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58296F-C1AA-42A6-8CA9-EDB4F0244F8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6129E5-47A9-44E7-91FD-4549510E465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F1AA843-0991-4A7B-A28B-0126B9FB9E14}">
      <dgm:prSet/>
      <dgm:spPr/>
      <dgm:t>
        <a:bodyPr/>
        <a:lstStyle/>
        <a:p>
          <a:r>
            <a:rPr lang="en-IN"/>
            <a:t>BOLU=MA(TP,n)+m∗</a:t>
          </a:r>
          <a:r>
            <a:rPr lang="el-GR"/>
            <a:t>σ[</a:t>
          </a:r>
          <a:r>
            <a:rPr lang="en-IN"/>
            <a:t>TP,n]</a:t>
          </a:r>
          <a:endParaRPr lang="en-US"/>
        </a:p>
      </dgm:t>
    </dgm:pt>
    <dgm:pt modelId="{3C8F3F7F-AD87-4F82-A22C-CA65FE02410A}" type="parTrans" cxnId="{EC2ADE94-774B-4E12-B220-62E66D7027D3}">
      <dgm:prSet/>
      <dgm:spPr/>
      <dgm:t>
        <a:bodyPr/>
        <a:lstStyle/>
        <a:p>
          <a:endParaRPr lang="en-US"/>
        </a:p>
      </dgm:t>
    </dgm:pt>
    <dgm:pt modelId="{FD1F9F85-E0F5-44D9-A6BA-C56D4BEED9FC}" type="sibTrans" cxnId="{EC2ADE94-774B-4E12-B220-62E66D7027D3}">
      <dgm:prSet/>
      <dgm:spPr/>
      <dgm:t>
        <a:bodyPr/>
        <a:lstStyle/>
        <a:p>
          <a:endParaRPr lang="en-US"/>
        </a:p>
      </dgm:t>
    </dgm:pt>
    <dgm:pt modelId="{D4C09391-3BC8-4B1A-AFED-DB2C453F768C}">
      <dgm:prSet/>
      <dgm:spPr/>
      <dgm:t>
        <a:bodyPr/>
        <a:lstStyle/>
        <a:p>
          <a:r>
            <a:rPr lang="en-IN"/>
            <a:t>BOLD=MA(TP,n)−m∗</a:t>
          </a:r>
          <a:r>
            <a:rPr lang="el-GR"/>
            <a:t>σ[</a:t>
          </a:r>
          <a:r>
            <a:rPr lang="en-IN"/>
            <a:t>TP,n]</a:t>
          </a:r>
          <a:endParaRPr lang="en-US"/>
        </a:p>
      </dgm:t>
    </dgm:pt>
    <dgm:pt modelId="{2BAD2066-BC9F-4547-AD9D-A832D00BAFB0}" type="parTrans" cxnId="{47B53D22-B96C-4D9A-8906-68D71C7B7408}">
      <dgm:prSet/>
      <dgm:spPr/>
      <dgm:t>
        <a:bodyPr/>
        <a:lstStyle/>
        <a:p>
          <a:endParaRPr lang="en-US"/>
        </a:p>
      </dgm:t>
    </dgm:pt>
    <dgm:pt modelId="{CFB88E13-4A9B-4426-97DB-05BF51BF1FDA}" type="sibTrans" cxnId="{47B53D22-B96C-4D9A-8906-68D71C7B7408}">
      <dgm:prSet/>
      <dgm:spPr/>
      <dgm:t>
        <a:bodyPr/>
        <a:lstStyle/>
        <a:p>
          <a:endParaRPr lang="en-US"/>
        </a:p>
      </dgm:t>
    </dgm:pt>
    <dgm:pt modelId="{092A4E07-B5DE-4BE9-BACD-C86E1AEA9A04}">
      <dgm:prSet/>
      <dgm:spPr/>
      <dgm:t>
        <a:bodyPr/>
        <a:lstStyle/>
        <a:p>
          <a:r>
            <a:rPr lang="en-IN"/>
            <a:t>where:</a:t>
          </a:r>
          <a:endParaRPr lang="en-US"/>
        </a:p>
      </dgm:t>
    </dgm:pt>
    <dgm:pt modelId="{948F34C3-B779-41A8-913D-4A456351596F}" type="parTrans" cxnId="{D1F97686-6FFC-406C-BAAD-6ED8E2314D88}">
      <dgm:prSet/>
      <dgm:spPr/>
      <dgm:t>
        <a:bodyPr/>
        <a:lstStyle/>
        <a:p>
          <a:endParaRPr lang="en-US"/>
        </a:p>
      </dgm:t>
    </dgm:pt>
    <dgm:pt modelId="{6ECEB621-1E22-4FBF-B3FB-36E545021F3F}" type="sibTrans" cxnId="{D1F97686-6FFC-406C-BAAD-6ED8E2314D88}">
      <dgm:prSet/>
      <dgm:spPr/>
      <dgm:t>
        <a:bodyPr/>
        <a:lstStyle/>
        <a:p>
          <a:endParaRPr lang="en-US"/>
        </a:p>
      </dgm:t>
    </dgm:pt>
    <dgm:pt modelId="{D586D023-0961-4EA2-AD34-36BD867147D1}">
      <dgm:prSet/>
      <dgm:spPr/>
      <dgm:t>
        <a:bodyPr/>
        <a:lstStyle/>
        <a:p>
          <a:r>
            <a:rPr lang="en-IN"/>
            <a:t>BOLU=Upper Bollinger Band</a:t>
          </a:r>
          <a:endParaRPr lang="en-US"/>
        </a:p>
      </dgm:t>
    </dgm:pt>
    <dgm:pt modelId="{73CE8DF7-CD16-4AAB-88EE-EF892DBA9C11}" type="parTrans" cxnId="{BD6E9AEF-163E-46A5-9449-01357E2DAE0B}">
      <dgm:prSet/>
      <dgm:spPr/>
      <dgm:t>
        <a:bodyPr/>
        <a:lstStyle/>
        <a:p>
          <a:endParaRPr lang="en-US"/>
        </a:p>
      </dgm:t>
    </dgm:pt>
    <dgm:pt modelId="{81F2F7AC-17DB-4030-AE6F-1D102D9F6E6C}" type="sibTrans" cxnId="{BD6E9AEF-163E-46A5-9449-01357E2DAE0B}">
      <dgm:prSet/>
      <dgm:spPr/>
      <dgm:t>
        <a:bodyPr/>
        <a:lstStyle/>
        <a:p>
          <a:endParaRPr lang="en-US"/>
        </a:p>
      </dgm:t>
    </dgm:pt>
    <dgm:pt modelId="{5E66A4E3-752F-4858-9098-5D78D8C15AE9}">
      <dgm:prSet/>
      <dgm:spPr/>
      <dgm:t>
        <a:bodyPr/>
        <a:lstStyle/>
        <a:p>
          <a:r>
            <a:rPr lang="en-IN"/>
            <a:t>BOLD=Lower Bollinger Band</a:t>
          </a:r>
          <a:endParaRPr lang="en-US"/>
        </a:p>
      </dgm:t>
    </dgm:pt>
    <dgm:pt modelId="{D9F68273-F717-4483-979A-D3510A0F46C2}" type="parTrans" cxnId="{61D16F80-6E17-4C41-B1A2-74397B18A5CD}">
      <dgm:prSet/>
      <dgm:spPr/>
      <dgm:t>
        <a:bodyPr/>
        <a:lstStyle/>
        <a:p>
          <a:endParaRPr lang="en-US"/>
        </a:p>
      </dgm:t>
    </dgm:pt>
    <dgm:pt modelId="{A28CA25A-CD20-42ED-A3A2-DA7C3619E3B2}" type="sibTrans" cxnId="{61D16F80-6E17-4C41-B1A2-74397B18A5CD}">
      <dgm:prSet/>
      <dgm:spPr/>
      <dgm:t>
        <a:bodyPr/>
        <a:lstStyle/>
        <a:p>
          <a:endParaRPr lang="en-US"/>
        </a:p>
      </dgm:t>
    </dgm:pt>
    <dgm:pt modelId="{7D9EB067-92F0-4ED2-B210-0C6E2AB06541}">
      <dgm:prSet/>
      <dgm:spPr/>
      <dgm:t>
        <a:bodyPr/>
        <a:lstStyle/>
        <a:p>
          <a:r>
            <a:rPr lang="en-IN"/>
            <a:t>MA=Moving average</a:t>
          </a:r>
          <a:endParaRPr lang="en-US"/>
        </a:p>
      </dgm:t>
    </dgm:pt>
    <dgm:pt modelId="{D81750F7-D087-40DC-9929-6D920C9E205F}" type="parTrans" cxnId="{E39A2109-3D14-461B-965B-B6BEAABD607B}">
      <dgm:prSet/>
      <dgm:spPr/>
      <dgm:t>
        <a:bodyPr/>
        <a:lstStyle/>
        <a:p>
          <a:endParaRPr lang="en-US"/>
        </a:p>
      </dgm:t>
    </dgm:pt>
    <dgm:pt modelId="{40BBF2B9-726D-4B03-87E2-38E93A8C77AF}" type="sibTrans" cxnId="{E39A2109-3D14-461B-965B-B6BEAABD607B}">
      <dgm:prSet/>
      <dgm:spPr/>
      <dgm:t>
        <a:bodyPr/>
        <a:lstStyle/>
        <a:p>
          <a:endParaRPr lang="en-US"/>
        </a:p>
      </dgm:t>
    </dgm:pt>
    <dgm:pt modelId="{3920195E-86EA-4E34-91F9-58B845A2878C}">
      <dgm:prSet/>
      <dgm:spPr/>
      <dgm:t>
        <a:bodyPr/>
        <a:lstStyle/>
        <a:p>
          <a:r>
            <a:rPr lang="en-IN"/>
            <a:t>TP (typical price)=(High+Low+Close)÷3</a:t>
          </a:r>
          <a:endParaRPr lang="en-US"/>
        </a:p>
      </dgm:t>
    </dgm:pt>
    <dgm:pt modelId="{C8332ED6-2088-4E33-9982-B5E8F6EE4FB0}" type="parTrans" cxnId="{7ACA66A6-033D-4F7E-9599-64CBC24E7278}">
      <dgm:prSet/>
      <dgm:spPr/>
      <dgm:t>
        <a:bodyPr/>
        <a:lstStyle/>
        <a:p>
          <a:endParaRPr lang="en-US"/>
        </a:p>
      </dgm:t>
    </dgm:pt>
    <dgm:pt modelId="{9CBBBD9A-D3BD-4F4E-B432-06A4D5A2A144}" type="sibTrans" cxnId="{7ACA66A6-033D-4F7E-9599-64CBC24E7278}">
      <dgm:prSet/>
      <dgm:spPr/>
      <dgm:t>
        <a:bodyPr/>
        <a:lstStyle/>
        <a:p>
          <a:endParaRPr lang="en-US"/>
        </a:p>
      </dgm:t>
    </dgm:pt>
    <dgm:pt modelId="{0BAE27E3-42A3-44B8-83E2-FAE09FEEE5AD}">
      <dgm:prSet/>
      <dgm:spPr/>
      <dgm:t>
        <a:bodyPr/>
        <a:lstStyle/>
        <a:p>
          <a:r>
            <a:rPr lang="en-IN" dirty="0"/>
            <a:t>n=Number of days in smoothing period (</a:t>
          </a:r>
          <a:r>
            <a:rPr lang="en-IN"/>
            <a:t>typically 20</a:t>
          </a:r>
          <a:r>
            <a:rPr lang="en-IN" dirty="0"/>
            <a:t>)</a:t>
          </a:r>
          <a:endParaRPr lang="en-US" dirty="0"/>
        </a:p>
      </dgm:t>
    </dgm:pt>
    <dgm:pt modelId="{BBC0FA2E-772F-4C88-BB86-723D93E844B6}" type="parTrans" cxnId="{F066AA8F-9218-41B3-A6DD-820D536171A7}">
      <dgm:prSet/>
      <dgm:spPr/>
      <dgm:t>
        <a:bodyPr/>
        <a:lstStyle/>
        <a:p>
          <a:endParaRPr lang="en-US"/>
        </a:p>
      </dgm:t>
    </dgm:pt>
    <dgm:pt modelId="{17A1122F-B3CC-4A7A-9A18-1351C227FEC0}" type="sibTrans" cxnId="{F066AA8F-9218-41B3-A6DD-820D536171A7}">
      <dgm:prSet/>
      <dgm:spPr/>
      <dgm:t>
        <a:bodyPr/>
        <a:lstStyle/>
        <a:p>
          <a:endParaRPr lang="en-US"/>
        </a:p>
      </dgm:t>
    </dgm:pt>
    <dgm:pt modelId="{A51147CB-4405-45AB-90C1-CA62A56B9F18}">
      <dgm:prSet/>
      <dgm:spPr/>
      <dgm:t>
        <a:bodyPr/>
        <a:lstStyle/>
        <a:p>
          <a:r>
            <a:rPr lang="en-IN"/>
            <a:t>m=Number of standard deviations (typically 2)</a:t>
          </a:r>
          <a:endParaRPr lang="en-US"/>
        </a:p>
      </dgm:t>
    </dgm:pt>
    <dgm:pt modelId="{3B4AED87-46F9-4A08-ABA1-8033B2314A5B}" type="parTrans" cxnId="{0C4DA415-966C-4276-B6B1-33C6C506BECD}">
      <dgm:prSet/>
      <dgm:spPr/>
      <dgm:t>
        <a:bodyPr/>
        <a:lstStyle/>
        <a:p>
          <a:endParaRPr lang="en-US"/>
        </a:p>
      </dgm:t>
    </dgm:pt>
    <dgm:pt modelId="{3452258D-C993-43AC-A3C1-E2B6CCC004D4}" type="sibTrans" cxnId="{0C4DA415-966C-4276-B6B1-33C6C506BECD}">
      <dgm:prSet/>
      <dgm:spPr/>
      <dgm:t>
        <a:bodyPr/>
        <a:lstStyle/>
        <a:p>
          <a:endParaRPr lang="en-US"/>
        </a:p>
      </dgm:t>
    </dgm:pt>
    <dgm:pt modelId="{766D97BE-5A6A-4E76-8B70-DA54CA494AC0}">
      <dgm:prSet/>
      <dgm:spPr/>
      <dgm:t>
        <a:bodyPr/>
        <a:lstStyle/>
        <a:p>
          <a:r>
            <a:rPr lang="el-GR"/>
            <a:t>σ[</a:t>
          </a:r>
          <a:r>
            <a:rPr lang="en-IN"/>
            <a:t>TP,n]=Standard Deviation over last n periods of TP</a:t>
          </a:r>
          <a:endParaRPr lang="en-US"/>
        </a:p>
      </dgm:t>
    </dgm:pt>
    <dgm:pt modelId="{26B6FE45-7C7A-4AA5-B5EC-1C079CC71884}" type="parTrans" cxnId="{8F1B0756-E235-4DA1-B878-DC7642C3B89D}">
      <dgm:prSet/>
      <dgm:spPr/>
      <dgm:t>
        <a:bodyPr/>
        <a:lstStyle/>
        <a:p>
          <a:endParaRPr lang="en-US"/>
        </a:p>
      </dgm:t>
    </dgm:pt>
    <dgm:pt modelId="{9331ECEB-39A5-45D7-8AF6-EAA5D0F39A4D}" type="sibTrans" cxnId="{8F1B0756-E235-4DA1-B878-DC7642C3B89D}">
      <dgm:prSet/>
      <dgm:spPr/>
      <dgm:t>
        <a:bodyPr/>
        <a:lstStyle/>
        <a:p>
          <a:endParaRPr lang="en-US"/>
        </a:p>
      </dgm:t>
    </dgm:pt>
    <dgm:pt modelId="{743C963D-D485-4ACE-8F1C-3A498AFE9DB6}">
      <dgm:prSet/>
      <dgm:spPr/>
      <dgm:t>
        <a:bodyPr/>
        <a:lstStyle/>
        <a:p>
          <a:r>
            <a:rPr lang="en-IN"/>
            <a:t>​</a:t>
          </a:r>
          <a:endParaRPr lang="en-US"/>
        </a:p>
      </dgm:t>
    </dgm:pt>
    <dgm:pt modelId="{448C9207-9DA9-4255-856E-567CB6B38D55}" type="parTrans" cxnId="{BE6F93E4-E366-4EDF-95FC-0EF39F104486}">
      <dgm:prSet/>
      <dgm:spPr/>
      <dgm:t>
        <a:bodyPr/>
        <a:lstStyle/>
        <a:p>
          <a:endParaRPr lang="en-US"/>
        </a:p>
      </dgm:t>
    </dgm:pt>
    <dgm:pt modelId="{796EC9C5-8415-4441-A4F2-F323E505149F}" type="sibTrans" cxnId="{BE6F93E4-E366-4EDF-95FC-0EF39F104486}">
      <dgm:prSet/>
      <dgm:spPr/>
      <dgm:t>
        <a:bodyPr/>
        <a:lstStyle/>
        <a:p>
          <a:endParaRPr lang="en-US"/>
        </a:p>
      </dgm:t>
    </dgm:pt>
    <dgm:pt modelId="{D1F20E19-B7AF-43D7-B9BD-EC6DAA307893}" type="pres">
      <dgm:prSet presAssocID="{636129E5-47A9-44E7-91FD-4549510E465D}" presName="vert0" presStyleCnt="0">
        <dgm:presLayoutVars>
          <dgm:dir/>
          <dgm:animOne val="branch"/>
          <dgm:animLvl val="lvl"/>
        </dgm:presLayoutVars>
      </dgm:prSet>
      <dgm:spPr/>
    </dgm:pt>
    <dgm:pt modelId="{F1CF338E-966A-4263-AE9E-2E1E68BEFC4D}" type="pres">
      <dgm:prSet presAssocID="{BF1AA843-0991-4A7B-A28B-0126B9FB9E14}" presName="thickLine" presStyleLbl="alignNode1" presStyleIdx="0" presStyleCnt="11"/>
      <dgm:spPr/>
    </dgm:pt>
    <dgm:pt modelId="{D80FA6D1-A39D-498C-94FF-3F3EC45080D0}" type="pres">
      <dgm:prSet presAssocID="{BF1AA843-0991-4A7B-A28B-0126B9FB9E14}" presName="horz1" presStyleCnt="0"/>
      <dgm:spPr/>
    </dgm:pt>
    <dgm:pt modelId="{F9DBD779-FC14-4363-A25E-BDCEB3B5211A}" type="pres">
      <dgm:prSet presAssocID="{BF1AA843-0991-4A7B-A28B-0126B9FB9E14}" presName="tx1" presStyleLbl="revTx" presStyleIdx="0" presStyleCnt="11"/>
      <dgm:spPr/>
    </dgm:pt>
    <dgm:pt modelId="{14B5D5B8-6A3F-4046-A31B-568F9FBCF920}" type="pres">
      <dgm:prSet presAssocID="{BF1AA843-0991-4A7B-A28B-0126B9FB9E14}" presName="vert1" presStyleCnt="0"/>
      <dgm:spPr/>
    </dgm:pt>
    <dgm:pt modelId="{165D9E77-5563-4386-9542-71ECD357B7DB}" type="pres">
      <dgm:prSet presAssocID="{D4C09391-3BC8-4B1A-AFED-DB2C453F768C}" presName="thickLine" presStyleLbl="alignNode1" presStyleIdx="1" presStyleCnt="11"/>
      <dgm:spPr/>
    </dgm:pt>
    <dgm:pt modelId="{C1DD6E09-3125-4835-AA72-DADAC80AA102}" type="pres">
      <dgm:prSet presAssocID="{D4C09391-3BC8-4B1A-AFED-DB2C453F768C}" presName="horz1" presStyleCnt="0"/>
      <dgm:spPr/>
    </dgm:pt>
    <dgm:pt modelId="{24298354-38F4-49F0-98A9-C2C7374B0393}" type="pres">
      <dgm:prSet presAssocID="{D4C09391-3BC8-4B1A-AFED-DB2C453F768C}" presName="tx1" presStyleLbl="revTx" presStyleIdx="1" presStyleCnt="11"/>
      <dgm:spPr/>
    </dgm:pt>
    <dgm:pt modelId="{EE62654A-506C-4AAF-87BE-0B97E1C9AF50}" type="pres">
      <dgm:prSet presAssocID="{D4C09391-3BC8-4B1A-AFED-DB2C453F768C}" presName="vert1" presStyleCnt="0"/>
      <dgm:spPr/>
    </dgm:pt>
    <dgm:pt modelId="{DD7E2E24-7676-4250-B9F3-E923C98FB249}" type="pres">
      <dgm:prSet presAssocID="{092A4E07-B5DE-4BE9-BACD-C86E1AEA9A04}" presName="thickLine" presStyleLbl="alignNode1" presStyleIdx="2" presStyleCnt="11"/>
      <dgm:spPr/>
    </dgm:pt>
    <dgm:pt modelId="{D15E3DC2-18E7-47BA-8C90-AF2E11D4DB5D}" type="pres">
      <dgm:prSet presAssocID="{092A4E07-B5DE-4BE9-BACD-C86E1AEA9A04}" presName="horz1" presStyleCnt="0"/>
      <dgm:spPr/>
    </dgm:pt>
    <dgm:pt modelId="{9A80AC82-5977-42F3-AAA3-5586FAFD788E}" type="pres">
      <dgm:prSet presAssocID="{092A4E07-B5DE-4BE9-BACD-C86E1AEA9A04}" presName="tx1" presStyleLbl="revTx" presStyleIdx="2" presStyleCnt="11"/>
      <dgm:spPr/>
    </dgm:pt>
    <dgm:pt modelId="{F8FE6D3F-250E-42BB-8028-D527677A9630}" type="pres">
      <dgm:prSet presAssocID="{092A4E07-B5DE-4BE9-BACD-C86E1AEA9A04}" presName="vert1" presStyleCnt="0"/>
      <dgm:spPr/>
    </dgm:pt>
    <dgm:pt modelId="{8E07E537-7AC3-4A2D-87A7-8D4990571C5F}" type="pres">
      <dgm:prSet presAssocID="{D586D023-0961-4EA2-AD34-36BD867147D1}" presName="thickLine" presStyleLbl="alignNode1" presStyleIdx="3" presStyleCnt="11"/>
      <dgm:spPr/>
    </dgm:pt>
    <dgm:pt modelId="{DD5365D6-D6E0-4D0A-94B0-EE749F3EF323}" type="pres">
      <dgm:prSet presAssocID="{D586D023-0961-4EA2-AD34-36BD867147D1}" presName="horz1" presStyleCnt="0"/>
      <dgm:spPr/>
    </dgm:pt>
    <dgm:pt modelId="{765F109A-D97A-4B46-BD66-AE3063EA4414}" type="pres">
      <dgm:prSet presAssocID="{D586D023-0961-4EA2-AD34-36BD867147D1}" presName="tx1" presStyleLbl="revTx" presStyleIdx="3" presStyleCnt="11"/>
      <dgm:spPr/>
    </dgm:pt>
    <dgm:pt modelId="{2BD37C8A-CB3D-4FAE-BE86-6283937C5F34}" type="pres">
      <dgm:prSet presAssocID="{D586D023-0961-4EA2-AD34-36BD867147D1}" presName="vert1" presStyleCnt="0"/>
      <dgm:spPr/>
    </dgm:pt>
    <dgm:pt modelId="{5B16E9C0-9E56-45E2-9DC9-9662E8CAA5DC}" type="pres">
      <dgm:prSet presAssocID="{5E66A4E3-752F-4858-9098-5D78D8C15AE9}" presName="thickLine" presStyleLbl="alignNode1" presStyleIdx="4" presStyleCnt="11"/>
      <dgm:spPr/>
    </dgm:pt>
    <dgm:pt modelId="{BAF431C8-18F2-4C39-8742-76FEC24F1234}" type="pres">
      <dgm:prSet presAssocID="{5E66A4E3-752F-4858-9098-5D78D8C15AE9}" presName="horz1" presStyleCnt="0"/>
      <dgm:spPr/>
    </dgm:pt>
    <dgm:pt modelId="{EEF1E56C-AC88-474E-80FC-A81554164B86}" type="pres">
      <dgm:prSet presAssocID="{5E66A4E3-752F-4858-9098-5D78D8C15AE9}" presName="tx1" presStyleLbl="revTx" presStyleIdx="4" presStyleCnt="11"/>
      <dgm:spPr/>
    </dgm:pt>
    <dgm:pt modelId="{BF3388AF-3569-4CDD-AF6B-C64803069C0C}" type="pres">
      <dgm:prSet presAssocID="{5E66A4E3-752F-4858-9098-5D78D8C15AE9}" presName="vert1" presStyleCnt="0"/>
      <dgm:spPr/>
    </dgm:pt>
    <dgm:pt modelId="{404D072D-A613-49F4-8442-3EA6A6B75C26}" type="pres">
      <dgm:prSet presAssocID="{7D9EB067-92F0-4ED2-B210-0C6E2AB06541}" presName="thickLine" presStyleLbl="alignNode1" presStyleIdx="5" presStyleCnt="11"/>
      <dgm:spPr/>
    </dgm:pt>
    <dgm:pt modelId="{6F6A1252-0C3F-43B4-90CA-66C112963B4E}" type="pres">
      <dgm:prSet presAssocID="{7D9EB067-92F0-4ED2-B210-0C6E2AB06541}" presName="horz1" presStyleCnt="0"/>
      <dgm:spPr/>
    </dgm:pt>
    <dgm:pt modelId="{C3714A5B-3E87-431C-8B68-6A74FCAEB1AE}" type="pres">
      <dgm:prSet presAssocID="{7D9EB067-92F0-4ED2-B210-0C6E2AB06541}" presName="tx1" presStyleLbl="revTx" presStyleIdx="5" presStyleCnt="11"/>
      <dgm:spPr/>
    </dgm:pt>
    <dgm:pt modelId="{8D9567B0-B204-4D74-AB99-D50A9DAC3308}" type="pres">
      <dgm:prSet presAssocID="{7D9EB067-92F0-4ED2-B210-0C6E2AB06541}" presName="vert1" presStyleCnt="0"/>
      <dgm:spPr/>
    </dgm:pt>
    <dgm:pt modelId="{C1151D7E-C59B-47AC-92F5-809351E36465}" type="pres">
      <dgm:prSet presAssocID="{3920195E-86EA-4E34-91F9-58B845A2878C}" presName="thickLine" presStyleLbl="alignNode1" presStyleIdx="6" presStyleCnt="11"/>
      <dgm:spPr/>
    </dgm:pt>
    <dgm:pt modelId="{D31C3DD7-C7F1-40E8-AF0A-E60706DDDF83}" type="pres">
      <dgm:prSet presAssocID="{3920195E-86EA-4E34-91F9-58B845A2878C}" presName="horz1" presStyleCnt="0"/>
      <dgm:spPr/>
    </dgm:pt>
    <dgm:pt modelId="{24D967F9-A58C-4D70-B4FC-1D88BDEB46AF}" type="pres">
      <dgm:prSet presAssocID="{3920195E-86EA-4E34-91F9-58B845A2878C}" presName="tx1" presStyleLbl="revTx" presStyleIdx="6" presStyleCnt="11"/>
      <dgm:spPr/>
    </dgm:pt>
    <dgm:pt modelId="{D47238EB-496F-4917-BE71-91200B26504F}" type="pres">
      <dgm:prSet presAssocID="{3920195E-86EA-4E34-91F9-58B845A2878C}" presName="vert1" presStyleCnt="0"/>
      <dgm:spPr/>
    </dgm:pt>
    <dgm:pt modelId="{242D3663-5C4C-4CD6-85C9-05C6DADFDDB2}" type="pres">
      <dgm:prSet presAssocID="{0BAE27E3-42A3-44B8-83E2-FAE09FEEE5AD}" presName="thickLine" presStyleLbl="alignNode1" presStyleIdx="7" presStyleCnt="11"/>
      <dgm:spPr/>
    </dgm:pt>
    <dgm:pt modelId="{AA3E4916-69E2-4660-B11E-3C8FB0EB20DA}" type="pres">
      <dgm:prSet presAssocID="{0BAE27E3-42A3-44B8-83E2-FAE09FEEE5AD}" presName="horz1" presStyleCnt="0"/>
      <dgm:spPr/>
    </dgm:pt>
    <dgm:pt modelId="{FE05EC19-E32E-4474-8D3E-968D8842BAD7}" type="pres">
      <dgm:prSet presAssocID="{0BAE27E3-42A3-44B8-83E2-FAE09FEEE5AD}" presName="tx1" presStyleLbl="revTx" presStyleIdx="7" presStyleCnt="11"/>
      <dgm:spPr/>
    </dgm:pt>
    <dgm:pt modelId="{7FC5194F-044C-4BC9-8781-7A4EDF7AD7F7}" type="pres">
      <dgm:prSet presAssocID="{0BAE27E3-42A3-44B8-83E2-FAE09FEEE5AD}" presName="vert1" presStyleCnt="0"/>
      <dgm:spPr/>
    </dgm:pt>
    <dgm:pt modelId="{9C79735C-0506-4400-931A-D2CC757EA6E8}" type="pres">
      <dgm:prSet presAssocID="{A51147CB-4405-45AB-90C1-CA62A56B9F18}" presName="thickLine" presStyleLbl="alignNode1" presStyleIdx="8" presStyleCnt="11"/>
      <dgm:spPr/>
    </dgm:pt>
    <dgm:pt modelId="{FB5036AE-D5DF-43EC-BAC3-680E3524C438}" type="pres">
      <dgm:prSet presAssocID="{A51147CB-4405-45AB-90C1-CA62A56B9F18}" presName="horz1" presStyleCnt="0"/>
      <dgm:spPr/>
    </dgm:pt>
    <dgm:pt modelId="{03AC9ABE-BD46-43D8-9925-EC6CA7F08E57}" type="pres">
      <dgm:prSet presAssocID="{A51147CB-4405-45AB-90C1-CA62A56B9F18}" presName="tx1" presStyleLbl="revTx" presStyleIdx="8" presStyleCnt="11"/>
      <dgm:spPr/>
    </dgm:pt>
    <dgm:pt modelId="{8B51EA21-11E7-458D-84B7-5D2990292C85}" type="pres">
      <dgm:prSet presAssocID="{A51147CB-4405-45AB-90C1-CA62A56B9F18}" presName="vert1" presStyleCnt="0"/>
      <dgm:spPr/>
    </dgm:pt>
    <dgm:pt modelId="{F7733B9B-33CD-45F5-AF33-F007BBD3AA62}" type="pres">
      <dgm:prSet presAssocID="{766D97BE-5A6A-4E76-8B70-DA54CA494AC0}" presName="thickLine" presStyleLbl="alignNode1" presStyleIdx="9" presStyleCnt="11"/>
      <dgm:spPr/>
    </dgm:pt>
    <dgm:pt modelId="{5F3AB7A9-B56A-4B5F-BDEF-76EC5F401374}" type="pres">
      <dgm:prSet presAssocID="{766D97BE-5A6A-4E76-8B70-DA54CA494AC0}" presName="horz1" presStyleCnt="0"/>
      <dgm:spPr/>
    </dgm:pt>
    <dgm:pt modelId="{83DF5CA7-DF84-48DA-A828-67228E7F939E}" type="pres">
      <dgm:prSet presAssocID="{766D97BE-5A6A-4E76-8B70-DA54CA494AC0}" presName="tx1" presStyleLbl="revTx" presStyleIdx="9" presStyleCnt="11"/>
      <dgm:spPr/>
    </dgm:pt>
    <dgm:pt modelId="{F25123EC-CD6F-4790-9D37-091ECD531B22}" type="pres">
      <dgm:prSet presAssocID="{766D97BE-5A6A-4E76-8B70-DA54CA494AC0}" presName="vert1" presStyleCnt="0"/>
      <dgm:spPr/>
    </dgm:pt>
    <dgm:pt modelId="{8359F626-A9F6-41BB-B955-F144436CBA02}" type="pres">
      <dgm:prSet presAssocID="{743C963D-D485-4ACE-8F1C-3A498AFE9DB6}" presName="thickLine" presStyleLbl="alignNode1" presStyleIdx="10" presStyleCnt="11"/>
      <dgm:spPr/>
    </dgm:pt>
    <dgm:pt modelId="{1947F1EB-38FB-4B67-B701-83EB95FF13CC}" type="pres">
      <dgm:prSet presAssocID="{743C963D-D485-4ACE-8F1C-3A498AFE9DB6}" presName="horz1" presStyleCnt="0"/>
      <dgm:spPr/>
    </dgm:pt>
    <dgm:pt modelId="{0C172FD4-5347-41FE-B37C-F606B871EB89}" type="pres">
      <dgm:prSet presAssocID="{743C963D-D485-4ACE-8F1C-3A498AFE9DB6}" presName="tx1" presStyleLbl="revTx" presStyleIdx="10" presStyleCnt="11"/>
      <dgm:spPr/>
    </dgm:pt>
    <dgm:pt modelId="{11187273-7CD6-4FFB-A693-262A276E3A8E}" type="pres">
      <dgm:prSet presAssocID="{743C963D-D485-4ACE-8F1C-3A498AFE9DB6}" presName="vert1" presStyleCnt="0"/>
      <dgm:spPr/>
    </dgm:pt>
  </dgm:ptLst>
  <dgm:cxnLst>
    <dgm:cxn modelId="{E6A15201-7D27-4899-BC9D-BBE8BF3A9ACD}" type="presOf" srcId="{743C963D-D485-4ACE-8F1C-3A498AFE9DB6}" destId="{0C172FD4-5347-41FE-B37C-F606B871EB89}" srcOrd="0" destOrd="0" presId="urn:microsoft.com/office/officeart/2008/layout/LinedList"/>
    <dgm:cxn modelId="{89165303-5347-4489-97B3-599C86FC7C6D}" type="presOf" srcId="{5E66A4E3-752F-4858-9098-5D78D8C15AE9}" destId="{EEF1E56C-AC88-474E-80FC-A81554164B86}" srcOrd="0" destOrd="0" presId="urn:microsoft.com/office/officeart/2008/layout/LinedList"/>
    <dgm:cxn modelId="{E39A2109-3D14-461B-965B-B6BEAABD607B}" srcId="{636129E5-47A9-44E7-91FD-4549510E465D}" destId="{7D9EB067-92F0-4ED2-B210-0C6E2AB06541}" srcOrd="5" destOrd="0" parTransId="{D81750F7-D087-40DC-9929-6D920C9E205F}" sibTransId="{40BBF2B9-726D-4B03-87E2-38E93A8C77AF}"/>
    <dgm:cxn modelId="{0C4DA415-966C-4276-B6B1-33C6C506BECD}" srcId="{636129E5-47A9-44E7-91FD-4549510E465D}" destId="{A51147CB-4405-45AB-90C1-CA62A56B9F18}" srcOrd="8" destOrd="0" parTransId="{3B4AED87-46F9-4A08-ABA1-8033B2314A5B}" sibTransId="{3452258D-C993-43AC-A3C1-E2B6CCC004D4}"/>
    <dgm:cxn modelId="{47B53D22-B96C-4D9A-8906-68D71C7B7408}" srcId="{636129E5-47A9-44E7-91FD-4549510E465D}" destId="{D4C09391-3BC8-4B1A-AFED-DB2C453F768C}" srcOrd="1" destOrd="0" parTransId="{2BAD2066-BC9F-4547-AD9D-A832D00BAFB0}" sibTransId="{CFB88E13-4A9B-4426-97DB-05BF51BF1FDA}"/>
    <dgm:cxn modelId="{ECC3C326-2705-4B4D-8E75-2758B6C67093}" type="presOf" srcId="{D586D023-0961-4EA2-AD34-36BD867147D1}" destId="{765F109A-D97A-4B46-BD66-AE3063EA4414}" srcOrd="0" destOrd="0" presId="urn:microsoft.com/office/officeart/2008/layout/LinedList"/>
    <dgm:cxn modelId="{D5655528-D7CC-4725-AA67-64CD31094650}" type="presOf" srcId="{3920195E-86EA-4E34-91F9-58B845A2878C}" destId="{24D967F9-A58C-4D70-B4FC-1D88BDEB46AF}" srcOrd="0" destOrd="0" presId="urn:microsoft.com/office/officeart/2008/layout/LinedList"/>
    <dgm:cxn modelId="{A810B66B-05FE-4B51-A1C4-B3F219F4B7CB}" type="presOf" srcId="{092A4E07-B5DE-4BE9-BACD-C86E1AEA9A04}" destId="{9A80AC82-5977-42F3-AAA3-5586FAFD788E}" srcOrd="0" destOrd="0" presId="urn:microsoft.com/office/officeart/2008/layout/LinedList"/>
    <dgm:cxn modelId="{A8B35370-E73F-4CD4-AFD2-35D03589E803}" type="presOf" srcId="{0BAE27E3-42A3-44B8-83E2-FAE09FEEE5AD}" destId="{FE05EC19-E32E-4474-8D3E-968D8842BAD7}" srcOrd="0" destOrd="0" presId="urn:microsoft.com/office/officeart/2008/layout/LinedList"/>
    <dgm:cxn modelId="{8F1B0756-E235-4DA1-B878-DC7642C3B89D}" srcId="{636129E5-47A9-44E7-91FD-4549510E465D}" destId="{766D97BE-5A6A-4E76-8B70-DA54CA494AC0}" srcOrd="9" destOrd="0" parTransId="{26B6FE45-7C7A-4AA5-B5EC-1C079CC71884}" sibTransId="{9331ECEB-39A5-45D7-8AF6-EAA5D0F39A4D}"/>
    <dgm:cxn modelId="{47832476-89B7-457E-9151-17B574621127}" type="presOf" srcId="{BF1AA843-0991-4A7B-A28B-0126B9FB9E14}" destId="{F9DBD779-FC14-4363-A25E-BDCEB3B5211A}" srcOrd="0" destOrd="0" presId="urn:microsoft.com/office/officeart/2008/layout/LinedList"/>
    <dgm:cxn modelId="{0554137E-5785-4EFB-94D7-68151D03F6D6}" type="presOf" srcId="{7D9EB067-92F0-4ED2-B210-0C6E2AB06541}" destId="{C3714A5B-3E87-431C-8B68-6A74FCAEB1AE}" srcOrd="0" destOrd="0" presId="urn:microsoft.com/office/officeart/2008/layout/LinedList"/>
    <dgm:cxn modelId="{61D16F80-6E17-4C41-B1A2-74397B18A5CD}" srcId="{636129E5-47A9-44E7-91FD-4549510E465D}" destId="{5E66A4E3-752F-4858-9098-5D78D8C15AE9}" srcOrd="4" destOrd="0" parTransId="{D9F68273-F717-4483-979A-D3510A0F46C2}" sibTransId="{A28CA25A-CD20-42ED-A3A2-DA7C3619E3B2}"/>
    <dgm:cxn modelId="{D1F97686-6FFC-406C-BAAD-6ED8E2314D88}" srcId="{636129E5-47A9-44E7-91FD-4549510E465D}" destId="{092A4E07-B5DE-4BE9-BACD-C86E1AEA9A04}" srcOrd="2" destOrd="0" parTransId="{948F34C3-B779-41A8-913D-4A456351596F}" sibTransId="{6ECEB621-1E22-4FBF-B3FB-36E545021F3F}"/>
    <dgm:cxn modelId="{F066AA8F-9218-41B3-A6DD-820D536171A7}" srcId="{636129E5-47A9-44E7-91FD-4549510E465D}" destId="{0BAE27E3-42A3-44B8-83E2-FAE09FEEE5AD}" srcOrd="7" destOrd="0" parTransId="{BBC0FA2E-772F-4C88-BB86-723D93E844B6}" sibTransId="{17A1122F-B3CC-4A7A-9A18-1351C227FEC0}"/>
    <dgm:cxn modelId="{EC2ADE94-774B-4E12-B220-62E66D7027D3}" srcId="{636129E5-47A9-44E7-91FD-4549510E465D}" destId="{BF1AA843-0991-4A7B-A28B-0126B9FB9E14}" srcOrd="0" destOrd="0" parTransId="{3C8F3F7F-AD87-4F82-A22C-CA65FE02410A}" sibTransId="{FD1F9F85-E0F5-44D9-A6BA-C56D4BEED9FC}"/>
    <dgm:cxn modelId="{7ACA66A6-033D-4F7E-9599-64CBC24E7278}" srcId="{636129E5-47A9-44E7-91FD-4549510E465D}" destId="{3920195E-86EA-4E34-91F9-58B845A2878C}" srcOrd="6" destOrd="0" parTransId="{C8332ED6-2088-4E33-9982-B5E8F6EE4FB0}" sibTransId="{9CBBBD9A-D3BD-4F4E-B432-06A4D5A2A144}"/>
    <dgm:cxn modelId="{44087EA6-746B-4968-BE41-7CEFB99DC2C2}" type="presOf" srcId="{766D97BE-5A6A-4E76-8B70-DA54CA494AC0}" destId="{83DF5CA7-DF84-48DA-A828-67228E7F939E}" srcOrd="0" destOrd="0" presId="urn:microsoft.com/office/officeart/2008/layout/LinedList"/>
    <dgm:cxn modelId="{4D788AC2-424B-41D9-927B-4D206D92BBE6}" type="presOf" srcId="{636129E5-47A9-44E7-91FD-4549510E465D}" destId="{D1F20E19-B7AF-43D7-B9BD-EC6DAA307893}" srcOrd="0" destOrd="0" presId="urn:microsoft.com/office/officeart/2008/layout/LinedList"/>
    <dgm:cxn modelId="{FAC66BDE-CF02-4999-9ADB-15CE31085822}" type="presOf" srcId="{D4C09391-3BC8-4B1A-AFED-DB2C453F768C}" destId="{24298354-38F4-49F0-98A9-C2C7374B0393}" srcOrd="0" destOrd="0" presId="urn:microsoft.com/office/officeart/2008/layout/LinedList"/>
    <dgm:cxn modelId="{BE6F93E4-E366-4EDF-95FC-0EF39F104486}" srcId="{636129E5-47A9-44E7-91FD-4549510E465D}" destId="{743C963D-D485-4ACE-8F1C-3A498AFE9DB6}" srcOrd="10" destOrd="0" parTransId="{448C9207-9DA9-4255-856E-567CB6B38D55}" sibTransId="{796EC9C5-8415-4441-A4F2-F323E505149F}"/>
    <dgm:cxn modelId="{BD6E9AEF-163E-46A5-9449-01357E2DAE0B}" srcId="{636129E5-47A9-44E7-91FD-4549510E465D}" destId="{D586D023-0961-4EA2-AD34-36BD867147D1}" srcOrd="3" destOrd="0" parTransId="{73CE8DF7-CD16-4AAB-88EE-EF892DBA9C11}" sibTransId="{81F2F7AC-17DB-4030-AE6F-1D102D9F6E6C}"/>
    <dgm:cxn modelId="{0943A1FD-1A8A-4D71-855D-C9BE2E7BB22B}" type="presOf" srcId="{A51147CB-4405-45AB-90C1-CA62A56B9F18}" destId="{03AC9ABE-BD46-43D8-9925-EC6CA7F08E57}" srcOrd="0" destOrd="0" presId="urn:microsoft.com/office/officeart/2008/layout/LinedList"/>
    <dgm:cxn modelId="{8AE31D62-0093-45D4-AA0C-A58EE12EC9AA}" type="presParOf" srcId="{D1F20E19-B7AF-43D7-B9BD-EC6DAA307893}" destId="{F1CF338E-966A-4263-AE9E-2E1E68BEFC4D}" srcOrd="0" destOrd="0" presId="urn:microsoft.com/office/officeart/2008/layout/LinedList"/>
    <dgm:cxn modelId="{268F2E38-C4E3-4664-BEC6-331E04BF8E8B}" type="presParOf" srcId="{D1F20E19-B7AF-43D7-B9BD-EC6DAA307893}" destId="{D80FA6D1-A39D-498C-94FF-3F3EC45080D0}" srcOrd="1" destOrd="0" presId="urn:microsoft.com/office/officeart/2008/layout/LinedList"/>
    <dgm:cxn modelId="{51C85864-FA2F-44AE-81FC-D5EA470E36F9}" type="presParOf" srcId="{D80FA6D1-A39D-498C-94FF-3F3EC45080D0}" destId="{F9DBD779-FC14-4363-A25E-BDCEB3B5211A}" srcOrd="0" destOrd="0" presId="urn:microsoft.com/office/officeart/2008/layout/LinedList"/>
    <dgm:cxn modelId="{3BFB4443-478E-4664-B8F1-EB6D154FBE22}" type="presParOf" srcId="{D80FA6D1-A39D-498C-94FF-3F3EC45080D0}" destId="{14B5D5B8-6A3F-4046-A31B-568F9FBCF920}" srcOrd="1" destOrd="0" presId="urn:microsoft.com/office/officeart/2008/layout/LinedList"/>
    <dgm:cxn modelId="{BE92505F-E455-43BD-B819-157CF11FF1B0}" type="presParOf" srcId="{D1F20E19-B7AF-43D7-B9BD-EC6DAA307893}" destId="{165D9E77-5563-4386-9542-71ECD357B7DB}" srcOrd="2" destOrd="0" presId="urn:microsoft.com/office/officeart/2008/layout/LinedList"/>
    <dgm:cxn modelId="{B8B36A00-F4A0-4746-8470-1F94ECE45362}" type="presParOf" srcId="{D1F20E19-B7AF-43D7-B9BD-EC6DAA307893}" destId="{C1DD6E09-3125-4835-AA72-DADAC80AA102}" srcOrd="3" destOrd="0" presId="urn:microsoft.com/office/officeart/2008/layout/LinedList"/>
    <dgm:cxn modelId="{A023A382-7B46-4DB5-BB1A-D6B7C82981B3}" type="presParOf" srcId="{C1DD6E09-3125-4835-AA72-DADAC80AA102}" destId="{24298354-38F4-49F0-98A9-C2C7374B0393}" srcOrd="0" destOrd="0" presId="urn:microsoft.com/office/officeart/2008/layout/LinedList"/>
    <dgm:cxn modelId="{11F9C1B8-EA8F-4E8B-BE4F-8B5A879F61BB}" type="presParOf" srcId="{C1DD6E09-3125-4835-AA72-DADAC80AA102}" destId="{EE62654A-506C-4AAF-87BE-0B97E1C9AF50}" srcOrd="1" destOrd="0" presId="urn:microsoft.com/office/officeart/2008/layout/LinedList"/>
    <dgm:cxn modelId="{6CFC5B5D-4203-46D8-86CE-9AFD32DA8EEC}" type="presParOf" srcId="{D1F20E19-B7AF-43D7-B9BD-EC6DAA307893}" destId="{DD7E2E24-7676-4250-B9F3-E923C98FB249}" srcOrd="4" destOrd="0" presId="urn:microsoft.com/office/officeart/2008/layout/LinedList"/>
    <dgm:cxn modelId="{A4588EDA-64BD-4EF0-B8FD-A1DE91BDFC80}" type="presParOf" srcId="{D1F20E19-B7AF-43D7-B9BD-EC6DAA307893}" destId="{D15E3DC2-18E7-47BA-8C90-AF2E11D4DB5D}" srcOrd="5" destOrd="0" presId="urn:microsoft.com/office/officeart/2008/layout/LinedList"/>
    <dgm:cxn modelId="{1505D345-4D4B-4519-A63F-CD6E3578192A}" type="presParOf" srcId="{D15E3DC2-18E7-47BA-8C90-AF2E11D4DB5D}" destId="{9A80AC82-5977-42F3-AAA3-5586FAFD788E}" srcOrd="0" destOrd="0" presId="urn:microsoft.com/office/officeart/2008/layout/LinedList"/>
    <dgm:cxn modelId="{E69D9470-FA7D-49AA-8F29-EA8FE1A82CDA}" type="presParOf" srcId="{D15E3DC2-18E7-47BA-8C90-AF2E11D4DB5D}" destId="{F8FE6D3F-250E-42BB-8028-D527677A9630}" srcOrd="1" destOrd="0" presId="urn:microsoft.com/office/officeart/2008/layout/LinedList"/>
    <dgm:cxn modelId="{94C84239-7459-4A4D-9434-E1D5EF2B6F7C}" type="presParOf" srcId="{D1F20E19-B7AF-43D7-B9BD-EC6DAA307893}" destId="{8E07E537-7AC3-4A2D-87A7-8D4990571C5F}" srcOrd="6" destOrd="0" presId="urn:microsoft.com/office/officeart/2008/layout/LinedList"/>
    <dgm:cxn modelId="{71EC72EB-416B-475B-88BA-711F01838916}" type="presParOf" srcId="{D1F20E19-B7AF-43D7-B9BD-EC6DAA307893}" destId="{DD5365D6-D6E0-4D0A-94B0-EE749F3EF323}" srcOrd="7" destOrd="0" presId="urn:microsoft.com/office/officeart/2008/layout/LinedList"/>
    <dgm:cxn modelId="{B80FA3F3-C1F3-4E36-AC9F-B3112612A903}" type="presParOf" srcId="{DD5365D6-D6E0-4D0A-94B0-EE749F3EF323}" destId="{765F109A-D97A-4B46-BD66-AE3063EA4414}" srcOrd="0" destOrd="0" presId="urn:microsoft.com/office/officeart/2008/layout/LinedList"/>
    <dgm:cxn modelId="{E99A5D84-4521-4BB6-91E0-2666447AC4C2}" type="presParOf" srcId="{DD5365D6-D6E0-4D0A-94B0-EE749F3EF323}" destId="{2BD37C8A-CB3D-4FAE-BE86-6283937C5F34}" srcOrd="1" destOrd="0" presId="urn:microsoft.com/office/officeart/2008/layout/LinedList"/>
    <dgm:cxn modelId="{DD7336A5-DE4A-4674-8D11-4ADF1E04B65A}" type="presParOf" srcId="{D1F20E19-B7AF-43D7-B9BD-EC6DAA307893}" destId="{5B16E9C0-9E56-45E2-9DC9-9662E8CAA5DC}" srcOrd="8" destOrd="0" presId="urn:microsoft.com/office/officeart/2008/layout/LinedList"/>
    <dgm:cxn modelId="{6EEE92F7-FF6E-42BD-B560-DBFC3FDB10CB}" type="presParOf" srcId="{D1F20E19-B7AF-43D7-B9BD-EC6DAA307893}" destId="{BAF431C8-18F2-4C39-8742-76FEC24F1234}" srcOrd="9" destOrd="0" presId="urn:microsoft.com/office/officeart/2008/layout/LinedList"/>
    <dgm:cxn modelId="{9A34BB72-1DEC-42FD-9B2E-6BED12796AFF}" type="presParOf" srcId="{BAF431C8-18F2-4C39-8742-76FEC24F1234}" destId="{EEF1E56C-AC88-474E-80FC-A81554164B86}" srcOrd="0" destOrd="0" presId="urn:microsoft.com/office/officeart/2008/layout/LinedList"/>
    <dgm:cxn modelId="{9BCBA06D-6761-427F-8431-92E35A7BFC4B}" type="presParOf" srcId="{BAF431C8-18F2-4C39-8742-76FEC24F1234}" destId="{BF3388AF-3569-4CDD-AF6B-C64803069C0C}" srcOrd="1" destOrd="0" presId="urn:microsoft.com/office/officeart/2008/layout/LinedList"/>
    <dgm:cxn modelId="{82FB269A-30E6-4BDA-A4CA-125CC7FDAC4C}" type="presParOf" srcId="{D1F20E19-B7AF-43D7-B9BD-EC6DAA307893}" destId="{404D072D-A613-49F4-8442-3EA6A6B75C26}" srcOrd="10" destOrd="0" presId="urn:microsoft.com/office/officeart/2008/layout/LinedList"/>
    <dgm:cxn modelId="{A4D908D7-C2D0-4754-85FC-419F2A5F89E4}" type="presParOf" srcId="{D1F20E19-B7AF-43D7-B9BD-EC6DAA307893}" destId="{6F6A1252-0C3F-43B4-90CA-66C112963B4E}" srcOrd="11" destOrd="0" presId="urn:microsoft.com/office/officeart/2008/layout/LinedList"/>
    <dgm:cxn modelId="{C7C45106-03B0-4159-8979-1F5794F015CD}" type="presParOf" srcId="{6F6A1252-0C3F-43B4-90CA-66C112963B4E}" destId="{C3714A5B-3E87-431C-8B68-6A74FCAEB1AE}" srcOrd="0" destOrd="0" presId="urn:microsoft.com/office/officeart/2008/layout/LinedList"/>
    <dgm:cxn modelId="{4391C94B-57CE-4912-B6B0-02363C0A8CC2}" type="presParOf" srcId="{6F6A1252-0C3F-43B4-90CA-66C112963B4E}" destId="{8D9567B0-B204-4D74-AB99-D50A9DAC3308}" srcOrd="1" destOrd="0" presId="urn:microsoft.com/office/officeart/2008/layout/LinedList"/>
    <dgm:cxn modelId="{7CB1C74A-9847-4E21-8BD6-50BA48EC29CB}" type="presParOf" srcId="{D1F20E19-B7AF-43D7-B9BD-EC6DAA307893}" destId="{C1151D7E-C59B-47AC-92F5-809351E36465}" srcOrd="12" destOrd="0" presId="urn:microsoft.com/office/officeart/2008/layout/LinedList"/>
    <dgm:cxn modelId="{C2CDACCC-F04D-4D92-896B-253FB3795323}" type="presParOf" srcId="{D1F20E19-B7AF-43D7-B9BD-EC6DAA307893}" destId="{D31C3DD7-C7F1-40E8-AF0A-E60706DDDF83}" srcOrd="13" destOrd="0" presId="urn:microsoft.com/office/officeart/2008/layout/LinedList"/>
    <dgm:cxn modelId="{46A618BB-7962-4D22-BD39-FA588D431AB5}" type="presParOf" srcId="{D31C3DD7-C7F1-40E8-AF0A-E60706DDDF83}" destId="{24D967F9-A58C-4D70-B4FC-1D88BDEB46AF}" srcOrd="0" destOrd="0" presId="urn:microsoft.com/office/officeart/2008/layout/LinedList"/>
    <dgm:cxn modelId="{128DC774-1F9B-43C7-8A86-9683DF741A00}" type="presParOf" srcId="{D31C3DD7-C7F1-40E8-AF0A-E60706DDDF83}" destId="{D47238EB-496F-4917-BE71-91200B26504F}" srcOrd="1" destOrd="0" presId="urn:microsoft.com/office/officeart/2008/layout/LinedList"/>
    <dgm:cxn modelId="{A56A1FC9-6D65-4B2D-B643-FCD01ADC48FB}" type="presParOf" srcId="{D1F20E19-B7AF-43D7-B9BD-EC6DAA307893}" destId="{242D3663-5C4C-4CD6-85C9-05C6DADFDDB2}" srcOrd="14" destOrd="0" presId="urn:microsoft.com/office/officeart/2008/layout/LinedList"/>
    <dgm:cxn modelId="{046B95DC-C812-41AB-86FD-29EF9FB11801}" type="presParOf" srcId="{D1F20E19-B7AF-43D7-B9BD-EC6DAA307893}" destId="{AA3E4916-69E2-4660-B11E-3C8FB0EB20DA}" srcOrd="15" destOrd="0" presId="urn:microsoft.com/office/officeart/2008/layout/LinedList"/>
    <dgm:cxn modelId="{21D2C4F2-435D-469E-B612-C2067C9A3E9E}" type="presParOf" srcId="{AA3E4916-69E2-4660-B11E-3C8FB0EB20DA}" destId="{FE05EC19-E32E-4474-8D3E-968D8842BAD7}" srcOrd="0" destOrd="0" presId="urn:microsoft.com/office/officeart/2008/layout/LinedList"/>
    <dgm:cxn modelId="{30F97191-CF7B-41BF-B29F-D8000CA2518A}" type="presParOf" srcId="{AA3E4916-69E2-4660-B11E-3C8FB0EB20DA}" destId="{7FC5194F-044C-4BC9-8781-7A4EDF7AD7F7}" srcOrd="1" destOrd="0" presId="urn:microsoft.com/office/officeart/2008/layout/LinedList"/>
    <dgm:cxn modelId="{9B28A9AD-31CA-42C0-ACBF-7C6C11FEA899}" type="presParOf" srcId="{D1F20E19-B7AF-43D7-B9BD-EC6DAA307893}" destId="{9C79735C-0506-4400-931A-D2CC757EA6E8}" srcOrd="16" destOrd="0" presId="urn:microsoft.com/office/officeart/2008/layout/LinedList"/>
    <dgm:cxn modelId="{5AC8AB20-A3E5-4EB4-B9D3-3392F9A27591}" type="presParOf" srcId="{D1F20E19-B7AF-43D7-B9BD-EC6DAA307893}" destId="{FB5036AE-D5DF-43EC-BAC3-680E3524C438}" srcOrd="17" destOrd="0" presId="urn:microsoft.com/office/officeart/2008/layout/LinedList"/>
    <dgm:cxn modelId="{B6020163-ACA6-4FA8-9FCC-A8132D8BB205}" type="presParOf" srcId="{FB5036AE-D5DF-43EC-BAC3-680E3524C438}" destId="{03AC9ABE-BD46-43D8-9925-EC6CA7F08E57}" srcOrd="0" destOrd="0" presId="urn:microsoft.com/office/officeart/2008/layout/LinedList"/>
    <dgm:cxn modelId="{B79B56D9-D37A-4733-AE2C-52115E84572C}" type="presParOf" srcId="{FB5036AE-D5DF-43EC-BAC3-680E3524C438}" destId="{8B51EA21-11E7-458D-84B7-5D2990292C85}" srcOrd="1" destOrd="0" presId="urn:microsoft.com/office/officeart/2008/layout/LinedList"/>
    <dgm:cxn modelId="{8679FADB-910C-4C4A-A3D4-47FE0ACF2DFC}" type="presParOf" srcId="{D1F20E19-B7AF-43D7-B9BD-EC6DAA307893}" destId="{F7733B9B-33CD-45F5-AF33-F007BBD3AA62}" srcOrd="18" destOrd="0" presId="urn:microsoft.com/office/officeart/2008/layout/LinedList"/>
    <dgm:cxn modelId="{B348B1FB-ED3C-482D-8B9A-B5D30CD1D877}" type="presParOf" srcId="{D1F20E19-B7AF-43D7-B9BD-EC6DAA307893}" destId="{5F3AB7A9-B56A-4B5F-BDEF-76EC5F401374}" srcOrd="19" destOrd="0" presId="urn:microsoft.com/office/officeart/2008/layout/LinedList"/>
    <dgm:cxn modelId="{948EA767-EBD5-4B90-B004-3CBEE40FC3A4}" type="presParOf" srcId="{5F3AB7A9-B56A-4B5F-BDEF-76EC5F401374}" destId="{83DF5CA7-DF84-48DA-A828-67228E7F939E}" srcOrd="0" destOrd="0" presId="urn:microsoft.com/office/officeart/2008/layout/LinedList"/>
    <dgm:cxn modelId="{E94D2A20-3A9C-492E-A004-FE32125D0E94}" type="presParOf" srcId="{5F3AB7A9-B56A-4B5F-BDEF-76EC5F401374}" destId="{F25123EC-CD6F-4790-9D37-091ECD531B22}" srcOrd="1" destOrd="0" presId="urn:microsoft.com/office/officeart/2008/layout/LinedList"/>
    <dgm:cxn modelId="{C1D6A8E9-EDF9-45E4-97CD-988F3505B575}" type="presParOf" srcId="{D1F20E19-B7AF-43D7-B9BD-EC6DAA307893}" destId="{8359F626-A9F6-41BB-B955-F144436CBA02}" srcOrd="20" destOrd="0" presId="urn:microsoft.com/office/officeart/2008/layout/LinedList"/>
    <dgm:cxn modelId="{BFCD1063-7735-4262-9B38-D87C224AA2F5}" type="presParOf" srcId="{D1F20E19-B7AF-43D7-B9BD-EC6DAA307893}" destId="{1947F1EB-38FB-4B67-B701-83EB95FF13CC}" srcOrd="21" destOrd="0" presId="urn:microsoft.com/office/officeart/2008/layout/LinedList"/>
    <dgm:cxn modelId="{139A9B28-861A-44CF-9975-B48FCA4728F1}" type="presParOf" srcId="{1947F1EB-38FB-4B67-B701-83EB95FF13CC}" destId="{0C172FD4-5347-41FE-B37C-F606B871EB89}" srcOrd="0" destOrd="0" presId="urn:microsoft.com/office/officeart/2008/layout/LinedList"/>
    <dgm:cxn modelId="{8D7BF843-1EB5-42EA-87B4-3852F2CF7244}" type="presParOf" srcId="{1947F1EB-38FB-4B67-B701-83EB95FF13CC}" destId="{11187273-7CD6-4FFB-A693-262A276E3A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F338E-966A-4263-AE9E-2E1E68BEFC4D}">
      <dsp:nvSpPr>
        <dsp:cNvPr id="0" name=""/>
        <dsp:cNvSpPr/>
      </dsp:nvSpPr>
      <dsp:spPr>
        <a:xfrm>
          <a:off x="0" y="1938"/>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DBD779-FC14-4363-A25E-BDCEB3B5211A}">
      <dsp:nvSpPr>
        <dsp:cNvPr id="0" name=""/>
        <dsp:cNvSpPr/>
      </dsp:nvSpPr>
      <dsp:spPr>
        <a:xfrm>
          <a:off x="0" y="1938"/>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BOLU=MA(TP,n)+m∗</a:t>
          </a:r>
          <a:r>
            <a:rPr lang="el-GR" sz="1600" kern="1200"/>
            <a:t>σ[</a:t>
          </a:r>
          <a:r>
            <a:rPr lang="en-IN" sz="1600" kern="1200"/>
            <a:t>TP,n]</a:t>
          </a:r>
          <a:endParaRPr lang="en-US" sz="1600" kern="1200"/>
        </a:p>
      </dsp:txBody>
      <dsp:txXfrm>
        <a:off x="0" y="1938"/>
        <a:ext cx="4601743" cy="360585"/>
      </dsp:txXfrm>
    </dsp:sp>
    <dsp:sp modelId="{165D9E77-5563-4386-9542-71ECD357B7DB}">
      <dsp:nvSpPr>
        <dsp:cNvPr id="0" name=""/>
        <dsp:cNvSpPr/>
      </dsp:nvSpPr>
      <dsp:spPr>
        <a:xfrm>
          <a:off x="0" y="362524"/>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98354-38F4-49F0-98A9-C2C7374B0393}">
      <dsp:nvSpPr>
        <dsp:cNvPr id="0" name=""/>
        <dsp:cNvSpPr/>
      </dsp:nvSpPr>
      <dsp:spPr>
        <a:xfrm>
          <a:off x="0" y="362524"/>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BOLD=MA(TP,n)−m∗</a:t>
          </a:r>
          <a:r>
            <a:rPr lang="el-GR" sz="1600" kern="1200"/>
            <a:t>σ[</a:t>
          </a:r>
          <a:r>
            <a:rPr lang="en-IN" sz="1600" kern="1200"/>
            <a:t>TP,n]</a:t>
          </a:r>
          <a:endParaRPr lang="en-US" sz="1600" kern="1200"/>
        </a:p>
      </dsp:txBody>
      <dsp:txXfrm>
        <a:off x="0" y="362524"/>
        <a:ext cx="4601743" cy="360585"/>
      </dsp:txXfrm>
    </dsp:sp>
    <dsp:sp modelId="{DD7E2E24-7676-4250-B9F3-E923C98FB249}">
      <dsp:nvSpPr>
        <dsp:cNvPr id="0" name=""/>
        <dsp:cNvSpPr/>
      </dsp:nvSpPr>
      <dsp:spPr>
        <a:xfrm>
          <a:off x="0" y="723109"/>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0AC82-5977-42F3-AAA3-5586FAFD788E}">
      <dsp:nvSpPr>
        <dsp:cNvPr id="0" name=""/>
        <dsp:cNvSpPr/>
      </dsp:nvSpPr>
      <dsp:spPr>
        <a:xfrm>
          <a:off x="0" y="723109"/>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where:</a:t>
          </a:r>
          <a:endParaRPr lang="en-US" sz="1600" kern="1200"/>
        </a:p>
      </dsp:txBody>
      <dsp:txXfrm>
        <a:off x="0" y="723109"/>
        <a:ext cx="4601743" cy="360585"/>
      </dsp:txXfrm>
    </dsp:sp>
    <dsp:sp modelId="{8E07E537-7AC3-4A2D-87A7-8D4990571C5F}">
      <dsp:nvSpPr>
        <dsp:cNvPr id="0" name=""/>
        <dsp:cNvSpPr/>
      </dsp:nvSpPr>
      <dsp:spPr>
        <a:xfrm>
          <a:off x="0" y="1083695"/>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F109A-D97A-4B46-BD66-AE3063EA4414}">
      <dsp:nvSpPr>
        <dsp:cNvPr id="0" name=""/>
        <dsp:cNvSpPr/>
      </dsp:nvSpPr>
      <dsp:spPr>
        <a:xfrm>
          <a:off x="0" y="1083695"/>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BOLU=Upper Bollinger Band</a:t>
          </a:r>
          <a:endParaRPr lang="en-US" sz="1600" kern="1200"/>
        </a:p>
      </dsp:txBody>
      <dsp:txXfrm>
        <a:off x="0" y="1083695"/>
        <a:ext cx="4601743" cy="360585"/>
      </dsp:txXfrm>
    </dsp:sp>
    <dsp:sp modelId="{5B16E9C0-9E56-45E2-9DC9-9662E8CAA5DC}">
      <dsp:nvSpPr>
        <dsp:cNvPr id="0" name=""/>
        <dsp:cNvSpPr/>
      </dsp:nvSpPr>
      <dsp:spPr>
        <a:xfrm>
          <a:off x="0" y="1444280"/>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1E56C-AC88-474E-80FC-A81554164B86}">
      <dsp:nvSpPr>
        <dsp:cNvPr id="0" name=""/>
        <dsp:cNvSpPr/>
      </dsp:nvSpPr>
      <dsp:spPr>
        <a:xfrm>
          <a:off x="0" y="1444280"/>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BOLD=Lower Bollinger Band</a:t>
          </a:r>
          <a:endParaRPr lang="en-US" sz="1600" kern="1200"/>
        </a:p>
      </dsp:txBody>
      <dsp:txXfrm>
        <a:off x="0" y="1444280"/>
        <a:ext cx="4601743" cy="360585"/>
      </dsp:txXfrm>
    </dsp:sp>
    <dsp:sp modelId="{404D072D-A613-49F4-8442-3EA6A6B75C26}">
      <dsp:nvSpPr>
        <dsp:cNvPr id="0" name=""/>
        <dsp:cNvSpPr/>
      </dsp:nvSpPr>
      <dsp:spPr>
        <a:xfrm>
          <a:off x="0" y="1804866"/>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14A5B-3E87-431C-8B68-6A74FCAEB1AE}">
      <dsp:nvSpPr>
        <dsp:cNvPr id="0" name=""/>
        <dsp:cNvSpPr/>
      </dsp:nvSpPr>
      <dsp:spPr>
        <a:xfrm>
          <a:off x="0" y="1804866"/>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MA=Moving average</a:t>
          </a:r>
          <a:endParaRPr lang="en-US" sz="1600" kern="1200"/>
        </a:p>
      </dsp:txBody>
      <dsp:txXfrm>
        <a:off x="0" y="1804866"/>
        <a:ext cx="4601743" cy="360585"/>
      </dsp:txXfrm>
    </dsp:sp>
    <dsp:sp modelId="{C1151D7E-C59B-47AC-92F5-809351E36465}">
      <dsp:nvSpPr>
        <dsp:cNvPr id="0" name=""/>
        <dsp:cNvSpPr/>
      </dsp:nvSpPr>
      <dsp:spPr>
        <a:xfrm>
          <a:off x="0" y="2165451"/>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967F9-A58C-4D70-B4FC-1D88BDEB46AF}">
      <dsp:nvSpPr>
        <dsp:cNvPr id="0" name=""/>
        <dsp:cNvSpPr/>
      </dsp:nvSpPr>
      <dsp:spPr>
        <a:xfrm>
          <a:off x="0" y="2165451"/>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TP (typical price)=(High+Low+Close)÷3</a:t>
          </a:r>
          <a:endParaRPr lang="en-US" sz="1600" kern="1200"/>
        </a:p>
      </dsp:txBody>
      <dsp:txXfrm>
        <a:off x="0" y="2165451"/>
        <a:ext cx="4601743" cy="360585"/>
      </dsp:txXfrm>
    </dsp:sp>
    <dsp:sp modelId="{242D3663-5C4C-4CD6-85C9-05C6DADFDDB2}">
      <dsp:nvSpPr>
        <dsp:cNvPr id="0" name=""/>
        <dsp:cNvSpPr/>
      </dsp:nvSpPr>
      <dsp:spPr>
        <a:xfrm>
          <a:off x="0" y="2526037"/>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5EC19-E32E-4474-8D3E-968D8842BAD7}">
      <dsp:nvSpPr>
        <dsp:cNvPr id="0" name=""/>
        <dsp:cNvSpPr/>
      </dsp:nvSpPr>
      <dsp:spPr>
        <a:xfrm>
          <a:off x="0" y="2526037"/>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n=Number of days in smoothing period (</a:t>
          </a:r>
          <a:r>
            <a:rPr lang="en-IN" sz="1600" kern="1200"/>
            <a:t>typically 20</a:t>
          </a:r>
          <a:r>
            <a:rPr lang="en-IN" sz="1600" kern="1200" dirty="0"/>
            <a:t>)</a:t>
          </a:r>
          <a:endParaRPr lang="en-US" sz="1600" kern="1200" dirty="0"/>
        </a:p>
      </dsp:txBody>
      <dsp:txXfrm>
        <a:off x="0" y="2526037"/>
        <a:ext cx="4601743" cy="360585"/>
      </dsp:txXfrm>
    </dsp:sp>
    <dsp:sp modelId="{9C79735C-0506-4400-931A-D2CC757EA6E8}">
      <dsp:nvSpPr>
        <dsp:cNvPr id="0" name=""/>
        <dsp:cNvSpPr/>
      </dsp:nvSpPr>
      <dsp:spPr>
        <a:xfrm>
          <a:off x="0" y="2886622"/>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9ABE-BD46-43D8-9925-EC6CA7F08E57}">
      <dsp:nvSpPr>
        <dsp:cNvPr id="0" name=""/>
        <dsp:cNvSpPr/>
      </dsp:nvSpPr>
      <dsp:spPr>
        <a:xfrm>
          <a:off x="0" y="2886622"/>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m=Number of standard deviations (typically 2)</a:t>
          </a:r>
          <a:endParaRPr lang="en-US" sz="1600" kern="1200"/>
        </a:p>
      </dsp:txBody>
      <dsp:txXfrm>
        <a:off x="0" y="2886622"/>
        <a:ext cx="4601743" cy="360585"/>
      </dsp:txXfrm>
    </dsp:sp>
    <dsp:sp modelId="{F7733B9B-33CD-45F5-AF33-F007BBD3AA62}">
      <dsp:nvSpPr>
        <dsp:cNvPr id="0" name=""/>
        <dsp:cNvSpPr/>
      </dsp:nvSpPr>
      <dsp:spPr>
        <a:xfrm>
          <a:off x="0" y="3247208"/>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F5CA7-DF84-48DA-A828-67228E7F939E}">
      <dsp:nvSpPr>
        <dsp:cNvPr id="0" name=""/>
        <dsp:cNvSpPr/>
      </dsp:nvSpPr>
      <dsp:spPr>
        <a:xfrm>
          <a:off x="0" y="3247208"/>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l-GR" sz="1600" kern="1200"/>
            <a:t>σ[</a:t>
          </a:r>
          <a:r>
            <a:rPr lang="en-IN" sz="1600" kern="1200"/>
            <a:t>TP,n]=Standard Deviation over last n periods of TP</a:t>
          </a:r>
          <a:endParaRPr lang="en-US" sz="1600" kern="1200"/>
        </a:p>
      </dsp:txBody>
      <dsp:txXfrm>
        <a:off x="0" y="3247208"/>
        <a:ext cx="4601743" cy="360585"/>
      </dsp:txXfrm>
    </dsp:sp>
    <dsp:sp modelId="{8359F626-A9F6-41BB-B955-F144436CBA02}">
      <dsp:nvSpPr>
        <dsp:cNvPr id="0" name=""/>
        <dsp:cNvSpPr/>
      </dsp:nvSpPr>
      <dsp:spPr>
        <a:xfrm>
          <a:off x="0" y="3607793"/>
          <a:ext cx="46017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172FD4-5347-41FE-B37C-F606B871EB89}">
      <dsp:nvSpPr>
        <dsp:cNvPr id="0" name=""/>
        <dsp:cNvSpPr/>
      </dsp:nvSpPr>
      <dsp:spPr>
        <a:xfrm>
          <a:off x="0" y="3607793"/>
          <a:ext cx="4601743" cy="36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a:t>
          </a:r>
          <a:endParaRPr lang="en-US" sz="1600" kern="1200"/>
        </a:p>
      </dsp:txBody>
      <dsp:txXfrm>
        <a:off x="0" y="3607793"/>
        <a:ext cx="4601743" cy="3605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8/19/2021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772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8/19/2021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2757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8/19/2021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8879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8/19/2021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9019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8/19/2021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0051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8/19/2021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6170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8/19/2021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1655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8/19/2021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9541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8/19/2021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2030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8/19/2021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9459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8/19/2021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818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8/19/2021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9913533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02F71C5F-ED2D-454B-AC9D-B2D03732B4B5}"/>
              </a:ext>
            </a:extLst>
          </p:cNvPr>
          <p:cNvPicPr>
            <a:picLocks noChangeAspect="1"/>
          </p:cNvPicPr>
          <p:nvPr/>
        </p:nvPicPr>
        <p:blipFill rotWithShape="1">
          <a:blip r:embed="rId2"/>
          <a:srcRect l="33600" r="20045" b="-1"/>
          <a:stretch/>
        </p:blipFill>
        <p:spPr>
          <a:xfrm>
            <a:off x="20" y="10"/>
            <a:ext cx="4762480" cy="6857989"/>
          </a:xfrm>
          <a:prstGeom prst="rect">
            <a:avLst/>
          </a:prstGeom>
        </p:spPr>
      </p:pic>
      <p:sp>
        <p:nvSpPr>
          <p:cNvPr id="29" name="Rectangle 28">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AD5DB-8DD2-45BE-B840-A6B374A74FA0}"/>
              </a:ext>
            </a:extLst>
          </p:cNvPr>
          <p:cNvSpPr>
            <a:spLocks noGrp="1"/>
          </p:cNvSpPr>
          <p:nvPr>
            <p:ph type="ctrTitle"/>
          </p:nvPr>
        </p:nvSpPr>
        <p:spPr>
          <a:xfrm>
            <a:off x="6096000" y="1371599"/>
            <a:ext cx="4762500" cy="2360429"/>
          </a:xfrm>
        </p:spPr>
        <p:txBody>
          <a:bodyPr>
            <a:normAutofit/>
          </a:bodyPr>
          <a:lstStyle/>
          <a:p>
            <a:r>
              <a:rPr lang="en-IN" dirty="0"/>
              <a:t>Stock Market Visualization and Analysis</a:t>
            </a:r>
          </a:p>
        </p:txBody>
      </p:sp>
      <p:sp>
        <p:nvSpPr>
          <p:cNvPr id="3" name="Subtitle 2">
            <a:extLst>
              <a:ext uri="{FF2B5EF4-FFF2-40B4-BE49-F238E27FC236}">
                <a16:creationId xmlns:a16="http://schemas.microsoft.com/office/drawing/2014/main" id="{379BC755-7F42-43E4-A78A-F506CB9360AF}"/>
              </a:ext>
            </a:extLst>
          </p:cNvPr>
          <p:cNvSpPr>
            <a:spLocks noGrp="1"/>
          </p:cNvSpPr>
          <p:nvPr>
            <p:ph type="subTitle" idx="1"/>
          </p:nvPr>
        </p:nvSpPr>
        <p:spPr>
          <a:xfrm>
            <a:off x="6069479" y="3955002"/>
            <a:ext cx="4762500" cy="1850994"/>
          </a:xfrm>
        </p:spPr>
        <p:txBody>
          <a:bodyPr>
            <a:normAutofit/>
          </a:bodyPr>
          <a:lstStyle/>
          <a:p>
            <a:r>
              <a:rPr lang="en-IN" dirty="0"/>
              <a:t>Moukhik Misra</a:t>
            </a:r>
          </a:p>
          <a:p>
            <a:endParaRPr lang="en-IN" dirty="0"/>
          </a:p>
        </p:txBody>
      </p:sp>
    </p:spTree>
    <p:extLst>
      <p:ext uri="{BB962C8B-B14F-4D97-AF65-F5344CB8AC3E}">
        <p14:creationId xmlns:p14="http://schemas.microsoft.com/office/powerpoint/2010/main" val="26910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47EADA44-EDB7-4847-9F1A-485CBF9E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0"/>
            <a:ext cx="81153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067EC-00A8-4F2D-8660-EDDCF978B959}"/>
              </a:ext>
            </a:extLst>
          </p:cNvPr>
          <p:cNvSpPr>
            <a:spLocks noGrp="1"/>
          </p:cNvSpPr>
          <p:nvPr>
            <p:ph type="title"/>
          </p:nvPr>
        </p:nvSpPr>
        <p:spPr>
          <a:xfrm>
            <a:off x="4762498" y="606085"/>
            <a:ext cx="6743700" cy="931985"/>
          </a:xfrm>
        </p:spPr>
        <p:txBody>
          <a:bodyPr>
            <a:normAutofit/>
          </a:bodyPr>
          <a:lstStyle/>
          <a:p>
            <a:pPr algn="ctr"/>
            <a:r>
              <a:rPr lang="en-IN" sz="2000" dirty="0"/>
              <a:t>Section ii:</a:t>
            </a:r>
            <a:br>
              <a:rPr lang="en-IN" sz="2000" dirty="0"/>
            </a:br>
            <a:br>
              <a:rPr lang="en-IN" sz="2000" dirty="0"/>
            </a:br>
            <a:r>
              <a:rPr lang="en-IN" sz="2000" dirty="0"/>
              <a:t>relative strength index (RSI)</a:t>
            </a:r>
          </a:p>
        </p:txBody>
      </p:sp>
      <p:pic>
        <p:nvPicPr>
          <p:cNvPr id="5" name="Picture 4">
            <a:extLst>
              <a:ext uri="{FF2B5EF4-FFF2-40B4-BE49-F238E27FC236}">
                <a16:creationId xmlns:a16="http://schemas.microsoft.com/office/drawing/2014/main" id="{745FB625-5BFB-49C5-838A-57BC7FBBAC68}"/>
              </a:ext>
            </a:extLst>
          </p:cNvPr>
          <p:cNvPicPr>
            <a:picLocks noChangeAspect="1"/>
          </p:cNvPicPr>
          <p:nvPr/>
        </p:nvPicPr>
        <p:blipFill>
          <a:blip r:embed="rId2"/>
          <a:stretch>
            <a:fillRect/>
          </a:stretch>
        </p:blipFill>
        <p:spPr>
          <a:xfrm>
            <a:off x="685800" y="2315354"/>
            <a:ext cx="2705099" cy="694825"/>
          </a:xfrm>
          <a:prstGeom prst="rect">
            <a:avLst/>
          </a:prstGeom>
        </p:spPr>
      </p:pic>
      <p:pic>
        <p:nvPicPr>
          <p:cNvPr id="7" name="Picture 6">
            <a:extLst>
              <a:ext uri="{FF2B5EF4-FFF2-40B4-BE49-F238E27FC236}">
                <a16:creationId xmlns:a16="http://schemas.microsoft.com/office/drawing/2014/main" id="{2660A320-2FB2-4865-8123-5A0E9B234ADA}"/>
              </a:ext>
            </a:extLst>
          </p:cNvPr>
          <p:cNvPicPr>
            <a:picLocks noChangeAspect="1"/>
          </p:cNvPicPr>
          <p:nvPr/>
        </p:nvPicPr>
        <p:blipFill>
          <a:blip r:embed="rId3"/>
          <a:stretch>
            <a:fillRect/>
          </a:stretch>
        </p:blipFill>
        <p:spPr>
          <a:xfrm>
            <a:off x="225921" y="4432024"/>
            <a:ext cx="3624859" cy="892451"/>
          </a:xfrm>
          <a:prstGeom prst="rect">
            <a:avLst/>
          </a:prstGeom>
        </p:spPr>
      </p:pic>
      <p:sp>
        <p:nvSpPr>
          <p:cNvPr id="3" name="Content Placeholder 2">
            <a:extLst>
              <a:ext uri="{FF2B5EF4-FFF2-40B4-BE49-F238E27FC236}">
                <a16:creationId xmlns:a16="http://schemas.microsoft.com/office/drawing/2014/main" id="{FB52DA4D-EFC6-4CEC-B71F-A911D7AAC5F2}"/>
              </a:ext>
            </a:extLst>
          </p:cNvPr>
          <p:cNvSpPr>
            <a:spLocks noGrp="1"/>
          </p:cNvSpPr>
          <p:nvPr>
            <p:ph idx="1"/>
          </p:nvPr>
        </p:nvSpPr>
        <p:spPr>
          <a:xfrm>
            <a:off x="4762500" y="1817152"/>
            <a:ext cx="6743700" cy="4471105"/>
          </a:xfrm>
        </p:spPr>
        <p:txBody>
          <a:bodyPr>
            <a:normAutofit/>
          </a:bodyPr>
          <a:lstStyle/>
          <a:p>
            <a:r>
              <a:rPr lang="en-US"/>
              <a:t>The relative strength index (RSI) is a momentum indicator used in technical analysis that measures the magnitude of recent price changes to evaluate overbought or oversold conditions in the price of a stock or other asset. The RSI is displayed as an oscillator (a line graph that moves between two extremes) and can have a reading from 0 to 100.</a:t>
            </a:r>
          </a:p>
          <a:p>
            <a:r>
              <a:rPr lang="en-US"/>
              <a:t>An asset is usually considered overbought when the RSI is above 70% and oversold when it is below 30%.</a:t>
            </a:r>
          </a:p>
          <a:p>
            <a:endParaRPr lang="en-IN"/>
          </a:p>
        </p:txBody>
      </p:sp>
    </p:spTree>
    <p:extLst>
      <p:ext uri="{BB962C8B-B14F-4D97-AF65-F5344CB8AC3E}">
        <p14:creationId xmlns:p14="http://schemas.microsoft.com/office/powerpoint/2010/main" val="165612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8F676-11F8-4121-9389-21BFAEE169D1}"/>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Relative strength index (RSI)</a:t>
            </a:r>
          </a:p>
        </p:txBody>
      </p:sp>
      <p:pic>
        <p:nvPicPr>
          <p:cNvPr id="5" name="Content Placeholder 4">
            <a:extLst>
              <a:ext uri="{FF2B5EF4-FFF2-40B4-BE49-F238E27FC236}">
                <a16:creationId xmlns:a16="http://schemas.microsoft.com/office/drawing/2014/main" id="{BA632EDB-7742-49C0-A98C-60B4F55037F6}"/>
              </a:ext>
            </a:extLst>
          </p:cNvPr>
          <p:cNvPicPr>
            <a:picLocks noGrp="1" noChangeAspect="1"/>
          </p:cNvPicPr>
          <p:nvPr>
            <p:ph idx="1"/>
          </p:nvPr>
        </p:nvPicPr>
        <p:blipFill>
          <a:blip r:embed="rId2"/>
          <a:stretch>
            <a:fillRect/>
          </a:stretch>
        </p:blipFill>
        <p:spPr>
          <a:xfrm>
            <a:off x="4783015" y="1665138"/>
            <a:ext cx="7199435" cy="3527723"/>
          </a:xfrm>
          <a:prstGeom prst="rect">
            <a:avLst/>
          </a:prstGeom>
        </p:spPr>
      </p:pic>
    </p:spTree>
    <p:extLst>
      <p:ext uri="{BB962C8B-B14F-4D97-AF65-F5344CB8AC3E}">
        <p14:creationId xmlns:p14="http://schemas.microsoft.com/office/powerpoint/2010/main" val="233094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28028" y="239150"/>
            <a:ext cx="3390899" cy="1303606"/>
          </a:xfrm>
        </p:spPr>
        <p:txBody>
          <a:bodyPr>
            <a:normAutofit/>
          </a:bodyPr>
          <a:lstStyle/>
          <a:p>
            <a:pPr algn="ctr"/>
            <a:r>
              <a:rPr lang="en-IN" dirty="0"/>
              <a:t>Bollinger Bands</a:t>
            </a:r>
          </a:p>
        </p:txBody>
      </p:sp>
      <p:sp>
        <p:nvSpPr>
          <p:cNvPr id="3" name="Content Placeholder 2"/>
          <p:cNvSpPr>
            <a:spLocks noGrp="1"/>
          </p:cNvSpPr>
          <p:nvPr>
            <p:ph idx="1"/>
          </p:nvPr>
        </p:nvSpPr>
        <p:spPr>
          <a:xfrm>
            <a:off x="8115301" y="1814732"/>
            <a:ext cx="3390899" cy="4501662"/>
          </a:xfrm>
        </p:spPr>
        <p:txBody>
          <a:bodyPr>
            <a:normAutofit fontScale="85000" lnSpcReduction="10000"/>
          </a:bodyPr>
          <a:lstStyle/>
          <a:p>
            <a:r>
              <a:rPr lang="en-IN" dirty="0"/>
              <a:t>A Bollinger Band is a technical analysis tool defined by a set of trend lines plotted two standard deviations (positively and negatively) away from a simple moving average (SMA) of a security's price.</a:t>
            </a:r>
          </a:p>
          <a:p>
            <a:r>
              <a:rPr lang="en-US" dirty="0"/>
              <a:t>The closer the prices move to the upper band, the more overbought the market, and the closer the prices move to the lower band, the more oversold the market. </a:t>
            </a:r>
            <a:endParaRPr lang="en-IN" dirty="0"/>
          </a:p>
        </p:txBody>
      </p:sp>
      <p:graphicFrame>
        <p:nvGraphicFramePr>
          <p:cNvPr id="15" name="TextBox 4">
            <a:extLst>
              <a:ext uri="{FF2B5EF4-FFF2-40B4-BE49-F238E27FC236}">
                <a16:creationId xmlns:a16="http://schemas.microsoft.com/office/drawing/2014/main" id="{532D5BE8-3A91-472B-9D2E-AC3BE0BCB607}"/>
              </a:ext>
            </a:extLst>
          </p:cNvPr>
          <p:cNvGraphicFramePr/>
          <p:nvPr>
            <p:extLst>
              <p:ext uri="{D42A27DB-BD31-4B8C-83A1-F6EECF244321}">
                <p14:modId xmlns:p14="http://schemas.microsoft.com/office/powerpoint/2010/main" val="1106437680"/>
              </p:ext>
            </p:extLst>
          </p:nvPr>
        </p:nvGraphicFramePr>
        <p:xfrm>
          <a:off x="1074198" y="1624613"/>
          <a:ext cx="4601743"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34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AF1B4-772C-4515-8447-A1D013E2C7EE}"/>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Bollinger bands</a:t>
            </a:r>
          </a:p>
        </p:txBody>
      </p:sp>
      <p:pic>
        <p:nvPicPr>
          <p:cNvPr id="5" name="Content Placeholder 4">
            <a:extLst>
              <a:ext uri="{FF2B5EF4-FFF2-40B4-BE49-F238E27FC236}">
                <a16:creationId xmlns:a16="http://schemas.microsoft.com/office/drawing/2014/main" id="{E2CA1D30-CBCB-49CF-AC3E-A77F71D47EDB}"/>
              </a:ext>
            </a:extLst>
          </p:cNvPr>
          <p:cNvPicPr>
            <a:picLocks noGrp="1" noChangeAspect="1"/>
          </p:cNvPicPr>
          <p:nvPr>
            <p:ph idx="1"/>
          </p:nvPr>
        </p:nvPicPr>
        <p:blipFill>
          <a:blip r:embed="rId2"/>
          <a:stretch>
            <a:fillRect/>
          </a:stretch>
        </p:blipFill>
        <p:spPr>
          <a:xfrm>
            <a:off x="4783015" y="1591628"/>
            <a:ext cx="7312926" cy="3674744"/>
          </a:xfrm>
          <a:prstGeom prst="rect">
            <a:avLst/>
          </a:prstGeom>
        </p:spPr>
      </p:pic>
    </p:spTree>
    <p:extLst>
      <p:ext uri="{BB962C8B-B14F-4D97-AF65-F5344CB8AC3E}">
        <p14:creationId xmlns:p14="http://schemas.microsoft.com/office/powerpoint/2010/main" val="360006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1C787-BD8F-4123-8640-00F0F2D5946E}"/>
              </a:ext>
            </a:extLst>
          </p:cNvPr>
          <p:cNvSpPr>
            <a:spLocks noGrp="1"/>
          </p:cNvSpPr>
          <p:nvPr>
            <p:ph type="title"/>
          </p:nvPr>
        </p:nvSpPr>
        <p:spPr>
          <a:xfrm>
            <a:off x="698528" y="1371600"/>
            <a:ext cx="2692372" cy="4114800"/>
          </a:xfrm>
        </p:spPr>
        <p:txBody>
          <a:bodyPr anchor="ctr">
            <a:normAutofit/>
          </a:bodyPr>
          <a:lstStyle/>
          <a:p>
            <a:pPr algn="ctr"/>
            <a:r>
              <a:rPr lang="en-IN" sz="2700" err="1"/>
              <a:t>Aroon</a:t>
            </a:r>
            <a:r>
              <a:rPr lang="en-IN" sz="2700"/>
              <a:t> oscillator</a:t>
            </a:r>
          </a:p>
        </p:txBody>
      </p:sp>
      <p:pic>
        <p:nvPicPr>
          <p:cNvPr id="4" name="Picture 3">
            <a:extLst>
              <a:ext uri="{FF2B5EF4-FFF2-40B4-BE49-F238E27FC236}">
                <a16:creationId xmlns:a16="http://schemas.microsoft.com/office/drawing/2014/main" id="{1D147935-36F7-466F-8874-3021DE17FBB8}"/>
              </a:ext>
            </a:extLst>
          </p:cNvPr>
          <p:cNvPicPr>
            <a:picLocks noChangeAspect="1"/>
          </p:cNvPicPr>
          <p:nvPr/>
        </p:nvPicPr>
        <p:blipFill>
          <a:blip r:embed="rId2"/>
          <a:stretch>
            <a:fillRect/>
          </a:stretch>
        </p:blipFill>
        <p:spPr>
          <a:xfrm>
            <a:off x="5410200" y="958548"/>
            <a:ext cx="5448300" cy="1511903"/>
          </a:xfrm>
          <a:prstGeom prst="rect">
            <a:avLst/>
          </a:prstGeom>
        </p:spPr>
      </p:pic>
      <p:sp>
        <p:nvSpPr>
          <p:cNvPr id="3" name="Content Placeholder 2">
            <a:extLst>
              <a:ext uri="{FF2B5EF4-FFF2-40B4-BE49-F238E27FC236}">
                <a16:creationId xmlns:a16="http://schemas.microsoft.com/office/drawing/2014/main" id="{3FB2A49C-C640-42F4-AE7C-FFB5EFB68420}"/>
              </a:ext>
            </a:extLst>
          </p:cNvPr>
          <p:cNvSpPr>
            <a:spLocks noGrp="1"/>
          </p:cNvSpPr>
          <p:nvPr>
            <p:ph idx="1"/>
          </p:nvPr>
        </p:nvSpPr>
        <p:spPr>
          <a:xfrm>
            <a:off x="4762500" y="3108960"/>
            <a:ext cx="6730972" cy="3207434"/>
          </a:xfrm>
        </p:spPr>
        <p:txBody>
          <a:bodyPr>
            <a:normAutofit lnSpcReduction="10000"/>
          </a:bodyPr>
          <a:lstStyle/>
          <a:p>
            <a:r>
              <a:rPr lang="en-IN" dirty="0"/>
              <a:t>The </a:t>
            </a:r>
            <a:r>
              <a:rPr lang="en-IN" dirty="0" err="1"/>
              <a:t>Aroon</a:t>
            </a:r>
            <a:r>
              <a:rPr lang="en-IN" dirty="0"/>
              <a:t> Oscillator is a trend-following indicator that uses aspects of the </a:t>
            </a:r>
            <a:r>
              <a:rPr lang="en-IN" dirty="0" err="1"/>
              <a:t>Aroon</a:t>
            </a:r>
            <a:r>
              <a:rPr lang="en-IN" dirty="0"/>
              <a:t> Indicator (</a:t>
            </a:r>
            <a:r>
              <a:rPr lang="en-IN" dirty="0" err="1"/>
              <a:t>Aroon</a:t>
            </a:r>
            <a:r>
              <a:rPr lang="en-IN" dirty="0"/>
              <a:t> Up and </a:t>
            </a:r>
            <a:r>
              <a:rPr lang="en-IN" dirty="0" err="1"/>
              <a:t>Aroon</a:t>
            </a:r>
            <a:r>
              <a:rPr lang="en-IN" dirty="0"/>
              <a:t> Down) to gauge the strength of a current trend and the likelihood that it will continue. </a:t>
            </a:r>
          </a:p>
          <a:p>
            <a:r>
              <a:rPr lang="en-IN" dirty="0"/>
              <a:t>Readings above zero indicate that an uptrend is present, while readings below zero indicate that a downtrend is present.</a:t>
            </a:r>
          </a:p>
          <a:p>
            <a:r>
              <a:rPr lang="en-US" dirty="0"/>
              <a:t>Above 50 or below -50 signal strong price moves.</a:t>
            </a:r>
          </a:p>
          <a:p>
            <a:endParaRPr lang="en-US" dirty="0"/>
          </a:p>
          <a:p>
            <a:endParaRPr lang="en-IN" dirty="0"/>
          </a:p>
          <a:p>
            <a:endParaRPr lang="en-IN" dirty="0"/>
          </a:p>
        </p:txBody>
      </p:sp>
    </p:spTree>
    <p:extLst>
      <p:ext uri="{BB962C8B-B14F-4D97-AF65-F5344CB8AC3E}">
        <p14:creationId xmlns:p14="http://schemas.microsoft.com/office/powerpoint/2010/main" val="366558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CB431-F6CE-4848-8AFD-35917CCA333C}"/>
              </a:ext>
            </a:extLst>
          </p:cNvPr>
          <p:cNvSpPr>
            <a:spLocks noGrp="1"/>
          </p:cNvSpPr>
          <p:nvPr>
            <p:ph type="title"/>
          </p:nvPr>
        </p:nvSpPr>
        <p:spPr>
          <a:xfrm>
            <a:off x="685800" y="1371600"/>
            <a:ext cx="2742028" cy="4114800"/>
          </a:xfrm>
        </p:spPr>
        <p:txBody>
          <a:bodyPr anchor="ctr">
            <a:normAutofit/>
          </a:bodyPr>
          <a:lstStyle/>
          <a:p>
            <a:pPr algn="ctr"/>
            <a:r>
              <a:rPr lang="en-IN" sz="1500" dirty="0">
                <a:solidFill>
                  <a:schemeClr val="bg2"/>
                </a:solidFill>
              </a:rPr>
              <a:t>Moving Average Convergence Divergence(MACD) &amp;</a:t>
            </a:r>
            <a:br>
              <a:rPr lang="en-IN" sz="1500" dirty="0">
                <a:solidFill>
                  <a:schemeClr val="bg2"/>
                </a:solidFill>
              </a:rPr>
            </a:br>
            <a:r>
              <a:rPr lang="en-IN" sz="1500" dirty="0">
                <a:solidFill>
                  <a:schemeClr val="bg2"/>
                </a:solidFill>
              </a:rPr>
              <a:t>Kaufman’s Adaptive Moving Average</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77C394-BC82-474E-803A-75D4EAF28822}"/>
              </a:ext>
            </a:extLst>
          </p:cNvPr>
          <p:cNvSpPr>
            <a:spLocks noGrp="1"/>
          </p:cNvSpPr>
          <p:nvPr>
            <p:ph idx="1"/>
          </p:nvPr>
        </p:nvSpPr>
        <p:spPr>
          <a:xfrm>
            <a:off x="5310963" y="1270591"/>
            <a:ext cx="5631357" cy="4364666"/>
          </a:xfrm>
        </p:spPr>
        <p:txBody>
          <a:bodyPr anchor="ctr">
            <a:normAutofit/>
          </a:bodyPr>
          <a:lstStyle/>
          <a:p>
            <a:pPr>
              <a:lnSpc>
                <a:spcPct val="90000"/>
              </a:lnSpc>
            </a:pPr>
            <a:r>
              <a:rPr lang="en-IN" sz="1700" dirty="0"/>
              <a:t>Moving average convergence divergence (MACD) is a trend-following momentum indicator that shows the relationship between two moving averages of a security’s price. </a:t>
            </a:r>
          </a:p>
          <a:p>
            <a:pPr>
              <a:lnSpc>
                <a:spcPct val="90000"/>
              </a:lnSpc>
            </a:pPr>
            <a:r>
              <a:rPr lang="en-IN" sz="1700" dirty="0"/>
              <a:t>The MACD is calculated by subtracting the 26-period exponential moving average (EMA) from the 12-period EMA.</a:t>
            </a:r>
          </a:p>
          <a:p>
            <a:pPr>
              <a:lnSpc>
                <a:spcPct val="90000"/>
              </a:lnSpc>
            </a:pPr>
            <a:r>
              <a:rPr lang="en-IN" sz="1700" dirty="0"/>
              <a:t>Kaufman's Adaptive Moving Average (KAMA) is a moving average designed to account for market noise or volatility. </a:t>
            </a:r>
          </a:p>
          <a:p>
            <a:pPr>
              <a:lnSpc>
                <a:spcPct val="90000"/>
              </a:lnSpc>
            </a:pPr>
            <a:r>
              <a:rPr lang="en-IN" sz="1700" dirty="0"/>
              <a:t>KAMA will closely follow prices when the price swings are relatively small and the noise is low. </a:t>
            </a:r>
          </a:p>
          <a:p>
            <a:pPr>
              <a:lnSpc>
                <a:spcPct val="90000"/>
              </a:lnSpc>
            </a:pPr>
            <a:r>
              <a:rPr lang="en-IN" sz="1700" dirty="0"/>
              <a:t>KAMA will adjust when the price swings widen and follow prices from a greater distance. </a:t>
            </a:r>
          </a:p>
          <a:p>
            <a:pPr>
              <a:lnSpc>
                <a:spcPct val="90000"/>
              </a:lnSpc>
            </a:pPr>
            <a:r>
              <a:rPr lang="en-IN" sz="1700" dirty="0"/>
              <a:t>This trend-following indicator can be used to identify the overall trend, time turning points and filter price movements.</a:t>
            </a:r>
          </a:p>
          <a:p>
            <a:pPr>
              <a:lnSpc>
                <a:spcPct val="90000"/>
              </a:lnSpc>
            </a:pPr>
            <a:endParaRPr lang="en-IN" sz="1700" dirty="0"/>
          </a:p>
        </p:txBody>
      </p:sp>
    </p:spTree>
    <p:extLst>
      <p:ext uri="{BB962C8B-B14F-4D97-AF65-F5344CB8AC3E}">
        <p14:creationId xmlns:p14="http://schemas.microsoft.com/office/powerpoint/2010/main" val="168242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9FC2A-9345-4981-A7CD-EF65F00EA658}"/>
              </a:ext>
            </a:extLst>
          </p:cNvPr>
          <p:cNvSpPr>
            <a:spLocks noGrp="1"/>
          </p:cNvSpPr>
          <p:nvPr>
            <p:ph type="title"/>
          </p:nvPr>
        </p:nvSpPr>
        <p:spPr>
          <a:xfrm>
            <a:off x="8128028" y="239150"/>
            <a:ext cx="3390899" cy="1303606"/>
          </a:xfrm>
        </p:spPr>
        <p:txBody>
          <a:bodyPr>
            <a:normAutofit/>
          </a:bodyPr>
          <a:lstStyle/>
          <a:p>
            <a:pPr algn="ctr"/>
            <a:r>
              <a:rPr lang="en-IN" sz="1500"/>
              <a:t>Moving Average Convergence Divergence(MACD) &amp;</a:t>
            </a:r>
            <a:br>
              <a:rPr lang="en-IN" sz="1500"/>
            </a:br>
            <a:r>
              <a:rPr lang="en-IN" sz="1500"/>
              <a:t>Kaufman’s Adaptive Moving Average</a:t>
            </a:r>
          </a:p>
        </p:txBody>
      </p:sp>
      <p:pic>
        <p:nvPicPr>
          <p:cNvPr id="5" name="Content Placeholder 4" descr="Chart, line chart&#10;&#10;Description automatically generated">
            <a:extLst>
              <a:ext uri="{FF2B5EF4-FFF2-40B4-BE49-F238E27FC236}">
                <a16:creationId xmlns:a16="http://schemas.microsoft.com/office/drawing/2014/main" id="{1894B6A5-CAD7-487B-BE1A-6D9DCC80FE08}"/>
              </a:ext>
            </a:extLst>
          </p:cNvPr>
          <p:cNvPicPr>
            <a:picLocks noChangeAspect="1"/>
          </p:cNvPicPr>
          <p:nvPr/>
        </p:nvPicPr>
        <p:blipFill>
          <a:blip r:embed="rId2"/>
          <a:stretch>
            <a:fillRect/>
          </a:stretch>
        </p:blipFill>
        <p:spPr>
          <a:xfrm>
            <a:off x="237109" y="1814732"/>
            <a:ext cx="6993383" cy="3444240"/>
          </a:xfrm>
          <a:prstGeom prst="rect">
            <a:avLst/>
          </a:prstGeom>
        </p:spPr>
      </p:pic>
      <p:sp>
        <p:nvSpPr>
          <p:cNvPr id="18" name="Content Placeholder 8">
            <a:extLst>
              <a:ext uri="{FF2B5EF4-FFF2-40B4-BE49-F238E27FC236}">
                <a16:creationId xmlns:a16="http://schemas.microsoft.com/office/drawing/2014/main" id="{FC46D605-F9A2-4068-9FB6-B304D414F7DA}"/>
              </a:ext>
            </a:extLst>
          </p:cNvPr>
          <p:cNvSpPr>
            <a:spLocks noGrp="1"/>
          </p:cNvSpPr>
          <p:nvPr>
            <p:ph idx="1"/>
          </p:nvPr>
        </p:nvSpPr>
        <p:spPr>
          <a:xfrm>
            <a:off x="8115301" y="1814732"/>
            <a:ext cx="3390899" cy="4501662"/>
          </a:xfrm>
        </p:spPr>
        <p:txBody>
          <a:bodyPr>
            <a:normAutofit/>
          </a:bodyPr>
          <a:lstStyle/>
          <a:p>
            <a:pPr>
              <a:lnSpc>
                <a:spcPct val="90000"/>
              </a:lnSpc>
            </a:pPr>
            <a:r>
              <a:rPr lang="en-US" sz="2000"/>
              <a:t>MACD=12-Period EMA − 26-Period EMA</a:t>
            </a:r>
          </a:p>
          <a:p>
            <a:pPr>
              <a:lnSpc>
                <a:spcPct val="90000"/>
              </a:lnSpc>
            </a:pPr>
            <a:r>
              <a:rPr lang="en-US" sz="2000"/>
              <a:t>ER = Change/volatility</a:t>
            </a:r>
          </a:p>
          <a:p>
            <a:pPr>
              <a:lnSpc>
                <a:spcPct val="90000"/>
              </a:lnSpc>
            </a:pPr>
            <a:r>
              <a:rPr lang="en-US" sz="2000"/>
              <a:t>Change = Absolute Value [Close – Close (past 10 periods)]</a:t>
            </a:r>
          </a:p>
          <a:p>
            <a:pPr>
              <a:lnSpc>
                <a:spcPct val="90000"/>
              </a:lnSpc>
            </a:pPr>
            <a:r>
              <a:rPr lang="en-US" sz="2000"/>
              <a:t>Volatility Sum = 10 periods (Close – Prior Close)</a:t>
            </a:r>
          </a:p>
          <a:p>
            <a:pPr>
              <a:lnSpc>
                <a:spcPct val="90000"/>
              </a:lnSpc>
            </a:pPr>
            <a:r>
              <a:rPr lang="en-US" sz="2000"/>
              <a:t>SC= [ER x (Fastest SC – Slowest SC) + Slowest SC]^2</a:t>
            </a:r>
          </a:p>
          <a:p>
            <a:pPr>
              <a:lnSpc>
                <a:spcPct val="90000"/>
              </a:lnSpc>
            </a:pPr>
            <a:r>
              <a:rPr lang="fi-FI" sz="2000"/>
              <a:t>KAMA</a:t>
            </a:r>
            <a:r>
              <a:rPr lang="fi-FI" sz="2000" baseline="-25000"/>
              <a:t>i</a:t>
            </a:r>
            <a:r>
              <a:rPr lang="fi-FI" sz="2000"/>
              <a:t> = KAMA</a:t>
            </a:r>
            <a:r>
              <a:rPr lang="fi-FI" sz="2000" baseline="-25000"/>
              <a:t>i-1</a:t>
            </a:r>
            <a:r>
              <a:rPr lang="fi-FI" sz="2000"/>
              <a:t> + SC x (Price</a:t>
            </a:r>
            <a:endParaRPr lang="en-US" sz="2000"/>
          </a:p>
        </p:txBody>
      </p:sp>
    </p:spTree>
    <p:extLst>
      <p:ext uri="{BB962C8B-B14F-4D97-AF65-F5344CB8AC3E}">
        <p14:creationId xmlns:p14="http://schemas.microsoft.com/office/powerpoint/2010/main" val="286810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0AB87-6EBF-48D0-B6CE-6DF82F49EB68}"/>
              </a:ext>
            </a:extLst>
          </p:cNvPr>
          <p:cNvSpPr>
            <a:spLocks noGrp="1"/>
          </p:cNvSpPr>
          <p:nvPr>
            <p:ph type="title"/>
          </p:nvPr>
        </p:nvSpPr>
        <p:spPr>
          <a:xfrm>
            <a:off x="8128028" y="239150"/>
            <a:ext cx="3390899" cy="1303606"/>
          </a:xfrm>
        </p:spPr>
        <p:txBody>
          <a:bodyPr>
            <a:normAutofit/>
          </a:bodyPr>
          <a:lstStyle/>
          <a:p>
            <a:pPr algn="ctr"/>
            <a:r>
              <a:rPr lang="en-IN"/>
              <a:t>Money flow index</a:t>
            </a:r>
          </a:p>
        </p:txBody>
      </p:sp>
      <p:pic>
        <p:nvPicPr>
          <p:cNvPr id="6" name="Picture 5">
            <a:extLst>
              <a:ext uri="{FF2B5EF4-FFF2-40B4-BE49-F238E27FC236}">
                <a16:creationId xmlns:a16="http://schemas.microsoft.com/office/drawing/2014/main" id="{10DF97AD-AE07-42F0-836F-5F8EBF08C97B}"/>
              </a:ext>
            </a:extLst>
          </p:cNvPr>
          <p:cNvPicPr>
            <a:picLocks noChangeAspect="1"/>
          </p:cNvPicPr>
          <p:nvPr/>
        </p:nvPicPr>
        <p:blipFill>
          <a:blip r:embed="rId2"/>
          <a:stretch>
            <a:fillRect/>
          </a:stretch>
        </p:blipFill>
        <p:spPr>
          <a:xfrm>
            <a:off x="683489" y="2059521"/>
            <a:ext cx="6096000" cy="2738958"/>
          </a:xfrm>
          <a:prstGeom prst="rect">
            <a:avLst/>
          </a:prstGeom>
        </p:spPr>
      </p:pic>
      <p:sp>
        <p:nvSpPr>
          <p:cNvPr id="3" name="Content Placeholder 2">
            <a:extLst>
              <a:ext uri="{FF2B5EF4-FFF2-40B4-BE49-F238E27FC236}">
                <a16:creationId xmlns:a16="http://schemas.microsoft.com/office/drawing/2014/main" id="{ED5E4C51-BB67-410F-840B-2DBF140A7990}"/>
              </a:ext>
            </a:extLst>
          </p:cNvPr>
          <p:cNvSpPr>
            <a:spLocks noGrp="1"/>
          </p:cNvSpPr>
          <p:nvPr>
            <p:ph idx="1"/>
          </p:nvPr>
        </p:nvSpPr>
        <p:spPr>
          <a:xfrm>
            <a:off x="8115301" y="1814732"/>
            <a:ext cx="3390899" cy="4501662"/>
          </a:xfrm>
        </p:spPr>
        <p:txBody>
          <a:bodyPr>
            <a:normAutofit/>
          </a:bodyPr>
          <a:lstStyle/>
          <a:p>
            <a:pPr>
              <a:lnSpc>
                <a:spcPct val="90000"/>
              </a:lnSpc>
            </a:pPr>
            <a:r>
              <a:rPr lang="en-IN" sz="2200"/>
              <a:t>The Money Flow Index (MFI) is a technical oscillator that uses price and volume data for identifying overbought or oversold signals in an asset. </a:t>
            </a:r>
          </a:p>
          <a:p>
            <a:pPr>
              <a:lnSpc>
                <a:spcPct val="90000"/>
              </a:lnSpc>
            </a:pPr>
            <a:r>
              <a:rPr lang="en-IN" sz="2200"/>
              <a:t>It can also be used to spot divergences which warn of a trend change in price. The oscillator moves between 0 and 100.</a:t>
            </a:r>
          </a:p>
          <a:p>
            <a:pPr>
              <a:lnSpc>
                <a:spcPct val="90000"/>
              </a:lnSpc>
            </a:pPr>
            <a:endParaRPr lang="en-IN" sz="2200"/>
          </a:p>
        </p:txBody>
      </p:sp>
    </p:spTree>
    <p:extLst>
      <p:ext uri="{BB962C8B-B14F-4D97-AF65-F5344CB8AC3E}">
        <p14:creationId xmlns:p14="http://schemas.microsoft.com/office/powerpoint/2010/main" val="324369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91971-C264-47C3-B37C-320792C5DBC7}"/>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Money flow index</a:t>
            </a:r>
          </a:p>
        </p:txBody>
      </p:sp>
      <p:pic>
        <p:nvPicPr>
          <p:cNvPr id="5" name="Content Placeholder 4">
            <a:extLst>
              <a:ext uri="{FF2B5EF4-FFF2-40B4-BE49-F238E27FC236}">
                <a16:creationId xmlns:a16="http://schemas.microsoft.com/office/drawing/2014/main" id="{AEB879C9-FB8D-4E50-8068-3804BF954DA8}"/>
              </a:ext>
            </a:extLst>
          </p:cNvPr>
          <p:cNvPicPr>
            <a:picLocks noGrp="1" noChangeAspect="1"/>
          </p:cNvPicPr>
          <p:nvPr>
            <p:ph idx="1"/>
          </p:nvPr>
        </p:nvPicPr>
        <p:blipFill>
          <a:blip r:embed="rId2"/>
          <a:stretch>
            <a:fillRect/>
          </a:stretch>
        </p:blipFill>
        <p:spPr>
          <a:xfrm>
            <a:off x="5019675" y="1666875"/>
            <a:ext cx="6477000" cy="3524250"/>
          </a:xfrm>
          <a:prstGeom prst="rect">
            <a:avLst/>
          </a:prstGeom>
        </p:spPr>
      </p:pic>
    </p:spTree>
    <p:extLst>
      <p:ext uri="{BB962C8B-B14F-4D97-AF65-F5344CB8AC3E}">
        <p14:creationId xmlns:p14="http://schemas.microsoft.com/office/powerpoint/2010/main" val="274710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D3507-1021-434F-8811-2897C542203A}"/>
              </a:ext>
            </a:extLst>
          </p:cNvPr>
          <p:cNvSpPr>
            <a:spLocks noGrp="1"/>
          </p:cNvSpPr>
          <p:nvPr>
            <p:ph type="title"/>
          </p:nvPr>
        </p:nvSpPr>
        <p:spPr>
          <a:xfrm>
            <a:off x="698528" y="239150"/>
            <a:ext cx="5397472" cy="1303606"/>
          </a:xfrm>
        </p:spPr>
        <p:txBody>
          <a:bodyPr>
            <a:normAutofit/>
          </a:bodyPr>
          <a:lstStyle/>
          <a:p>
            <a:pPr algn="ctr"/>
            <a:r>
              <a:rPr lang="en-IN"/>
              <a:t>Williams %r</a:t>
            </a:r>
          </a:p>
        </p:txBody>
      </p:sp>
      <p:sp>
        <p:nvSpPr>
          <p:cNvPr id="3" name="Content Placeholder 2">
            <a:extLst>
              <a:ext uri="{FF2B5EF4-FFF2-40B4-BE49-F238E27FC236}">
                <a16:creationId xmlns:a16="http://schemas.microsoft.com/office/drawing/2014/main" id="{08306BA1-4723-4B94-8ABD-F5A253A5D5CC}"/>
              </a:ext>
            </a:extLst>
          </p:cNvPr>
          <p:cNvSpPr>
            <a:spLocks noGrp="1"/>
          </p:cNvSpPr>
          <p:nvPr>
            <p:ph idx="1"/>
          </p:nvPr>
        </p:nvSpPr>
        <p:spPr>
          <a:xfrm>
            <a:off x="685801" y="1817152"/>
            <a:ext cx="5485227" cy="4499241"/>
          </a:xfrm>
        </p:spPr>
        <p:txBody>
          <a:bodyPr>
            <a:normAutofit/>
          </a:bodyPr>
          <a:lstStyle/>
          <a:p>
            <a:r>
              <a:rPr lang="en-IN"/>
              <a:t>Williams %R, also known as the Williams Percent Range, is a type of momentum indicator that moves between 0 and -100 and measures overbought and oversold levels. </a:t>
            </a:r>
          </a:p>
          <a:p>
            <a:r>
              <a:rPr lang="en-IN"/>
              <a:t>The Williams %R may be used to find entry and exit points in the market. </a:t>
            </a:r>
          </a:p>
          <a:p>
            <a:r>
              <a:rPr lang="en-US"/>
              <a:t>Williams %R moves between zero and -100. A reading above -20 is overbought. A reading below -80 is oversold.</a:t>
            </a:r>
          </a:p>
          <a:p>
            <a:endParaRPr lang="en-IN" dirty="0"/>
          </a:p>
        </p:txBody>
      </p:sp>
      <p:pic>
        <p:nvPicPr>
          <p:cNvPr id="4" name="Picture 3">
            <a:extLst>
              <a:ext uri="{FF2B5EF4-FFF2-40B4-BE49-F238E27FC236}">
                <a16:creationId xmlns:a16="http://schemas.microsoft.com/office/drawing/2014/main" id="{335DE104-257A-4EEC-80E5-8D0234ECDD73}"/>
              </a:ext>
            </a:extLst>
          </p:cNvPr>
          <p:cNvPicPr>
            <a:picLocks noChangeAspect="1"/>
          </p:cNvPicPr>
          <p:nvPr/>
        </p:nvPicPr>
        <p:blipFill>
          <a:blip r:embed="rId2"/>
          <a:stretch>
            <a:fillRect/>
          </a:stretch>
        </p:blipFill>
        <p:spPr>
          <a:xfrm>
            <a:off x="7480328" y="2246576"/>
            <a:ext cx="4025872" cy="2364847"/>
          </a:xfrm>
          <a:prstGeom prst="rect">
            <a:avLst/>
          </a:prstGeom>
        </p:spPr>
      </p:pic>
    </p:spTree>
    <p:extLst>
      <p:ext uri="{BB962C8B-B14F-4D97-AF65-F5344CB8AC3E}">
        <p14:creationId xmlns:p14="http://schemas.microsoft.com/office/powerpoint/2010/main" val="305964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CA352-A10E-43DA-B4EB-937BC73D543A}"/>
              </a:ext>
            </a:extLst>
          </p:cNvPr>
          <p:cNvSpPr>
            <a:spLocks noGrp="1"/>
          </p:cNvSpPr>
          <p:nvPr>
            <p:ph type="title"/>
          </p:nvPr>
        </p:nvSpPr>
        <p:spPr/>
        <p:txBody>
          <a:bodyPr/>
          <a:lstStyle/>
          <a:p>
            <a:r>
              <a:rPr lang="en-IN" dirty="0"/>
              <a:t>Procedure</a:t>
            </a:r>
          </a:p>
        </p:txBody>
      </p:sp>
      <p:sp>
        <p:nvSpPr>
          <p:cNvPr id="5" name="Text Placeholder 4">
            <a:extLst>
              <a:ext uri="{FF2B5EF4-FFF2-40B4-BE49-F238E27FC236}">
                <a16:creationId xmlns:a16="http://schemas.microsoft.com/office/drawing/2014/main" id="{8FF987DF-C06C-4428-8BEE-5A62B173BDF3}"/>
              </a:ext>
            </a:extLst>
          </p:cNvPr>
          <p:cNvSpPr>
            <a:spLocks noGrp="1"/>
          </p:cNvSpPr>
          <p:nvPr>
            <p:ph type="body" idx="1"/>
          </p:nvPr>
        </p:nvSpPr>
        <p:spPr/>
        <p:txBody>
          <a:bodyPr>
            <a:normAutofit fontScale="85000" lnSpcReduction="10000"/>
          </a:bodyPr>
          <a:lstStyle/>
          <a:p>
            <a:r>
              <a:rPr lang="en-IN" dirty="0"/>
              <a:t>Section I: Analysis and Prediction of 1 random stock from the dataset</a:t>
            </a:r>
          </a:p>
        </p:txBody>
      </p:sp>
      <p:sp>
        <p:nvSpPr>
          <p:cNvPr id="6" name="Content Placeholder 5">
            <a:extLst>
              <a:ext uri="{FF2B5EF4-FFF2-40B4-BE49-F238E27FC236}">
                <a16:creationId xmlns:a16="http://schemas.microsoft.com/office/drawing/2014/main" id="{DE1D3A4B-4D59-4217-959C-52167BFEB519}"/>
              </a:ext>
            </a:extLst>
          </p:cNvPr>
          <p:cNvSpPr>
            <a:spLocks noGrp="1"/>
          </p:cNvSpPr>
          <p:nvPr>
            <p:ph sz="half" idx="2"/>
          </p:nvPr>
        </p:nvSpPr>
        <p:spPr/>
        <p:txBody>
          <a:bodyPr>
            <a:normAutofit fontScale="70000" lnSpcReduction="20000"/>
          </a:bodyPr>
          <a:lstStyle/>
          <a:p>
            <a:r>
              <a:rPr lang="en-IN" dirty="0"/>
              <a:t>Importing the dataset and selecting random stock</a:t>
            </a:r>
          </a:p>
          <a:p>
            <a:r>
              <a:rPr lang="en-IN" dirty="0"/>
              <a:t>Company Summary</a:t>
            </a:r>
          </a:p>
          <a:p>
            <a:r>
              <a:rPr lang="en-IN" dirty="0"/>
              <a:t>Basic Plot of Closing Price</a:t>
            </a:r>
          </a:p>
          <a:p>
            <a:r>
              <a:rPr lang="en-IN" dirty="0"/>
              <a:t>Plot of Volume of stock</a:t>
            </a:r>
          </a:p>
          <a:p>
            <a:r>
              <a:rPr lang="en-IN" dirty="0"/>
              <a:t>Lag Plot (Correlation plot between y(t) and y(t+5))</a:t>
            </a:r>
          </a:p>
          <a:p>
            <a:r>
              <a:rPr lang="en-IN" dirty="0"/>
              <a:t>Segregation of Train and Test Data</a:t>
            </a:r>
          </a:p>
          <a:p>
            <a:r>
              <a:rPr lang="en-IN" dirty="0"/>
              <a:t>Prediction using Auto Regressive Integrated Moving Average (ARIMA)</a:t>
            </a:r>
          </a:p>
          <a:p>
            <a:r>
              <a:rPr lang="en-IN" dirty="0"/>
              <a:t>Calculating Mean Square Error (MSE) and Symmetric Mean Absolute Percentage Error (SMAPE).</a:t>
            </a:r>
          </a:p>
          <a:p>
            <a:endParaRPr lang="en-IN" dirty="0"/>
          </a:p>
          <a:p>
            <a:endParaRPr lang="en-IN" dirty="0"/>
          </a:p>
          <a:p>
            <a:endParaRPr lang="en-IN" dirty="0"/>
          </a:p>
          <a:p>
            <a:endParaRPr lang="en-IN" dirty="0"/>
          </a:p>
        </p:txBody>
      </p:sp>
      <p:sp>
        <p:nvSpPr>
          <p:cNvPr id="7" name="Text Placeholder 6">
            <a:extLst>
              <a:ext uri="{FF2B5EF4-FFF2-40B4-BE49-F238E27FC236}">
                <a16:creationId xmlns:a16="http://schemas.microsoft.com/office/drawing/2014/main" id="{28199BB7-3BD3-4921-A5F3-4F48488235E7}"/>
              </a:ext>
            </a:extLst>
          </p:cNvPr>
          <p:cNvSpPr>
            <a:spLocks noGrp="1"/>
          </p:cNvSpPr>
          <p:nvPr>
            <p:ph type="body" sz="quarter" idx="3"/>
          </p:nvPr>
        </p:nvSpPr>
        <p:spPr/>
        <p:txBody>
          <a:bodyPr>
            <a:normAutofit fontScale="85000" lnSpcReduction="10000"/>
          </a:bodyPr>
          <a:lstStyle/>
          <a:p>
            <a:r>
              <a:rPr lang="en-IN" dirty="0"/>
              <a:t>Section II: Market Indicator analysis of selected stock and 3 random stocks from the dataset</a:t>
            </a:r>
          </a:p>
        </p:txBody>
      </p:sp>
      <p:sp>
        <p:nvSpPr>
          <p:cNvPr id="8" name="Content Placeholder 7">
            <a:extLst>
              <a:ext uri="{FF2B5EF4-FFF2-40B4-BE49-F238E27FC236}">
                <a16:creationId xmlns:a16="http://schemas.microsoft.com/office/drawing/2014/main" id="{43FB9598-C125-431F-8DF1-8C2BF429848C}"/>
              </a:ext>
            </a:extLst>
          </p:cNvPr>
          <p:cNvSpPr>
            <a:spLocks noGrp="1"/>
          </p:cNvSpPr>
          <p:nvPr>
            <p:ph sz="quarter" idx="4"/>
          </p:nvPr>
        </p:nvSpPr>
        <p:spPr/>
        <p:txBody>
          <a:bodyPr>
            <a:normAutofit fontScale="70000" lnSpcReduction="20000"/>
          </a:bodyPr>
          <a:lstStyle/>
          <a:p>
            <a:r>
              <a:rPr lang="en-IN" dirty="0"/>
              <a:t>Importing 3 more random stocks</a:t>
            </a:r>
          </a:p>
          <a:p>
            <a:r>
              <a:rPr lang="en-IN" dirty="0"/>
              <a:t>Relative Strength Index (RSI)</a:t>
            </a:r>
          </a:p>
          <a:p>
            <a:r>
              <a:rPr lang="en-IN" dirty="0"/>
              <a:t>Bollinger Bands</a:t>
            </a:r>
          </a:p>
          <a:p>
            <a:r>
              <a:rPr lang="en-IN" dirty="0" err="1"/>
              <a:t>Aroon</a:t>
            </a:r>
            <a:r>
              <a:rPr lang="en-IN" dirty="0"/>
              <a:t> Oscillator</a:t>
            </a:r>
          </a:p>
          <a:p>
            <a:r>
              <a:rPr lang="en-IN" dirty="0"/>
              <a:t>Moving Average Convergence Divergence(MACD)</a:t>
            </a:r>
          </a:p>
          <a:p>
            <a:r>
              <a:rPr lang="en-IN" dirty="0"/>
              <a:t>Kaufman’s Adaptive Moving Average</a:t>
            </a:r>
          </a:p>
          <a:p>
            <a:r>
              <a:rPr lang="en-IN" dirty="0"/>
              <a:t>Money Flow Index</a:t>
            </a:r>
          </a:p>
          <a:p>
            <a:r>
              <a:rPr lang="en-IN" dirty="0"/>
              <a:t>Williams %R</a:t>
            </a:r>
          </a:p>
          <a:p>
            <a:r>
              <a:rPr lang="en-IN" dirty="0"/>
              <a:t>Volumetric Analysis</a:t>
            </a:r>
          </a:p>
        </p:txBody>
      </p:sp>
    </p:spTree>
    <p:extLst>
      <p:ext uri="{BB962C8B-B14F-4D97-AF65-F5344CB8AC3E}">
        <p14:creationId xmlns:p14="http://schemas.microsoft.com/office/powerpoint/2010/main" val="3887022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AB1F8-57EC-4CFD-985B-FD6C51636E96}"/>
              </a:ext>
            </a:extLst>
          </p:cNvPr>
          <p:cNvSpPr>
            <a:spLocks noGrp="1"/>
          </p:cNvSpPr>
          <p:nvPr>
            <p:ph type="title"/>
          </p:nvPr>
        </p:nvSpPr>
        <p:spPr>
          <a:xfrm>
            <a:off x="8128028" y="239150"/>
            <a:ext cx="3390899" cy="1303606"/>
          </a:xfrm>
        </p:spPr>
        <p:txBody>
          <a:bodyPr>
            <a:normAutofit/>
          </a:bodyPr>
          <a:lstStyle/>
          <a:p>
            <a:pPr algn="ctr"/>
            <a:r>
              <a:rPr lang="en-IN" dirty="0"/>
              <a:t>Volumetric analysis</a:t>
            </a:r>
            <a:endParaRPr lang="en-IN"/>
          </a:p>
        </p:txBody>
      </p:sp>
      <p:pic>
        <p:nvPicPr>
          <p:cNvPr id="5" name="Picture 4">
            <a:extLst>
              <a:ext uri="{FF2B5EF4-FFF2-40B4-BE49-F238E27FC236}">
                <a16:creationId xmlns:a16="http://schemas.microsoft.com/office/drawing/2014/main" id="{E2700E6C-B0D9-490F-8804-069492573721}"/>
              </a:ext>
            </a:extLst>
          </p:cNvPr>
          <p:cNvPicPr>
            <a:picLocks noChangeAspect="1"/>
          </p:cNvPicPr>
          <p:nvPr/>
        </p:nvPicPr>
        <p:blipFill>
          <a:blip r:embed="rId2"/>
          <a:stretch>
            <a:fillRect/>
          </a:stretch>
        </p:blipFill>
        <p:spPr>
          <a:xfrm>
            <a:off x="168030" y="1647826"/>
            <a:ext cx="7131541" cy="3771900"/>
          </a:xfrm>
          <a:prstGeom prst="rect">
            <a:avLst/>
          </a:prstGeom>
        </p:spPr>
      </p:pic>
      <p:sp>
        <p:nvSpPr>
          <p:cNvPr id="3" name="Content Placeholder 2">
            <a:extLst>
              <a:ext uri="{FF2B5EF4-FFF2-40B4-BE49-F238E27FC236}">
                <a16:creationId xmlns:a16="http://schemas.microsoft.com/office/drawing/2014/main" id="{360435B8-036C-469B-ABCD-2C66502792A5}"/>
              </a:ext>
            </a:extLst>
          </p:cNvPr>
          <p:cNvSpPr>
            <a:spLocks noGrp="1"/>
          </p:cNvSpPr>
          <p:nvPr>
            <p:ph idx="1"/>
          </p:nvPr>
        </p:nvSpPr>
        <p:spPr>
          <a:xfrm>
            <a:off x="8115301" y="1814732"/>
            <a:ext cx="3390899" cy="4501662"/>
          </a:xfrm>
        </p:spPr>
        <p:txBody>
          <a:bodyPr>
            <a:normAutofit/>
          </a:bodyPr>
          <a:lstStyle/>
          <a:p>
            <a:r>
              <a:rPr lang="en-IN" dirty="0"/>
              <a:t>Gives a representation of the volume of stock trades as well as rolling minimum and maximum volume of stock traded over a defined period.</a:t>
            </a:r>
          </a:p>
          <a:p>
            <a:endParaRPr lang="en-IN" dirty="0"/>
          </a:p>
        </p:txBody>
      </p:sp>
    </p:spTree>
    <p:extLst>
      <p:ext uri="{BB962C8B-B14F-4D97-AF65-F5344CB8AC3E}">
        <p14:creationId xmlns:p14="http://schemas.microsoft.com/office/powerpoint/2010/main" val="379001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AE264B-88DC-4C88-B4B4-B177D6B13B5A}"/>
              </a:ext>
            </a:extLst>
          </p:cNvPr>
          <p:cNvSpPr>
            <a:spLocks noGrp="1"/>
          </p:cNvSpPr>
          <p:nvPr>
            <p:ph type="title"/>
          </p:nvPr>
        </p:nvSpPr>
        <p:spPr>
          <a:xfrm>
            <a:off x="8128028" y="239149"/>
            <a:ext cx="3390899" cy="1918057"/>
          </a:xfrm>
        </p:spPr>
        <p:txBody>
          <a:bodyPr>
            <a:normAutofit/>
          </a:bodyPr>
          <a:lstStyle/>
          <a:p>
            <a:pPr algn="ctr"/>
            <a:r>
              <a:rPr lang="en-IN" sz="2700" dirty="0"/>
              <a:t>Section I: </a:t>
            </a:r>
            <a:br>
              <a:rPr lang="en-IN" sz="2700" dirty="0"/>
            </a:br>
            <a:r>
              <a:rPr lang="en-IN" sz="2700" dirty="0"/>
              <a:t> </a:t>
            </a:r>
            <a:br>
              <a:rPr lang="en-IN" sz="2700" dirty="0"/>
            </a:br>
            <a:r>
              <a:rPr lang="en-IN" sz="2700" dirty="0"/>
              <a:t>Basic Plot of closing price</a:t>
            </a:r>
          </a:p>
        </p:txBody>
      </p:sp>
      <p:pic>
        <p:nvPicPr>
          <p:cNvPr id="10" name="Picture 9">
            <a:extLst>
              <a:ext uri="{FF2B5EF4-FFF2-40B4-BE49-F238E27FC236}">
                <a16:creationId xmlns:a16="http://schemas.microsoft.com/office/drawing/2014/main" id="{725B0BD8-C7D0-4575-A013-7B4F286AD993}"/>
              </a:ext>
            </a:extLst>
          </p:cNvPr>
          <p:cNvPicPr>
            <a:picLocks noChangeAspect="1"/>
          </p:cNvPicPr>
          <p:nvPr/>
        </p:nvPicPr>
        <p:blipFill>
          <a:blip r:embed="rId2"/>
          <a:stretch>
            <a:fillRect/>
          </a:stretch>
        </p:blipFill>
        <p:spPr>
          <a:xfrm>
            <a:off x="540614" y="1629422"/>
            <a:ext cx="6096000" cy="3276600"/>
          </a:xfrm>
          <a:prstGeom prst="rect">
            <a:avLst/>
          </a:prstGeom>
        </p:spPr>
      </p:pic>
      <p:sp>
        <p:nvSpPr>
          <p:cNvPr id="8" name="Content Placeholder 7">
            <a:extLst>
              <a:ext uri="{FF2B5EF4-FFF2-40B4-BE49-F238E27FC236}">
                <a16:creationId xmlns:a16="http://schemas.microsoft.com/office/drawing/2014/main" id="{D9B83BB6-F667-4700-8B64-87E4C70A3D99}"/>
              </a:ext>
            </a:extLst>
          </p:cNvPr>
          <p:cNvSpPr>
            <a:spLocks noGrp="1"/>
          </p:cNvSpPr>
          <p:nvPr>
            <p:ph idx="1"/>
          </p:nvPr>
        </p:nvSpPr>
        <p:spPr>
          <a:xfrm>
            <a:off x="8115301" y="2698812"/>
            <a:ext cx="3390899" cy="3617582"/>
          </a:xfrm>
        </p:spPr>
        <p:txBody>
          <a:bodyPr>
            <a:normAutofit/>
          </a:bodyPr>
          <a:lstStyle/>
          <a:p>
            <a:r>
              <a:rPr lang="en-IN" dirty="0"/>
              <a:t>Plotting the closing price of the stock selected with respect to Date.</a:t>
            </a:r>
          </a:p>
          <a:p>
            <a:pPr marL="0" indent="0">
              <a:buNone/>
            </a:pPr>
            <a:endParaRPr lang="en-IN" dirty="0"/>
          </a:p>
        </p:txBody>
      </p:sp>
    </p:spTree>
    <p:extLst>
      <p:ext uri="{BB962C8B-B14F-4D97-AF65-F5344CB8AC3E}">
        <p14:creationId xmlns:p14="http://schemas.microsoft.com/office/powerpoint/2010/main" val="363671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84E18-33F0-4811-A37A-948A8F3F8829}"/>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dirty="0">
                <a:solidFill>
                  <a:schemeClr val="bg2"/>
                </a:solidFill>
                <a:latin typeface="+mj-lt"/>
                <a:ea typeface="+mj-ea"/>
                <a:cs typeface="+mj-cs"/>
              </a:rPr>
              <a:t>Volume of stock traded over time</a:t>
            </a:r>
          </a:p>
        </p:txBody>
      </p:sp>
      <p:pic>
        <p:nvPicPr>
          <p:cNvPr id="5" name="Content Placeholder 4">
            <a:extLst>
              <a:ext uri="{FF2B5EF4-FFF2-40B4-BE49-F238E27FC236}">
                <a16:creationId xmlns:a16="http://schemas.microsoft.com/office/drawing/2014/main" id="{63942E69-8978-4DE7-8B46-9180AE0F1E42}"/>
              </a:ext>
            </a:extLst>
          </p:cNvPr>
          <p:cNvPicPr>
            <a:picLocks noGrp="1" noChangeAspect="1"/>
          </p:cNvPicPr>
          <p:nvPr>
            <p:ph idx="1"/>
          </p:nvPr>
        </p:nvPicPr>
        <p:blipFill>
          <a:blip r:embed="rId2"/>
          <a:stretch>
            <a:fillRect/>
          </a:stretch>
        </p:blipFill>
        <p:spPr>
          <a:xfrm>
            <a:off x="5410200" y="1623061"/>
            <a:ext cx="6096000" cy="3611879"/>
          </a:xfrm>
          <a:prstGeom prst="rect">
            <a:avLst/>
          </a:prstGeom>
        </p:spPr>
      </p:pic>
    </p:spTree>
    <p:extLst>
      <p:ext uri="{BB962C8B-B14F-4D97-AF65-F5344CB8AC3E}">
        <p14:creationId xmlns:p14="http://schemas.microsoft.com/office/powerpoint/2010/main" val="41907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9125C-9788-46D7-9B4E-57922978E6E4}"/>
              </a:ext>
            </a:extLst>
          </p:cNvPr>
          <p:cNvSpPr>
            <a:spLocks noGrp="1"/>
          </p:cNvSpPr>
          <p:nvPr>
            <p:ph type="title"/>
          </p:nvPr>
        </p:nvSpPr>
        <p:spPr>
          <a:xfrm>
            <a:off x="8128028" y="239150"/>
            <a:ext cx="3390899" cy="1303606"/>
          </a:xfrm>
        </p:spPr>
        <p:txBody>
          <a:bodyPr vert="horz" lIns="91440" tIns="45720" rIns="91440" bIns="45720" rtlCol="0" anchor="b">
            <a:normAutofit/>
          </a:bodyPr>
          <a:lstStyle/>
          <a:p>
            <a:r>
              <a:rPr lang="en-US" sz="3200" kern="1200" cap="all" spc="300" baseline="0" dirty="0">
                <a:solidFill>
                  <a:schemeClr val="tx2"/>
                </a:solidFill>
                <a:latin typeface="+mj-lt"/>
                <a:ea typeface="+mj-ea"/>
                <a:cs typeface="+mj-cs"/>
              </a:rPr>
              <a:t>Lag plot</a:t>
            </a:r>
          </a:p>
        </p:txBody>
      </p:sp>
      <p:pic>
        <p:nvPicPr>
          <p:cNvPr id="6" name="Content Placeholder 5" descr="Chart, scatter chart&#10;&#10;Description automatically generated">
            <a:extLst>
              <a:ext uri="{FF2B5EF4-FFF2-40B4-BE49-F238E27FC236}">
                <a16:creationId xmlns:a16="http://schemas.microsoft.com/office/drawing/2014/main" id="{758D2631-A5CC-4ABE-AF17-3BF7DFC344A4}"/>
              </a:ext>
            </a:extLst>
          </p:cNvPr>
          <p:cNvPicPr>
            <a:picLocks noGrp="1" noChangeAspect="1"/>
          </p:cNvPicPr>
          <p:nvPr>
            <p:ph sz="half" idx="2"/>
          </p:nvPr>
        </p:nvPicPr>
        <p:blipFill>
          <a:blip r:embed="rId2"/>
          <a:stretch>
            <a:fillRect/>
          </a:stretch>
        </p:blipFill>
        <p:spPr>
          <a:xfrm>
            <a:off x="683489" y="899160"/>
            <a:ext cx="6096000" cy="5059679"/>
          </a:xfrm>
          <a:prstGeom prst="rect">
            <a:avLst/>
          </a:prstGeom>
        </p:spPr>
      </p:pic>
      <p:sp>
        <p:nvSpPr>
          <p:cNvPr id="3" name="Content Placeholder 2">
            <a:extLst>
              <a:ext uri="{FF2B5EF4-FFF2-40B4-BE49-F238E27FC236}">
                <a16:creationId xmlns:a16="http://schemas.microsoft.com/office/drawing/2014/main" id="{DE9E83DA-991E-487A-AF6D-C892866F2AAB}"/>
              </a:ext>
            </a:extLst>
          </p:cNvPr>
          <p:cNvSpPr>
            <a:spLocks noGrp="1"/>
          </p:cNvSpPr>
          <p:nvPr>
            <p:ph sz="half" idx="1"/>
          </p:nvPr>
        </p:nvSpPr>
        <p:spPr>
          <a:xfrm>
            <a:off x="8115301" y="1814732"/>
            <a:ext cx="3390899" cy="4501662"/>
          </a:xfrm>
        </p:spPr>
        <p:txBody>
          <a:bodyPr vert="horz" lIns="91440" tIns="45720" rIns="91440" bIns="45720" rtlCol="0">
            <a:normAutofit/>
          </a:bodyPr>
          <a:lstStyle/>
          <a:p>
            <a:pPr>
              <a:lnSpc>
                <a:spcPct val="90000"/>
              </a:lnSpc>
            </a:pPr>
            <a:r>
              <a:rPr lang="en-US" sz="2200" dirty="0"/>
              <a:t>The lag plot plots the observation at time t on the x-axis and the lag 5 observation (t+5) on the y-axis. If the points cluster along a diagonal line from the bottom-left to the top-right of the plot, it suggests a positive correlation relationship.</a:t>
            </a:r>
          </a:p>
          <a:p>
            <a:pPr>
              <a:lnSpc>
                <a:spcPct val="90000"/>
              </a:lnSpc>
            </a:pPr>
            <a:r>
              <a:rPr lang="en-US" sz="2200" dirty="0"/>
              <a:t>A lag plot suggesting a positive correlation in stock implies low volatility and a consistent trend.</a:t>
            </a:r>
          </a:p>
        </p:txBody>
      </p:sp>
    </p:spTree>
    <p:extLst>
      <p:ext uri="{BB962C8B-B14F-4D97-AF65-F5344CB8AC3E}">
        <p14:creationId xmlns:p14="http://schemas.microsoft.com/office/powerpoint/2010/main" val="194920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D709B19-A71C-427F-887C-7C59B4478E7B}"/>
              </a:ext>
            </a:extLst>
          </p:cNvPr>
          <p:cNvSpPr>
            <a:spLocks noGrp="1"/>
          </p:cNvSpPr>
          <p:nvPr>
            <p:ph type="title"/>
          </p:nvPr>
        </p:nvSpPr>
        <p:spPr>
          <a:xfrm>
            <a:off x="8128028" y="239150"/>
            <a:ext cx="3390899" cy="1303606"/>
          </a:xfrm>
        </p:spPr>
        <p:txBody>
          <a:bodyPr vert="horz" lIns="91440" tIns="45720" rIns="91440" bIns="45720" rtlCol="0" anchor="b">
            <a:normAutofit/>
          </a:bodyPr>
          <a:lstStyle/>
          <a:p>
            <a:r>
              <a:rPr lang="en-US" sz="2700" kern="1200" cap="all" spc="300" baseline="0" dirty="0">
                <a:solidFill>
                  <a:schemeClr val="tx2"/>
                </a:solidFill>
                <a:latin typeface="+mj-lt"/>
                <a:ea typeface="+mj-ea"/>
                <a:cs typeface="+mj-cs"/>
              </a:rPr>
              <a:t>Segregation of train and test data</a:t>
            </a:r>
          </a:p>
        </p:txBody>
      </p:sp>
      <p:pic>
        <p:nvPicPr>
          <p:cNvPr id="9" name="Content Placeholder 8" descr="Chart, line chart&#10;&#10;Description automatically generated">
            <a:extLst>
              <a:ext uri="{FF2B5EF4-FFF2-40B4-BE49-F238E27FC236}">
                <a16:creationId xmlns:a16="http://schemas.microsoft.com/office/drawing/2014/main" id="{146577BC-C9DB-40C0-A4AD-DDA8BE41656E}"/>
              </a:ext>
            </a:extLst>
          </p:cNvPr>
          <p:cNvPicPr>
            <a:picLocks noGrp="1" noChangeAspect="1"/>
          </p:cNvPicPr>
          <p:nvPr>
            <p:ph sz="half" idx="2"/>
          </p:nvPr>
        </p:nvPicPr>
        <p:blipFill>
          <a:blip r:embed="rId2"/>
          <a:stretch>
            <a:fillRect/>
          </a:stretch>
        </p:blipFill>
        <p:spPr>
          <a:xfrm>
            <a:off x="683489" y="1653540"/>
            <a:ext cx="6096000" cy="3550920"/>
          </a:xfrm>
          <a:prstGeom prst="rect">
            <a:avLst/>
          </a:prstGeom>
        </p:spPr>
      </p:pic>
      <p:sp>
        <p:nvSpPr>
          <p:cNvPr id="6" name="Content Placeholder 5">
            <a:extLst>
              <a:ext uri="{FF2B5EF4-FFF2-40B4-BE49-F238E27FC236}">
                <a16:creationId xmlns:a16="http://schemas.microsoft.com/office/drawing/2014/main" id="{534DCE8D-DBD0-44EF-BF9A-AE9C04872CA5}"/>
              </a:ext>
            </a:extLst>
          </p:cNvPr>
          <p:cNvSpPr>
            <a:spLocks noGrp="1"/>
          </p:cNvSpPr>
          <p:nvPr>
            <p:ph sz="half" idx="1"/>
          </p:nvPr>
        </p:nvSpPr>
        <p:spPr>
          <a:xfrm>
            <a:off x="8115301" y="1814732"/>
            <a:ext cx="3390899" cy="4501662"/>
          </a:xfrm>
        </p:spPr>
        <p:txBody>
          <a:bodyPr vert="horz" lIns="91440" tIns="45720" rIns="91440" bIns="45720" rtlCol="0">
            <a:normAutofit/>
          </a:bodyPr>
          <a:lstStyle/>
          <a:p>
            <a:r>
              <a:rPr lang="en-US" dirty="0"/>
              <a:t>The dataset has been divided as 80% for train data and 20% for testing data</a:t>
            </a:r>
          </a:p>
          <a:p>
            <a:r>
              <a:rPr lang="en-US" dirty="0"/>
              <a:t>The segregation has been plotted and represented with different colours.</a:t>
            </a:r>
          </a:p>
          <a:p>
            <a:endParaRPr lang="en-US" dirty="0"/>
          </a:p>
        </p:txBody>
      </p:sp>
    </p:spTree>
    <p:extLst>
      <p:ext uri="{BB962C8B-B14F-4D97-AF65-F5344CB8AC3E}">
        <p14:creationId xmlns:p14="http://schemas.microsoft.com/office/powerpoint/2010/main" val="377984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78A86A-3DF0-4C0D-9ABE-270A42C4902D}"/>
              </a:ext>
            </a:extLst>
          </p:cNvPr>
          <p:cNvSpPr>
            <a:spLocks noGrp="1"/>
          </p:cNvSpPr>
          <p:nvPr>
            <p:ph type="title"/>
          </p:nvPr>
        </p:nvSpPr>
        <p:spPr/>
        <p:txBody>
          <a:bodyPr>
            <a:normAutofit fontScale="90000"/>
          </a:bodyPr>
          <a:lstStyle/>
          <a:p>
            <a:r>
              <a:rPr lang="en-IN" dirty="0"/>
              <a:t>Prediction using Auto Regressive Integrated Moving Average (ARIMA)</a:t>
            </a:r>
            <a:br>
              <a:rPr lang="en-IN" dirty="0"/>
            </a:br>
            <a:endParaRPr lang="en-IN" dirty="0"/>
          </a:p>
        </p:txBody>
      </p:sp>
      <p:sp>
        <p:nvSpPr>
          <p:cNvPr id="6" name="Content Placeholder 5">
            <a:extLst>
              <a:ext uri="{FF2B5EF4-FFF2-40B4-BE49-F238E27FC236}">
                <a16:creationId xmlns:a16="http://schemas.microsoft.com/office/drawing/2014/main" id="{D5F02248-2B6F-4A35-A1E6-E4B8E81D24A4}"/>
              </a:ext>
            </a:extLst>
          </p:cNvPr>
          <p:cNvSpPr>
            <a:spLocks noGrp="1"/>
          </p:cNvSpPr>
          <p:nvPr>
            <p:ph idx="1"/>
          </p:nvPr>
        </p:nvSpPr>
        <p:spPr/>
        <p:txBody>
          <a:bodyPr>
            <a:normAutofit/>
          </a:bodyPr>
          <a:lstStyle/>
          <a:p>
            <a:r>
              <a:rPr lang="en-US" dirty="0"/>
              <a:t>ARIMA, short for ‘Auto Regressive Integrated Moving Average’ is actually a class of models that ‘explains’ a given time series based on its own past values, that is, its own lags and the lagged forecast errors, so that equation can be used to forecast future values.</a:t>
            </a:r>
          </a:p>
          <a:p>
            <a:r>
              <a:rPr lang="en-US" dirty="0"/>
              <a:t>An ARIMA model is characterized by 3 terms: p, d, q where,</a:t>
            </a:r>
          </a:p>
          <a:p>
            <a:pPr marL="457200" indent="-457200">
              <a:buFont typeface="+mj-lt"/>
              <a:buAutoNum type="arabicPeriod"/>
            </a:pPr>
            <a:r>
              <a:rPr lang="en-US" dirty="0"/>
              <a:t>p is the order of the Auto Regressive term, </a:t>
            </a:r>
          </a:p>
          <a:p>
            <a:pPr marL="457200" indent="-457200">
              <a:buFont typeface="+mj-lt"/>
              <a:buAutoNum type="arabicPeriod"/>
            </a:pPr>
            <a:r>
              <a:rPr lang="en-US" dirty="0"/>
              <a:t>q is the order of the Moving Average term, </a:t>
            </a:r>
          </a:p>
          <a:p>
            <a:pPr marL="457200" indent="-457200">
              <a:buFont typeface="+mj-lt"/>
              <a:buAutoNum type="arabicPeriod"/>
            </a:pPr>
            <a:r>
              <a:rPr lang="en-US" dirty="0"/>
              <a:t>d is the number of differencing required to make the time series stationary.</a:t>
            </a:r>
            <a:endParaRPr lang="en-IN" dirty="0"/>
          </a:p>
        </p:txBody>
      </p:sp>
    </p:spTree>
    <p:extLst>
      <p:ext uri="{BB962C8B-B14F-4D97-AF65-F5344CB8AC3E}">
        <p14:creationId xmlns:p14="http://schemas.microsoft.com/office/powerpoint/2010/main" val="416192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DC08E3-BC7B-468A-8ADA-3C0D68806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B174F74-15DB-45F3-BCE0-6428F35D3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4114800"/>
            <a:ext cx="10820400" cy="2057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310BD9A-A989-407D-9540-A2E786047B87}"/>
              </a:ext>
            </a:extLst>
          </p:cNvPr>
          <p:cNvSpPr>
            <a:spLocks noGrp="1"/>
          </p:cNvSpPr>
          <p:nvPr>
            <p:ph type="title"/>
          </p:nvPr>
        </p:nvSpPr>
        <p:spPr>
          <a:xfrm>
            <a:off x="2057400" y="4256369"/>
            <a:ext cx="8115300" cy="1000062"/>
          </a:xfrm>
        </p:spPr>
        <p:txBody>
          <a:bodyPr vert="horz" lIns="91440" tIns="45720" rIns="91440" bIns="45720" rtlCol="0" anchor="b">
            <a:normAutofit/>
          </a:bodyPr>
          <a:lstStyle/>
          <a:p>
            <a:r>
              <a:rPr lang="en-US" sz="3200" kern="1200" cap="all" spc="300" baseline="0" dirty="0">
                <a:solidFill>
                  <a:schemeClr val="bg2"/>
                </a:solidFill>
                <a:latin typeface="+mj-lt"/>
                <a:ea typeface="+mj-ea"/>
                <a:cs typeface="+mj-cs"/>
              </a:rPr>
              <a:t>ARIMA Predictions</a:t>
            </a:r>
          </a:p>
        </p:txBody>
      </p:sp>
      <p:pic>
        <p:nvPicPr>
          <p:cNvPr id="14" name="Content Placeholder 13" descr="Chart, line chart&#10;&#10;Description automatically generated">
            <a:extLst>
              <a:ext uri="{FF2B5EF4-FFF2-40B4-BE49-F238E27FC236}">
                <a16:creationId xmlns:a16="http://schemas.microsoft.com/office/drawing/2014/main" id="{93937EE2-CB84-4A25-A026-4714209A47EE}"/>
              </a:ext>
            </a:extLst>
          </p:cNvPr>
          <p:cNvPicPr>
            <a:picLocks noGrp="1" noChangeAspect="1"/>
          </p:cNvPicPr>
          <p:nvPr>
            <p:ph sz="half" idx="1"/>
          </p:nvPr>
        </p:nvPicPr>
        <p:blipFill rotWithShape="1">
          <a:blip r:embed="rId2"/>
          <a:srcRect l="10087" r="3" b="3"/>
          <a:stretch/>
        </p:blipFill>
        <p:spPr>
          <a:xfrm>
            <a:off x="685800" y="685800"/>
            <a:ext cx="5456816" cy="3429000"/>
          </a:xfrm>
          <a:prstGeom prst="rect">
            <a:avLst/>
          </a:prstGeom>
        </p:spPr>
      </p:pic>
      <p:pic>
        <p:nvPicPr>
          <p:cNvPr id="10" name="Content Placeholder 9" descr="Graphical user interface, chart, scatter chart&#10;&#10;Description automatically generated">
            <a:extLst>
              <a:ext uri="{FF2B5EF4-FFF2-40B4-BE49-F238E27FC236}">
                <a16:creationId xmlns:a16="http://schemas.microsoft.com/office/drawing/2014/main" id="{8406CE1C-36CC-41DF-A3E8-51AD10FFE62D}"/>
              </a:ext>
            </a:extLst>
          </p:cNvPr>
          <p:cNvPicPr>
            <a:picLocks noGrp="1" noChangeAspect="1"/>
          </p:cNvPicPr>
          <p:nvPr>
            <p:ph sz="half" idx="2"/>
          </p:nvPr>
        </p:nvPicPr>
        <p:blipFill rotWithShape="1">
          <a:blip r:embed="rId3"/>
          <a:srcRect l="6853" r="5188" b="2"/>
          <a:stretch/>
        </p:blipFill>
        <p:spPr>
          <a:xfrm>
            <a:off x="6096000" y="685800"/>
            <a:ext cx="5410200" cy="3429000"/>
          </a:xfrm>
          <a:prstGeom prst="rect">
            <a:avLst/>
          </a:prstGeom>
        </p:spPr>
      </p:pic>
    </p:spTree>
    <p:extLst>
      <p:ext uri="{BB962C8B-B14F-4D97-AF65-F5344CB8AC3E}">
        <p14:creationId xmlns:p14="http://schemas.microsoft.com/office/powerpoint/2010/main" val="34188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A29D71-28B3-472C-8D17-34C462243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C5C6A8-3DFC-41EE-8BDC-AF44AF9FD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6272B64-B369-4228-BD77-19DF5A862F97}"/>
              </a:ext>
            </a:extLst>
          </p:cNvPr>
          <p:cNvSpPr>
            <a:spLocks noGrp="1"/>
          </p:cNvSpPr>
          <p:nvPr>
            <p:ph type="title"/>
          </p:nvPr>
        </p:nvSpPr>
        <p:spPr>
          <a:xfrm>
            <a:off x="698528" y="422032"/>
            <a:ext cx="6083272" cy="1106657"/>
          </a:xfrm>
        </p:spPr>
        <p:txBody>
          <a:bodyPr anchor="b">
            <a:normAutofit/>
          </a:bodyPr>
          <a:lstStyle/>
          <a:p>
            <a:pPr algn="ctr"/>
            <a:r>
              <a:rPr lang="en-IN" dirty="0"/>
              <a:t>MSE and SMAPE</a:t>
            </a:r>
            <a:endParaRPr lang="en-IN"/>
          </a:p>
        </p:txBody>
      </p:sp>
      <p:sp>
        <p:nvSpPr>
          <p:cNvPr id="6" name="Content Placeholder 5">
            <a:extLst>
              <a:ext uri="{FF2B5EF4-FFF2-40B4-BE49-F238E27FC236}">
                <a16:creationId xmlns:a16="http://schemas.microsoft.com/office/drawing/2014/main" id="{43223A08-0950-4F78-96DB-AF4AFD0C41CB}"/>
              </a:ext>
            </a:extLst>
          </p:cNvPr>
          <p:cNvSpPr>
            <a:spLocks noGrp="1"/>
          </p:cNvSpPr>
          <p:nvPr>
            <p:ph idx="1"/>
          </p:nvPr>
        </p:nvSpPr>
        <p:spPr>
          <a:xfrm>
            <a:off x="698528" y="1805354"/>
            <a:ext cx="6083272" cy="4473526"/>
          </a:xfrm>
        </p:spPr>
        <p:txBody>
          <a:bodyPr>
            <a:normAutofit/>
          </a:bodyPr>
          <a:lstStyle/>
          <a:p>
            <a:r>
              <a:rPr lang="en-IN" sz="2200" dirty="0"/>
              <a:t>MSE : </a:t>
            </a:r>
            <a:r>
              <a:rPr lang="en-US" sz="2200" dirty="0"/>
              <a:t>The mean squared error (MSE) tells you how close a regression line is to a set of points. It does this by taking the distances from the points to the regression line (these distances are the “errors”) and squaring them. The squaring is necessary to remove any negative signs. It also gives more weight to larger differences. It’s called the mean squared error as you’re finding the average of a set of errors. The lower the MSE, the better the forecast.</a:t>
            </a:r>
          </a:p>
          <a:p>
            <a:r>
              <a:rPr lang="en-US" sz="2200" dirty="0"/>
              <a:t>SMAPE: Symmetric mean absolute percentage error (SMAPE or </a:t>
            </a:r>
            <a:r>
              <a:rPr lang="en-US" sz="2200" dirty="0" err="1"/>
              <a:t>sMAPE</a:t>
            </a:r>
            <a:r>
              <a:rPr lang="en-US" sz="2200" dirty="0"/>
              <a:t>) is an accuracy measure based on percentage (or relative) errors. </a:t>
            </a:r>
          </a:p>
          <a:p>
            <a:endParaRPr lang="en-US" sz="2200" dirty="0"/>
          </a:p>
          <a:p>
            <a:pPr marL="0" indent="0">
              <a:buNone/>
            </a:pPr>
            <a:endParaRPr lang="en-IN" sz="2200" dirty="0"/>
          </a:p>
        </p:txBody>
      </p:sp>
      <p:pic>
        <p:nvPicPr>
          <p:cNvPr id="10" name="Picture 9">
            <a:extLst>
              <a:ext uri="{FF2B5EF4-FFF2-40B4-BE49-F238E27FC236}">
                <a16:creationId xmlns:a16="http://schemas.microsoft.com/office/drawing/2014/main" id="{AC49BEAD-BB94-4CF6-A66B-7BF53C6552CA}"/>
              </a:ext>
            </a:extLst>
          </p:cNvPr>
          <p:cNvPicPr>
            <a:picLocks noChangeAspect="1"/>
          </p:cNvPicPr>
          <p:nvPr/>
        </p:nvPicPr>
        <p:blipFill>
          <a:blip r:embed="rId2"/>
          <a:stretch>
            <a:fillRect/>
          </a:stretch>
        </p:blipFill>
        <p:spPr>
          <a:xfrm>
            <a:off x="8153400" y="698864"/>
            <a:ext cx="3340072" cy="1611585"/>
          </a:xfrm>
          <a:prstGeom prst="rect">
            <a:avLst/>
          </a:prstGeom>
        </p:spPr>
      </p:pic>
      <p:pic>
        <p:nvPicPr>
          <p:cNvPr id="8" name="Picture 7">
            <a:extLst>
              <a:ext uri="{FF2B5EF4-FFF2-40B4-BE49-F238E27FC236}">
                <a16:creationId xmlns:a16="http://schemas.microsoft.com/office/drawing/2014/main" id="{1A1C1040-CAF2-4659-AE44-D0EB47E94B6E}"/>
              </a:ext>
            </a:extLst>
          </p:cNvPr>
          <p:cNvPicPr>
            <a:picLocks noChangeAspect="1"/>
          </p:cNvPicPr>
          <p:nvPr/>
        </p:nvPicPr>
        <p:blipFill>
          <a:blip r:embed="rId3"/>
          <a:stretch>
            <a:fillRect/>
          </a:stretch>
        </p:blipFill>
        <p:spPr>
          <a:xfrm>
            <a:off x="8153400" y="3030641"/>
            <a:ext cx="3340072" cy="796714"/>
          </a:xfrm>
          <a:prstGeom prst="rect">
            <a:avLst/>
          </a:prstGeom>
        </p:spPr>
      </p:pic>
      <p:pic>
        <p:nvPicPr>
          <p:cNvPr id="12" name="Picture 11">
            <a:extLst>
              <a:ext uri="{FF2B5EF4-FFF2-40B4-BE49-F238E27FC236}">
                <a16:creationId xmlns:a16="http://schemas.microsoft.com/office/drawing/2014/main" id="{228DE4FC-D38E-4BF0-ACCB-CCF38843C155}"/>
              </a:ext>
            </a:extLst>
          </p:cNvPr>
          <p:cNvPicPr>
            <a:picLocks noChangeAspect="1"/>
          </p:cNvPicPr>
          <p:nvPr/>
        </p:nvPicPr>
        <p:blipFill>
          <a:blip r:embed="rId4"/>
          <a:stretch>
            <a:fillRect/>
          </a:stretch>
        </p:blipFill>
        <p:spPr>
          <a:xfrm>
            <a:off x="8166128" y="5079623"/>
            <a:ext cx="3340072" cy="547439"/>
          </a:xfrm>
          <a:prstGeom prst="rect">
            <a:avLst/>
          </a:prstGeom>
        </p:spPr>
      </p:pic>
    </p:spTree>
    <p:extLst>
      <p:ext uri="{BB962C8B-B14F-4D97-AF65-F5344CB8AC3E}">
        <p14:creationId xmlns:p14="http://schemas.microsoft.com/office/powerpoint/2010/main" val="870216910"/>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483</TotalTime>
  <Words>1230</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Goudy Old Style</vt:lpstr>
      <vt:lpstr>ClassicFrameVTI</vt:lpstr>
      <vt:lpstr>Stock Market Visualization and Analysis</vt:lpstr>
      <vt:lpstr>Procedure</vt:lpstr>
      <vt:lpstr>Section I:    Basic Plot of closing price</vt:lpstr>
      <vt:lpstr>Volume of stock traded over time</vt:lpstr>
      <vt:lpstr>Lag plot</vt:lpstr>
      <vt:lpstr>Segregation of train and test data</vt:lpstr>
      <vt:lpstr>Prediction using Auto Regressive Integrated Moving Average (ARIMA) </vt:lpstr>
      <vt:lpstr>ARIMA Predictions</vt:lpstr>
      <vt:lpstr>MSE and SMAPE</vt:lpstr>
      <vt:lpstr>Section ii:  relative strength index (RSI)</vt:lpstr>
      <vt:lpstr>Relative strength index (RSI)</vt:lpstr>
      <vt:lpstr>Bollinger Bands</vt:lpstr>
      <vt:lpstr>Bollinger bands</vt:lpstr>
      <vt:lpstr>Aroon oscillator</vt:lpstr>
      <vt:lpstr>Moving Average Convergence Divergence(MACD) &amp; Kaufman’s Adaptive Moving Average</vt:lpstr>
      <vt:lpstr>Moving Average Convergence Divergence(MACD) &amp; Kaufman’s Adaptive Moving Average</vt:lpstr>
      <vt:lpstr>Money flow index</vt:lpstr>
      <vt:lpstr>Money flow index</vt:lpstr>
      <vt:lpstr>Williams %r</vt:lpstr>
      <vt:lpstr>Volumetric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Visualization and Analysis</dc:title>
  <dc:creator>Moukhik</dc:creator>
  <cp:lastModifiedBy>Moukhik</cp:lastModifiedBy>
  <cp:revision>25</cp:revision>
  <dcterms:created xsi:type="dcterms:W3CDTF">2021-06-06T08:11:59Z</dcterms:created>
  <dcterms:modified xsi:type="dcterms:W3CDTF">2021-08-19T10:39:14Z</dcterms:modified>
</cp:coreProperties>
</file>