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9" r:id="rId6"/>
    <p:sldId id="301" r:id="rId7"/>
    <p:sldId id="319" r:id="rId8"/>
    <p:sldId id="306" r:id="rId9"/>
    <p:sldId id="313" r:id="rId10"/>
    <p:sldId id="312" r:id="rId11"/>
    <p:sldId id="320" r:id="rId12"/>
    <p:sldId id="318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000" dirty="0" smtClean="0">
              <a:solidFill>
                <a:schemeClr val="accent1">
                  <a:lumMod val="75000"/>
                </a:schemeClr>
              </a:solidFill>
            </a:rPr>
            <a:t>Admit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two category (variables) ~</a:t>
          </a:r>
        </a:p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 Admitted</a:t>
          </a:r>
        </a:p>
        <a:p>
          <a:r>
            <a:rPr lang="en-US" sz="16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 Rejected</a:t>
          </a:r>
          <a:endParaRPr lang="en-US" sz="16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05611F0-8256-4954-B6CB-ED6B4F2DD397}">
      <dgm:prSet custT="1"/>
      <dgm:spPr/>
      <dgm:t>
        <a:bodyPr lIns="288000"/>
        <a:lstStyle/>
        <a:p>
          <a:r>
            <a:rPr lang="en-US" sz="2000" dirty="0" smtClean="0">
              <a:solidFill>
                <a:schemeClr val="accent1">
                  <a:lumMod val="75000"/>
                </a:schemeClr>
              </a:solidFill>
            </a:rPr>
            <a:t>Gender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  <a:p>
          <a:r>
            <a:rPr lang="en-US" sz="15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two category (variables) ~ </a:t>
          </a:r>
        </a:p>
        <a:p>
          <a:r>
            <a:rPr lang="en-US" sz="15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 Male</a:t>
          </a:r>
        </a:p>
        <a:p>
          <a:r>
            <a:rPr lang="en-US" sz="15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 Female</a:t>
          </a:r>
          <a:endParaRPr lang="en-US" sz="15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2625139-F93A-4F3F-A7AA-4923A01AEDF3}">
      <dgm:prSet custT="1"/>
      <dgm:spPr/>
      <dgm:t>
        <a:bodyPr lIns="288000"/>
        <a:lstStyle/>
        <a:p>
          <a:pPr algn="l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err="1" smtClean="0">
              <a:solidFill>
                <a:schemeClr val="accent1">
                  <a:lumMod val="75000"/>
                </a:schemeClr>
              </a:solidFill>
            </a:rPr>
            <a:t>Dept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  <a:p>
          <a:pPr algn="l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six category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A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B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3.  C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4.  D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5.  E</a:t>
          </a:r>
        </a:p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 smtClean="0">
              <a:solidFill>
                <a:schemeClr val="tx2">
                  <a:lumMod val="90000"/>
                  <a:lumOff val="10000"/>
                </a:schemeClr>
              </a:solidFill>
            </a:rPr>
            <a:t>6.  F</a:t>
          </a:r>
          <a:endParaRPr lang="en-US" sz="14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dirty="0" err="1" smtClean="0">
              <a:solidFill>
                <a:schemeClr val="accent1">
                  <a:lumMod val="75000"/>
                </a:schemeClr>
              </a:solidFill>
            </a:rPr>
            <a:t>Freq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  <a:p>
          <a:r>
            <a:rPr lang="en-US" sz="15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numerical values in accordance with Admit, Gender, Dept.</a:t>
          </a:r>
          <a:endParaRPr lang="en-US" sz="1500" dirty="0">
            <a:solidFill>
              <a:schemeClr val="tx2">
                <a:lumMod val="90000"/>
                <a:lumOff val="1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F3829-836D-4E60-A9BC-8F0AD18883EE}" type="pres">
      <dgm:prSet presAssocID="{2EE95FC5-CD6B-4A50-9262-DC414E16C3EA}" presName="compositeNode" presStyleCnt="0">
        <dgm:presLayoutVars>
          <dgm:bulletEnabled val="1"/>
        </dgm:presLayoutVars>
      </dgm:prSet>
      <dgm:spPr/>
    </dgm:pt>
    <dgm:pt modelId="{5947A689-FC4A-4FDF-BDDD-890A8474DEF9}" type="pres">
      <dgm:prSet presAssocID="{2EE95FC5-CD6B-4A50-9262-DC414E16C3EA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94E9EF1A-1D07-4210-9402-6C559E90358A}" type="pres">
      <dgm:prSet presAssocID="{C99EBBB1-E916-471C-83C9-ABE85B42AC26}" presName="sibTransNodeCircle" presStyleLbl="alignNode1" presStyleIdx="0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9E74D06-8974-46A7-BDE8-CAC0846523DB}" type="pres">
      <dgm:prSet presAssocID="{2EE95FC5-CD6B-4A50-9262-DC414E16C3EA}" presName="bottomLine" presStyleLbl="alignNode1" presStyleIdx="1" presStyleCnt="8">
        <dgm:presLayoutVars/>
      </dgm:prSet>
      <dgm:spPr/>
    </dgm:pt>
    <dgm:pt modelId="{815671D8-22AE-4967-8461-EBC1C9F97F94}" type="pres">
      <dgm:prSet presAssocID="{2EE95FC5-CD6B-4A50-9262-DC414E16C3EA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5A606-3100-40DC-847D-F26F8DFFB0A4}" type="pres">
      <dgm:prSet presAssocID="{C99EBBB1-E916-471C-83C9-ABE85B42AC26}" presName="sibTrans" presStyleCnt="0"/>
      <dgm:spPr/>
    </dgm:pt>
    <dgm:pt modelId="{9D438F26-CD1B-4D67-AF02-B4D0BD99464E}" type="pres">
      <dgm:prSet presAssocID="{F05611F0-8256-4954-B6CB-ED6B4F2DD397}" presName="compositeNode" presStyleCnt="0">
        <dgm:presLayoutVars>
          <dgm:bulletEnabled val="1"/>
        </dgm:presLayoutVars>
      </dgm:prSet>
      <dgm:spPr/>
    </dgm:pt>
    <dgm:pt modelId="{5C8F9B26-840A-4F96-8D27-2D7E00511C9A}" type="pres">
      <dgm:prSet presAssocID="{F05611F0-8256-4954-B6CB-ED6B4F2DD397}" presName="bgRect" presStyleLbl="bgAccFollowNode1" presStyleIdx="1" presStyleCnt="4" custLinFactNeighborX="471" custLinFactNeighborY="267"/>
      <dgm:spPr/>
      <dgm:t>
        <a:bodyPr/>
        <a:lstStyle/>
        <a:p>
          <a:endParaRPr lang="en-US"/>
        </a:p>
      </dgm:t>
    </dgm:pt>
    <dgm:pt modelId="{DAC041B6-6570-477A-B4C1-5CB7E0EFE0DC}" type="pres">
      <dgm:prSet presAssocID="{6BD5265A-8333-420D-BDB2-65F10B3EBD76}" presName="sibTransNodeCircle" presStyleLbl="alignNode1" presStyleIdx="2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8ADDB2A-2689-4ACF-8222-B372EB5C8D35}" type="pres">
      <dgm:prSet presAssocID="{F05611F0-8256-4954-B6CB-ED6B4F2DD397}" presName="bottomLine" presStyleLbl="alignNode1" presStyleIdx="3" presStyleCnt="8">
        <dgm:presLayoutVars/>
      </dgm:prSet>
      <dgm:spPr/>
    </dgm:pt>
    <dgm:pt modelId="{36EB2DDF-B510-4B3C-AF9A-757E14A78E4D}" type="pres">
      <dgm:prSet presAssocID="{F05611F0-8256-4954-B6CB-ED6B4F2DD397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DBF6E-ECE6-4E6A-B0D3-17197BA824D3}" type="pres">
      <dgm:prSet presAssocID="{6BD5265A-8333-420D-BDB2-65F10B3EBD76}" presName="sibTrans" presStyleCnt="0"/>
      <dgm:spPr/>
    </dgm:pt>
    <dgm:pt modelId="{5419C900-3474-4480-82CB-923AF8027A48}" type="pres">
      <dgm:prSet presAssocID="{22625139-F93A-4F3F-A7AA-4923A01AEDF3}" presName="compositeNode" presStyleCnt="0">
        <dgm:presLayoutVars>
          <dgm:bulletEnabled val="1"/>
        </dgm:presLayoutVars>
      </dgm:prSet>
      <dgm:spPr/>
    </dgm:pt>
    <dgm:pt modelId="{83253AE2-89B5-4ADC-817A-FEF4E0BC4B49}" type="pres">
      <dgm:prSet presAssocID="{22625139-F93A-4F3F-A7AA-4923A01AEDF3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82EE2C17-F664-4616-8F76-97637F08E124}" type="pres">
      <dgm:prSet presAssocID="{A8E2FA08-4DD4-4654-A85D-9A99162D6201}" presName="sibTransNodeCircle" presStyleLbl="alignNode1" presStyleIdx="4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6383FDE-483E-4E6D-B151-4FC41C065094}" type="pres">
      <dgm:prSet presAssocID="{22625139-F93A-4F3F-A7AA-4923A01AEDF3}" presName="bottomLine" presStyleLbl="alignNode1" presStyleIdx="5" presStyleCnt="8">
        <dgm:presLayoutVars/>
      </dgm:prSet>
      <dgm:spPr/>
    </dgm:pt>
    <dgm:pt modelId="{BBF86657-8EAE-46E6-B25A-D2056AE50973}" type="pres">
      <dgm:prSet presAssocID="{22625139-F93A-4F3F-A7AA-4923A01AEDF3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76FCE-F8A0-43BB-94B0-26867DA9F629}" type="pres">
      <dgm:prSet presAssocID="{A8E2FA08-4DD4-4654-A85D-9A99162D6201}" presName="sibTrans" presStyleCnt="0"/>
      <dgm:spPr/>
    </dgm:pt>
    <dgm:pt modelId="{46746BF8-8C13-403D-B74A-6BA79A7FA811}" type="pres">
      <dgm:prSet presAssocID="{140952D0-0E1D-4F48-9F16-53581487CFA0}" presName="compositeNode" presStyleCnt="0">
        <dgm:presLayoutVars>
          <dgm:bulletEnabled val="1"/>
        </dgm:presLayoutVars>
      </dgm:prSet>
      <dgm:spPr/>
    </dgm:pt>
    <dgm:pt modelId="{7ACBA089-E576-4FF4-865F-C3BBF7659A23}" type="pres">
      <dgm:prSet presAssocID="{140952D0-0E1D-4F48-9F16-53581487CFA0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3CBA3CC0-D70A-4B98-9329-64604EDF25F0}" type="pres">
      <dgm:prSet presAssocID="{2804F27C-9BA9-4D07-AB02-74BE7DFA2C0E}" presName="sibTransNodeCircle" presStyleLbl="alignNode1" presStyleIdx="6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BE72261-3EB3-4585-8739-2FFBAED12B80}" type="pres">
      <dgm:prSet presAssocID="{140952D0-0E1D-4F48-9F16-53581487CFA0}" presName="bottomLine" presStyleLbl="alignNode1" presStyleIdx="7" presStyleCnt="8">
        <dgm:presLayoutVars/>
      </dgm:prSet>
      <dgm:spPr/>
    </dgm:pt>
    <dgm:pt modelId="{64EF213D-B16C-4AC2-8183-B62F7FC17277}" type="pres">
      <dgm:prSet presAssocID="{140952D0-0E1D-4F48-9F16-53581487CFA0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AD671-AB1B-4EF2-BD4C-E4C43639C27E}" type="presOf" srcId="{2EE95FC5-CD6B-4A50-9262-DC414E16C3EA}" destId="{5947A689-FC4A-4FDF-BDDD-890A8474DEF9}" srcOrd="0" destOrd="0" presId="urn:microsoft.com/office/officeart/2016/7/layout/BasicLinearProcessNumbered#1"/>
    <dgm:cxn modelId="{7043076B-C1A0-4D82-B9C2-7389C21548EF}" type="presOf" srcId="{22625139-F93A-4F3F-A7AA-4923A01AEDF3}" destId="{BBF86657-8EAE-46E6-B25A-D2056AE50973}" srcOrd="1" destOrd="0" presId="urn:microsoft.com/office/officeart/2016/7/layout/BasicLinearProcessNumbered#1"/>
    <dgm:cxn modelId="{CBD31B8E-CB23-4FA8-93FE-5BB4814BBB0B}" type="presOf" srcId="{2804F27C-9BA9-4D07-AB02-74BE7DFA2C0E}" destId="{3CBA3CC0-D70A-4B98-9329-64604EDF25F0}" srcOrd="0" destOrd="0" presId="urn:microsoft.com/office/officeart/2016/7/layout/BasicLinearProcessNumbered#1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A4B80D2D-7E35-421F-8BF9-55B39C33B9BE}" type="presOf" srcId="{A8E2FA08-4DD4-4654-A85D-9A99162D6201}" destId="{82EE2C17-F664-4616-8F76-97637F08E124}" srcOrd="0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9CDE7D88-716E-4C97-9A52-FF7131643C5F}" type="presOf" srcId="{F05611F0-8256-4954-B6CB-ED6B4F2DD397}" destId="{36EB2DDF-B510-4B3C-AF9A-757E14A78E4D}" srcOrd="1" destOrd="0" presId="urn:microsoft.com/office/officeart/2016/7/layout/BasicLinearProcessNumbered#1"/>
    <dgm:cxn modelId="{C0185933-A2E8-4CA8-BE2D-4651F528D2DE}" type="presOf" srcId="{2EE95FC5-CD6B-4A50-9262-DC414E16C3EA}" destId="{815671D8-22AE-4967-8461-EBC1C9F97F94}" srcOrd="1" destOrd="0" presId="urn:microsoft.com/office/officeart/2016/7/layout/BasicLinearProcessNumbered#1"/>
    <dgm:cxn modelId="{27E5EDFC-7359-48F6-8E3F-270CF15B8D2C}" type="presOf" srcId="{140952D0-0E1D-4F48-9F16-53581487CFA0}" destId="{64EF213D-B16C-4AC2-8183-B62F7FC17277}" srcOrd="1" destOrd="0" presId="urn:microsoft.com/office/officeart/2016/7/layout/BasicLinearProcessNumbered#1"/>
    <dgm:cxn modelId="{40F5D2CB-DECC-41AF-8388-AD6EA6907126}" type="presOf" srcId="{6BD5265A-8333-420D-BDB2-65F10B3EBD76}" destId="{DAC041B6-6570-477A-B4C1-5CB7E0EFE0DC}" srcOrd="0" destOrd="0" presId="urn:microsoft.com/office/officeart/2016/7/layout/BasicLinearProcessNumbered#1"/>
    <dgm:cxn modelId="{DD5C168A-90C7-41E2-9576-A79BBC6325CE}" type="presOf" srcId="{C99EBBB1-E916-471C-83C9-ABE85B42AC26}" destId="{94E9EF1A-1D07-4210-9402-6C559E90358A}" srcOrd="0" destOrd="0" presId="urn:microsoft.com/office/officeart/2016/7/layout/BasicLinearProcessNumbered#1"/>
    <dgm:cxn modelId="{2218E939-6CA8-4442-A4E7-EF92FEA01DDF}" type="presOf" srcId="{140952D0-0E1D-4F48-9F16-53581487CFA0}" destId="{7ACBA089-E576-4FF4-865F-C3BBF7659A23}" srcOrd="0" destOrd="0" presId="urn:microsoft.com/office/officeart/2016/7/layout/BasicLinearProcessNumbered#1"/>
    <dgm:cxn modelId="{AFE8A667-BFCC-42CE-A7FE-3066C60B154E}" type="presOf" srcId="{F05611F0-8256-4954-B6CB-ED6B4F2DD397}" destId="{5C8F9B26-840A-4F96-8D27-2D7E00511C9A}" srcOrd="0" destOrd="0" presId="urn:microsoft.com/office/officeart/2016/7/layout/BasicLinearProcessNumbered#1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D0999FEB-3F13-4B99-8767-7340A2A83933}" type="presOf" srcId="{22625139-F93A-4F3F-A7AA-4923A01AEDF3}" destId="{83253AE2-89B5-4ADC-817A-FEF4E0BC4B49}" srcOrd="0" destOrd="0" presId="urn:microsoft.com/office/officeart/2016/7/layout/BasicLinearProcessNumbered#1"/>
    <dgm:cxn modelId="{B5FABEA6-FE83-4DC3-A3AB-25B621203785}" type="presParOf" srcId="{C09B749D-9CF7-492C-B341-D9553818451B}" destId="{8EEF3829-836D-4E60-A9BC-8F0AD18883EE}" srcOrd="0" destOrd="0" presId="urn:microsoft.com/office/officeart/2016/7/layout/BasicLinearProcessNumbered#1"/>
    <dgm:cxn modelId="{E8C71572-9F0A-4ED2-BA52-A961EB56A76C}" type="presParOf" srcId="{8EEF3829-836D-4E60-A9BC-8F0AD18883EE}" destId="{5947A689-FC4A-4FDF-BDDD-890A8474DEF9}" srcOrd="0" destOrd="0" presId="urn:microsoft.com/office/officeart/2016/7/layout/BasicLinearProcessNumbered#1"/>
    <dgm:cxn modelId="{67C04E6E-4316-4DC8-9615-DBC47E4DDF35}" type="presParOf" srcId="{8EEF3829-836D-4E60-A9BC-8F0AD18883EE}" destId="{94E9EF1A-1D07-4210-9402-6C559E90358A}" srcOrd="1" destOrd="0" presId="urn:microsoft.com/office/officeart/2016/7/layout/BasicLinearProcessNumbered#1"/>
    <dgm:cxn modelId="{003FA2D7-FBDD-45A5-BDB1-BBCD5557649A}" type="presParOf" srcId="{8EEF3829-836D-4E60-A9BC-8F0AD18883EE}" destId="{B9E74D06-8974-46A7-BDE8-CAC0846523DB}" srcOrd="2" destOrd="0" presId="urn:microsoft.com/office/officeart/2016/7/layout/BasicLinearProcessNumbered#1"/>
    <dgm:cxn modelId="{3E9A9986-48DD-4CC7-91FE-1707EBC7E65A}" type="presParOf" srcId="{8EEF3829-836D-4E60-A9BC-8F0AD18883EE}" destId="{815671D8-22AE-4967-8461-EBC1C9F97F94}" srcOrd="3" destOrd="0" presId="urn:microsoft.com/office/officeart/2016/7/layout/BasicLinearProcessNumbered#1"/>
    <dgm:cxn modelId="{2711AD4E-AE27-4FCF-8A6A-77C0EB08E796}" type="presParOf" srcId="{C09B749D-9CF7-492C-B341-D9553818451B}" destId="{4345A606-3100-40DC-847D-F26F8DFFB0A4}" srcOrd="1" destOrd="0" presId="urn:microsoft.com/office/officeart/2016/7/layout/BasicLinearProcessNumbered#1"/>
    <dgm:cxn modelId="{71DE8450-1714-444C-A82B-015776242CCF}" type="presParOf" srcId="{C09B749D-9CF7-492C-B341-D9553818451B}" destId="{9D438F26-CD1B-4D67-AF02-B4D0BD99464E}" srcOrd="2" destOrd="0" presId="urn:microsoft.com/office/officeart/2016/7/layout/BasicLinearProcessNumbered#1"/>
    <dgm:cxn modelId="{5C537732-B693-4D12-B5ED-85D7EFE25956}" type="presParOf" srcId="{9D438F26-CD1B-4D67-AF02-B4D0BD99464E}" destId="{5C8F9B26-840A-4F96-8D27-2D7E00511C9A}" srcOrd="0" destOrd="0" presId="urn:microsoft.com/office/officeart/2016/7/layout/BasicLinearProcessNumbered#1"/>
    <dgm:cxn modelId="{A7EE3BFC-F03A-45E6-B212-83404EE12240}" type="presParOf" srcId="{9D438F26-CD1B-4D67-AF02-B4D0BD99464E}" destId="{DAC041B6-6570-477A-B4C1-5CB7E0EFE0DC}" srcOrd="1" destOrd="0" presId="urn:microsoft.com/office/officeart/2016/7/layout/BasicLinearProcessNumbered#1"/>
    <dgm:cxn modelId="{5F897C40-4F74-425D-8ECE-E06A106892E5}" type="presParOf" srcId="{9D438F26-CD1B-4D67-AF02-B4D0BD99464E}" destId="{F8ADDB2A-2689-4ACF-8222-B372EB5C8D35}" srcOrd="2" destOrd="0" presId="urn:microsoft.com/office/officeart/2016/7/layout/BasicLinearProcessNumbered#1"/>
    <dgm:cxn modelId="{B161A182-985E-47E7-B65C-F6AD87BFA0F7}" type="presParOf" srcId="{9D438F26-CD1B-4D67-AF02-B4D0BD99464E}" destId="{36EB2DDF-B510-4B3C-AF9A-757E14A78E4D}" srcOrd="3" destOrd="0" presId="urn:microsoft.com/office/officeart/2016/7/layout/BasicLinearProcessNumbered#1"/>
    <dgm:cxn modelId="{FDEB4A67-6531-4467-87D6-1AE9F901F051}" type="presParOf" srcId="{C09B749D-9CF7-492C-B341-D9553818451B}" destId="{8BDDBF6E-ECE6-4E6A-B0D3-17197BA824D3}" srcOrd="3" destOrd="0" presId="urn:microsoft.com/office/officeart/2016/7/layout/BasicLinearProcessNumbered#1"/>
    <dgm:cxn modelId="{5792E72B-E132-444A-BAAD-0F2F78F0396C}" type="presParOf" srcId="{C09B749D-9CF7-492C-B341-D9553818451B}" destId="{5419C900-3474-4480-82CB-923AF8027A48}" srcOrd="4" destOrd="0" presId="urn:microsoft.com/office/officeart/2016/7/layout/BasicLinearProcessNumbered#1"/>
    <dgm:cxn modelId="{9985658F-827E-4C3E-901A-BB8B62931A97}" type="presParOf" srcId="{5419C900-3474-4480-82CB-923AF8027A48}" destId="{83253AE2-89B5-4ADC-817A-FEF4E0BC4B49}" srcOrd="0" destOrd="0" presId="urn:microsoft.com/office/officeart/2016/7/layout/BasicLinearProcessNumbered#1"/>
    <dgm:cxn modelId="{48A7D195-BEC4-4325-8BFF-25B8CA13DC53}" type="presParOf" srcId="{5419C900-3474-4480-82CB-923AF8027A48}" destId="{82EE2C17-F664-4616-8F76-97637F08E124}" srcOrd="1" destOrd="0" presId="urn:microsoft.com/office/officeart/2016/7/layout/BasicLinearProcessNumbered#1"/>
    <dgm:cxn modelId="{DFA21DE9-D23E-4AEC-984F-38954304B882}" type="presParOf" srcId="{5419C900-3474-4480-82CB-923AF8027A48}" destId="{96383FDE-483E-4E6D-B151-4FC41C065094}" srcOrd="2" destOrd="0" presId="urn:microsoft.com/office/officeart/2016/7/layout/BasicLinearProcessNumbered#1"/>
    <dgm:cxn modelId="{110189D1-9E6B-4E0C-8667-C0A3012E8A84}" type="presParOf" srcId="{5419C900-3474-4480-82CB-923AF8027A48}" destId="{BBF86657-8EAE-46E6-B25A-D2056AE50973}" srcOrd="3" destOrd="0" presId="urn:microsoft.com/office/officeart/2016/7/layout/BasicLinearProcessNumbered#1"/>
    <dgm:cxn modelId="{6F4652E6-670E-47E1-8BB6-F10FC0002FE5}" type="presParOf" srcId="{C09B749D-9CF7-492C-B341-D9553818451B}" destId="{8DC76FCE-F8A0-43BB-94B0-26867DA9F629}" srcOrd="5" destOrd="0" presId="urn:microsoft.com/office/officeart/2016/7/layout/BasicLinearProcessNumbered#1"/>
    <dgm:cxn modelId="{952C4F1E-455C-44B2-8633-E11FFDA1CF16}" type="presParOf" srcId="{C09B749D-9CF7-492C-B341-D9553818451B}" destId="{46746BF8-8C13-403D-B74A-6BA79A7FA811}" srcOrd="6" destOrd="0" presId="urn:microsoft.com/office/officeart/2016/7/layout/BasicLinearProcessNumbered#1"/>
    <dgm:cxn modelId="{199291F3-CB47-4BB7-8551-CC7D94A62A3D}" type="presParOf" srcId="{46746BF8-8C13-403D-B74A-6BA79A7FA811}" destId="{7ACBA089-E576-4FF4-865F-C3BBF7659A23}" srcOrd="0" destOrd="0" presId="urn:microsoft.com/office/officeart/2016/7/layout/BasicLinearProcessNumbered#1"/>
    <dgm:cxn modelId="{14456339-3232-4F27-8745-6AE7ED279122}" type="presParOf" srcId="{46746BF8-8C13-403D-B74A-6BA79A7FA811}" destId="{3CBA3CC0-D70A-4B98-9329-64604EDF25F0}" srcOrd="1" destOrd="0" presId="urn:microsoft.com/office/officeart/2016/7/layout/BasicLinearProcessNumbered#1"/>
    <dgm:cxn modelId="{A8938D10-3458-4190-A261-C341522970A2}" type="presParOf" srcId="{46746BF8-8C13-403D-B74A-6BA79A7FA811}" destId="{5BE72261-3EB3-4585-8739-2FFBAED12B80}" srcOrd="2" destOrd="0" presId="urn:microsoft.com/office/officeart/2016/7/layout/BasicLinearProcessNumbered#1"/>
    <dgm:cxn modelId="{C1F113A0-9F7B-4396-8E1F-EC384DF862FF}" type="presParOf" srcId="{46746BF8-8C13-403D-B74A-6BA79A7FA811}" destId="{64EF213D-B16C-4AC2-8183-B62F7FC17277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7A689-FC4A-4FDF-BDDD-890A8474DEF9}">
      <dsp:nvSpPr>
        <dsp:cNvPr id="0" name=""/>
        <dsp:cNvSpPr/>
      </dsp:nvSpPr>
      <dsp:spPr>
        <a:xfrm>
          <a:off x="3307" y="144058"/>
          <a:ext cx="2623634" cy="3673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0454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>
                  <a:lumMod val="75000"/>
                </a:schemeClr>
              </a:solidFill>
            </a:rPr>
            <a:t>Admit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two category (variables) ~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 Admitted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 Rejected</a:t>
          </a:r>
          <a:endParaRPr lang="en-US" sz="16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3307" y="1539831"/>
        <a:ext cx="2623634" cy="2203853"/>
      </dsp:txXfrm>
    </dsp:sp>
    <dsp:sp modelId="{94E9EF1A-1D07-4210-9402-6C559E90358A}">
      <dsp:nvSpPr>
        <dsp:cNvPr id="0" name=""/>
        <dsp:cNvSpPr/>
      </dsp:nvSpPr>
      <dsp:spPr>
        <a:xfrm>
          <a:off x="764161" y="511367"/>
          <a:ext cx="1101926" cy="110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0" tIns="12700" rIns="8591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1</a:t>
          </a:r>
          <a:endParaRPr lang="en-US" sz="4800" kern="1200" dirty="0"/>
        </a:p>
      </dsp:txBody>
      <dsp:txXfrm>
        <a:off x="764161" y="511367"/>
        <a:ext cx="1101926" cy="1101926"/>
      </dsp:txXfrm>
    </dsp:sp>
    <dsp:sp modelId="{B9E74D06-8974-46A7-BDE8-CAC0846523DB}">
      <dsp:nvSpPr>
        <dsp:cNvPr id="0" name=""/>
        <dsp:cNvSpPr/>
      </dsp:nvSpPr>
      <dsp:spPr>
        <a:xfrm>
          <a:off x="3307" y="3817074"/>
          <a:ext cx="2623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9B26-840A-4F96-8D27-2D7E00511C9A}">
      <dsp:nvSpPr>
        <dsp:cNvPr id="0" name=""/>
        <dsp:cNvSpPr/>
      </dsp:nvSpPr>
      <dsp:spPr>
        <a:xfrm>
          <a:off x="2901662" y="153865"/>
          <a:ext cx="2623634" cy="3673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0454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>
                  <a:lumMod val="75000"/>
                </a:schemeClr>
              </a:solidFill>
            </a:rPr>
            <a:t>Gender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two category (variables) ~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 Male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 Female</a:t>
          </a:r>
          <a:endParaRPr lang="en-US" sz="15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2901662" y="1549639"/>
        <a:ext cx="2623634" cy="2203853"/>
      </dsp:txXfrm>
    </dsp:sp>
    <dsp:sp modelId="{DAC041B6-6570-477A-B4C1-5CB7E0EFE0DC}">
      <dsp:nvSpPr>
        <dsp:cNvPr id="0" name=""/>
        <dsp:cNvSpPr/>
      </dsp:nvSpPr>
      <dsp:spPr>
        <a:xfrm>
          <a:off x="3650159" y="511367"/>
          <a:ext cx="1101926" cy="110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0" tIns="12700" rIns="8591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2</a:t>
          </a:r>
          <a:endParaRPr lang="en-US" sz="4800" kern="1200" dirty="0"/>
        </a:p>
      </dsp:txBody>
      <dsp:txXfrm>
        <a:off x="3650159" y="511367"/>
        <a:ext cx="1101926" cy="1101926"/>
      </dsp:txXfrm>
    </dsp:sp>
    <dsp:sp modelId="{F8ADDB2A-2689-4ACF-8222-B372EB5C8D35}">
      <dsp:nvSpPr>
        <dsp:cNvPr id="0" name=""/>
        <dsp:cNvSpPr/>
      </dsp:nvSpPr>
      <dsp:spPr>
        <a:xfrm>
          <a:off x="2889305" y="3817074"/>
          <a:ext cx="2623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53AE2-89B5-4ADC-817A-FEF4E0BC4B49}">
      <dsp:nvSpPr>
        <dsp:cNvPr id="0" name=""/>
        <dsp:cNvSpPr/>
      </dsp:nvSpPr>
      <dsp:spPr>
        <a:xfrm>
          <a:off x="5775303" y="144058"/>
          <a:ext cx="2623634" cy="3673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0454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accent1">
                  <a:lumMod val="75000"/>
                </a:schemeClr>
              </a:solidFill>
            </a:rPr>
            <a:t>Dept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six category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1.  A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2.  B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3.  C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4.  D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5.  E</a:t>
          </a:r>
        </a:p>
        <a:p>
          <a:pPr marL="0"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6.  F</a:t>
          </a:r>
          <a:endParaRPr lang="en-US" sz="14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5775303" y="1539831"/>
        <a:ext cx="2623634" cy="2203853"/>
      </dsp:txXfrm>
    </dsp:sp>
    <dsp:sp modelId="{82EE2C17-F664-4616-8F76-97637F08E124}">
      <dsp:nvSpPr>
        <dsp:cNvPr id="0" name=""/>
        <dsp:cNvSpPr/>
      </dsp:nvSpPr>
      <dsp:spPr>
        <a:xfrm>
          <a:off x="6536157" y="511367"/>
          <a:ext cx="1101926" cy="110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0" tIns="12700" rIns="8591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3</a:t>
          </a:r>
        </a:p>
      </dsp:txBody>
      <dsp:txXfrm>
        <a:off x="6536157" y="511367"/>
        <a:ext cx="1101926" cy="1101926"/>
      </dsp:txXfrm>
    </dsp:sp>
    <dsp:sp modelId="{96383FDE-483E-4E6D-B151-4FC41C065094}">
      <dsp:nvSpPr>
        <dsp:cNvPr id="0" name=""/>
        <dsp:cNvSpPr/>
      </dsp:nvSpPr>
      <dsp:spPr>
        <a:xfrm>
          <a:off x="5775303" y="3817074"/>
          <a:ext cx="2623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089-E576-4FF4-865F-C3BBF7659A23}">
      <dsp:nvSpPr>
        <dsp:cNvPr id="0" name=""/>
        <dsp:cNvSpPr/>
      </dsp:nvSpPr>
      <dsp:spPr>
        <a:xfrm>
          <a:off x="8661301" y="144058"/>
          <a:ext cx="2623634" cy="3673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0454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accent1">
                  <a:lumMod val="75000"/>
                </a:schemeClr>
              </a:solidFill>
            </a:rPr>
            <a:t>Freq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2">
                  <a:lumMod val="90000"/>
                  <a:lumOff val="10000"/>
                </a:schemeClr>
              </a:solidFill>
            </a:rPr>
            <a:t>It consist of numerical values in accordance with Admit, Gender, Dept.</a:t>
          </a:r>
          <a:endParaRPr lang="en-US" sz="1500" kern="1200" dirty="0">
            <a:solidFill>
              <a:schemeClr val="tx2">
                <a:lumMod val="90000"/>
                <a:lumOff val="10000"/>
              </a:schemeClr>
            </a:solidFill>
          </a:endParaRPr>
        </a:p>
      </dsp:txBody>
      <dsp:txXfrm>
        <a:off x="8661301" y="1539831"/>
        <a:ext cx="2623634" cy="2203853"/>
      </dsp:txXfrm>
    </dsp:sp>
    <dsp:sp modelId="{3CBA3CC0-D70A-4B98-9329-64604EDF25F0}">
      <dsp:nvSpPr>
        <dsp:cNvPr id="0" name=""/>
        <dsp:cNvSpPr/>
      </dsp:nvSpPr>
      <dsp:spPr>
        <a:xfrm>
          <a:off x="9422155" y="511367"/>
          <a:ext cx="1101926" cy="110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10" tIns="12700" rIns="8591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4</a:t>
          </a:r>
        </a:p>
      </dsp:txBody>
      <dsp:txXfrm>
        <a:off x="9422155" y="511367"/>
        <a:ext cx="1101926" cy="1101926"/>
      </dsp:txXfrm>
    </dsp:sp>
    <dsp:sp modelId="{5BE72261-3EB3-4585-8739-2FFBAED12B80}">
      <dsp:nvSpPr>
        <dsp:cNvPr id="0" name=""/>
        <dsp:cNvSpPr/>
      </dsp:nvSpPr>
      <dsp:spPr>
        <a:xfrm>
          <a:off x="8661301" y="3817074"/>
          <a:ext cx="2623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7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96899-6846-4B29-AD05-49215C31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197123"/>
            <a:ext cx="3392382" cy="167521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7400"/>
            <a:ext cx="3392382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D5814-D5B6-4BF5-BF94-2F284D0079F8}"/>
              </a:ext>
            </a:extLst>
          </p:cNvPr>
          <p:cNvSpPr/>
          <p:nvPr userDrawn="1"/>
        </p:nvSpPr>
        <p:spPr>
          <a:xfrm>
            <a:off x="8042147" y="453643"/>
            <a:ext cx="3528000" cy="9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1FB18E8B-6111-4A64-AA8C-4CD4C98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D5311807-ED2F-406C-B107-B5D885AD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643FEB5F-C4B2-43B5-B019-DC467A62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71566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0" r:id="rId13"/>
    <p:sldLayoutId id="2147483739" r:id="rId14"/>
    <p:sldLayoutId id="2147483744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38434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4400" b="1" dirty="0" smtClean="0">
                <a:solidFill>
                  <a:srgbClr val="FFFFFF"/>
                </a:solidFill>
                <a:latin typeface="Colonna MT" panose="04020805060202030203" pitchFamily="82" charset="0"/>
              </a:rPr>
              <a:t>K</a:t>
            </a:r>
            <a:r>
              <a:rPr lang="en-US" b="1" dirty="0" smtClean="0">
                <a:solidFill>
                  <a:srgbClr val="FFFFFF"/>
                </a:solidFill>
                <a:latin typeface="Colonna MT" panose="04020805060202030203" pitchFamily="82" charset="0"/>
              </a:rPr>
              <a:t>now</a:t>
            </a:r>
            <a:br>
              <a:rPr lang="en-US" b="1" dirty="0" smtClean="0">
                <a:solidFill>
                  <a:srgbClr val="FFFFFF"/>
                </a:solidFill>
                <a:latin typeface="Colonna MT" panose="04020805060202030203" pitchFamily="82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lonna MT" panose="04020805060202030203" pitchFamily="82" charset="0"/>
              </a:rPr>
              <a:t>your Acceptance </a:t>
            </a:r>
            <a:endParaRPr lang="en-US" b="1" dirty="0">
              <a:solidFill>
                <a:srgbClr val="FFFFFF"/>
              </a:solidFill>
              <a:latin typeface="Colonna MT" panose="04020805060202030203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latin typeface="Bahnschrift Light SemiCondensed" panose="020B0502040204020203" pitchFamily="34" charset="0"/>
              </a:rPr>
              <a:t>By  team-7    (Ds 2</a:t>
            </a:r>
            <a:r>
              <a:rPr lang="en-US" sz="1800" baseline="300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latin typeface="Bahnschrift Light SemiCondensed" panose="020B0502040204020203" pitchFamily="34" charset="0"/>
              </a:rPr>
              <a:t>nd</a:t>
            </a:r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latin typeface="Bahnschrift Light SemiCondensed" panose="020B0502040204020203" pitchFamily="34" charset="0"/>
              </a:rPr>
              <a:t>yr</a:t>
            </a:r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  <a:latin typeface="Bahnschrift Light SemiCondensed" panose="020B0502040204020203" pitchFamily="34" charset="0"/>
              </a:rPr>
              <a:t>)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8" y="457199"/>
            <a:ext cx="7588885" cy="58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E736-F0FD-4999-AE0C-8138EF4B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CBD08-CBE0-4A85-9C8C-EE5B056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E0DA9-F80F-4FD2-86AD-FCB7040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</a:t>
            </a:r>
            <a:r>
              <a:rPr lang="en-US" b="1" i="1" cap="none" dirty="0" smtClean="0"/>
              <a:t>onclusion</a:t>
            </a:r>
            <a:endParaRPr lang="ru-RU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From the Analysis of the University of Berkeley admission dataset ( dataset name – </a:t>
            </a: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UCBAdmissions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) we concluded the following assumptions –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M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ore number of male students are applying to the University than females students .</a:t>
            </a: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In terms of overall perspective male candidate are admitted more, but in terms of proportion of candidates applying and getting admitted female candidate are accepted more than the males.</a:t>
            </a:r>
            <a:endParaRPr lang="en-US" dirty="0" smtClean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The admission to the University is hard as the students admitted are very less with respect to students rejected. </a:t>
            </a: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Number of students admitted decreases from department A to F, and number of students rejected increases from department A to 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F (except department C).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BD5CD-FE0A-435A-88F4-C8597945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6713B-0B38-4782-9999-9C937C74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B8B63-820C-4F4B-9D8C-FA499201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333619"/>
            <a:ext cx="11029616" cy="566738"/>
          </a:xfrm>
        </p:spPr>
        <p:txBody>
          <a:bodyPr/>
          <a:lstStyle/>
          <a:p>
            <a:r>
              <a:rPr lang="en-US" b="1" i="1" dirty="0" smtClean="0"/>
              <a:t>Thank  you !</a:t>
            </a:r>
            <a:endParaRPr lang="en-US" b="1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58F096-46A3-4EB4-950C-04CC7361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17" y="5078626"/>
            <a:ext cx="11029617" cy="134528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Appreciate your time for having a look over our analysis report.</a:t>
            </a:r>
          </a:p>
          <a:p>
            <a:r>
              <a:rPr lang="en-US" sz="1600" dirty="0" smtClean="0"/>
              <a:t>This analysis is from the </a:t>
            </a:r>
            <a:r>
              <a:rPr lang="en-US" sz="1600" b="1" i="1" dirty="0" smtClean="0"/>
              <a:t>Team 7 .</a:t>
            </a:r>
          </a:p>
          <a:p>
            <a:endParaRPr lang="en-US" sz="1600" b="1" i="1" dirty="0"/>
          </a:p>
        </p:txBody>
      </p:sp>
      <p:pic>
        <p:nvPicPr>
          <p:cNvPr id="12" name="Picture Placeholder 11" descr="Men is writing ">
            <a:extLst>
              <a:ext uri="{FF2B5EF4-FFF2-40B4-BE49-F238E27FC236}">
                <a16:creationId xmlns:a16="http://schemas.microsoft.com/office/drawing/2014/main" id="{29E16458-0C9B-4162-8A08-7C0E3BE746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17" y="601351"/>
            <a:ext cx="11290859" cy="3554000"/>
          </a:xfrm>
        </p:spPr>
      </p:pic>
    </p:spTree>
    <p:extLst>
      <p:ext uri="{BB962C8B-B14F-4D97-AF65-F5344CB8AC3E}">
        <p14:creationId xmlns:p14="http://schemas.microsoft.com/office/powerpoint/2010/main" val="26080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292130"/>
            <a:ext cx="11029616" cy="9585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EFF"/>
                </a:solidFill>
              </a:rPr>
              <a:t>A</a:t>
            </a:r>
            <a:r>
              <a:rPr lang="en-US" cap="none" dirty="0" smtClean="0">
                <a:solidFill>
                  <a:srgbClr val="FFFEFF"/>
                </a:solidFill>
              </a:rPr>
              <a:t>nalysis</a:t>
            </a:r>
            <a:r>
              <a:rPr lang="en-US" dirty="0" smtClean="0">
                <a:solidFill>
                  <a:srgbClr val="FFFEFF"/>
                </a:solidFill>
              </a:rPr>
              <a:t> </a:t>
            </a:r>
            <a:r>
              <a:rPr lang="en-US" cap="none" dirty="0" smtClean="0">
                <a:solidFill>
                  <a:srgbClr val="FFFEFF"/>
                </a:solidFill>
              </a:rPr>
              <a:t>from the</a:t>
            </a:r>
            <a:r>
              <a:rPr lang="en-US" dirty="0" smtClean="0">
                <a:solidFill>
                  <a:srgbClr val="FFFEFF"/>
                </a:solidFill>
              </a:rPr>
              <a:t> </a:t>
            </a:r>
            <a:r>
              <a:rPr lang="en-US" cap="none" dirty="0" smtClean="0">
                <a:solidFill>
                  <a:srgbClr val="FFFEFF"/>
                </a:solidFill>
              </a:rPr>
              <a:t>dataset</a:t>
            </a:r>
            <a:r>
              <a:rPr lang="en-US" dirty="0" smtClean="0">
                <a:solidFill>
                  <a:srgbClr val="FFFEFF"/>
                </a:solidFill>
              </a:rPr>
              <a:t> – </a:t>
            </a:r>
            <a:r>
              <a:rPr lang="en-US" dirty="0" err="1" smtClean="0">
                <a:solidFill>
                  <a:srgbClr val="FFFEFF"/>
                </a:solidFill>
              </a:rPr>
              <a:t>UCBA</a:t>
            </a:r>
            <a:r>
              <a:rPr lang="en-US" cap="none" dirty="0" err="1" smtClean="0">
                <a:solidFill>
                  <a:srgbClr val="FFFEFF"/>
                </a:solidFill>
              </a:rPr>
              <a:t>dmissions</a:t>
            </a:r>
            <a:r>
              <a:rPr lang="en-US" cap="none" dirty="0" smtClean="0">
                <a:solidFill>
                  <a:srgbClr val="FFFEFF"/>
                </a:solidFill>
              </a:rPr>
              <a:t> (Main factors in dataset)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888259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674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cap="none" dirty="0" smtClean="0">
                <a:solidFill>
                  <a:schemeClr val="accent1">
                    <a:lumMod val="75000"/>
                  </a:schemeClr>
                </a:solidFill>
              </a:rPr>
              <a:t>ourfold plot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1" y="1445741"/>
            <a:ext cx="3700549" cy="473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It is showing the total number of male and females, admitted and rejected.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More number of boys going for admission than girls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The Admission process is hard, as very less number of students are admitted, and more number of students are rejected.</a:t>
            </a:r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The acceptance rate for male is 2.25        ( 1198 + 1493 ) / 1198 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The acceptance rate for female is 3.29    ( 557 + 1278 ) / 557     </a:t>
            </a:r>
          </a:p>
          <a:p>
            <a:pPr marL="216000" indent="-216000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Hence the </a:t>
            </a:r>
            <a:r>
              <a:rPr lang="en-US" sz="16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acceptance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 rate for female is more than male.</a:t>
            </a:r>
            <a:r>
              <a:rPr lang="en-US" sz="1600" dirty="0" smtClean="0">
                <a:latin typeface="Berlin Sans FB" panose="020E0602020502020306" pitchFamily="34" charset="0"/>
              </a:rPr>
              <a:t> </a:t>
            </a:r>
          </a:p>
          <a:p>
            <a:pPr marL="216000" indent="-216000"/>
            <a:endParaRPr lang="en-US" sz="1600" dirty="0" smtClean="0"/>
          </a:p>
          <a:p>
            <a:pPr marL="216000" indent="-216000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err="1" smtClean="0">
                <a:solidFill>
                  <a:schemeClr val="accent1">
                    <a:alpha val="75000"/>
                  </a:schemeClr>
                </a:solidFill>
              </a:rPr>
              <a:t>UCBA</a:t>
            </a:r>
            <a:r>
              <a:rPr lang="en-US" cap="none" dirty="0" err="1" smtClean="0">
                <a:solidFill>
                  <a:schemeClr val="accent1">
                    <a:alpha val="75000"/>
                  </a:schemeClr>
                </a:solidFill>
              </a:rPr>
              <a:t>missions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72" y="287378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6" y="889410"/>
            <a:ext cx="3790884" cy="799142"/>
          </a:xfrm>
        </p:spPr>
        <p:txBody>
          <a:bodyPr/>
          <a:lstStyle/>
          <a:p>
            <a:r>
              <a:rPr lang="en-US" b="1" i="1" dirty="0" smtClean="0"/>
              <a:t>T</a:t>
            </a:r>
            <a:r>
              <a:rPr lang="en-US" b="1" i="1" cap="none" dirty="0" smtClean="0"/>
              <a:t>hree-way plot</a:t>
            </a:r>
            <a:endParaRPr lang="en-US" b="1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288981"/>
            <a:ext cx="3517435" cy="495118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It is showing the fourfold plot for six different departments, same as the earlier slide.</a:t>
            </a: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Here as are seeing the admission of male and female by departments. 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The admission of male and female is quite similar except department A with much variation.</a:t>
            </a: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Females are more accepted in departments A, B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, D and F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Males are more accepted in departments C and E.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9782B-C5C4-48DA-AA51-2AF88DE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2" b="11712"/>
          <a:stretch>
            <a:fillRect/>
          </a:stretch>
        </p:blipFill>
        <p:spPr>
          <a:xfrm>
            <a:off x="4241800" y="641350"/>
            <a:ext cx="7508875" cy="5749925"/>
          </a:xfrm>
        </p:spPr>
      </p:pic>
    </p:spTree>
    <p:extLst>
      <p:ext uri="{BB962C8B-B14F-4D97-AF65-F5344CB8AC3E}">
        <p14:creationId xmlns:p14="http://schemas.microsoft.com/office/powerpoint/2010/main" val="9856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</a:t>
            </a:r>
            <a:r>
              <a:rPr lang="en-US" b="1" i="1" cap="none" dirty="0" smtClean="0"/>
              <a:t>osaic plot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1941695"/>
            <a:ext cx="3394511" cy="3924000"/>
          </a:xfrm>
        </p:spPr>
        <p:txBody>
          <a:bodyPr/>
          <a:lstStyle/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This plot is showing the overall admission of male and female in a box format.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Here it is clearly seen that the proportion of student admitted is less and more are rejected.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It also shows that more males are admitted than female, and more males are rejected than female, which means there are more male participants than female.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8" b="11688"/>
          <a:stretch>
            <a:fillRect/>
          </a:stretch>
        </p:blipFill>
        <p:spPr>
          <a:xfrm>
            <a:off x="441325" y="641350"/>
            <a:ext cx="7504113" cy="5749925"/>
          </a:xfrm>
        </p:spPr>
      </p:pic>
    </p:spTree>
    <p:extLst>
      <p:ext uri="{BB962C8B-B14F-4D97-AF65-F5344CB8AC3E}">
        <p14:creationId xmlns:p14="http://schemas.microsoft.com/office/powerpoint/2010/main" val="13392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kern="12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 smtClean="0"/>
              <a:t>G</a:t>
            </a:r>
            <a:r>
              <a:rPr lang="en-US" b="1" i="1" cap="none" dirty="0" smtClean="0"/>
              <a:t>eneral plot</a:t>
            </a:r>
            <a:endParaRPr lang="en-US" b="1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79" y="605481"/>
            <a:ext cx="6928022" cy="6252520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82786" cy="363304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Here it represents the whole admission of both male and female together by department-wise.</a:t>
            </a:r>
          </a:p>
          <a:p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M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ales are admitted more in department A then the admitted proportion gradually decreases all the way to department F. But rejection at the departments is not in any order.</a:t>
            </a:r>
          </a:p>
          <a:p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Females admitted mostly in department C and then it decreases.  And also most rejection is at department C. It’s quite interesting.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645" y="622370"/>
            <a:ext cx="3693000" cy="984008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pPr algn="ctr"/>
            <a:r>
              <a:rPr lang="en-US" dirty="0" err="1" smtClean="0"/>
              <a:t>C</a:t>
            </a:r>
            <a:r>
              <a:rPr lang="en-US" b="1" i="1" cap="none" dirty="0" err="1" smtClean="0"/>
              <a:t>otab</a:t>
            </a:r>
            <a:r>
              <a:rPr lang="en-US" b="1" i="1" cap="none" dirty="0" smtClean="0"/>
              <a:t> plot</a:t>
            </a:r>
            <a:endParaRPr lang="en-US" b="1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407" y="6423914"/>
            <a:ext cx="6917210" cy="365125"/>
          </a:xfrm>
        </p:spPr>
        <p:txBody>
          <a:bodyPr/>
          <a:lstStyle/>
          <a:p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7" y="622370"/>
            <a:ext cx="7282425" cy="57681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8056417" y="1692876"/>
            <a:ext cx="3791456" cy="456156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By </a:t>
            </a:r>
            <a:r>
              <a:rPr lang="en-US" sz="1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visualising</a:t>
            </a: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 the data we are able to better understand the relationship between the three variables: Admit, Gender and Dept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For male, from department A to F admission rate decreases, and also the number of male members decreases from A to C, then there is a rise and again downfall.</a:t>
            </a:r>
          </a:p>
          <a:p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For female, from department A to F admission rate decreases, and the number of female member is more at department C, then it decreases to D and from there onwards it’s quite seems constant. Very least number of female went for department B.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DB1DA-AD73-4E32-B7D5-0BD1008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391" y="6446838"/>
            <a:ext cx="6818262" cy="365125"/>
          </a:xfrm>
        </p:spPr>
        <p:txBody>
          <a:bodyPr/>
          <a:lstStyle/>
          <a:p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E12A-8BF8-4D3D-842F-D070248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459" y="495297"/>
            <a:ext cx="3392382" cy="1675219"/>
          </a:xfrm>
        </p:spPr>
        <p:txBody>
          <a:bodyPr/>
          <a:lstStyle/>
          <a:p>
            <a:r>
              <a:rPr lang="en-US" b="1" i="1" dirty="0" err="1" smtClean="0"/>
              <a:t>C</a:t>
            </a:r>
            <a:r>
              <a:rPr lang="en-US" b="1" i="1" cap="none" dirty="0" err="1" smtClean="0"/>
              <a:t>otab</a:t>
            </a:r>
            <a:r>
              <a:rPr lang="en-US" b="1" i="1" cap="none" dirty="0" smtClean="0"/>
              <a:t> plot</a:t>
            </a:r>
            <a:endParaRPr lang="ru-RU" b="1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1248"/>
            <a:ext cx="3392382" cy="4047446"/>
          </a:xfrm>
        </p:spPr>
        <p:txBody>
          <a:bodyPr/>
          <a:lstStyle/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Every department is emphasized in this plot along with the male and female admission.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Department A is different from all the other departments.  Most of the participants are going for A (mostly boys).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  <a:p>
            <a:pPr marL="216000" indent="-2160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rlin Sans FB" panose="020E0602020502020306" pitchFamily="34" charset="0"/>
              </a:rPr>
              <a:t>Department B is also quite different from rest. It shows that the even though more number of boys then girls, applying for B but more girls are admitted in it.  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214" r="-187" b="-812"/>
          <a:stretch/>
        </p:blipFill>
        <p:spPr>
          <a:xfrm>
            <a:off x="123568" y="495297"/>
            <a:ext cx="7414117" cy="6066142"/>
          </a:xfrm>
        </p:spPr>
      </p:pic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77203" y="5141338"/>
            <a:ext cx="10014868" cy="67689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Here p-value is very much smaller than the significance value (0.05), so we will reject the null hypothesis and we conclude that the two variable ( here Admit and Gender are dependent ) and they have significance differences in the mean values.</a:t>
            </a:r>
            <a:endParaRPr lang="en-US" sz="1600" cap="all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26" y="4000624"/>
            <a:ext cx="9391524" cy="988332"/>
          </a:xfrm>
        </p:spPr>
        <p:txBody>
          <a:bodyPr/>
          <a:lstStyle/>
          <a:p>
            <a:r>
              <a:rPr lang="en-US" b="1" i="1" dirty="0" smtClean="0"/>
              <a:t>T</a:t>
            </a:r>
            <a:r>
              <a:rPr lang="en-US" b="1" i="1" cap="none" dirty="0" smtClean="0"/>
              <a:t>esting dataset</a:t>
            </a:r>
            <a:endParaRPr lang="ru-RU" b="1" i="1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8CBD08-CBE0-4A85-9C8C-EE5B056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 err="1" smtClean="0"/>
              <a:t>ucba</a:t>
            </a:r>
            <a:r>
              <a:rPr lang="en-US" cap="none" dirty="0" err="1" smtClean="0"/>
              <a:t>dmissions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3" y="1558568"/>
            <a:ext cx="10300610" cy="21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schemas.microsoft.com/office/2006/documentManagement/types"/>
    <ds:schemaRef ds:uri="71af3243-3dd4-4a8d-8c0d-dd76da1f02a5"/>
    <ds:schemaRef ds:uri="16c05727-aa75-4e4a-9b5f-8a80a1165891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786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Bahnschrift Light SemiCondensed</vt:lpstr>
      <vt:lpstr>Berlin Sans FB</vt:lpstr>
      <vt:lpstr>Calibri</vt:lpstr>
      <vt:lpstr>Colonna MT</vt:lpstr>
      <vt:lpstr>Corbel</vt:lpstr>
      <vt:lpstr>Gill Sans MT</vt:lpstr>
      <vt:lpstr>Wingdings</vt:lpstr>
      <vt:lpstr>Wingdings 2</vt:lpstr>
      <vt:lpstr>DividendVTI</vt:lpstr>
      <vt:lpstr>Know your Acceptance </vt:lpstr>
      <vt:lpstr>Analysis from the dataset – UCBAdmissions (Main factors in dataset)</vt:lpstr>
      <vt:lpstr>Fourfold plot</vt:lpstr>
      <vt:lpstr>Three-way plot</vt:lpstr>
      <vt:lpstr>Mosaic plot</vt:lpstr>
      <vt:lpstr>General plot</vt:lpstr>
      <vt:lpstr>Cotab plot</vt:lpstr>
      <vt:lpstr>Cotab plot</vt:lpstr>
      <vt:lpstr>Testing dataset</vt:lpstr>
      <vt:lpstr>Conclusion</vt:lpstr>
      <vt:lpstr>Thank 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2020-05-22T14:15:15Z</dcterms:created>
  <dcterms:modified xsi:type="dcterms:W3CDTF">2020-05-23T14:50:08Z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