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257" r:id="rId4"/>
    <p:sldId id="258" r:id="rId5"/>
    <p:sldId id="259" r:id="rId6"/>
    <p:sldId id="260" r:id="rId7"/>
    <p:sldId id="261" r:id="rId8"/>
    <p:sldId id="263" r:id="rId9"/>
    <p:sldId id="264" r:id="rId10"/>
    <p:sldId id="265" r:id="rId11"/>
    <p:sldId id="269" r:id="rId12"/>
    <p:sldId id="276" r:id="rId13"/>
    <p:sldId id="266" r:id="rId14"/>
    <p:sldId id="296" r:id="rId15"/>
    <p:sldId id="301" r:id="rId16"/>
    <p:sldId id="305" r:id="rId17"/>
    <p:sldId id="306" r:id="rId18"/>
    <p:sldId id="307" r:id="rId19"/>
    <p:sldId id="310" r:id="rId20"/>
    <p:sldId id="311" r:id="rId21"/>
    <p:sldId id="312" r:id="rId22"/>
    <p:sldId id="314" r:id="rId23"/>
    <p:sldId id="315"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1639-77C2-A9AA-375B-2C8276FEB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2C0DE-7ECE-3ED6-6661-957F1760A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F2AC43-C755-5F6E-E01B-636FE5E721B6}"/>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5" name="Footer Placeholder 4">
            <a:extLst>
              <a:ext uri="{FF2B5EF4-FFF2-40B4-BE49-F238E27FC236}">
                <a16:creationId xmlns:a16="http://schemas.microsoft.com/office/drawing/2014/main" id="{4327E40F-4DAF-1EE1-9BCA-5B2C9BC51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27E61-0D08-3207-3785-59C6E1EA77A6}"/>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77565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C7E9-2D49-E6EC-872C-E2C763C7A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D23D3E-0778-EA19-8BFE-E1E33A38D9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9090A-6792-C7C0-F409-B16E91AFED66}"/>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5" name="Footer Placeholder 4">
            <a:extLst>
              <a:ext uri="{FF2B5EF4-FFF2-40B4-BE49-F238E27FC236}">
                <a16:creationId xmlns:a16="http://schemas.microsoft.com/office/drawing/2014/main" id="{6E472DEA-D06F-010C-A025-5E12DC349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B6C87-A859-225B-A8D8-F4E7F8BE260C}"/>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389947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FD155-1AEC-59C0-DC10-C4B65CD524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169EA-2D53-E30A-9F31-3FAA42F45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28C9F-8331-9DB9-1032-3FD5F03DE137}"/>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5" name="Footer Placeholder 4">
            <a:extLst>
              <a:ext uri="{FF2B5EF4-FFF2-40B4-BE49-F238E27FC236}">
                <a16:creationId xmlns:a16="http://schemas.microsoft.com/office/drawing/2014/main" id="{63DFA141-72F5-5269-8D3E-7B39AE843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D5E05-E3A9-745E-FC79-0F3D4B3359FA}"/>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2503387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AB4A-735F-97A9-3F9D-2366A67F9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9F3CD-16A8-28CD-6394-7062B04D5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9BA3F-CF72-FA10-3F71-29D1359941CD}"/>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5" name="Footer Placeholder 4">
            <a:extLst>
              <a:ext uri="{FF2B5EF4-FFF2-40B4-BE49-F238E27FC236}">
                <a16:creationId xmlns:a16="http://schemas.microsoft.com/office/drawing/2014/main" id="{5D3FC584-B6DC-CC4F-9C5C-B3CAE7191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F0317-C2B0-90E4-D575-1C0693664A78}"/>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417254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35C4-71E5-DD56-03B1-4F38A7D30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6F7A1-0AC1-FFBD-660C-063BF5B9B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A4AEA-45BA-954C-13A0-36EC0E2931CF}"/>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5" name="Footer Placeholder 4">
            <a:extLst>
              <a:ext uri="{FF2B5EF4-FFF2-40B4-BE49-F238E27FC236}">
                <a16:creationId xmlns:a16="http://schemas.microsoft.com/office/drawing/2014/main" id="{FFF9BC07-7660-9459-9E1A-4B1D661F7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4F1C1-5B0E-7C23-93A3-24DED277E29C}"/>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61462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DD3F-081F-9A3A-328A-F3B9BDB1F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0E924-703A-F4BB-D205-0E16425FC6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90549-7936-78AF-E909-DF06A8A4E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EF4D35-FF50-78D9-8C00-4306BC147FC8}"/>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6" name="Footer Placeholder 5">
            <a:extLst>
              <a:ext uri="{FF2B5EF4-FFF2-40B4-BE49-F238E27FC236}">
                <a16:creationId xmlns:a16="http://schemas.microsoft.com/office/drawing/2014/main" id="{5FC06447-8E69-4C12-55E6-92CBF3EAC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BBC80-E311-1817-BBFD-DF3BBA353C94}"/>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4237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1425-DB9A-E4F5-7C2F-4FE9BF9BEB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CA009-3B96-6023-3BFC-9D2C21AA4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C4419-A526-DFEC-207F-9BC0A8910A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DB951-951C-8EA6-78E1-3852F4868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4DA6C0-6E8C-1279-8251-F093F5F4F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AF95BD-5B87-B6B8-8E1E-C4652C8F5EC0}"/>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8" name="Footer Placeholder 7">
            <a:extLst>
              <a:ext uri="{FF2B5EF4-FFF2-40B4-BE49-F238E27FC236}">
                <a16:creationId xmlns:a16="http://schemas.microsoft.com/office/drawing/2014/main" id="{ED0FC9D8-9F9C-430E-AEF2-C605386EAF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DB0BBB-2CB4-DD76-21E7-8B407CCF26F3}"/>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338050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67B6-6666-61AF-697B-4F6EC891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72714-859C-8867-F138-45C51D5A2C20}"/>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4" name="Footer Placeholder 3">
            <a:extLst>
              <a:ext uri="{FF2B5EF4-FFF2-40B4-BE49-F238E27FC236}">
                <a16:creationId xmlns:a16="http://schemas.microsoft.com/office/drawing/2014/main" id="{B3A11B89-0F91-5B6C-A772-2B1593A43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F1B85-33C9-2261-B784-9769ACDFE85E}"/>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360901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C31CC-87E2-D7E5-7234-A62033661564}"/>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3" name="Footer Placeholder 2">
            <a:extLst>
              <a:ext uri="{FF2B5EF4-FFF2-40B4-BE49-F238E27FC236}">
                <a16:creationId xmlns:a16="http://schemas.microsoft.com/office/drawing/2014/main" id="{6616FEC0-6553-A50A-9D10-9935C9FC7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59EA0-4CA2-1C76-7D5B-9E3A05689D9E}"/>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370631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8696-8E82-B499-DDF0-6E9B75B27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0E29DB-2D0C-4C86-C8DA-B3C323706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1DC44-A155-5AB1-3492-EA464AFD6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8A041-B06B-09FF-E32B-01F6B065487B}"/>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6" name="Footer Placeholder 5">
            <a:extLst>
              <a:ext uri="{FF2B5EF4-FFF2-40B4-BE49-F238E27FC236}">
                <a16:creationId xmlns:a16="http://schemas.microsoft.com/office/drawing/2014/main" id="{AA8187B9-8256-41FD-6878-68C002AE6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E4683-CE63-21DC-12F9-E77BAFEFDDF2}"/>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403710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F374-40B3-A4FF-C795-02593928B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D6BF7A-8EAA-9545-6700-067AC1C7A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84CA5-9CA1-CCFE-31C6-D9FDBA9EE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D27A4-ADDA-7CF9-62D0-C1A613C575F9}"/>
              </a:ext>
            </a:extLst>
          </p:cNvPr>
          <p:cNvSpPr>
            <a:spLocks noGrp="1"/>
          </p:cNvSpPr>
          <p:nvPr>
            <p:ph type="dt" sz="half" idx="10"/>
          </p:nvPr>
        </p:nvSpPr>
        <p:spPr/>
        <p:txBody>
          <a:bodyPr/>
          <a:lstStyle/>
          <a:p>
            <a:fld id="{34324208-A9FE-6B4C-8740-CD2259A2DE82}" type="datetimeFigureOut">
              <a:rPr lang="en-US" smtClean="0"/>
              <a:t>4/20/2024</a:t>
            </a:fld>
            <a:endParaRPr lang="en-US"/>
          </a:p>
        </p:txBody>
      </p:sp>
      <p:sp>
        <p:nvSpPr>
          <p:cNvPr id="6" name="Footer Placeholder 5">
            <a:extLst>
              <a:ext uri="{FF2B5EF4-FFF2-40B4-BE49-F238E27FC236}">
                <a16:creationId xmlns:a16="http://schemas.microsoft.com/office/drawing/2014/main" id="{D6D66BD6-12F8-A997-A8FE-E46637EF4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CF154-24AE-F820-0AB7-CF766E3BC004}"/>
              </a:ext>
            </a:extLst>
          </p:cNvPr>
          <p:cNvSpPr>
            <a:spLocks noGrp="1"/>
          </p:cNvSpPr>
          <p:nvPr>
            <p:ph type="sldNum" sz="quarter" idx="12"/>
          </p:nvPr>
        </p:nvSpPr>
        <p:spPr/>
        <p:txBody>
          <a:bodyPr/>
          <a:lstStyle/>
          <a:p>
            <a:fld id="{1FEE8090-5564-A248-8C6A-65901161B821}" type="slidenum">
              <a:rPr lang="en-US" smtClean="0"/>
              <a:t>‹#›</a:t>
            </a:fld>
            <a:endParaRPr lang="en-US"/>
          </a:p>
        </p:txBody>
      </p:sp>
    </p:spTree>
    <p:extLst>
      <p:ext uri="{BB962C8B-B14F-4D97-AF65-F5344CB8AC3E}">
        <p14:creationId xmlns:p14="http://schemas.microsoft.com/office/powerpoint/2010/main" val="364349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A05B4-73E8-9118-6231-24DB28901A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41646-C253-457F-15EB-735EA9E71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1A416-66D4-119B-152D-717FB02F1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24208-A9FE-6B4C-8740-CD2259A2DE82}" type="datetimeFigureOut">
              <a:rPr lang="en-US" smtClean="0"/>
              <a:t>4/20/2024</a:t>
            </a:fld>
            <a:endParaRPr lang="en-US"/>
          </a:p>
        </p:txBody>
      </p:sp>
      <p:sp>
        <p:nvSpPr>
          <p:cNvPr id="5" name="Footer Placeholder 4">
            <a:extLst>
              <a:ext uri="{FF2B5EF4-FFF2-40B4-BE49-F238E27FC236}">
                <a16:creationId xmlns:a16="http://schemas.microsoft.com/office/drawing/2014/main" id="{024047A0-DB5D-AEB9-8164-7064E24A9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4E0115-95E5-EE35-3BEC-0F8E63C43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E8090-5564-A248-8C6A-65901161B821}" type="slidenum">
              <a:rPr lang="en-US" smtClean="0"/>
              <a:t>‹#›</a:t>
            </a:fld>
            <a:endParaRPr lang="en-US"/>
          </a:p>
        </p:txBody>
      </p:sp>
    </p:spTree>
    <p:extLst>
      <p:ext uri="{BB962C8B-B14F-4D97-AF65-F5344CB8AC3E}">
        <p14:creationId xmlns:p14="http://schemas.microsoft.com/office/powerpoint/2010/main" val="63145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3" Type="http://schemas.openxmlformats.org/officeDocument/2006/relationships/hyperlink" Target="https://www.instagram.com/stories/bank_no_1/3350497694026978619?utm_source=ig_story_item_share&amp;igsh=ZDNqaGI5MGF1NzBy" TargetMode="External" /><Relationship Id="rId2" Type="http://schemas.openxmlformats.org/officeDocument/2006/relationships/hyperlink" Target="https://www.instagram.com/bank_no_1?igsh=MWN4dTBxOWl6ZnhwbA==" TargetMode="External" /><Relationship Id="rId1" Type="http://schemas.openxmlformats.org/officeDocument/2006/relationships/slideLayout" Target="../slideLayouts/slideLayout6.xml" /><Relationship Id="rId4" Type="http://schemas.openxmlformats.org/officeDocument/2006/relationships/hyperlink" Target="https://www.instagram.com/stories/bank_no_1/3350497747898496990?utm_source=ig_story_item_share&amp;igsh=MTB0ZzZqNHRiZ291NA==" TargetMode="External" /></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6.png" /></Relationships>
</file>

<file path=ppt/slides/_rels/slide18.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7.tmp"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1.tmp"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8" Type="http://schemas.openxmlformats.org/officeDocument/2006/relationships/hyperlink" Target="https://en.m.wikipedia.org/wiki/New_India_Assurance" TargetMode="External" /><Relationship Id="rId3" Type="http://schemas.openxmlformats.org/officeDocument/2006/relationships/hyperlink" Target="https://en.m.wikipedia.org/wiki/Mumbai" TargetMode="External" /><Relationship Id="rId7" Type="http://schemas.openxmlformats.org/officeDocument/2006/relationships/hyperlink" Target="https://en.m.wikipedia.org/wiki/Life_Insurance_Corporation_of_India" TargetMode="External" /><Relationship Id="rId2" Type="http://schemas.openxmlformats.org/officeDocument/2006/relationships/hyperlink" Target="https://en.m.wikipedia.org/wiki/Ahmedabad" TargetMode="External" /><Relationship Id="rId1" Type="http://schemas.openxmlformats.org/officeDocument/2006/relationships/slideLayout" Target="../slideLayouts/slideLayout6.xml" /><Relationship Id="rId6" Type="http://schemas.openxmlformats.org/officeDocument/2006/relationships/hyperlink" Target="https://en.m.wikipedia.org/wiki/Axis_Bank#cite_note-12" TargetMode="External" /><Relationship Id="rId5" Type="http://schemas.openxmlformats.org/officeDocument/2006/relationships/hyperlink" Target="https://en.m.wikipedia.org/wiki/Unit_Trust_of_India" TargetMode="External" /><Relationship Id="rId10" Type="http://schemas.openxmlformats.org/officeDocument/2006/relationships/hyperlink" Target="https://en.m.wikipedia.org/wiki/Manmohan_Singh" TargetMode="External" /><Relationship Id="rId4" Type="http://schemas.openxmlformats.org/officeDocument/2006/relationships/hyperlink" Target="https://en.m.wikipedia.org/wiki/Axis_Bank#cite_note-11" TargetMode="External" /><Relationship Id="rId9" Type="http://schemas.openxmlformats.org/officeDocument/2006/relationships/hyperlink" Target="https://en.m.wikipedia.org/wiki/United_India_Insurance_Company" TargetMode="External" /></Relationships>
</file>

<file path=ppt/slides/_rels/slide5.xml.rels><?xml version="1.0" encoding="UTF-8" standalone="yes"?>
<Relationships xmlns="http://schemas.openxmlformats.org/package/2006/relationships"><Relationship Id="rId8" Type="http://schemas.openxmlformats.org/officeDocument/2006/relationships/hyperlink" Target="https://en.m.wikipedia.org/wiki/Shanghai" TargetMode="External" /><Relationship Id="rId3" Type="http://schemas.openxmlformats.org/officeDocument/2006/relationships/hyperlink" Target="https://en.m.wikipedia.org/wiki/Reserve_Bank_of_India" TargetMode="External" /><Relationship Id="rId7" Type="http://schemas.openxmlformats.org/officeDocument/2006/relationships/hyperlink" Target="https://en.m.wikipedia.org/wiki/Singapore" TargetMode="External" /><Relationship Id="rId2" Type="http://schemas.openxmlformats.org/officeDocument/2006/relationships/hyperlink" Target="https://en.m.wikipedia.org/wiki/Global_Trust_Bank_(India)" TargetMode="External" /><Relationship Id="rId1" Type="http://schemas.openxmlformats.org/officeDocument/2006/relationships/slideLayout" Target="../slideLayouts/slideLayout6.xml" /><Relationship Id="rId6" Type="http://schemas.openxmlformats.org/officeDocument/2006/relationships/hyperlink" Target="https://en.m.wikipedia.org/wiki/Axis_Bank#cite_note-14" TargetMode="External" /><Relationship Id="rId11" Type="http://schemas.openxmlformats.org/officeDocument/2006/relationships/hyperlink" Target="https://en.m.wikipedia.org/wiki/Hong_Kong" TargetMode="External" /><Relationship Id="rId5" Type="http://schemas.openxmlformats.org/officeDocument/2006/relationships/hyperlink" Target="https://en.m.wikipedia.org/wiki/London_Stock_Exchange" TargetMode="External" /><Relationship Id="rId10" Type="http://schemas.openxmlformats.org/officeDocument/2006/relationships/hyperlink" Target="https://en.m.wikipedia.org/wiki/Dubai_International_Financial_Centre" TargetMode="External" /><Relationship Id="rId4" Type="http://schemas.openxmlformats.org/officeDocument/2006/relationships/hyperlink" Target="https://en.m.wikipedia.org/wiki/Oriental_Bank_of_Commerce" TargetMode="External" /><Relationship Id="rId9" Type="http://schemas.openxmlformats.org/officeDocument/2006/relationships/hyperlink" Target="https://en.m.wikipedia.org/wiki/China" TargetMode="Externa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Diagonal Corners Rounded 19">
            <a:extLst>
              <a:ext uri="{FF2B5EF4-FFF2-40B4-BE49-F238E27FC236}">
                <a16:creationId xmlns:a16="http://schemas.microsoft.com/office/drawing/2014/main" id="{F023951F-64BE-A23C-A72B-4663101ED59F}"/>
              </a:ext>
            </a:extLst>
          </p:cNvPr>
          <p:cNvSpPr/>
          <p:nvPr/>
        </p:nvSpPr>
        <p:spPr>
          <a:xfrm>
            <a:off x="0" y="21847"/>
            <a:ext cx="12179905" cy="6858000"/>
          </a:xfrm>
          <a:prstGeom prst="round2DiagRect">
            <a:avLst>
              <a:gd name="adj1" fmla="val 50000"/>
              <a:gd name="adj2" fmla="val 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i="1" dirty="0"/>
          </a:p>
        </p:txBody>
      </p:sp>
      <p:sp>
        <p:nvSpPr>
          <p:cNvPr id="2" name="Title 1">
            <a:extLst>
              <a:ext uri="{FF2B5EF4-FFF2-40B4-BE49-F238E27FC236}">
                <a16:creationId xmlns:a16="http://schemas.microsoft.com/office/drawing/2014/main" id="{09D2EC55-A085-E802-4032-321A95EBACE6}"/>
              </a:ext>
            </a:extLst>
          </p:cNvPr>
          <p:cNvSpPr>
            <a:spLocks noGrp="1"/>
          </p:cNvSpPr>
          <p:nvPr>
            <p:ph type="ctrTitle"/>
          </p:nvPr>
        </p:nvSpPr>
        <p:spPr>
          <a:xfrm>
            <a:off x="2044095" y="1012296"/>
            <a:ext cx="9591524" cy="4789714"/>
          </a:xfrm>
        </p:spPr>
        <p:txBody>
          <a:bodyPr anchor="ctr">
            <a:normAutofit fontScale="90000"/>
          </a:bodyPr>
          <a:lstStyle/>
          <a:p>
            <a:br>
              <a:rPr lang="en-IN" sz="5400" i="1" dirty="0">
                <a:latin typeface="Georgia Pro Cond Black" panose="02040A06050405020203" pitchFamily="18" charset="0"/>
                <a:ea typeface="Kunstler Script" panose="02000000000000000000" pitchFamily="2" charset="0"/>
              </a:rPr>
            </a:br>
            <a:br>
              <a:rPr lang="en-IN" sz="5400" i="1" dirty="0">
                <a:latin typeface="Georgia Pro Cond Black" panose="02040A06050405020203" pitchFamily="18" charset="0"/>
                <a:ea typeface="Kunstler Script" panose="02000000000000000000" pitchFamily="2" charset="0"/>
              </a:rPr>
            </a:br>
            <a:br>
              <a:rPr lang="en-IN" sz="5400" i="1" dirty="0">
                <a:latin typeface="Georgia Pro Cond Black" panose="02040A06050405020203" pitchFamily="18" charset="0"/>
                <a:ea typeface="Kunstler Script" panose="02000000000000000000" pitchFamily="2" charset="0"/>
              </a:rPr>
            </a:br>
            <a:r>
              <a:rPr lang="en-IN" i="1" dirty="0">
                <a:latin typeface="Georgia Pro Cond Black" panose="02040A06050405020203" pitchFamily="18" charset="0"/>
                <a:ea typeface="Kunstler Script" panose="02000000000000000000" pitchFamily="2" charset="0"/>
              </a:rPr>
              <a:t>Comprehensive</a:t>
            </a:r>
            <a:br>
              <a:rPr lang="en-IN" i="1" dirty="0">
                <a:latin typeface="Georgia Pro Cond Black" panose="02040A06050405020203" pitchFamily="18" charset="0"/>
                <a:ea typeface="Kunstler Script" panose="02000000000000000000" pitchFamily="2" charset="0"/>
              </a:rPr>
            </a:br>
            <a:r>
              <a:rPr lang="en-IN" i="1" dirty="0">
                <a:latin typeface="Georgia Pro Cond Black" panose="02040A06050405020203" pitchFamily="18" charset="0"/>
                <a:ea typeface="Kunstler Script" panose="02000000000000000000" pitchFamily="2" charset="0"/>
              </a:rPr>
              <a:t>Digital Marketing for    </a:t>
            </a:r>
            <a:r>
              <a:rPr lang="en-US" i="1" dirty="0">
                <a:latin typeface="Georgia Pro Cond Black" panose="02040A06050405020203" pitchFamily="18" charset="0"/>
                <a:ea typeface="Kunstler Script" panose="02000000000000000000" pitchFamily="2" charset="0"/>
              </a:rPr>
              <a:t>Axis Bank</a:t>
            </a:r>
            <a:br>
              <a:rPr lang="en-IN" sz="5400" i="1" dirty="0">
                <a:latin typeface="Georgia Pro Cond Black" panose="02040A06050405020203" pitchFamily="18" charset="0"/>
                <a:ea typeface="Kunstler Script" panose="02000000000000000000" pitchFamily="2" charset="0"/>
              </a:rPr>
            </a:br>
            <a:br>
              <a:rPr lang="en-IN" sz="5400" i="1" dirty="0">
                <a:latin typeface="Georgia Pro Cond Black" panose="02040A06050405020203" pitchFamily="18" charset="0"/>
                <a:ea typeface="Kunstler Script" panose="02000000000000000000" pitchFamily="2" charset="0"/>
              </a:rPr>
            </a:br>
            <a:br>
              <a:rPr lang="en-IN" sz="5400" i="1" dirty="0">
                <a:latin typeface="Georgia Pro Cond Black" panose="02040A06050405020203" pitchFamily="18" charset="0"/>
                <a:ea typeface="Kunstler Script" panose="02000000000000000000" pitchFamily="2" charset="0"/>
              </a:rPr>
            </a:br>
            <a:endParaRPr lang="en-US" sz="5400" i="1" dirty="0">
              <a:latin typeface="Georgia Pro Cond Black" panose="02040A06050405020203" pitchFamily="18" charset="0"/>
              <a:ea typeface="Kunstler Script" panose="02000000000000000000" pitchFamily="2" charset="0"/>
            </a:endParaRPr>
          </a:p>
        </p:txBody>
      </p:sp>
      <p:sp>
        <p:nvSpPr>
          <p:cNvPr id="4" name="Moon 3">
            <a:extLst>
              <a:ext uri="{FF2B5EF4-FFF2-40B4-BE49-F238E27FC236}">
                <a16:creationId xmlns:a16="http://schemas.microsoft.com/office/drawing/2014/main" id="{1159B20E-EF49-2E54-D67E-7D8F436B7B1E}"/>
              </a:ext>
            </a:extLst>
          </p:cNvPr>
          <p:cNvSpPr/>
          <p:nvPr/>
        </p:nvSpPr>
        <p:spPr>
          <a:xfrm>
            <a:off x="12095" y="-21847"/>
            <a:ext cx="7849810" cy="6858000"/>
          </a:xfrm>
          <a:prstGeom prst="moon">
            <a:avLst>
              <a:gd name="adj" fmla="val 8646"/>
            </a:avLst>
          </a:prstGeom>
          <a:solidFill>
            <a:srgbClr val="C0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oon 16">
            <a:extLst>
              <a:ext uri="{FF2B5EF4-FFF2-40B4-BE49-F238E27FC236}">
                <a16:creationId xmlns:a16="http://schemas.microsoft.com/office/drawing/2014/main" id="{9DF848DD-D928-3B28-0C55-6B5526B17C48}"/>
              </a:ext>
            </a:extLst>
          </p:cNvPr>
          <p:cNvSpPr/>
          <p:nvPr/>
        </p:nvSpPr>
        <p:spPr>
          <a:xfrm>
            <a:off x="834571" y="0"/>
            <a:ext cx="7317619" cy="6858000"/>
          </a:xfrm>
          <a:prstGeom prst="moon">
            <a:avLst>
              <a:gd name="adj" fmla="val 10207"/>
            </a:avLst>
          </a:prstGeom>
          <a:solidFill>
            <a:srgbClr val="C0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0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20FDCE95-0AF0-7F8D-1947-9AD4100B0BD6}"/>
              </a:ext>
            </a:extLst>
          </p:cNvPr>
          <p:cNvSpPr/>
          <p:nvPr/>
        </p:nvSpPr>
        <p:spPr>
          <a:xfrm>
            <a:off x="0" y="0"/>
            <a:ext cx="12192000" cy="6858000"/>
          </a:xfrm>
          <a:prstGeom prst="round2DiagRect">
            <a:avLst>
              <a:gd name="adj1" fmla="val 39418"/>
              <a:gd name="adj2" fmla="val 0"/>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8C77E07-C0D2-A428-3195-88320793E6BE}"/>
              </a:ext>
            </a:extLst>
          </p:cNvPr>
          <p:cNvSpPr>
            <a:spLocks noGrp="1"/>
          </p:cNvSpPr>
          <p:nvPr>
            <p:ph type="title"/>
          </p:nvPr>
        </p:nvSpPr>
        <p:spPr>
          <a:xfrm>
            <a:off x="731762" y="701523"/>
            <a:ext cx="10728476" cy="5660571"/>
          </a:xfrm>
        </p:spPr>
        <p:txBody>
          <a:bodyPr anchor="t">
            <a:normAutofit fontScale="90000"/>
          </a:bodyPr>
          <a:lstStyle/>
          <a:p>
            <a:r>
              <a:rPr lang="en-IN" sz="3600" b="1" u="sng" dirty="0">
                <a:latin typeface="Amasis MT Pro Medium" panose="02040504050005020304" pitchFamily="18" charset="0"/>
              </a:rPr>
              <a:t> smart goals </a:t>
            </a:r>
            <a:r>
              <a:rPr lang="en-IN" sz="3600" dirty="0">
                <a:latin typeface="Amasis MT Pro Medium" panose="02040504050005020304" pitchFamily="18" charset="0"/>
              </a:rPr>
              <a:t>:</a:t>
            </a:r>
            <a:br>
              <a:rPr lang="en-IN" sz="3600" dirty="0">
                <a:latin typeface="Amasis MT Pro Medium" panose="02040504050005020304" pitchFamily="18" charset="0"/>
              </a:rPr>
            </a:br>
            <a:br>
              <a:rPr lang="en-IN" sz="3600" dirty="0">
                <a:latin typeface="Amasis MT Pro Medium" panose="02040504050005020304" pitchFamily="18" charset="0"/>
              </a:rPr>
            </a:br>
            <a:r>
              <a:rPr lang="en-US" sz="3200" b="1" u="sng" dirty="0">
                <a:solidFill>
                  <a:srgbClr val="00B050"/>
                </a:solidFill>
                <a:latin typeface="Amasis MT Pro Medium" panose="02040504050005020304" pitchFamily="18" charset="0"/>
              </a:rPr>
              <a:t>Increase the sales and profits in the next three quarters.
• Increase the sales over next three quarters by 30% over the same quarters last year.
• Increase the sales by 30% over last year sales during the same time period by increasing advertising budget.
• Increasing the same stores sales by 30% over a specific time period using similar advertising budget.</a:t>
            </a:r>
            <a:r>
              <a:rPr lang="en-IN" sz="2800" dirty="0">
                <a:latin typeface="Arial" panose="020B0604020202020204" pitchFamily="34" charset="0"/>
                <a:cs typeface="Arial" panose="020B0604020202020204" pitchFamily="34" charset="0"/>
              </a:rPr>
              <a:t> </a:t>
            </a:r>
            <a:endParaRPr lang="en-US" sz="2800" b="1" u="sng"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770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4D460FE2-6448-3BCC-FCBD-952CDF16883F}"/>
              </a:ext>
            </a:extLst>
          </p:cNvPr>
          <p:cNvSpPr/>
          <p:nvPr/>
        </p:nvSpPr>
        <p:spPr>
          <a:xfrm>
            <a:off x="0" y="0"/>
            <a:ext cx="12192000" cy="6858000"/>
          </a:xfrm>
          <a:prstGeom prst="round2Diag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454D789-62B6-A0C2-3458-487705F8CF03}"/>
              </a:ext>
            </a:extLst>
          </p:cNvPr>
          <p:cNvSpPr>
            <a:spLocks noGrp="1"/>
          </p:cNvSpPr>
          <p:nvPr>
            <p:ph type="title"/>
          </p:nvPr>
        </p:nvSpPr>
        <p:spPr>
          <a:xfrm>
            <a:off x="1088571" y="798286"/>
            <a:ext cx="9833429" cy="5430762"/>
          </a:xfrm>
        </p:spPr>
        <p:txBody>
          <a:bodyPr anchor="t">
            <a:normAutofit/>
          </a:bodyPr>
          <a:lstStyle/>
          <a:p>
            <a:pPr marL="571500" indent="-571500">
              <a:buFont typeface="Arial" panose="020B0604020202020204" pitchFamily="34" charset="0"/>
              <a:buChar char="•"/>
            </a:pPr>
            <a:r>
              <a:rPr lang="en-IN" sz="3600" b="1" i="1" u="sng" dirty="0">
                <a:solidFill>
                  <a:srgbClr val="00B050"/>
                </a:solidFill>
                <a:latin typeface="Amasis MT Pro Medium" panose="02040504050005020304" pitchFamily="18" charset="0"/>
              </a:rPr>
              <a:t>Competitor Analysis </a:t>
            </a:r>
            <a:r>
              <a:rPr lang="en-IN" sz="3600" b="1" i="1" dirty="0">
                <a:solidFill>
                  <a:srgbClr val="00B050"/>
                </a:solidFill>
                <a:latin typeface="Amasis MT Pro Medium" panose="02040504050005020304" pitchFamily="18" charset="0"/>
              </a:rPr>
              <a:t>:</a:t>
            </a:r>
            <a:br>
              <a:rPr lang="en-IN" sz="3600" b="1" dirty="0">
                <a:latin typeface="Amasis MT Pro Medium" panose="02040504050005020304" pitchFamily="18" charset="0"/>
              </a:rPr>
            </a:br>
            <a:br>
              <a:rPr lang="en-IN" sz="3600" b="1" dirty="0">
                <a:latin typeface="Amasis MT Pro Medium" panose="02040504050005020304" pitchFamily="18" charset="0"/>
              </a:rPr>
            </a:br>
            <a:r>
              <a:rPr lang="en-US" sz="3600" b="1" u="sng" dirty="0">
                <a:latin typeface="Amasis MT Pro Medium" panose="02040504050005020304" pitchFamily="18" charset="0"/>
              </a:rPr>
              <a:t>Axis Bank competitors include IDBI Bank, ICICI Bank, HDFC Bank Limited, Farmers &amp; Merchants Bancorp and </a:t>
            </a:r>
            <a:r>
              <a:rPr lang="en-US" sz="3600" b="1" u="sng" dirty="0" err="1">
                <a:latin typeface="Amasis MT Pro Medium" panose="02040504050005020304" pitchFamily="18" charset="0"/>
              </a:rPr>
              <a:t>Hanmi</a:t>
            </a:r>
            <a:r>
              <a:rPr lang="en-US" sz="3600" b="1" u="sng" dirty="0">
                <a:latin typeface="Amasis MT Pro Medium" panose="02040504050005020304" pitchFamily="18" charset="0"/>
              </a:rPr>
              <a:t> Financial Corporation. Axis Bank ranks 4</a:t>
            </a:r>
            <a:r>
              <a:rPr lang="en-US" sz="3600" b="1" u="sng" baseline="30000" dirty="0">
                <a:latin typeface="Amasis MT Pro Medium" panose="02040504050005020304" pitchFamily="18" charset="0"/>
              </a:rPr>
              <a:t>th</a:t>
            </a:r>
            <a:r>
              <a:rPr lang="en-US" sz="3600" b="1" u="sng" dirty="0">
                <a:latin typeface="Amasis MT Pro Medium" panose="02040504050005020304" pitchFamily="18" charset="0"/>
              </a:rPr>
              <a:t> in CEO Score on Comparably vs its competitors.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616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7971CBD9-8CEC-E81F-4471-21DACFD7054E}"/>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D8674194-C3A3-2B6A-CF27-FA9F97BA1C6A}"/>
              </a:ext>
            </a:extLst>
          </p:cNvPr>
          <p:cNvSpPr>
            <a:spLocks noGrp="1"/>
          </p:cNvSpPr>
          <p:nvPr>
            <p:ph type="title"/>
          </p:nvPr>
        </p:nvSpPr>
        <p:spPr/>
        <p:txBody>
          <a:bodyPr anchor="ctr">
            <a:normAutofit/>
          </a:bodyPr>
          <a:lstStyle/>
          <a:p>
            <a:pPr algn="ctr"/>
            <a:r>
              <a:rPr lang="en-IN" sz="4000" b="1" dirty="0">
                <a:solidFill>
                  <a:srgbClr val="7030A0"/>
                </a:solidFill>
                <a:latin typeface="Amasis MT Pro Medium" panose="02040504050005020304" pitchFamily="18" charset="0"/>
              </a:rPr>
              <a:t>Part 2 : SEO &amp; Keywords Research </a:t>
            </a:r>
            <a:endParaRPr lang="en-US" sz="4000" b="1" dirty="0">
              <a:solidFill>
                <a:srgbClr val="7030A0"/>
              </a:solidFill>
              <a:latin typeface="Amasis MT Pro Medium" panose="02040504050005020304" pitchFamily="18" charset="0"/>
            </a:endParaRPr>
          </a:p>
        </p:txBody>
      </p:sp>
      <p:sp>
        <p:nvSpPr>
          <p:cNvPr id="3" name="Content Placeholder 2">
            <a:extLst>
              <a:ext uri="{FF2B5EF4-FFF2-40B4-BE49-F238E27FC236}">
                <a16:creationId xmlns:a16="http://schemas.microsoft.com/office/drawing/2014/main" id="{83307DAD-7CF4-7BBA-4FCB-04116DE09A0E}"/>
              </a:ext>
            </a:extLst>
          </p:cNvPr>
          <p:cNvSpPr>
            <a:spLocks noGrp="1"/>
          </p:cNvSpPr>
          <p:nvPr>
            <p:ph idx="1"/>
          </p:nvPr>
        </p:nvSpPr>
        <p:spPr>
          <a:xfrm>
            <a:off x="838200" y="1589768"/>
            <a:ext cx="10515600" cy="4351338"/>
          </a:xfrm>
        </p:spPr>
        <p:txBody>
          <a:bodyPr>
            <a:normAutofit/>
          </a:bodyPr>
          <a:lstStyle/>
          <a:p>
            <a:r>
              <a:rPr lang="en-IN" sz="3600" b="1" i="1" u="sng" dirty="0">
                <a:solidFill>
                  <a:schemeClr val="accent2">
                    <a:lumMod val="50000"/>
                  </a:schemeClr>
                </a:solidFill>
                <a:latin typeface="Amasis MT Pro Medium" panose="02040504050005020304" pitchFamily="18" charset="0"/>
              </a:rPr>
              <a:t>SEO Audit :</a:t>
            </a:r>
          </a:p>
          <a:p>
            <a:pPr marL="0" indent="0">
              <a:buNone/>
            </a:pPr>
            <a:r>
              <a:rPr lang="en-IN" sz="3600" b="1" u="sng" dirty="0">
                <a:latin typeface="Amasis MT Pro Medium" panose="02040504050005020304" pitchFamily="18" charset="0"/>
              </a:rPr>
              <a:t>   </a:t>
            </a:r>
            <a:endParaRPr lang="en-US" sz="3600" b="1" u="sng" dirty="0">
              <a:latin typeface="Amasis MT Pro Medium" panose="02040504050005020304" pitchFamily="18" charset="0"/>
            </a:endParaRPr>
          </a:p>
        </p:txBody>
      </p:sp>
      <p:pic>
        <p:nvPicPr>
          <p:cNvPr id="4" name="Picture 4">
            <a:extLst>
              <a:ext uri="{FF2B5EF4-FFF2-40B4-BE49-F238E27FC236}">
                <a16:creationId xmlns:a16="http://schemas.microsoft.com/office/drawing/2014/main" id="{29B21216-5251-FA4E-BEE4-26286FF2FEEA}"/>
              </a:ext>
            </a:extLst>
          </p:cNvPr>
          <p:cNvPicPr>
            <a:picLocks noChangeAspect="1"/>
          </p:cNvPicPr>
          <p:nvPr/>
        </p:nvPicPr>
        <p:blipFill>
          <a:blip r:embed="rId2"/>
          <a:srcRect/>
          <a:stretch/>
        </p:blipFill>
        <p:spPr>
          <a:xfrm>
            <a:off x="2534584" y="2831458"/>
            <a:ext cx="6290971" cy="3568095"/>
          </a:xfrm>
          <a:prstGeom prst="rect">
            <a:avLst/>
          </a:prstGeom>
          <a:solidFill>
            <a:srgbClr val="FFFFFF">
              <a:shade val="85000"/>
            </a:srgbClr>
          </a:solidFill>
          <a:ln w="88900" cap="sq">
            <a:solidFill>
              <a:srgbClr val="FFFFFF"/>
            </a:solidFill>
            <a:miter lim="800000"/>
          </a:ln>
          <a:effectLst>
            <a:outerShdw blurRad="63500" sx="102000" sy="102000" algn="ctr"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687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3BC0A171-CF8E-9982-8CA8-2FCEF234D4F8}"/>
              </a:ext>
            </a:extLst>
          </p:cNvPr>
          <p:cNvSpPr/>
          <p:nvPr/>
        </p:nvSpPr>
        <p:spPr>
          <a:xfrm>
            <a:off x="0" y="0"/>
            <a:ext cx="12192000" cy="6858000"/>
          </a:xfrm>
          <a:prstGeom prst="round2DiagRect">
            <a:avLst>
              <a:gd name="adj1" fmla="val 38889"/>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520B7-62C7-B574-67D6-849E5A29A959}"/>
              </a:ext>
            </a:extLst>
          </p:cNvPr>
          <p:cNvSpPr>
            <a:spLocks noGrp="1"/>
          </p:cNvSpPr>
          <p:nvPr>
            <p:ph type="title"/>
          </p:nvPr>
        </p:nvSpPr>
        <p:spPr>
          <a:xfrm>
            <a:off x="1035768" y="938284"/>
            <a:ext cx="9070737" cy="8093908"/>
          </a:xfrm>
        </p:spPr>
        <p:txBody>
          <a:bodyPr anchor="t">
            <a:normAutofit/>
          </a:bodyPr>
          <a:lstStyle/>
          <a:p>
            <a:r>
              <a:rPr lang="en-US" sz="3200" b="1" u="sng" dirty="0">
                <a:latin typeface="Amasis MT Pro Medium" panose="02040504050005020304" pitchFamily="18" charset="0"/>
              </a:rPr>
              <a:t>Axis bank is promoting its offers and products aggressively through different channels. These include print advertisements, TVC, and digital marketing channels. Axis Bank also gives discounts and offers to its customers on interest rates and gift hampers in lucky draws for those who take loans.</a:t>
            </a:r>
            <a:endParaRPr lang="en-US" sz="2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9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30A11D57-BC21-C04C-BB0B-DE24A1E07839}"/>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itle 4">
            <a:extLst>
              <a:ext uri="{FF2B5EF4-FFF2-40B4-BE49-F238E27FC236}">
                <a16:creationId xmlns:a16="http://schemas.microsoft.com/office/drawing/2014/main" id="{3652E467-E587-E1F9-CF20-0B7923C314A0}"/>
              </a:ext>
            </a:extLst>
          </p:cNvPr>
          <p:cNvSpPr>
            <a:spLocks noGrp="1"/>
          </p:cNvSpPr>
          <p:nvPr>
            <p:ph type="title"/>
          </p:nvPr>
        </p:nvSpPr>
        <p:spPr>
          <a:xfrm>
            <a:off x="1366762" y="689429"/>
            <a:ext cx="8744857" cy="895047"/>
          </a:xfrm>
        </p:spPr>
        <p:txBody>
          <a:bodyPr>
            <a:normAutofit/>
          </a:bodyPr>
          <a:lstStyle/>
          <a:p>
            <a:r>
              <a:rPr lang="en-IN" sz="3200" b="1" i="1" dirty="0">
                <a:solidFill>
                  <a:srgbClr val="7030A0"/>
                </a:solidFill>
                <a:latin typeface="Amasis MT Pro Medium" panose="02040504050005020304" pitchFamily="18" charset="0"/>
              </a:rPr>
              <a:t>Part 3 : content Idea’s and marketing strategy </a:t>
            </a:r>
            <a:endParaRPr lang="en-US" sz="3200" b="1" i="1" dirty="0">
              <a:solidFill>
                <a:srgbClr val="7030A0"/>
              </a:solidFill>
              <a:latin typeface="Amasis MT Pro Medium" panose="02040504050005020304" pitchFamily="18" charset="0"/>
            </a:endParaRPr>
          </a:p>
        </p:txBody>
      </p:sp>
      <p:sp>
        <p:nvSpPr>
          <p:cNvPr id="2" name="Content Placeholder 1">
            <a:extLst>
              <a:ext uri="{FF2B5EF4-FFF2-40B4-BE49-F238E27FC236}">
                <a16:creationId xmlns:a16="http://schemas.microsoft.com/office/drawing/2014/main" id="{C16CBF56-C7F2-B482-85F5-2E056412CB23}"/>
              </a:ext>
            </a:extLst>
          </p:cNvPr>
          <p:cNvSpPr>
            <a:spLocks noGrp="1"/>
          </p:cNvSpPr>
          <p:nvPr>
            <p:ph idx="1"/>
          </p:nvPr>
        </p:nvSpPr>
        <p:spPr>
          <a:xfrm>
            <a:off x="1205289" y="1584476"/>
            <a:ext cx="9987039" cy="4351338"/>
          </a:xfrm>
        </p:spPr>
        <p:txBody>
          <a:bodyPr>
            <a:normAutofit/>
          </a:bodyPr>
          <a:lstStyle/>
          <a:p>
            <a:endParaRPr lang="en-IN" sz="3600" b="1" i="1" u="sng" dirty="0">
              <a:solidFill>
                <a:schemeClr val="accent6"/>
              </a:solidFill>
            </a:endParaRPr>
          </a:p>
          <a:p>
            <a:r>
              <a:rPr lang="en-IN" sz="3600" b="1" i="1" u="sng" dirty="0">
                <a:solidFill>
                  <a:schemeClr val="accent6"/>
                </a:solidFill>
              </a:rPr>
              <a:t>Content ideas and marketing </a:t>
            </a:r>
            <a:r>
              <a:rPr lang="en-IN" sz="3600" b="1" i="1" u="sng" dirty="0" err="1">
                <a:solidFill>
                  <a:schemeClr val="accent6"/>
                </a:solidFill>
              </a:rPr>
              <a:t>strategstrategies</a:t>
            </a:r>
            <a:r>
              <a:rPr lang="en-IN" sz="3600" b="1" i="1" u="sng" dirty="0">
                <a:solidFill>
                  <a:schemeClr val="accent6"/>
                </a:solidFill>
              </a:rPr>
              <a:t> </a:t>
            </a:r>
          </a:p>
          <a:p>
            <a:pPr marL="0" indent="0">
              <a:buNone/>
            </a:pPr>
            <a:r>
              <a:rPr lang="en-US" sz="3600" b="1" i="1" u="sng" dirty="0">
                <a:solidFill>
                  <a:srgbClr val="C00000"/>
                </a:solidFill>
                <a:latin typeface="Arial" panose="020B0604020202020204" pitchFamily="34" charset="0"/>
                <a:cs typeface="Arial" panose="020B0604020202020204" pitchFamily="34" charset="0"/>
              </a:rPr>
              <a:t>Axis Bank</a:t>
            </a:r>
            <a:r>
              <a:rPr lang="en-IN" b="1" i="1" u="sng" dirty="0">
                <a:latin typeface="Arial" panose="020B0604020202020204" pitchFamily="34" charset="0"/>
                <a:cs typeface="Arial" panose="020B0604020202020204" pitchFamily="34" charset="0"/>
              </a:rPr>
              <a:t> </a:t>
            </a:r>
            <a:r>
              <a:rPr lang="en-IN" sz="3200" b="1" i="1" u="sng" dirty="0">
                <a:latin typeface="Arial" panose="020B0604020202020204" pitchFamily="34" charset="0"/>
                <a:cs typeface="Arial" panose="020B0604020202020204" pitchFamily="34" charset="0"/>
              </a:rPr>
              <a:t>Marketing strategy</a:t>
            </a:r>
            <a:r>
              <a:rPr lang="en-IN" b="1" i="1" u="sng"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r>
              <a:rPr lang="en-US" b="1" i="0" dirty="0">
                <a:effectLst/>
                <a:latin typeface="Google Sans"/>
              </a:rPr>
              <a:t>Axis bank is promoting its offers and products aggressively through different channels. These include print advertisements, TVC, and digital marketing channels. Axis Bank also gives discounts and offers to its customers on interest rates and gift hampers in lucky draws for those who take loans.</a:t>
            </a:r>
            <a:endParaRPr lang="en-IN" b="1" dirty="0">
              <a:latin typeface="Arial" panose="020B0604020202020204" pitchFamily="34" charset="0"/>
              <a:cs typeface="Arial" panose="020B0604020202020204" pitchFamily="34" charset="0"/>
            </a:endParaRPr>
          </a:p>
          <a:p>
            <a:pPr marL="0" indent="0">
              <a:buNone/>
            </a:pPr>
            <a:endParaRPr lang="en-IN" sz="3200" b="1" u="sng"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97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2A87C2B0-22B8-D63B-CD52-1178DD62A078}"/>
              </a:ext>
            </a:extLst>
          </p:cNvPr>
          <p:cNvSpPr/>
          <p:nvPr/>
        </p:nvSpPr>
        <p:spPr>
          <a:xfrm>
            <a:off x="0" y="0"/>
            <a:ext cx="12192000" cy="6858000"/>
          </a:xfrm>
          <a:prstGeom prst="round2DiagRect">
            <a:avLst>
              <a:gd name="adj1" fmla="val 50000"/>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F71FD-510F-5697-FB08-181077D0F771}"/>
              </a:ext>
            </a:extLst>
          </p:cNvPr>
          <p:cNvSpPr>
            <a:spLocks noGrp="1"/>
          </p:cNvSpPr>
          <p:nvPr>
            <p:ph type="title"/>
          </p:nvPr>
        </p:nvSpPr>
        <p:spPr>
          <a:xfrm>
            <a:off x="838200" y="1209524"/>
            <a:ext cx="10515600" cy="4475238"/>
          </a:xfrm>
        </p:spPr>
        <p:txBody>
          <a:bodyPr anchor="t">
            <a:normAutofit/>
          </a:bodyPr>
          <a:lstStyle/>
          <a:p>
            <a:r>
              <a:rPr lang="en-IN" sz="3200" b="1" i="1" u="sng" dirty="0">
                <a:solidFill>
                  <a:srgbClr val="C00000"/>
                </a:solidFill>
              </a:rPr>
              <a:t>Swot Analysis o</a:t>
            </a:r>
            <a:r>
              <a:rPr lang="en-US" sz="3200" b="1" i="1" u="sng" dirty="0">
                <a:solidFill>
                  <a:srgbClr val="C00000"/>
                </a:solidFill>
              </a:rPr>
              <a:t>f Axis Bank :</a:t>
            </a:r>
          </a:p>
        </p:txBody>
      </p:sp>
      <p:pic>
        <p:nvPicPr>
          <p:cNvPr id="4" name="Picture 4">
            <a:extLst>
              <a:ext uri="{FF2B5EF4-FFF2-40B4-BE49-F238E27FC236}">
                <a16:creationId xmlns:a16="http://schemas.microsoft.com/office/drawing/2014/main" id="{AA450043-7981-BADC-D150-C562D3EB5A9C}"/>
              </a:ext>
            </a:extLst>
          </p:cNvPr>
          <p:cNvPicPr>
            <a:picLocks noChangeAspect="1"/>
          </p:cNvPicPr>
          <p:nvPr/>
        </p:nvPicPr>
        <p:blipFill>
          <a:blip r:embed="rId2"/>
          <a:srcRect/>
          <a:stretch/>
        </p:blipFill>
        <p:spPr>
          <a:xfrm>
            <a:off x="1047954" y="1905575"/>
            <a:ext cx="9614360" cy="4273681"/>
          </a:xfrm>
          <a:prstGeom prst="rect">
            <a:avLst/>
          </a:prstGeom>
        </p:spPr>
      </p:pic>
    </p:spTree>
    <p:extLst>
      <p:ext uri="{BB962C8B-B14F-4D97-AF65-F5344CB8AC3E}">
        <p14:creationId xmlns:p14="http://schemas.microsoft.com/office/powerpoint/2010/main" val="1350038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30A11D57-BC21-C04C-BB0B-DE24A1E07839}"/>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2" name="Title 1">
            <a:extLst>
              <a:ext uri="{FF2B5EF4-FFF2-40B4-BE49-F238E27FC236}">
                <a16:creationId xmlns:a16="http://schemas.microsoft.com/office/drawing/2014/main" id="{07DA6350-44C3-378C-7724-D99983E48B21}"/>
              </a:ext>
            </a:extLst>
          </p:cNvPr>
          <p:cNvSpPr>
            <a:spLocks noGrp="1"/>
          </p:cNvSpPr>
          <p:nvPr>
            <p:ph type="title"/>
          </p:nvPr>
        </p:nvSpPr>
        <p:spPr>
          <a:xfrm>
            <a:off x="1270000" y="762001"/>
            <a:ext cx="9821333" cy="5358190"/>
          </a:xfrm>
        </p:spPr>
        <p:txBody>
          <a:bodyPr anchor="t">
            <a:normAutofit fontScale="90000"/>
          </a:bodyPr>
          <a:lstStyle/>
          <a:p>
            <a:r>
              <a:rPr lang="en-IN" sz="36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Instagram Story :</a:t>
            </a:r>
            <a:br>
              <a:rPr lang="en-IN" sz="36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br>
            <a:br>
              <a:rPr lang="en-IN" sz="3200" b="1" i="1" u="sng" dirty="0">
                <a:solidFill>
                  <a:srgbClr val="FF0000"/>
                </a:solidFill>
                <a:latin typeface="Abadi" panose="020B0604020104020204" pitchFamily="34" charset="0"/>
                <a:ea typeface="ADLaM Display" panose="02010000000000000000" pitchFamily="2" charset="0"/>
                <a:cs typeface="ADLaM Display" panose="02010000000000000000" pitchFamily="2" charset="0"/>
              </a:rPr>
            </a:br>
            <a:r>
              <a:rPr lang="en-IN" sz="3200" b="1" i="1" u="sng" dirty="0">
                <a:latin typeface="Abadi" panose="020B0604020104020204" pitchFamily="34" charset="0"/>
                <a:ea typeface="ADLaM Display" panose="02010000000000000000" pitchFamily="2" charset="0"/>
                <a:cs typeface="ADLaM Display" panose="02010000000000000000" pitchFamily="2" charset="0"/>
              </a:rPr>
              <a:t>Account link :</a:t>
            </a:r>
            <a:br>
              <a:rPr lang="en-US" sz="3200" b="1" i="1" u="sng" dirty="0">
                <a:latin typeface="Abadi" panose="020B0604020104020204" pitchFamily="34" charset="0"/>
                <a:ea typeface="ADLaM Display" panose="02010000000000000000" pitchFamily="2" charset="0"/>
                <a:cs typeface="ADLaM Display" panose="02010000000000000000" pitchFamily="2" charset="0"/>
              </a:rPr>
            </a:br>
            <a:r>
              <a:rPr lang="en-US" sz="3200" b="1" i="1" u="sng" dirty="0">
                <a:latin typeface="Abadi" panose="020B0604020104020204" pitchFamily="34" charset="0"/>
                <a:ea typeface="ADLaM Display" panose="02010000000000000000" pitchFamily="2" charset="0"/>
                <a:cs typeface="ADLaM Display" panose="02010000000000000000" pitchFamily="2" charset="0"/>
                <a:hlinkClick r:id="rId2"/>
              </a:rPr>
              <a:t>https://www.instagram.com/bank_no_1?igsh=MWN4dTBxOWl6ZnhwbA==</a:t>
            </a:r>
            <a:br>
              <a:rPr lang="en-IN" sz="3600" b="1" i="1" u="sng" dirty="0">
                <a:latin typeface="ADLaM Display" panose="02010000000000000000" pitchFamily="2" charset="0"/>
                <a:ea typeface="ADLaM Display" panose="02010000000000000000" pitchFamily="2" charset="0"/>
                <a:cs typeface="ADLaM Display" panose="02010000000000000000" pitchFamily="2" charset="0"/>
              </a:rPr>
            </a:br>
            <a:br>
              <a:rPr lang="en-IN" sz="3600" b="1" i="1" u="sng" dirty="0">
                <a:latin typeface="ADLaM Display" panose="02010000000000000000" pitchFamily="2" charset="0"/>
                <a:ea typeface="ADLaM Display" panose="02010000000000000000" pitchFamily="2" charset="0"/>
                <a:cs typeface="ADLaM Display" panose="02010000000000000000" pitchFamily="2" charset="0"/>
              </a:rPr>
            </a:br>
            <a:r>
              <a:rPr lang="en-IN" sz="3600" b="1" i="1" u="sng" dirty="0">
                <a:latin typeface="+mn-lt"/>
                <a:ea typeface="ADLaM Display" panose="02010000000000000000" pitchFamily="2" charset="0"/>
                <a:cs typeface="ADLaM Display" panose="02010000000000000000" pitchFamily="2" charset="0"/>
              </a:rPr>
              <a:t>Day 1 </a:t>
            </a:r>
            <a:r>
              <a:rPr lang="en-IN" sz="3200" b="1" i="1" u="sng" dirty="0">
                <a:latin typeface="Abadi" panose="020B0604020104020204" pitchFamily="34" charset="0"/>
                <a:ea typeface="ADLaM Display" panose="02010000000000000000" pitchFamily="2" charset="0"/>
                <a:cs typeface="ADLaM Display" panose="02010000000000000000" pitchFamily="2" charset="0"/>
              </a:rPr>
              <a:t>Story link :</a:t>
            </a:r>
            <a:br>
              <a:rPr lang="en-IN" sz="3200" b="1" i="1" u="sng" dirty="0">
                <a:latin typeface="Abadi" panose="020B0604020104020204" pitchFamily="34" charset="0"/>
                <a:ea typeface="ADLaM Display" panose="02010000000000000000" pitchFamily="2" charset="0"/>
                <a:cs typeface="ADLaM Display" panose="02010000000000000000" pitchFamily="2" charset="0"/>
              </a:rPr>
            </a:br>
            <a:r>
              <a:rPr lang="en-IN" sz="3200" b="1" i="1" u="sng" dirty="0">
                <a:latin typeface="Abadi" panose="020B0604020104020204" pitchFamily="34" charset="0"/>
                <a:ea typeface="ADLaM Display" panose="02010000000000000000" pitchFamily="2" charset="0"/>
                <a:cs typeface="ADLaM Display" panose="02010000000000000000" pitchFamily="2" charset="0"/>
                <a:hlinkClick r:id="rId3"/>
              </a:rPr>
              <a:t>https://www.instagram.com/stories/bank_no_1/3350497694026978619?utm_source=ig_story_item_share&amp;igsh=ZDNqaGI5MGF1NzBy</a:t>
            </a:r>
            <a:br>
              <a:rPr lang="en-IN" sz="3200" b="1" i="1" u="sng" dirty="0">
                <a:latin typeface="Abadi" panose="020B0604020104020204" pitchFamily="34" charset="0"/>
                <a:ea typeface="ADLaM Display" panose="02010000000000000000" pitchFamily="2" charset="0"/>
                <a:cs typeface="ADLaM Display" panose="02010000000000000000" pitchFamily="2" charset="0"/>
              </a:rPr>
            </a:br>
            <a:r>
              <a:rPr lang="en-IN" sz="3200" b="1" i="1" u="sng" dirty="0">
                <a:latin typeface="Abadi" panose="020B0604020104020204" pitchFamily="34" charset="0"/>
                <a:ea typeface="ADLaM Display" panose="02010000000000000000" pitchFamily="2" charset="0"/>
                <a:cs typeface="ADLaM Display" panose="02010000000000000000" pitchFamily="2" charset="0"/>
              </a:rPr>
              <a:t>Day 2 Story link :</a:t>
            </a:r>
            <a:br>
              <a:rPr lang="en-US" sz="3200" b="1" i="1" u="sng" dirty="0">
                <a:latin typeface="Abadi" panose="020B0604020104020204" pitchFamily="34" charset="0"/>
                <a:ea typeface="ADLaM Display" panose="02010000000000000000" pitchFamily="2" charset="0"/>
                <a:cs typeface="ADLaM Display" panose="02010000000000000000" pitchFamily="2" charset="0"/>
              </a:rPr>
            </a:br>
            <a:r>
              <a:rPr lang="en-US" sz="3200" b="1" i="1" u="sng" dirty="0">
                <a:latin typeface="Abadi" panose="020B0604020104020204" pitchFamily="34" charset="0"/>
                <a:ea typeface="ADLaM Display" panose="02010000000000000000" pitchFamily="2" charset="0"/>
                <a:cs typeface="ADLaM Display" panose="02010000000000000000" pitchFamily="2" charset="0"/>
                <a:hlinkClick r:id="rId4"/>
              </a:rPr>
              <a:t>https://www.instagram.com/stories/bank_no_1/3350497747898496990?utm_source=ig_story_item_share&amp;igsh=MTB0ZzZqNHRiZ291NA==</a:t>
            </a:r>
            <a:endParaRPr lang="en-US" sz="2700" i="1" u="sng" dirty="0">
              <a:solidFill>
                <a:schemeClr val="accent1"/>
              </a:solidFill>
              <a:latin typeface="Abadi" panose="020B0604020104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7475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30A11D57-BC21-C04C-BB0B-DE24A1E07839}"/>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7DA6350-44C3-378C-7724-D99983E48B21}"/>
              </a:ext>
            </a:extLst>
          </p:cNvPr>
          <p:cNvSpPr>
            <a:spLocks noGrp="1"/>
          </p:cNvSpPr>
          <p:nvPr>
            <p:ph type="title"/>
          </p:nvPr>
        </p:nvSpPr>
        <p:spPr>
          <a:xfrm>
            <a:off x="1270000" y="762001"/>
            <a:ext cx="9821333" cy="5358190"/>
          </a:xfrm>
        </p:spPr>
        <p:txBody>
          <a:bodyPr anchor="t">
            <a:normAutofit/>
          </a:bodyPr>
          <a:lstStyle/>
          <a:p>
            <a:r>
              <a:rPr lang="en-IN" sz="3600" b="1" i="1" u="sng" dirty="0">
                <a:solidFill>
                  <a:srgbClr val="C00000"/>
                </a:solidFill>
                <a:latin typeface="Bahnschrift SemiBold" panose="02000000000000000000" pitchFamily="2" charset="0"/>
                <a:ea typeface="Bahnschrift SemiBold" panose="02000000000000000000" pitchFamily="2" charset="0"/>
                <a:cs typeface="Arial Black" panose="020B0604020202020204" pitchFamily="34" charset="0"/>
              </a:rPr>
              <a:t>Video of</a:t>
            </a:r>
            <a:r>
              <a:rPr lang="en-US" sz="3600" b="1" i="1" u="sng" dirty="0">
                <a:solidFill>
                  <a:srgbClr val="C00000"/>
                </a:solidFill>
                <a:latin typeface="Bahnschrift SemiBold" panose="02000000000000000000" pitchFamily="2" charset="0"/>
                <a:ea typeface="Bahnschrift SemiBold" panose="02000000000000000000" pitchFamily="2" charset="0"/>
                <a:cs typeface="Arial Black" panose="020B0604020202020204" pitchFamily="34" charset="0"/>
              </a:rPr>
              <a:t> Axis</a:t>
            </a:r>
          </a:p>
        </p:txBody>
      </p:sp>
      <p:pic>
        <p:nvPicPr>
          <p:cNvPr id="4" name="1000192389.mp4">
            <a:hlinkClick r:id="" action="ppaction://media"/>
            <a:extLst>
              <a:ext uri="{FF2B5EF4-FFF2-40B4-BE49-F238E27FC236}">
                <a16:creationId xmlns:a16="http://schemas.microsoft.com/office/drawing/2014/main" id="{2D2A5346-DDA6-22CB-4C11-C99F0AC60F2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95916" y="1623741"/>
            <a:ext cx="8769499" cy="4496450"/>
          </a:xfrm>
          <a:prstGeom prst="rect">
            <a:avLst/>
          </a:prstGeom>
        </p:spPr>
      </p:pic>
    </p:spTree>
    <p:extLst>
      <p:ext uri="{BB962C8B-B14F-4D97-AF65-F5344CB8AC3E}">
        <p14:creationId xmlns:p14="http://schemas.microsoft.com/office/powerpoint/2010/main" val="51264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30A11D57-BC21-C04C-BB0B-DE24A1E07839}"/>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7DA6350-44C3-378C-7724-D99983E48B21}"/>
              </a:ext>
            </a:extLst>
          </p:cNvPr>
          <p:cNvSpPr>
            <a:spLocks noGrp="1"/>
          </p:cNvSpPr>
          <p:nvPr>
            <p:ph type="title"/>
          </p:nvPr>
        </p:nvSpPr>
        <p:spPr>
          <a:xfrm>
            <a:off x="1270000" y="749905"/>
            <a:ext cx="9821333" cy="5358190"/>
          </a:xfrm>
        </p:spPr>
        <p:txBody>
          <a:bodyPr anchor="t">
            <a:normAutofit/>
          </a:bodyPr>
          <a:lstStyle/>
          <a:p>
            <a:r>
              <a:rPr lang="en-IN" sz="3600" b="1" i="1" u="sng" dirty="0">
                <a:solidFill>
                  <a:srgbClr val="7030A0"/>
                </a:solidFill>
                <a:latin typeface="+mn-lt"/>
              </a:rPr>
              <a:t>Instagram Story Screenshots :</a:t>
            </a:r>
            <a:br>
              <a:rPr lang="en-IN" sz="3600" dirty="0">
                <a:latin typeface="+mn-lt"/>
              </a:rPr>
            </a:br>
            <a:br>
              <a:rPr lang="en-IN" sz="3600" dirty="0">
                <a:latin typeface="+mn-lt"/>
              </a:rPr>
            </a:br>
            <a:r>
              <a:rPr lang="en-IN" sz="3600" b="1" dirty="0">
                <a:latin typeface="+mn-lt"/>
              </a:rPr>
              <a:t>Day 1 : </a:t>
            </a:r>
            <a:r>
              <a:rPr lang="en-IN" sz="3600" dirty="0">
                <a:latin typeface="+mn-lt"/>
              </a:rPr>
              <a:t>                              </a:t>
            </a:r>
            <a:r>
              <a:rPr lang="en-IN" sz="3600" b="1" dirty="0">
                <a:latin typeface="+mn-lt"/>
              </a:rPr>
              <a:t>Day 2 : </a:t>
            </a:r>
            <a:br>
              <a:rPr lang="en-IN" sz="3600" b="1" dirty="0">
                <a:latin typeface="+mn-lt"/>
              </a:rPr>
            </a:br>
            <a:endParaRPr lang="en-US" sz="3600" b="1" i="1" u="sng" dirty="0">
              <a:solidFill>
                <a:srgbClr val="7030A0"/>
              </a:solidFill>
              <a:latin typeface="+mn-lt"/>
            </a:endParaRPr>
          </a:p>
        </p:txBody>
      </p:sp>
      <p:pic>
        <p:nvPicPr>
          <p:cNvPr id="4" name="Picture 4">
            <a:extLst>
              <a:ext uri="{FF2B5EF4-FFF2-40B4-BE49-F238E27FC236}">
                <a16:creationId xmlns:a16="http://schemas.microsoft.com/office/drawing/2014/main" id="{896C1E0E-3313-4BA0-2093-F8C0A628CB8A}"/>
              </a:ext>
            </a:extLst>
          </p:cNvPr>
          <p:cNvPicPr>
            <a:picLocks noChangeAspect="1"/>
          </p:cNvPicPr>
          <p:nvPr/>
        </p:nvPicPr>
        <p:blipFill>
          <a:blip r:embed="rId2"/>
          <a:srcRect/>
          <a:stretch/>
        </p:blipFill>
        <p:spPr>
          <a:xfrm>
            <a:off x="2885320" y="1575072"/>
            <a:ext cx="2275114" cy="5055809"/>
          </a:xfrm>
          <a:prstGeom prst="rect">
            <a:avLst/>
          </a:prstGeom>
        </p:spPr>
      </p:pic>
      <p:pic>
        <p:nvPicPr>
          <p:cNvPr id="5" name="Picture 5">
            <a:extLst>
              <a:ext uri="{FF2B5EF4-FFF2-40B4-BE49-F238E27FC236}">
                <a16:creationId xmlns:a16="http://schemas.microsoft.com/office/drawing/2014/main" id="{633BE546-D511-C0C6-D88E-55FFBA569F23}"/>
              </a:ext>
            </a:extLst>
          </p:cNvPr>
          <p:cNvPicPr>
            <a:picLocks noChangeAspect="1"/>
          </p:cNvPicPr>
          <p:nvPr/>
        </p:nvPicPr>
        <p:blipFill>
          <a:blip r:embed="rId3"/>
          <a:srcRect/>
          <a:stretch/>
        </p:blipFill>
        <p:spPr>
          <a:xfrm>
            <a:off x="7324271" y="1575072"/>
            <a:ext cx="2275114" cy="5055809"/>
          </a:xfrm>
          <a:prstGeom prst="rect">
            <a:avLst/>
          </a:prstGeom>
        </p:spPr>
      </p:pic>
    </p:spTree>
    <p:extLst>
      <p:ext uri="{BB962C8B-B14F-4D97-AF65-F5344CB8AC3E}">
        <p14:creationId xmlns:p14="http://schemas.microsoft.com/office/powerpoint/2010/main" val="33554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A8BF8BD8-98C3-52E2-9D8D-778EBCCB464F}"/>
              </a:ext>
            </a:extLst>
          </p:cNvPr>
          <p:cNvSpPr/>
          <p:nvPr/>
        </p:nvSpPr>
        <p:spPr>
          <a:xfrm>
            <a:off x="0" y="0"/>
            <a:ext cx="12192000" cy="6858000"/>
          </a:xfrm>
          <a:prstGeom prst="round2DiagRect">
            <a:avLst>
              <a:gd name="adj1" fmla="val 50000"/>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F4734B-2A50-349F-9060-1A0D6710F089}"/>
              </a:ext>
            </a:extLst>
          </p:cNvPr>
          <p:cNvSpPr>
            <a:spLocks noGrp="1"/>
          </p:cNvSpPr>
          <p:nvPr>
            <p:ph type="title"/>
          </p:nvPr>
        </p:nvSpPr>
        <p:spPr>
          <a:xfrm>
            <a:off x="887061" y="1163275"/>
            <a:ext cx="9857621" cy="5200952"/>
          </a:xfrm>
        </p:spPr>
        <p:txBody>
          <a:bodyPr anchor="t">
            <a:normAutofit/>
          </a:bodyPr>
          <a:lstStyle/>
          <a:p>
            <a:r>
              <a:rPr lang="en-IN" sz="2400" dirty="0">
                <a:latin typeface="Amasis MT Pro Black" panose="02040504050005020304" pitchFamily="18" charset="0"/>
                <a:ea typeface="ADLaM Display" panose="02010000000000000000" pitchFamily="2" charset="0"/>
                <a:cs typeface="ADLaM Display" panose="02010000000000000000" pitchFamily="2" charset="0"/>
              </a:rPr>
              <a:t>                                           </a:t>
            </a:r>
            <a:br>
              <a:rPr lang="en-IN" sz="2400" b="1" i="1" u="sng" dirty="0">
                <a:solidFill>
                  <a:srgbClr val="C00000"/>
                </a:solidFill>
                <a:latin typeface="Amasis MT Pro Black" panose="02040504050005020304" pitchFamily="18" charset="0"/>
                <a:ea typeface="ADLaM Display" panose="02010000000000000000" pitchFamily="2" charset="0"/>
                <a:cs typeface="ADLaM Display" panose="02010000000000000000" pitchFamily="2" charset="0"/>
              </a:rPr>
            </a:br>
            <a:r>
              <a:rPr lang="en-IN" sz="2400" b="1" i="1" u="sng" dirty="0">
                <a:solidFill>
                  <a:srgbClr val="C00000"/>
                </a:solidFill>
                <a:latin typeface="Amasis MT Pro Black" panose="02040504050005020304" pitchFamily="18" charset="0"/>
                <a:ea typeface="ADLaM Display" panose="02010000000000000000" pitchFamily="2" charset="0"/>
                <a:cs typeface="ADLaM Display" panose="02010000000000000000" pitchFamily="2" charset="0"/>
              </a:rPr>
              <a:t> </a:t>
            </a:r>
            <a:r>
              <a:rPr lang="en-IN" sz="2400" i="1" dirty="0">
                <a:solidFill>
                  <a:srgbClr val="C00000"/>
                </a:solidFill>
                <a:latin typeface="Amasis MT Pro Black" panose="02040504050005020304" pitchFamily="18" charset="0"/>
                <a:ea typeface="ADLaM Display" panose="02010000000000000000" pitchFamily="2" charset="0"/>
                <a:cs typeface="ADLaM Display" panose="02010000000000000000" pitchFamily="2" charset="0"/>
              </a:rPr>
              <a:t>                             </a:t>
            </a:r>
            <a:r>
              <a:rPr lang="en-IN" sz="3200" i="1" dirty="0">
                <a:solidFill>
                  <a:srgbClr val="C00000"/>
                </a:solidFill>
                <a:latin typeface="Amasis MT Pro Black" panose="02040504050005020304" pitchFamily="18" charset="0"/>
                <a:ea typeface="ADLaM Display" panose="02010000000000000000" pitchFamily="2" charset="0"/>
                <a:cs typeface="ADLaM Display" panose="02010000000000000000" pitchFamily="2" charset="0"/>
              </a:rPr>
              <a:t>GOOTY MOULA HUSSAIN</a:t>
            </a:r>
            <a:r>
              <a:rPr lang="en-IN" sz="3200" dirty="0">
                <a:latin typeface="Amasis MT Pro Black" panose="02040504050005020304" pitchFamily="18" charset="0"/>
                <a:ea typeface="ADLaM Display" panose="02010000000000000000" pitchFamily="2" charset="0"/>
                <a:cs typeface="ADLaM Display" panose="02010000000000000000" pitchFamily="2" charset="0"/>
              </a:rPr>
              <a:t> </a:t>
            </a:r>
            <a:br>
              <a:rPr lang="en-IN" sz="3200" dirty="0">
                <a:latin typeface="Amasis MT Pro Black" panose="02040504050005020304" pitchFamily="18" charset="0"/>
                <a:ea typeface="ADLaM Display" panose="02010000000000000000" pitchFamily="2" charset="0"/>
                <a:cs typeface="ADLaM Display" panose="02010000000000000000" pitchFamily="2" charset="0"/>
              </a:rPr>
            </a:br>
            <a:br>
              <a:rPr lang="en-IN" sz="3200" dirty="0">
                <a:latin typeface="Amasis MT Pro Black" panose="02040504050005020304" pitchFamily="18" charset="0"/>
                <a:ea typeface="ADLaM Display" panose="02010000000000000000" pitchFamily="2" charset="0"/>
                <a:cs typeface="ADLaM Display" panose="02010000000000000000" pitchFamily="2" charset="0"/>
              </a:rPr>
            </a:br>
            <a:r>
              <a:rPr lang="en-IN" sz="3200" b="1" i="1" u="sng" dirty="0">
                <a:solidFill>
                  <a:srgbClr val="0070C0"/>
                </a:solidFill>
                <a:latin typeface="Abadi" panose="020B0604020104020204" pitchFamily="34" charset="0"/>
                <a:ea typeface="ADLaM Display" panose="02010000000000000000" pitchFamily="2" charset="0"/>
                <a:cs typeface="ADLaM Display" panose="02010000000000000000" pitchFamily="2" charset="0"/>
              </a:rPr>
              <a:t>My contribution to the project :</a:t>
            </a:r>
            <a:br>
              <a:rPr lang="en-IN" sz="3200" b="1" i="1" u="sng" dirty="0">
                <a:solidFill>
                  <a:srgbClr val="0070C0"/>
                </a:solidFill>
                <a:latin typeface="Abadi" panose="020B0604020104020204" pitchFamily="34" charset="0"/>
                <a:ea typeface="ADLaM Display" panose="02010000000000000000" pitchFamily="2" charset="0"/>
                <a:cs typeface="ADLaM Display" panose="02010000000000000000" pitchFamily="2" charset="0"/>
              </a:rPr>
            </a:br>
            <a:r>
              <a:rPr lang="en-IN" sz="3200" dirty="0">
                <a:solidFill>
                  <a:srgbClr val="0070C0"/>
                </a:solidFill>
                <a:latin typeface="Abadi" panose="020B0604020104020204" pitchFamily="34" charset="0"/>
                <a:ea typeface="ADLaM Display" panose="02010000000000000000" pitchFamily="2" charset="0"/>
                <a:cs typeface="ADLaM Display" panose="02010000000000000000" pitchFamily="2" charset="0"/>
              </a:rPr>
              <a:t>   </a:t>
            </a:r>
            <a:r>
              <a:rPr lang="en-IN" sz="2400" i="1" dirty="0">
                <a:latin typeface="Abadi" panose="020B0604020104020204" pitchFamily="34" charset="0"/>
                <a:ea typeface="ADLaM Display" panose="02010000000000000000" pitchFamily="2" charset="0"/>
                <a:cs typeface="ADLaM Display" panose="02010000000000000000" pitchFamily="2" charset="0"/>
              </a:rPr>
              <a:t>As </a:t>
            </a:r>
            <a:r>
              <a:rPr lang="en-IN" sz="2400" b="1" i="1" dirty="0">
                <a:latin typeface="Abadi" panose="020B0604020104020204" pitchFamily="34" charset="0"/>
                <a:ea typeface="ADLaM Display" panose="02010000000000000000" pitchFamily="2" charset="0"/>
                <a:cs typeface="ADLaM Display" panose="02010000000000000000" pitchFamily="2" charset="0"/>
              </a:rPr>
              <a:t>a </a:t>
            </a:r>
            <a:r>
              <a:rPr lang="en-US" sz="2400" b="1" i="1" dirty="0">
                <a:latin typeface="Abadi" panose="020B0604020104020204" pitchFamily="34" charset="0"/>
                <a:ea typeface="ADLaM Display" panose="02010000000000000000" pitchFamily="2" charset="0"/>
                <a:cs typeface="ADLaM Display" panose="02010000000000000000" pitchFamily="2" charset="0"/>
              </a:rPr>
              <a:t>Member I </a:t>
            </a:r>
            <a:r>
              <a:rPr lang="en-IN" sz="2400" i="1" dirty="0">
                <a:latin typeface="Abadi" panose="020B0604020104020204" pitchFamily="34" charset="0"/>
                <a:ea typeface="ADLaM Display" panose="02010000000000000000" pitchFamily="2" charset="0"/>
                <a:cs typeface="ADLaM Display" panose="02010000000000000000" pitchFamily="2" charset="0"/>
              </a:rPr>
              <a:t>planed the process of project and l assigned topics to my team members and </a:t>
            </a:r>
            <a:r>
              <a:rPr lang="en-IN" sz="2400" i="1" dirty="0" err="1">
                <a:latin typeface="Abadi" panose="020B0604020104020204" pitchFamily="34" charset="0"/>
                <a:ea typeface="ADLaM Display" panose="02010000000000000000" pitchFamily="2" charset="0"/>
                <a:cs typeface="ADLaM Display" panose="02010000000000000000" pitchFamily="2" charset="0"/>
              </a:rPr>
              <a:t>guid</a:t>
            </a:r>
            <a:r>
              <a:rPr lang="en-IN" sz="2400" i="1" dirty="0">
                <a:latin typeface="Abadi" panose="020B0604020104020204" pitchFamily="34" charset="0"/>
                <a:ea typeface="ADLaM Display" panose="02010000000000000000" pitchFamily="2" charset="0"/>
                <a:cs typeface="ADLaM Display" panose="02010000000000000000" pitchFamily="2" charset="0"/>
              </a:rPr>
              <a:t> them .</a:t>
            </a:r>
            <a:br>
              <a:rPr lang="en-IN" sz="2400" i="1" dirty="0">
                <a:latin typeface="Abadi" panose="020B0604020104020204" pitchFamily="34" charset="0"/>
                <a:ea typeface="ADLaM Display" panose="02010000000000000000" pitchFamily="2" charset="0"/>
                <a:cs typeface="ADLaM Display" panose="02010000000000000000" pitchFamily="2" charset="0"/>
              </a:rPr>
            </a:br>
            <a:r>
              <a:rPr lang="en-IN" sz="2400" i="1" dirty="0">
                <a:latin typeface="Abadi" panose="020B0604020104020204" pitchFamily="34" charset="0"/>
                <a:ea typeface="ADLaM Display" panose="02010000000000000000" pitchFamily="2" charset="0"/>
                <a:cs typeface="ADLaM Display" panose="02010000000000000000" pitchFamily="2" charset="0"/>
              </a:rPr>
              <a:t>I worked to collect the </a:t>
            </a:r>
            <a:r>
              <a:rPr lang="en-IN" sz="2400" b="1" i="1" dirty="0">
                <a:latin typeface="Abadi" panose="020B0604020104020204" pitchFamily="34" charset="0"/>
                <a:ea typeface="ADLaM Display" panose="02010000000000000000" pitchFamily="2" charset="0"/>
                <a:cs typeface="ADLaM Display" panose="02010000000000000000" pitchFamily="2" charset="0"/>
              </a:rPr>
              <a:t>Brand study ,buyers audience persona and competitor Analysis</a:t>
            </a:r>
            <a:r>
              <a:rPr lang="en-IN" sz="2400" i="1" dirty="0">
                <a:latin typeface="Abadi" panose="020B0604020104020204" pitchFamily="34" charset="0"/>
                <a:ea typeface="ADLaM Display" panose="02010000000000000000" pitchFamily="2" charset="0"/>
                <a:cs typeface="ADLaM Display" panose="02010000000000000000" pitchFamily="2" charset="0"/>
              </a:rPr>
              <a:t> and gathered the data to my project .In the process of working on my project I learned so many new things that I never knew before it will help me to explore more about the new topics and inspired me to work more .</a:t>
            </a:r>
            <a:endParaRPr lang="en-US" sz="2400" b="1" i="1" u="sng" dirty="0">
              <a:solidFill>
                <a:srgbClr val="0070C0"/>
              </a:solidFill>
              <a:latin typeface="Abadi" panose="020B0604020104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3835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E73BA559-53D6-3E48-6DEF-1C4895C229D0}"/>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6CACC7-4E32-84F4-4232-A0D8F9E6E72D}"/>
              </a:ext>
            </a:extLst>
          </p:cNvPr>
          <p:cNvSpPr>
            <a:spLocks noGrp="1"/>
          </p:cNvSpPr>
          <p:nvPr>
            <p:ph type="title"/>
          </p:nvPr>
        </p:nvSpPr>
        <p:spPr>
          <a:xfrm>
            <a:off x="1548190" y="1058333"/>
            <a:ext cx="9805610" cy="4802893"/>
          </a:xfrm>
        </p:spPr>
        <p:txBody>
          <a:bodyPr anchor="t">
            <a:normAutofit fontScale="90000"/>
          </a:bodyPr>
          <a:lstStyle/>
          <a:p>
            <a:r>
              <a:rPr lang="en-IN" b="1" i="1" u="sng" dirty="0">
                <a:solidFill>
                  <a:srgbClr val="C00000"/>
                </a:solidFill>
                <a:latin typeface="Bahnschrift SemiLight" panose="020B0502040204020203" pitchFamily="34" charset="0"/>
              </a:rPr>
              <a:t>Presented by </a:t>
            </a:r>
            <a:r>
              <a:rPr lang="en-IN" b="1" i="1" dirty="0">
                <a:solidFill>
                  <a:srgbClr val="C00000"/>
                </a:solidFill>
                <a:latin typeface="Bahnschrift SemiLight" panose="020B0502040204020203" pitchFamily="34" charset="0"/>
              </a:rPr>
              <a:t>:</a:t>
            </a:r>
            <a:r>
              <a:rPr lang="en-US" b="1" i="1" dirty="0">
                <a:solidFill>
                  <a:srgbClr val="C00000"/>
                </a:solidFill>
                <a:latin typeface="Bahnschrift SemiLight" panose="020B0502040204020203" pitchFamily="34" charset="0"/>
              </a:rPr>
              <a:t>  </a:t>
            </a:r>
            <a:br>
              <a:rPr lang="en-US" b="1" i="1" dirty="0">
                <a:solidFill>
                  <a:srgbClr val="C00000"/>
                </a:solidFill>
                <a:latin typeface="Bahnschrift SemiLight" panose="020B0502040204020203" pitchFamily="34" charset="0"/>
              </a:rPr>
            </a:br>
            <a:br>
              <a:rPr lang="en-US" b="1" i="1" dirty="0">
                <a:solidFill>
                  <a:srgbClr val="C00000"/>
                </a:solidFill>
                <a:latin typeface="Bahnschrift SemiLight" panose="020B0502040204020203" pitchFamily="34" charset="0"/>
              </a:rPr>
            </a:br>
            <a:r>
              <a:rPr lang="en-US" b="1" i="1" dirty="0">
                <a:solidFill>
                  <a:srgbClr val="C00000"/>
                </a:solidFill>
                <a:latin typeface="Bahnschrift SemiLight" panose="020B0502040204020203" pitchFamily="34" charset="0"/>
              </a:rPr>
              <a:t>TEAM ID :  LTVIP2024TMID10130</a:t>
            </a:r>
            <a:br>
              <a:rPr lang="en-IN" b="1" i="1" dirty="0">
                <a:solidFill>
                  <a:srgbClr val="C00000"/>
                </a:solidFill>
                <a:latin typeface="Bahnschrift SemiLight" panose="020B0502040204020203" pitchFamily="34" charset="0"/>
              </a:rPr>
            </a:br>
            <a:r>
              <a:rPr lang="en-IN" sz="3200" b="1" i="1" dirty="0">
                <a:latin typeface="Amasis MT Pro Medium" panose="02040504050005020304" pitchFamily="18" charset="0"/>
              </a:rPr>
              <a:t>1. </a:t>
            </a:r>
            <a:r>
              <a:rPr lang="en-US" sz="3200" b="1" i="1" dirty="0">
                <a:latin typeface="Amasis MT Pro Medium" panose="02040504050005020304" pitchFamily="18" charset="0"/>
              </a:rPr>
              <a:t>VADLA CHARAN</a:t>
            </a:r>
            <a:br>
              <a:rPr lang="en-US" sz="3200" b="1" i="1" dirty="0">
                <a:latin typeface="Amasis MT Pro Medium" panose="02040504050005020304" pitchFamily="18" charset="0"/>
              </a:rPr>
            </a:br>
            <a:r>
              <a:rPr lang="en-IN" sz="3200" b="1" i="1" dirty="0">
                <a:latin typeface="Amasis MT Pro Medium" panose="02040504050005020304" pitchFamily="18" charset="0"/>
              </a:rPr>
              <a:t>2. </a:t>
            </a:r>
            <a:r>
              <a:rPr lang="en-US" sz="3200" b="1" i="1" dirty="0">
                <a:latin typeface="Amasis MT Pro Medium" panose="02040504050005020304" pitchFamily="18" charset="0"/>
              </a:rPr>
              <a:t>GOOTY MOULA HUSSAIN </a:t>
            </a:r>
            <a:br>
              <a:rPr lang="en-US" sz="3200" b="1" i="1" dirty="0">
                <a:latin typeface="Amasis MT Pro Medium" panose="02040504050005020304" pitchFamily="18" charset="0"/>
              </a:rPr>
            </a:br>
            <a:r>
              <a:rPr lang="en-US" sz="3200" b="1" i="1" dirty="0">
                <a:latin typeface="Amasis MT Pro Medium" panose="02040504050005020304" pitchFamily="18" charset="0"/>
              </a:rPr>
              <a:t>3. VAMSARAJ CHANDRAKANTH</a:t>
            </a:r>
            <a:br>
              <a:rPr lang="en-IN" sz="3200" b="1" i="1" dirty="0">
                <a:latin typeface="Amasis MT Pro Medium" panose="02040504050005020304" pitchFamily="18" charset="0"/>
              </a:rPr>
            </a:br>
            <a:r>
              <a:rPr lang="en-US" sz="3200" b="1" i="1" dirty="0">
                <a:latin typeface="Amasis MT Pro Medium" panose="02040504050005020304" pitchFamily="18" charset="0"/>
              </a:rPr>
              <a:t>4</a:t>
            </a:r>
            <a:r>
              <a:rPr lang="en-IN" sz="3200" b="1" i="1" dirty="0">
                <a:latin typeface="Amasis MT Pro Medium" panose="02040504050005020304" pitchFamily="18" charset="0"/>
              </a:rPr>
              <a:t>. B.R.VISHNU KANTH</a:t>
            </a:r>
            <a:br>
              <a:rPr lang="en-IN" sz="3200" b="1" i="1" dirty="0">
                <a:latin typeface="Amasis MT Pro Medium" panose="02040504050005020304" pitchFamily="18" charset="0"/>
              </a:rPr>
            </a:br>
            <a:r>
              <a:rPr lang="en-IN" sz="3200" b="1" i="1" dirty="0">
                <a:latin typeface="Amasis MT Pro Medium" panose="02040504050005020304" pitchFamily="18" charset="0"/>
              </a:rPr>
              <a:t>4. DASARI BHARATH KUMAR</a:t>
            </a:r>
            <a:br>
              <a:rPr lang="en-IN" sz="3200" b="1" i="1" dirty="0">
                <a:latin typeface="Amasis MT Pro Medium" panose="02040504050005020304" pitchFamily="18" charset="0"/>
              </a:rPr>
            </a:br>
            <a:r>
              <a:rPr lang="en-IN" sz="3200" b="1" i="1" dirty="0">
                <a:latin typeface="Amasis MT Pro Medium" panose="02040504050005020304" pitchFamily="18" charset="0"/>
              </a:rPr>
              <a:t>5. </a:t>
            </a:r>
            <a:r>
              <a:rPr lang="en-US" sz="3200" b="1" i="1" dirty="0">
                <a:latin typeface="Amasis MT Pro Medium" panose="02040504050005020304" pitchFamily="18" charset="0"/>
              </a:rPr>
              <a:t>DUDEKULA SUBHANALLAH</a:t>
            </a:r>
            <a:br>
              <a:rPr lang="en-IN" sz="3200" b="1" i="1" dirty="0"/>
            </a:br>
            <a:r>
              <a:rPr lang="en-IN" sz="3200" b="1" i="1" dirty="0"/>
              <a:t>                                                     </a:t>
            </a:r>
            <a:br>
              <a:rPr lang="en-IN" sz="3200" b="1" i="1" dirty="0"/>
            </a:br>
            <a:r>
              <a:rPr lang="en-IN" sz="3200" b="1" i="1" dirty="0"/>
              <a:t>                                                        </a:t>
            </a:r>
            <a:r>
              <a:rPr lang="en-IN" sz="3200" b="1" i="1" u="sng" dirty="0">
                <a:solidFill>
                  <a:schemeClr val="accent5">
                    <a:lumMod val="50000"/>
                  </a:schemeClr>
                </a:solidFill>
                <a:latin typeface="Amasis MT Pro Black" panose="02040504050005020304" pitchFamily="18" charset="0"/>
              </a:rPr>
              <a:t>From</a:t>
            </a:r>
            <a:r>
              <a:rPr lang="en-IN" sz="3200" b="1" i="1" u="sng" dirty="0">
                <a:solidFill>
                  <a:schemeClr val="accent5">
                    <a:lumMod val="50000"/>
                  </a:schemeClr>
                </a:solidFill>
              </a:rPr>
              <a:t> :</a:t>
            </a:r>
            <a:br>
              <a:rPr lang="en-IN" sz="3200" dirty="0"/>
            </a:br>
            <a:r>
              <a:rPr lang="en-IN" sz="3200" dirty="0"/>
              <a:t>                                                        </a:t>
            </a:r>
            <a:r>
              <a:rPr lang="en-IN" sz="3200" b="1" dirty="0">
                <a:solidFill>
                  <a:schemeClr val="accent2">
                    <a:lumMod val="50000"/>
                  </a:schemeClr>
                </a:solidFill>
                <a:latin typeface="Amasis MT Pro Black" panose="02040504050005020304" pitchFamily="18" charset="0"/>
              </a:rPr>
              <a:t>S.S.G.S DEGREE COLLEGE</a:t>
            </a:r>
            <a:br>
              <a:rPr lang="en-US" sz="3200" b="1" dirty="0">
                <a:solidFill>
                  <a:schemeClr val="accent2">
                    <a:lumMod val="50000"/>
                  </a:schemeClr>
                </a:solidFill>
                <a:latin typeface="Amasis MT Pro Black" panose="02040504050005020304" pitchFamily="18" charset="0"/>
              </a:rPr>
            </a:br>
            <a:r>
              <a:rPr lang="en-US" sz="3200" b="1" dirty="0">
                <a:solidFill>
                  <a:schemeClr val="accent2">
                    <a:lumMod val="50000"/>
                  </a:schemeClr>
                </a:solidFill>
                <a:latin typeface="Amasis MT Pro Black" panose="02040504050005020304" pitchFamily="18" charset="0"/>
              </a:rPr>
              <a:t>                                          </a:t>
            </a:r>
            <a:r>
              <a:rPr lang="en-US" sz="3200" b="1" dirty="0" err="1">
                <a:solidFill>
                  <a:schemeClr val="accent2">
                    <a:lumMod val="50000"/>
                  </a:schemeClr>
                </a:solidFill>
                <a:latin typeface="Amasis MT Pro Black" panose="02040504050005020304" pitchFamily="18" charset="0"/>
              </a:rPr>
              <a:t>Guntakal</a:t>
            </a:r>
            <a:r>
              <a:rPr lang="en-US" sz="3200" b="1" dirty="0">
                <a:solidFill>
                  <a:schemeClr val="accent2">
                    <a:lumMod val="50000"/>
                  </a:schemeClr>
                </a:solidFill>
                <a:latin typeface="Amasis MT Pro Black" panose="02040504050005020304" pitchFamily="18" charset="0"/>
              </a:rPr>
              <a:t>.</a:t>
            </a:r>
            <a:br>
              <a:rPr lang="en-US" sz="3200" b="1" dirty="0">
                <a:solidFill>
                  <a:schemeClr val="accent2">
                    <a:lumMod val="50000"/>
                  </a:schemeClr>
                </a:solidFill>
                <a:latin typeface="Amasis MT Pro Black" panose="02040504050005020304" pitchFamily="18" charset="0"/>
              </a:rPr>
            </a:br>
            <a:r>
              <a:rPr lang="en-IN" sz="3200" dirty="0"/>
              <a:t> </a:t>
            </a:r>
            <a:br>
              <a:rPr lang="en-US" sz="3200" dirty="0"/>
            </a:br>
            <a:br>
              <a:rPr lang="en-IN" sz="3200" dirty="0">
                <a:solidFill>
                  <a:schemeClr val="accent5">
                    <a:lumMod val="50000"/>
                  </a:schemeClr>
                </a:solidFill>
              </a:rPr>
            </a:br>
            <a:r>
              <a:rPr lang="en-IN" sz="3200" dirty="0">
                <a:solidFill>
                  <a:schemeClr val="accent5">
                    <a:lumMod val="50000"/>
                  </a:schemeClr>
                </a:solidFill>
              </a:rPr>
              <a:t>                                                     </a:t>
            </a:r>
            <a:endParaRPr lang="en-US" sz="3200" b="1" i="1" u="sng" dirty="0">
              <a:solidFill>
                <a:schemeClr val="accent5">
                  <a:lumMod val="50000"/>
                </a:schemeClr>
              </a:solidFill>
            </a:endParaRPr>
          </a:p>
        </p:txBody>
      </p:sp>
    </p:spTree>
    <p:extLst>
      <p:ext uri="{BB962C8B-B14F-4D97-AF65-F5344CB8AC3E}">
        <p14:creationId xmlns:p14="http://schemas.microsoft.com/office/powerpoint/2010/main" val="410899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95F58509-4C5C-0CF3-62C3-D7A881DB900B}"/>
              </a:ext>
            </a:extLst>
          </p:cNvPr>
          <p:cNvSpPr/>
          <p:nvPr/>
        </p:nvSpPr>
        <p:spPr>
          <a:xfrm>
            <a:off x="0" y="0"/>
            <a:ext cx="12192000" cy="6857999"/>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2" name="Title 1">
            <a:extLst>
              <a:ext uri="{FF2B5EF4-FFF2-40B4-BE49-F238E27FC236}">
                <a16:creationId xmlns:a16="http://schemas.microsoft.com/office/drawing/2014/main" id="{275E4720-6691-D83F-1D36-59E21CAAB974}"/>
              </a:ext>
            </a:extLst>
          </p:cNvPr>
          <p:cNvSpPr>
            <a:spLocks noGrp="1"/>
          </p:cNvSpPr>
          <p:nvPr>
            <p:ph type="title"/>
          </p:nvPr>
        </p:nvSpPr>
        <p:spPr>
          <a:xfrm>
            <a:off x="1116390" y="641047"/>
            <a:ext cx="10515600" cy="5200952"/>
          </a:xfrm>
        </p:spPr>
        <p:txBody>
          <a:bodyPr anchor="t">
            <a:normAutofit/>
          </a:bodyPr>
          <a:lstStyle/>
          <a:p>
            <a:r>
              <a:rPr lang="en-IN" sz="2400" dirty="0">
                <a:solidFill>
                  <a:srgbClr val="C00000"/>
                </a:solidFill>
                <a:latin typeface="Amasis MT Pro Black" panose="02040504050005020304" pitchFamily="18" charset="0"/>
              </a:rPr>
              <a:t>                                            </a:t>
            </a:r>
            <a:r>
              <a:rPr lang="en-IN" sz="2400" b="1" i="1" u="sng" dirty="0">
                <a:solidFill>
                  <a:srgbClr val="C00000"/>
                </a:solidFill>
                <a:latin typeface="Amasis MT Pro Black" panose="02040504050005020304" pitchFamily="18" charset="0"/>
              </a:rPr>
              <a:t>Team members-1</a:t>
            </a:r>
            <a:br>
              <a:rPr lang="en-IN" sz="2400" b="1" i="1" u="sng" dirty="0">
                <a:solidFill>
                  <a:srgbClr val="C00000"/>
                </a:solidFill>
                <a:latin typeface="Amasis MT Pro Black" panose="02040504050005020304" pitchFamily="18" charset="0"/>
              </a:rPr>
            </a:br>
            <a:r>
              <a:rPr lang="en-IN" sz="2400" dirty="0">
                <a:solidFill>
                  <a:srgbClr val="C00000"/>
                </a:solidFill>
                <a:latin typeface="Amasis MT Pro Black" panose="02040504050005020304" pitchFamily="18" charset="0"/>
              </a:rPr>
              <a:t>                         </a:t>
            </a:r>
            <a:r>
              <a:rPr lang="en-US" sz="2400" dirty="0" err="1">
                <a:solidFill>
                  <a:srgbClr val="C00000"/>
                </a:solidFill>
                <a:latin typeface="Amasis MT Pro Black" panose="02040504050005020304" pitchFamily="18" charset="0"/>
              </a:rPr>
              <a:t>Subhan</a:t>
            </a:r>
            <a:r>
              <a:rPr lang="en-US" sz="2400" dirty="0">
                <a:solidFill>
                  <a:srgbClr val="C00000"/>
                </a:solidFill>
                <a:latin typeface="Amasis MT Pro Black" panose="02040504050005020304" pitchFamily="18" charset="0"/>
              </a:rPr>
              <a:t> Allah</a:t>
            </a:r>
            <a:br>
              <a:rPr lang="en-IN" sz="3200" b="1" i="1" dirty="0">
                <a:latin typeface="Amasis MT Pro Black" panose="02040504050005020304" pitchFamily="18" charset="0"/>
              </a:rPr>
            </a:br>
            <a:br>
              <a:rPr lang="en-IN" sz="3200" b="1" i="1" dirty="0">
                <a:latin typeface="Amasis MT Pro Black" panose="02040504050005020304" pitchFamily="18" charset="0"/>
              </a:rPr>
            </a:br>
            <a:r>
              <a:rPr lang="en-IN" sz="3200" b="1" i="1" u="sng" dirty="0">
                <a:solidFill>
                  <a:schemeClr val="accent1"/>
                </a:solidFill>
                <a:latin typeface="Abadi" panose="020B0604020104020204" pitchFamily="34" charset="0"/>
              </a:rPr>
              <a:t>My contribution in this project :</a:t>
            </a:r>
            <a:br>
              <a:rPr lang="en-IN" sz="2800" b="1" i="1" u="sng" dirty="0">
                <a:solidFill>
                  <a:schemeClr val="accent5"/>
                </a:solidFill>
                <a:latin typeface="Abadi" panose="020B0604020104020204" pitchFamily="34" charset="0"/>
              </a:rPr>
            </a:br>
            <a:r>
              <a:rPr lang="en-IN" sz="2800" dirty="0">
                <a:solidFill>
                  <a:schemeClr val="accent5"/>
                </a:solidFill>
                <a:latin typeface="Abadi" panose="020B0604020104020204" pitchFamily="34" charset="0"/>
              </a:rPr>
              <a:t>        </a:t>
            </a:r>
            <a:r>
              <a:rPr lang="en-IN" sz="2800" dirty="0">
                <a:solidFill>
                  <a:schemeClr val="accent5"/>
                </a:solidFill>
                <a:latin typeface="+mn-lt"/>
              </a:rPr>
              <a:t> </a:t>
            </a:r>
            <a:r>
              <a:rPr lang="en-IN" sz="2800" i="1" dirty="0">
                <a:latin typeface="+mn-lt"/>
              </a:rPr>
              <a:t>I am one of the member of this project . I was assigned to Research </a:t>
            </a:r>
            <a:r>
              <a:rPr lang="en-IN" sz="2800" b="1" i="1" dirty="0">
                <a:latin typeface="+mn-lt"/>
              </a:rPr>
              <a:t>SEO Audit , Keyword Research and to prepare the PPT presentation</a:t>
            </a:r>
            <a:r>
              <a:rPr lang="en-IN" sz="2800" i="1" dirty="0">
                <a:latin typeface="+mn-lt"/>
              </a:rPr>
              <a:t> . In this process I </a:t>
            </a:r>
            <a:r>
              <a:rPr lang="en-IN" sz="2800" i="1" dirty="0" err="1">
                <a:latin typeface="+mn-lt"/>
              </a:rPr>
              <a:t>learnd</a:t>
            </a:r>
            <a:r>
              <a:rPr lang="en-IN" sz="2800" i="1" dirty="0">
                <a:latin typeface="+mn-lt"/>
              </a:rPr>
              <a:t> new things through the Research and want to explore more about the different platforms on Digital Marketing to build my skills .Through this project I learned so much practical experience to get </a:t>
            </a:r>
            <a:r>
              <a:rPr lang="en-IN" sz="2800" i="1" dirty="0" err="1">
                <a:latin typeface="+mn-lt"/>
              </a:rPr>
              <a:t>selfknowledge</a:t>
            </a:r>
            <a:r>
              <a:rPr lang="en-IN" sz="2800" i="1" dirty="0">
                <a:latin typeface="+mn-lt"/>
              </a:rPr>
              <a:t> in different paths and it’s show me what I am and increase my self confidence to achieve anything what I want .</a:t>
            </a:r>
            <a:endParaRPr lang="en-US" sz="2800" i="1" u="sng" dirty="0">
              <a:solidFill>
                <a:schemeClr val="accent5"/>
              </a:solidFill>
              <a:latin typeface="+mn-lt"/>
            </a:endParaRPr>
          </a:p>
        </p:txBody>
      </p:sp>
    </p:spTree>
    <p:extLst>
      <p:ext uri="{BB962C8B-B14F-4D97-AF65-F5344CB8AC3E}">
        <p14:creationId xmlns:p14="http://schemas.microsoft.com/office/powerpoint/2010/main" val="12018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95F58509-4C5C-0CF3-62C3-D7A881DB900B}"/>
              </a:ext>
            </a:extLst>
          </p:cNvPr>
          <p:cNvSpPr/>
          <p:nvPr/>
        </p:nvSpPr>
        <p:spPr>
          <a:xfrm>
            <a:off x="0" y="0"/>
            <a:ext cx="12192000" cy="6857999"/>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2" name="Title 1">
            <a:extLst>
              <a:ext uri="{FF2B5EF4-FFF2-40B4-BE49-F238E27FC236}">
                <a16:creationId xmlns:a16="http://schemas.microsoft.com/office/drawing/2014/main" id="{275E4720-6691-D83F-1D36-59E21CAAB974}"/>
              </a:ext>
            </a:extLst>
          </p:cNvPr>
          <p:cNvSpPr>
            <a:spLocks noGrp="1"/>
          </p:cNvSpPr>
          <p:nvPr>
            <p:ph type="title"/>
          </p:nvPr>
        </p:nvSpPr>
        <p:spPr>
          <a:xfrm>
            <a:off x="838200" y="919238"/>
            <a:ext cx="10515600" cy="5200952"/>
          </a:xfrm>
        </p:spPr>
        <p:txBody>
          <a:bodyPr anchor="t">
            <a:normAutofit/>
          </a:bodyPr>
          <a:lstStyle/>
          <a:p>
            <a:r>
              <a:rPr lang="en-IN" sz="2400" dirty="0"/>
              <a:t>                                                      </a:t>
            </a:r>
            <a:r>
              <a:rPr lang="en-IN" sz="2400" b="1" dirty="0"/>
              <a:t>     </a:t>
            </a:r>
            <a:r>
              <a:rPr lang="en-IN" sz="2400" b="1" i="1" u="sng" dirty="0">
                <a:solidFill>
                  <a:srgbClr val="C00000"/>
                </a:solidFill>
              </a:rPr>
              <a:t>Team member-2</a:t>
            </a:r>
            <a:br>
              <a:rPr lang="en-IN" sz="2400" b="1" i="1" u="sng" dirty="0">
                <a:solidFill>
                  <a:srgbClr val="C00000"/>
                </a:solidFill>
              </a:rPr>
            </a:br>
            <a:r>
              <a:rPr lang="en-IN" sz="2400" b="1" dirty="0">
                <a:solidFill>
                  <a:srgbClr val="C00000"/>
                </a:solidFill>
              </a:rPr>
              <a:t>                                                   </a:t>
            </a:r>
            <a:r>
              <a:rPr lang="en-US" sz="2400" b="1" dirty="0">
                <a:solidFill>
                  <a:srgbClr val="C00000"/>
                </a:solidFill>
              </a:rPr>
              <a:t>VADLA </a:t>
            </a:r>
            <a:r>
              <a:rPr lang="en-US" sz="2400" b="1" dirty="0" err="1">
                <a:solidFill>
                  <a:srgbClr val="C00000"/>
                </a:solidFill>
              </a:rPr>
              <a:t>Charan</a:t>
            </a:r>
            <a:br>
              <a:rPr lang="en-IN" sz="3200" b="1" i="1" dirty="0">
                <a:latin typeface="Amasis MT Pro Black" panose="02040504050005020304" pitchFamily="18" charset="0"/>
              </a:rPr>
            </a:br>
            <a:br>
              <a:rPr lang="en-IN" sz="3200" b="1" i="1" dirty="0">
                <a:latin typeface="Amasis MT Pro Black" panose="02040504050005020304" pitchFamily="18" charset="0"/>
              </a:rPr>
            </a:br>
            <a:r>
              <a:rPr lang="en-IN" sz="2800" b="1" i="1" u="sng"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My contribution in this project :</a:t>
            </a:r>
            <a:br>
              <a:rPr lang="en-IN" sz="2800" b="1" i="1" u="sng"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br>
            <a:r>
              <a:rPr lang="en-IN" sz="2800"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IN" sz="2800" i="1" dirty="0">
                <a:latin typeface="Abadi" panose="020B0604020104020204" pitchFamily="34" charset="0"/>
                <a:ea typeface="ADLaM Display" panose="02010000000000000000" pitchFamily="2" charset="0"/>
                <a:cs typeface="ADLaM Display" panose="02010000000000000000" pitchFamily="2" charset="0"/>
              </a:rPr>
              <a:t>In this project I worked to make </a:t>
            </a:r>
            <a:r>
              <a:rPr lang="en-IN" sz="2800" b="1" i="1" dirty="0" err="1">
                <a:latin typeface="Abadi" panose="020B0604020104020204" pitchFamily="34" charset="0"/>
                <a:ea typeface="ADLaM Display" panose="02010000000000000000" pitchFamily="2" charset="0"/>
                <a:cs typeface="ADLaM Display" panose="02010000000000000000" pitchFamily="2" charset="0"/>
              </a:rPr>
              <a:t>instagram</a:t>
            </a:r>
            <a:r>
              <a:rPr lang="en-IN" sz="2800" b="1" i="1" dirty="0">
                <a:latin typeface="Abadi" panose="020B0604020104020204" pitchFamily="34" charset="0"/>
                <a:ea typeface="ADLaM Display" panose="02010000000000000000" pitchFamily="2" charset="0"/>
                <a:cs typeface="ADLaM Display" panose="02010000000000000000" pitchFamily="2" charset="0"/>
              </a:rPr>
              <a:t> reels  , video editing </a:t>
            </a:r>
            <a:r>
              <a:rPr lang="en-IN" sz="2800" i="1" dirty="0">
                <a:latin typeface="Abadi" panose="020B0604020104020204" pitchFamily="34" charset="0"/>
                <a:ea typeface="ADLaM Display" panose="02010000000000000000" pitchFamily="2" charset="0"/>
                <a:cs typeface="ADLaM Display" panose="02010000000000000000" pitchFamily="2" charset="0"/>
              </a:rPr>
              <a:t>to show my editing </a:t>
            </a:r>
            <a:r>
              <a:rPr lang="en-IN" sz="2800" i="1" dirty="0" err="1">
                <a:latin typeface="Abadi" panose="020B0604020104020204" pitchFamily="34" charset="0"/>
                <a:ea typeface="ADLaM Display" panose="02010000000000000000" pitchFamily="2" charset="0"/>
                <a:cs typeface="ADLaM Display" panose="02010000000000000000" pitchFamily="2" charset="0"/>
              </a:rPr>
              <a:t>skils</a:t>
            </a:r>
            <a:r>
              <a:rPr lang="en-IN" sz="2800" i="1" dirty="0">
                <a:latin typeface="Abadi" panose="020B0604020104020204" pitchFamily="34" charset="0"/>
                <a:ea typeface="ADLaM Display" panose="02010000000000000000" pitchFamily="2" charset="0"/>
                <a:cs typeface="ADLaM Display" panose="02010000000000000000" pitchFamily="2" charset="0"/>
              </a:rPr>
              <a:t> on this project through this project I know about different platforms on social media marketing and how to campaign different content to attract the customer . </a:t>
            </a:r>
            <a:endParaRPr lang="en-US" sz="2800" b="1" i="1" u="sng" dirty="0">
              <a:latin typeface="Abadi" panose="020B0604020104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9141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95F58509-4C5C-0CF3-62C3-D7A881DB900B}"/>
              </a:ext>
            </a:extLst>
          </p:cNvPr>
          <p:cNvSpPr/>
          <p:nvPr/>
        </p:nvSpPr>
        <p:spPr>
          <a:xfrm>
            <a:off x="0" y="0"/>
            <a:ext cx="12192000" cy="6857999"/>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2" name="Title 1">
            <a:extLst>
              <a:ext uri="{FF2B5EF4-FFF2-40B4-BE49-F238E27FC236}">
                <a16:creationId xmlns:a16="http://schemas.microsoft.com/office/drawing/2014/main" id="{275E4720-6691-D83F-1D36-59E21CAAB974}"/>
              </a:ext>
            </a:extLst>
          </p:cNvPr>
          <p:cNvSpPr>
            <a:spLocks noGrp="1"/>
          </p:cNvSpPr>
          <p:nvPr>
            <p:ph type="title"/>
          </p:nvPr>
        </p:nvSpPr>
        <p:spPr>
          <a:xfrm>
            <a:off x="838200" y="919238"/>
            <a:ext cx="10515600" cy="5200952"/>
          </a:xfrm>
        </p:spPr>
        <p:txBody>
          <a:bodyPr anchor="t">
            <a:normAutofit fontScale="90000"/>
          </a:bodyPr>
          <a:lstStyle/>
          <a:p>
            <a:r>
              <a:rPr lang="en-IN" dirty="0"/>
              <a:t>                                </a:t>
            </a:r>
            <a:r>
              <a:rPr lang="en-IN" sz="2400" b="1" u="sng" dirty="0">
                <a:solidFill>
                  <a:srgbClr val="C00000"/>
                </a:solidFill>
              </a:rPr>
              <a:t>Team members-3</a:t>
            </a:r>
            <a:br>
              <a:rPr lang="en-IN" sz="2400" b="1" u="sng" dirty="0">
                <a:solidFill>
                  <a:srgbClr val="C00000"/>
                </a:solidFill>
              </a:rPr>
            </a:br>
            <a:r>
              <a:rPr lang="en-IN" sz="2400" dirty="0">
                <a:solidFill>
                  <a:srgbClr val="C00000"/>
                </a:solidFill>
              </a:rPr>
              <a:t>                                              </a:t>
            </a:r>
            <a:r>
              <a:rPr lang="en-IN" sz="3200" i="1" dirty="0">
                <a:latin typeface="Amasis MT Pro Black" panose="02040504050005020304" pitchFamily="18" charset="0"/>
              </a:rPr>
              <a:t>BR .VISHNU KANTH</a:t>
            </a:r>
            <a:br>
              <a:rPr lang="en-IN" sz="3200" i="1" dirty="0">
                <a:latin typeface="Amasis MT Pro Black" panose="02040504050005020304" pitchFamily="18" charset="0"/>
              </a:rPr>
            </a:br>
            <a:br>
              <a:rPr lang="en-IN" sz="3200" i="1" u="sng"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br>
            <a:r>
              <a:rPr lang="en-IN" sz="3200" i="1" u="sng"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My contribution in this project  :</a:t>
            </a:r>
            <a:br>
              <a:rPr lang="en-IN" sz="3200" i="1" u="sng"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br>
            <a:r>
              <a:rPr lang="en-IN" sz="3200"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IN" sz="2800" i="1" dirty="0">
                <a:latin typeface="ADLaM Display" panose="02010000000000000000" pitchFamily="2" charset="0"/>
                <a:ea typeface="ADLaM Display" panose="02010000000000000000" pitchFamily="2" charset="0"/>
                <a:cs typeface="ADLaM Display" panose="02010000000000000000" pitchFamily="2" charset="0"/>
              </a:rPr>
              <a:t> In this project I worked to collect the content formats. In this process I am addicted to know and curious about latest news and to learn more about the different paths . </a:t>
            </a:r>
            <a:br>
              <a:rPr lang="en-IN" sz="2800" i="1" dirty="0">
                <a:latin typeface="ADLaM Display" panose="02010000000000000000" pitchFamily="2" charset="0"/>
                <a:ea typeface="ADLaM Display" panose="02010000000000000000" pitchFamily="2" charset="0"/>
                <a:cs typeface="ADLaM Display" panose="02010000000000000000" pitchFamily="2" charset="0"/>
              </a:rPr>
            </a:br>
            <a:r>
              <a:rPr lang="en-IN" sz="2800" i="1" dirty="0">
                <a:latin typeface="ADLaM Display" panose="02010000000000000000" pitchFamily="2" charset="0"/>
                <a:ea typeface="ADLaM Display" panose="02010000000000000000" pitchFamily="2" charset="0"/>
                <a:cs typeface="ADLaM Display" panose="02010000000000000000" pitchFamily="2" charset="0"/>
              </a:rPr>
              <a:t>       It will help to perform better in given project and give my 100 percent effort on them.</a:t>
            </a:r>
            <a:br>
              <a:rPr lang="en-IN" sz="2800" i="1" dirty="0">
                <a:latin typeface="ADLaM Display" panose="02010000000000000000" pitchFamily="2" charset="0"/>
                <a:ea typeface="ADLaM Display" panose="02010000000000000000" pitchFamily="2" charset="0"/>
                <a:cs typeface="ADLaM Display" panose="02010000000000000000" pitchFamily="2" charset="0"/>
              </a:rPr>
            </a:br>
            <a:r>
              <a:rPr lang="en-IN" sz="2800" i="1" dirty="0">
                <a:latin typeface="ADLaM Display" panose="02010000000000000000" pitchFamily="2" charset="0"/>
                <a:ea typeface="ADLaM Display" panose="02010000000000000000" pitchFamily="2" charset="0"/>
                <a:cs typeface="ADLaM Display" panose="02010000000000000000" pitchFamily="2" charset="0"/>
              </a:rPr>
              <a:t> </a:t>
            </a:r>
            <a:br>
              <a:rPr lang="en-IN" sz="3200" i="1" u="sng"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br>
            <a:r>
              <a:rPr lang="en-IN" sz="3200"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     </a:t>
            </a:r>
            <a:br>
              <a:rPr lang="en-IN" sz="3200" i="1" dirty="0">
                <a:latin typeface="Amasis MT Pro Black" panose="02040504050005020304" pitchFamily="18" charset="0"/>
              </a:rPr>
            </a:br>
            <a:br>
              <a:rPr lang="en-IN" sz="3200" i="1" dirty="0">
                <a:latin typeface="Amasis MT Pro Black" panose="02040504050005020304" pitchFamily="18" charset="0"/>
              </a:rPr>
            </a:br>
            <a:endParaRPr lang="en-US" sz="3200" b="1" i="1" u="sng" dirty="0">
              <a:latin typeface="Amasis MT Pro Black" panose="02040504050005020304" pitchFamily="18" charset="0"/>
            </a:endParaRPr>
          </a:p>
        </p:txBody>
      </p:sp>
    </p:spTree>
    <p:extLst>
      <p:ext uri="{BB962C8B-B14F-4D97-AF65-F5344CB8AC3E}">
        <p14:creationId xmlns:p14="http://schemas.microsoft.com/office/powerpoint/2010/main" val="1314894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95F58509-4C5C-0CF3-62C3-D7A881DB900B}"/>
              </a:ext>
            </a:extLst>
          </p:cNvPr>
          <p:cNvSpPr/>
          <p:nvPr/>
        </p:nvSpPr>
        <p:spPr>
          <a:xfrm>
            <a:off x="0" y="0"/>
            <a:ext cx="12192000" cy="6857999"/>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2" name="Title 1">
            <a:extLst>
              <a:ext uri="{FF2B5EF4-FFF2-40B4-BE49-F238E27FC236}">
                <a16:creationId xmlns:a16="http://schemas.microsoft.com/office/drawing/2014/main" id="{275E4720-6691-D83F-1D36-59E21CAAB974}"/>
              </a:ext>
            </a:extLst>
          </p:cNvPr>
          <p:cNvSpPr>
            <a:spLocks noGrp="1"/>
          </p:cNvSpPr>
          <p:nvPr>
            <p:ph type="title"/>
          </p:nvPr>
        </p:nvSpPr>
        <p:spPr>
          <a:xfrm>
            <a:off x="838200" y="919238"/>
            <a:ext cx="10515600" cy="5200952"/>
          </a:xfrm>
        </p:spPr>
        <p:txBody>
          <a:bodyPr anchor="t">
            <a:normAutofit fontScale="90000"/>
          </a:bodyPr>
          <a:lstStyle/>
          <a:p>
            <a:r>
              <a:rPr lang="en-IN" dirty="0"/>
              <a:t>                                </a:t>
            </a:r>
            <a:r>
              <a:rPr lang="en-IN" sz="2400" b="1" i="1" u="sng" dirty="0">
                <a:solidFill>
                  <a:srgbClr val="C00000"/>
                </a:solidFill>
              </a:rPr>
              <a:t>Team members-4</a:t>
            </a:r>
            <a:br>
              <a:rPr lang="en-IN" sz="2400" b="1" i="1" u="sng" dirty="0">
                <a:solidFill>
                  <a:srgbClr val="C00000"/>
                </a:solidFill>
              </a:rPr>
            </a:br>
            <a:r>
              <a:rPr lang="en-IN" sz="2400" dirty="0">
                <a:solidFill>
                  <a:srgbClr val="C00000"/>
                </a:solidFill>
              </a:rPr>
              <a:t>                                   </a:t>
            </a:r>
            <a:r>
              <a:rPr lang="en-IN" sz="3200" b="1" i="1" dirty="0">
                <a:latin typeface="Amasis MT Pro Black" panose="02040504050005020304" pitchFamily="18" charset="0"/>
              </a:rPr>
              <a:t>DHASARI BHARATH KUMAR</a:t>
            </a:r>
            <a:br>
              <a:rPr lang="en-IN" sz="3200" b="1" i="1" dirty="0">
                <a:latin typeface="Amasis MT Pro Black" panose="02040504050005020304" pitchFamily="18" charset="0"/>
              </a:rPr>
            </a:br>
            <a:br>
              <a:rPr lang="en-IN" sz="3200" b="1" i="1" dirty="0">
                <a:latin typeface="Amasis MT Pro Black" panose="02040504050005020304" pitchFamily="18" charset="0"/>
              </a:rPr>
            </a:br>
            <a:r>
              <a:rPr lang="en-IN" sz="3100" b="1" i="1" u="sng" dirty="0">
                <a:solidFill>
                  <a:schemeClr val="accent5">
                    <a:lumMod val="50000"/>
                  </a:schemeClr>
                </a:solidFill>
                <a:latin typeface="Abadi" panose="020B0604020104020204" pitchFamily="34" charset="0"/>
                <a:ea typeface="ADLaM Display" panose="02010000000000000000" pitchFamily="2" charset="0"/>
                <a:cs typeface="ADLaM Display" panose="02010000000000000000" pitchFamily="2" charset="0"/>
              </a:rPr>
              <a:t>My contribution in this project  :</a:t>
            </a:r>
            <a:br>
              <a:rPr lang="en-IN" sz="3200" dirty="0">
                <a:latin typeface="Abadi" panose="020B0604020104020204" pitchFamily="34" charset="0"/>
                <a:ea typeface="ADLaM Display" panose="02010000000000000000" pitchFamily="2" charset="0"/>
                <a:cs typeface="ADLaM Display" panose="02010000000000000000" pitchFamily="2" charset="0"/>
              </a:rPr>
            </a:br>
            <a:r>
              <a:rPr lang="en-IN" sz="3200" dirty="0">
                <a:latin typeface="Abadi" panose="020B0604020104020204" pitchFamily="34" charset="0"/>
                <a:ea typeface="ADLaM Display" panose="02010000000000000000" pitchFamily="2" charset="0"/>
                <a:cs typeface="ADLaM Display" panose="02010000000000000000" pitchFamily="2" charset="0"/>
              </a:rPr>
              <a:t>       </a:t>
            </a:r>
            <a:r>
              <a:rPr lang="en-IN" sz="3200" i="1" dirty="0">
                <a:latin typeface="Abadi" panose="020B0604020104020204" pitchFamily="34" charset="0"/>
                <a:ea typeface="ADLaM Display" panose="02010000000000000000" pitchFamily="2" charset="0"/>
                <a:cs typeface="ADLaM Display" panose="02010000000000000000" pitchFamily="2" charset="0"/>
              </a:rPr>
              <a:t>   In this assigned project I worked to gathered data about </a:t>
            </a:r>
            <a:r>
              <a:rPr lang="en-IN" sz="3200" b="1" i="1" dirty="0">
                <a:latin typeface="Abadi" panose="020B0604020104020204" pitchFamily="34" charset="0"/>
                <a:ea typeface="ADLaM Display" panose="02010000000000000000" pitchFamily="2" charset="0"/>
                <a:cs typeface="ADLaM Display" panose="02010000000000000000" pitchFamily="2" charset="0"/>
              </a:rPr>
              <a:t>marketing strategies</a:t>
            </a:r>
            <a:r>
              <a:rPr lang="en-IN" sz="3200" i="1" dirty="0">
                <a:latin typeface="Abadi" panose="020B0604020104020204" pitchFamily="34" charset="0"/>
                <a:ea typeface="ADLaM Display" panose="02010000000000000000" pitchFamily="2" charset="0"/>
                <a:cs typeface="ADLaM Display" panose="02010000000000000000" pitchFamily="2" charset="0"/>
              </a:rPr>
              <a:t> about </a:t>
            </a:r>
            <a:r>
              <a:rPr lang="en-IN" sz="3200" b="1" i="1" dirty="0" err="1">
                <a:latin typeface="Abadi" panose="020B0604020104020204" pitchFamily="34" charset="0"/>
                <a:ea typeface="ADLaM Display" panose="02010000000000000000" pitchFamily="2" charset="0"/>
                <a:cs typeface="ADLaM Display" panose="02010000000000000000" pitchFamily="2" charset="0"/>
              </a:rPr>
              <a:t>Amul</a:t>
            </a:r>
            <a:r>
              <a:rPr lang="en-IN" sz="3200" i="1" dirty="0">
                <a:latin typeface="Abadi" panose="020B0604020104020204" pitchFamily="34" charset="0"/>
                <a:ea typeface="ADLaM Display" panose="02010000000000000000" pitchFamily="2" charset="0"/>
                <a:cs typeface="ADLaM Display" panose="02010000000000000000" pitchFamily="2" charset="0"/>
              </a:rPr>
              <a:t> and challenges facing the brand this helps me to learned about the top brands strategies and the digital marketing campaign on social media and strategies that are using increase marketing sales it will help me to increase my skills in this platform.</a:t>
            </a:r>
            <a:br>
              <a:rPr lang="en-IN" sz="3200" b="1" i="1" u="sng" dirty="0">
                <a:latin typeface="Abadi" panose="020B0604020104020204" pitchFamily="34" charset="0"/>
                <a:ea typeface="ADLaM Display" panose="02010000000000000000" pitchFamily="2" charset="0"/>
                <a:cs typeface="ADLaM Display" panose="02010000000000000000" pitchFamily="2" charset="0"/>
              </a:rPr>
            </a:br>
            <a:br>
              <a:rPr lang="en-IN" sz="3200" b="1" i="1" u="sng" dirty="0">
                <a:solidFill>
                  <a:srgbClr val="C00000"/>
                </a:solidFill>
                <a:latin typeface="Abadi" panose="020B0604020104020204" pitchFamily="34" charset="0"/>
                <a:ea typeface="ADLaM Display" panose="02010000000000000000" pitchFamily="2" charset="0"/>
                <a:cs typeface="ADLaM Display" panose="02010000000000000000" pitchFamily="2" charset="0"/>
              </a:rPr>
            </a:br>
            <a:endParaRPr lang="en-US" sz="3200" b="1" i="1" u="sng" dirty="0">
              <a:solidFill>
                <a:srgbClr val="C00000"/>
              </a:solidFill>
              <a:latin typeface="Abadi" panose="020B0604020104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56010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30A11D57-BC21-C04C-BB0B-DE24A1E07839}"/>
              </a:ext>
            </a:extLst>
          </p:cNvPr>
          <p:cNvSpPr/>
          <p:nvPr/>
        </p:nvSpPr>
        <p:spPr>
          <a:xfrm>
            <a:off x="0" y="0"/>
            <a:ext cx="12192000" cy="6858000"/>
          </a:xfrm>
          <a:prstGeom prst="round2DiagRect">
            <a:avLst>
              <a:gd name="adj1" fmla="val 50000"/>
              <a:gd name="adj2" fmla="val 0"/>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7DA6350-44C3-378C-7724-D99983E48B21}"/>
              </a:ext>
            </a:extLst>
          </p:cNvPr>
          <p:cNvSpPr>
            <a:spLocks noGrp="1"/>
          </p:cNvSpPr>
          <p:nvPr>
            <p:ph type="title"/>
          </p:nvPr>
        </p:nvSpPr>
        <p:spPr>
          <a:xfrm>
            <a:off x="1306286" y="749905"/>
            <a:ext cx="9821333" cy="5358190"/>
          </a:xfrm>
        </p:spPr>
        <p:txBody>
          <a:bodyPr anchor="ctr">
            <a:normAutofit/>
          </a:bodyPr>
          <a:lstStyle/>
          <a:p>
            <a:pPr algn="ctr"/>
            <a:r>
              <a:rPr lang="en-IN" sz="6000" b="1" i="1" dirty="0">
                <a:solidFill>
                  <a:srgbClr val="00B050"/>
                </a:solidFill>
                <a:latin typeface="Lucida Calligraphy" panose="03010101010101010101" pitchFamily="66" charset="0"/>
                <a:ea typeface="Vladimir Script" panose="02000000000000000000" pitchFamily="2" charset="0"/>
              </a:rPr>
              <a:t>Thank you </a:t>
            </a:r>
            <a:endParaRPr lang="en-US" sz="6000" b="1" i="1" dirty="0">
              <a:solidFill>
                <a:srgbClr val="00B050"/>
              </a:solidFill>
              <a:latin typeface="Lucida Calligraphy" panose="03010101010101010101" pitchFamily="66" charset="0"/>
              <a:ea typeface="Vladimir Script" panose="02000000000000000000" pitchFamily="2" charset="0"/>
            </a:endParaRPr>
          </a:p>
        </p:txBody>
      </p:sp>
    </p:spTree>
    <p:extLst>
      <p:ext uri="{BB962C8B-B14F-4D97-AF65-F5344CB8AC3E}">
        <p14:creationId xmlns:p14="http://schemas.microsoft.com/office/powerpoint/2010/main" val="324992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1CEB05E6-8586-DF4B-31A5-9E43E7D5FAA6}"/>
              </a:ext>
            </a:extLst>
          </p:cNvPr>
          <p:cNvSpPr/>
          <p:nvPr/>
        </p:nvSpPr>
        <p:spPr>
          <a:xfrm>
            <a:off x="0" y="0"/>
            <a:ext cx="12192000" cy="6858000"/>
          </a:xfrm>
          <a:prstGeom prst="round2DiagRect">
            <a:avLst>
              <a:gd name="adj1" fmla="val 48060"/>
              <a:gd name="adj2" fmla="val 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F00F087-881B-6736-294C-B937233AF465}"/>
              </a:ext>
            </a:extLst>
          </p:cNvPr>
          <p:cNvSpPr>
            <a:spLocks noGrp="1"/>
          </p:cNvSpPr>
          <p:nvPr>
            <p:ph type="title"/>
          </p:nvPr>
        </p:nvSpPr>
        <p:spPr/>
        <p:txBody>
          <a:bodyPr anchor="ctr">
            <a:normAutofit/>
          </a:bodyPr>
          <a:lstStyle/>
          <a:p>
            <a:pPr algn="ctr"/>
            <a:r>
              <a:rPr lang="en-IN" sz="3200" b="1" dirty="0">
                <a:solidFill>
                  <a:srgbClr val="7030A0"/>
                </a:solidFill>
                <a:latin typeface="Amasis MT Pro Medium" panose="02000000000000000000" pitchFamily="2" charset="0"/>
                <a:ea typeface="Amasis MT Pro Medium" panose="02000000000000000000" pitchFamily="2" charset="0"/>
                <a:cs typeface="Aldhabi" pitchFamily="2" charset="-78"/>
              </a:rPr>
              <a:t>Part 1 : Brand study, Competitor Analysis &amp;</a:t>
            </a:r>
            <a:br>
              <a:rPr lang="en-IN" sz="3200" b="1" dirty="0">
                <a:solidFill>
                  <a:srgbClr val="7030A0"/>
                </a:solidFill>
                <a:latin typeface="Amasis MT Pro Medium" panose="02000000000000000000" pitchFamily="2" charset="0"/>
                <a:ea typeface="Amasis MT Pro Medium" panose="02000000000000000000" pitchFamily="2" charset="0"/>
                <a:cs typeface="Aldhabi" pitchFamily="2" charset="-78"/>
              </a:rPr>
            </a:br>
            <a:r>
              <a:rPr lang="en-IN" sz="3200" b="1" dirty="0">
                <a:solidFill>
                  <a:srgbClr val="7030A0"/>
                </a:solidFill>
                <a:latin typeface="Amasis MT Pro Medium" panose="02000000000000000000" pitchFamily="2" charset="0"/>
                <a:ea typeface="Amasis MT Pro Medium" panose="02000000000000000000" pitchFamily="2" charset="0"/>
                <a:cs typeface="Aldhabi" pitchFamily="2" charset="-78"/>
              </a:rPr>
              <a:t> Buyer’s/Audience‘s persona </a:t>
            </a:r>
            <a:endParaRPr lang="en-US" sz="3200" b="1" dirty="0">
              <a:solidFill>
                <a:srgbClr val="7030A0"/>
              </a:solidFill>
              <a:latin typeface="Amasis MT Pro Medium" panose="02000000000000000000" pitchFamily="2" charset="0"/>
              <a:ea typeface="Amasis MT Pro Medium" panose="02000000000000000000" pitchFamily="2" charset="0"/>
              <a:cs typeface="Aldhabi" pitchFamily="2" charset="-78"/>
            </a:endParaRPr>
          </a:p>
        </p:txBody>
      </p:sp>
      <p:sp>
        <p:nvSpPr>
          <p:cNvPr id="3" name="Content Placeholder 2">
            <a:extLst>
              <a:ext uri="{FF2B5EF4-FFF2-40B4-BE49-F238E27FC236}">
                <a16:creationId xmlns:a16="http://schemas.microsoft.com/office/drawing/2014/main" id="{9CCC2126-A5A0-A5D0-A371-58F7DA245816}"/>
              </a:ext>
            </a:extLst>
          </p:cNvPr>
          <p:cNvSpPr>
            <a:spLocks noGrp="1"/>
          </p:cNvSpPr>
          <p:nvPr>
            <p:ph idx="1"/>
          </p:nvPr>
        </p:nvSpPr>
        <p:spPr>
          <a:xfrm>
            <a:off x="838200" y="1786995"/>
            <a:ext cx="10515600" cy="4351338"/>
          </a:xfrm>
        </p:spPr>
        <p:txBody>
          <a:bodyPr/>
          <a:lstStyle/>
          <a:p>
            <a:r>
              <a:rPr lang="en-IN" b="1" u="sng" dirty="0"/>
              <a:t>Research Brand Name :</a:t>
            </a:r>
            <a:r>
              <a:rPr lang="en-IN" dirty="0"/>
              <a:t> </a:t>
            </a:r>
            <a:r>
              <a:rPr lang="en-IN" b="1" dirty="0">
                <a:solidFill>
                  <a:srgbClr val="C00000"/>
                </a:solidFill>
              </a:rPr>
              <a:t>“</a:t>
            </a:r>
            <a:r>
              <a:rPr lang="en-US" b="1" dirty="0">
                <a:solidFill>
                  <a:srgbClr val="C00000"/>
                </a:solidFill>
              </a:rPr>
              <a:t>AXIS BANK</a:t>
            </a:r>
            <a:r>
              <a:rPr lang="en-IN" sz="3200" b="1" dirty="0">
                <a:solidFill>
                  <a:srgbClr val="C00000"/>
                </a:solidFill>
              </a:rPr>
              <a:t>”</a:t>
            </a:r>
          </a:p>
          <a:p>
            <a:pPr marL="0" indent="0">
              <a:buNone/>
            </a:pPr>
            <a:endParaRPr lang="en-US" dirty="0"/>
          </a:p>
        </p:txBody>
      </p:sp>
      <p:pic>
        <p:nvPicPr>
          <p:cNvPr id="4" name="Picture 4">
            <a:extLst>
              <a:ext uri="{FF2B5EF4-FFF2-40B4-BE49-F238E27FC236}">
                <a16:creationId xmlns:a16="http://schemas.microsoft.com/office/drawing/2014/main" id="{2364AE22-E2CE-112E-DA56-EB8919A96B2C}"/>
              </a:ext>
            </a:extLst>
          </p:cNvPr>
          <p:cNvPicPr>
            <a:picLocks noChangeAspect="1"/>
          </p:cNvPicPr>
          <p:nvPr/>
        </p:nvPicPr>
        <p:blipFill>
          <a:blip r:embed="rId2"/>
          <a:srcRect/>
          <a:stretch/>
        </p:blipFill>
        <p:spPr>
          <a:xfrm>
            <a:off x="1242921" y="2624667"/>
            <a:ext cx="9492505" cy="3513666"/>
          </a:xfrm>
          <a:prstGeom prst="rect">
            <a:avLst/>
          </a:prstGeom>
          <a:effectLst>
            <a:innerShdw blurRad="63500" dist="101600" dir="13500000">
              <a:prstClr val="black">
                <a:alpha val="50000"/>
              </a:prstClr>
            </a:innerShdw>
          </a:effectLst>
        </p:spPr>
      </p:pic>
    </p:spTree>
    <p:extLst>
      <p:ext uri="{BB962C8B-B14F-4D97-AF65-F5344CB8AC3E}">
        <p14:creationId xmlns:p14="http://schemas.microsoft.com/office/powerpoint/2010/main" val="38258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E2360DDD-2F37-77B6-318E-8B912A944F58}"/>
              </a:ext>
            </a:extLst>
          </p:cNvPr>
          <p:cNvSpPr/>
          <p:nvPr/>
        </p:nvSpPr>
        <p:spPr>
          <a:xfrm>
            <a:off x="0" y="0"/>
            <a:ext cx="12192000" cy="6858000"/>
          </a:xfrm>
          <a:prstGeom prst="round2DiagRect">
            <a:avLst>
              <a:gd name="adj1" fmla="val 42769"/>
              <a:gd name="adj2"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7BE99-862E-0755-4F6A-6CB253955730}"/>
              </a:ext>
            </a:extLst>
          </p:cNvPr>
          <p:cNvSpPr>
            <a:spLocks noGrp="1"/>
          </p:cNvSpPr>
          <p:nvPr>
            <p:ph type="title"/>
          </p:nvPr>
        </p:nvSpPr>
        <p:spPr>
          <a:xfrm>
            <a:off x="849354" y="622904"/>
            <a:ext cx="10493291" cy="5612191"/>
          </a:xfrm>
        </p:spPr>
        <p:txBody>
          <a:bodyPr anchor="t"/>
          <a:lstStyle/>
          <a:p>
            <a:r>
              <a:rPr lang="en-IN" b="1" u="sng" dirty="0">
                <a:solidFill>
                  <a:srgbClr val="00B050"/>
                </a:solidFill>
              </a:rPr>
              <a:t>History of </a:t>
            </a:r>
            <a:r>
              <a:rPr lang="en-US" b="1" u="sng" dirty="0">
                <a:solidFill>
                  <a:srgbClr val="00B050"/>
                </a:solidFill>
              </a:rPr>
              <a:t>Axis Bank</a:t>
            </a:r>
            <a:r>
              <a:rPr lang="en-IN" b="1" dirty="0">
                <a:solidFill>
                  <a:srgbClr val="00B050"/>
                </a:solidFill>
              </a:rPr>
              <a:t> :</a:t>
            </a:r>
            <a:br>
              <a:rPr lang="en-IN" b="1" dirty="0">
                <a:solidFill>
                  <a:srgbClr val="00B050"/>
                </a:solidFill>
              </a:rPr>
            </a:br>
            <a:r>
              <a:rPr lang="en-IN" b="1" dirty="0">
                <a:solidFill>
                  <a:srgbClr val="00B050"/>
                </a:solidFill>
              </a:rPr>
              <a:t>   </a:t>
            </a:r>
            <a:r>
              <a:rPr lang="en-IN" sz="2800" b="1" dirty="0">
                <a:solidFill>
                  <a:srgbClr val="00B050"/>
                </a:solidFill>
              </a:rPr>
              <a:t>  </a:t>
            </a:r>
            <a:r>
              <a:rPr lang="en-US" sz="2800" b="1" i="0" dirty="0">
                <a:solidFill>
                  <a:srgbClr val="202122"/>
                </a:solidFill>
                <a:effectLst/>
                <a:latin typeface="-apple-system"/>
              </a:rPr>
              <a:t>The bank was founded on 3 December 1993 as UTI Bank, opening its registered office in </a:t>
            </a:r>
            <a:r>
              <a:rPr lang="en-US" sz="2800" b="1" i="0" u="none" strike="noStrike" dirty="0">
                <a:solidFill>
                  <a:srgbClr val="202122"/>
                </a:solidFill>
                <a:effectLst/>
                <a:latin typeface="-apple-system"/>
                <a:hlinkClick r:id="rId2" tooltip="Ahmedabad"/>
              </a:rPr>
              <a:t>Ahmedabad</a:t>
            </a:r>
            <a:r>
              <a:rPr lang="en-US" sz="2800" b="1" i="0" dirty="0">
                <a:solidFill>
                  <a:srgbClr val="202122"/>
                </a:solidFill>
                <a:effectLst/>
                <a:latin typeface="-apple-system"/>
              </a:rPr>
              <a:t> and a corporate office in </a:t>
            </a:r>
            <a:r>
              <a:rPr lang="en-US" sz="2800" b="1" i="0" u="none" strike="noStrike" dirty="0">
                <a:solidFill>
                  <a:srgbClr val="202122"/>
                </a:solidFill>
                <a:effectLst/>
                <a:latin typeface="-apple-system"/>
                <a:hlinkClick r:id="rId3" tooltip="Mumbai"/>
              </a:rPr>
              <a:t>Mumbai</a:t>
            </a:r>
            <a:r>
              <a:rPr lang="en-US" sz="2800" b="1" i="0" dirty="0">
                <a:solidFill>
                  <a:srgbClr val="202122"/>
                </a:solidFill>
                <a:effectLst/>
                <a:latin typeface="-apple-system"/>
              </a:rPr>
              <a:t>.</a:t>
            </a:r>
            <a:r>
              <a:rPr lang="en-US" sz="2800" b="1" i="0" u="none" strike="noStrike" baseline="30000" dirty="0">
                <a:solidFill>
                  <a:srgbClr val="202122"/>
                </a:solidFill>
                <a:effectLst/>
                <a:latin typeface="-apple-system"/>
                <a:hlinkClick r:id="rId4"/>
              </a:rPr>
              <a:t>[11]</a:t>
            </a:r>
            <a:r>
              <a:rPr lang="en-US" sz="2800" b="1" i="0" dirty="0">
                <a:solidFill>
                  <a:srgbClr val="202122"/>
                </a:solidFill>
                <a:effectLst/>
                <a:latin typeface="-apple-system"/>
              </a:rPr>
              <a:t> The bank was promoted jointly by the Administrator of the </a:t>
            </a:r>
            <a:r>
              <a:rPr lang="en-US" sz="2800" b="1" i="0" u="none" strike="noStrike" dirty="0">
                <a:solidFill>
                  <a:srgbClr val="202122"/>
                </a:solidFill>
                <a:effectLst/>
                <a:latin typeface="-apple-system"/>
                <a:hlinkClick r:id="rId5" tooltip="Unit Trust of India"/>
              </a:rPr>
              <a:t>Unit Trust of India</a:t>
            </a:r>
            <a:r>
              <a:rPr lang="en-US" sz="2800" b="1" i="0" dirty="0">
                <a:solidFill>
                  <a:srgbClr val="202122"/>
                </a:solidFill>
                <a:effectLst/>
                <a:latin typeface="-apple-system"/>
              </a:rPr>
              <a:t> (UTI),</a:t>
            </a:r>
            <a:r>
              <a:rPr lang="en-US" sz="2800" b="1" i="0" u="none" strike="noStrike" baseline="30000" dirty="0">
                <a:solidFill>
                  <a:srgbClr val="202122"/>
                </a:solidFill>
                <a:effectLst/>
                <a:latin typeface="-apple-system"/>
                <a:hlinkClick r:id="rId6"/>
              </a:rPr>
              <a:t>[12]</a:t>
            </a:r>
            <a:r>
              <a:rPr lang="en-US" sz="2800" b="1" i="0" dirty="0">
                <a:solidFill>
                  <a:srgbClr val="202122"/>
                </a:solidFill>
                <a:effectLst/>
                <a:latin typeface="-apple-system"/>
              </a:rPr>
              <a:t> </a:t>
            </a:r>
            <a:r>
              <a:rPr lang="en-US" sz="2800" b="1" i="0" u="none" strike="noStrike" dirty="0">
                <a:solidFill>
                  <a:srgbClr val="202122"/>
                </a:solidFill>
                <a:effectLst/>
                <a:latin typeface="-apple-system"/>
                <a:hlinkClick r:id="rId7" tooltip="Life Insurance Corporation of India"/>
              </a:rPr>
              <a:t>Life Insurance Corporation of India</a:t>
            </a:r>
            <a:r>
              <a:rPr lang="en-US" sz="2800" b="1" i="0" dirty="0">
                <a:solidFill>
                  <a:srgbClr val="202122"/>
                </a:solidFill>
                <a:effectLst/>
                <a:latin typeface="-apple-system"/>
              </a:rPr>
              <a:t> (LIC), General Insurance Corporation, National Insurance Company, </a:t>
            </a:r>
            <a:r>
              <a:rPr lang="en-US" sz="2800" b="1" i="0" u="none" strike="noStrike" dirty="0">
                <a:solidFill>
                  <a:srgbClr val="202122"/>
                </a:solidFill>
                <a:effectLst/>
                <a:latin typeface="-apple-system"/>
                <a:hlinkClick r:id="rId8" tooltip="New India Assurance"/>
              </a:rPr>
              <a:t>The New India Assurance Company</a:t>
            </a:r>
            <a:r>
              <a:rPr lang="en-US" sz="2800" b="1" i="0" dirty="0">
                <a:solidFill>
                  <a:srgbClr val="202122"/>
                </a:solidFill>
                <a:effectLst/>
                <a:latin typeface="-apple-system"/>
              </a:rPr>
              <a:t>, The Oriental Insurance Corporation and </a:t>
            </a:r>
            <a:r>
              <a:rPr lang="en-US" sz="2800" b="1" i="0" u="none" strike="noStrike" dirty="0">
                <a:solidFill>
                  <a:srgbClr val="202122"/>
                </a:solidFill>
                <a:effectLst/>
                <a:latin typeface="-apple-system"/>
                <a:hlinkClick r:id="rId9" tooltip="United India Insurance Company"/>
              </a:rPr>
              <a:t>United India Insurance Company</a:t>
            </a:r>
            <a:r>
              <a:rPr lang="en-US" sz="2800" b="1" i="0" dirty="0">
                <a:solidFill>
                  <a:srgbClr val="202122"/>
                </a:solidFill>
                <a:effectLst/>
                <a:latin typeface="-apple-system"/>
              </a:rPr>
              <a:t>. The first branch was inaugurated on 2 April 1994 in </a:t>
            </a:r>
            <a:r>
              <a:rPr lang="en-US" sz="2800" b="1" i="0" u="none" strike="noStrike" dirty="0">
                <a:solidFill>
                  <a:srgbClr val="202122"/>
                </a:solidFill>
                <a:effectLst/>
                <a:latin typeface="-apple-system"/>
                <a:hlinkClick r:id="rId2" tooltip="Ahmedabad"/>
              </a:rPr>
              <a:t>Ahmedabad</a:t>
            </a:r>
            <a:r>
              <a:rPr lang="en-US" sz="2800" b="1" i="0" dirty="0">
                <a:solidFill>
                  <a:srgbClr val="202122"/>
                </a:solidFill>
                <a:effectLst/>
                <a:latin typeface="-apple-system"/>
              </a:rPr>
              <a:t> by </a:t>
            </a:r>
            <a:r>
              <a:rPr lang="en-US" sz="2800" b="1" i="0" u="none" strike="noStrike" dirty="0">
                <a:solidFill>
                  <a:srgbClr val="202122"/>
                </a:solidFill>
                <a:effectLst/>
                <a:latin typeface="-apple-system"/>
                <a:hlinkClick r:id="rId10" tooltip="Manmohan Singh"/>
              </a:rPr>
              <a:t>Manmohan Singh</a:t>
            </a:r>
            <a:r>
              <a:rPr lang="en-US" sz="2800" b="1" i="0" dirty="0">
                <a:solidFill>
                  <a:srgbClr val="202122"/>
                </a:solidFill>
                <a:effectLst/>
                <a:latin typeface="-apple-system"/>
              </a:rPr>
              <a:t>, then finance minister of India.</a:t>
            </a:r>
            <a:endParaRPr lang="en-US" sz="2400" dirty="0"/>
          </a:p>
        </p:txBody>
      </p:sp>
    </p:spTree>
    <p:extLst>
      <p:ext uri="{BB962C8B-B14F-4D97-AF65-F5344CB8AC3E}">
        <p14:creationId xmlns:p14="http://schemas.microsoft.com/office/powerpoint/2010/main" val="291888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1D8774CF-58BB-105A-0A8E-D6A85BA0E2BF}"/>
              </a:ext>
            </a:extLst>
          </p:cNvPr>
          <p:cNvSpPr/>
          <p:nvPr/>
        </p:nvSpPr>
        <p:spPr>
          <a:xfrm>
            <a:off x="0" y="0"/>
            <a:ext cx="12192000" cy="6858000"/>
          </a:xfrm>
          <a:prstGeom prst="round2DiagRect">
            <a:avLst>
              <a:gd name="adj1" fmla="val 39771"/>
              <a:gd name="adj2"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A244D-6DD1-D1DD-061B-69CA92825E83}"/>
              </a:ext>
            </a:extLst>
          </p:cNvPr>
          <p:cNvSpPr>
            <a:spLocks noGrp="1"/>
          </p:cNvSpPr>
          <p:nvPr>
            <p:ph type="title"/>
          </p:nvPr>
        </p:nvSpPr>
        <p:spPr>
          <a:xfrm>
            <a:off x="592667" y="641048"/>
            <a:ext cx="11006666" cy="5575904"/>
          </a:xfrm>
        </p:spPr>
        <p:txBody>
          <a:bodyPr anchor="t">
            <a:normAutofit/>
          </a:bodyPr>
          <a:lstStyle/>
          <a:p>
            <a:r>
              <a:rPr lang="en-IN" sz="3200" b="1" dirty="0">
                <a:latin typeface="Amasis MT Pro Medium" panose="02040504050005020304" pitchFamily="18" charset="0"/>
              </a:rPr>
              <a:t>  </a:t>
            </a:r>
            <a:r>
              <a:rPr lang="en-US" sz="3200" b="1" i="0" dirty="0">
                <a:solidFill>
                  <a:srgbClr val="202122"/>
                </a:solidFill>
                <a:effectLst/>
                <a:latin typeface="-apple-system"/>
              </a:rPr>
              <a:t>In 2001 UTI Bank agreed to merge with </a:t>
            </a:r>
            <a:r>
              <a:rPr lang="en-US" sz="3200" b="1" i="0" u="none" strike="noStrike" dirty="0">
                <a:effectLst/>
                <a:latin typeface="-apple-system"/>
                <a:hlinkClick r:id="rId2" tooltip="Global Trust Bank (India)"/>
              </a:rPr>
              <a:t>Global Trust Bank</a:t>
            </a:r>
            <a:r>
              <a:rPr lang="en-US" sz="3200" b="1" i="0" dirty="0">
                <a:solidFill>
                  <a:srgbClr val="202122"/>
                </a:solidFill>
                <a:effectLst/>
                <a:latin typeface="-apple-system"/>
              </a:rPr>
              <a:t>, but the </a:t>
            </a:r>
            <a:r>
              <a:rPr lang="en-US" sz="3200" b="1" i="0" u="none" strike="noStrike" dirty="0">
                <a:effectLst/>
                <a:latin typeface="-apple-system"/>
                <a:hlinkClick r:id="rId3" tooltip="Reserve Bank of India"/>
              </a:rPr>
              <a:t>Reserve Bank of India</a:t>
            </a:r>
            <a:r>
              <a:rPr lang="en-US" sz="3200" b="1" i="0" dirty="0">
                <a:solidFill>
                  <a:srgbClr val="202122"/>
                </a:solidFill>
                <a:effectLst/>
                <a:latin typeface="-apple-system"/>
              </a:rPr>
              <a:t> (RBI) withheld approval and the merger did not take place. In 2004, the RBI put Global Trust under moratorium and supervised its merger with </a:t>
            </a:r>
            <a:r>
              <a:rPr lang="en-US" sz="3200" b="1" i="0" u="none" strike="noStrike" dirty="0">
                <a:effectLst/>
                <a:latin typeface="-apple-system"/>
                <a:hlinkClick r:id="rId4" tooltip="Oriental Bank of Commerce"/>
              </a:rPr>
              <a:t>Oriental Bank of Commerce</a:t>
            </a:r>
            <a:r>
              <a:rPr lang="en-US" sz="3200" b="1" i="0" dirty="0">
                <a:solidFill>
                  <a:srgbClr val="202122"/>
                </a:solidFill>
                <a:effectLst/>
                <a:latin typeface="-apple-system"/>
              </a:rPr>
              <a:t>. The following year, UTI bank was listed on the </a:t>
            </a:r>
            <a:r>
              <a:rPr lang="en-US" sz="3200" b="1" i="0" u="none" strike="noStrike" dirty="0">
                <a:effectLst/>
                <a:latin typeface="-apple-system"/>
                <a:hlinkClick r:id="rId5" tooltip="London Stock Exchange"/>
              </a:rPr>
              <a:t>London Stock Exchange</a:t>
            </a:r>
            <a:r>
              <a:rPr lang="en-US" sz="3200" b="1" i="0" dirty="0">
                <a:solidFill>
                  <a:srgbClr val="202122"/>
                </a:solidFill>
                <a:effectLst/>
                <a:latin typeface="-apple-system"/>
              </a:rPr>
              <a:t>.</a:t>
            </a:r>
            <a:r>
              <a:rPr lang="en-US" sz="3200" b="1" i="0" u="none" strike="noStrike" baseline="30000" dirty="0">
                <a:solidFill>
                  <a:srgbClr val="202122"/>
                </a:solidFill>
                <a:effectLst/>
                <a:latin typeface="-apple-system"/>
                <a:hlinkClick r:id="rId6"/>
              </a:rPr>
              <a:t>[14]</a:t>
            </a:r>
            <a:r>
              <a:rPr lang="en-US" sz="3200" b="1" i="0" dirty="0">
                <a:solidFill>
                  <a:srgbClr val="202122"/>
                </a:solidFill>
                <a:effectLst/>
                <a:latin typeface="-apple-system"/>
              </a:rPr>
              <a:t> In the year 2006, UTI Bank opened its first overseas branch in </a:t>
            </a:r>
            <a:r>
              <a:rPr lang="en-US" sz="3200" b="1" i="0" u="none" strike="noStrike" dirty="0">
                <a:effectLst/>
                <a:latin typeface="-apple-system"/>
                <a:hlinkClick r:id="rId7" tooltip="Singapore"/>
              </a:rPr>
              <a:t>Singapore</a:t>
            </a:r>
            <a:r>
              <a:rPr lang="en-US" sz="3200" b="1" i="0" dirty="0">
                <a:solidFill>
                  <a:srgbClr val="202122"/>
                </a:solidFill>
                <a:effectLst/>
                <a:latin typeface="-apple-system"/>
              </a:rPr>
              <a:t>. The same year it opened an office in </a:t>
            </a:r>
            <a:r>
              <a:rPr lang="en-US" sz="3200" b="1" i="0" u="none" strike="noStrike" dirty="0">
                <a:effectLst/>
                <a:latin typeface="-apple-system"/>
                <a:hlinkClick r:id="rId8" tooltip="Shanghai"/>
              </a:rPr>
              <a:t>Shanghai</a:t>
            </a:r>
            <a:r>
              <a:rPr lang="en-US" sz="3200" b="1" i="0" dirty="0">
                <a:solidFill>
                  <a:srgbClr val="202122"/>
                </a:solidFill>
                <a:effectLst/>
                <a:latin typeface="-apple-system"/>
              </a:rPr>
              <a:t>, </a:t>
            </a:r>
            <a:r>
              <a:rPr lang="en-US" sz="3200" b="1" i="0" u="none" strike="noStrike" dirty="0">
                <a:effectLst/>
                <a:latin typeface="-apple-system"/>
                <a:hlinkClick r:id="rId9" tooltip="China"/>
              </a:rPr>
              <a:t>China</a:t>
            </a:r>
            <a:r>
              <a:rPr lang="en-US" sz="3200" b="1" i="0" dirty="0">
                <a:solidFill>
                  <a:srgbClr val="202122"/>
                </a:solidFill>
                <a:effectLst/>
                <a:latin typeface="-apple-system"/>
              </a:rPr>
              <a:t>. In 2007, it opened a branch in the </a:t>
            </a:r>
            <a:r>
              <a:rPr lang="en-US" sz="3200" b="1" i="0" u="none" strike="noStrike" dirty="0">
                <a:effectLst/>
                <a:latin typeface="-apple-system"/>
                <a:hlinkClick r:id="rId10" tooltip="Dubai International Financial Centre"/>
              </a:rPr>
              <a:t>Dubai International Financial Centre</a:t>
            </a:r>
            <a:r>
              <a:rPr lang="en-US" sz="3200" b="1" i="0" dirty="0">
                <a:solidFill>
                  <a:srgbClr val="202122"/>
                </a:solidFill>
                <a:effectLst/>
                <a:latin typeface="-apple-system"/>
              </a:rPr>
              <a:t> and branches in </a:t>
            </a:r>
            <a:r>
              <a:rPr lang="en-US" sz="3200" b="1" i="0" u="none" strike="noStrike" dirty="0">
                <a:effectLst/>
                <a:latin typeface="-apple-system"/>
                <a:hlinkClick r:id="rId11" tooltip="Hong Kong"/>
              </a:rPr>
              <a:t>Hong Kong</a:t>
            </a:r>
            <a:r>
              <a:rPr lang="en-US" sz="3200" b="1" i="0" dirty="0">
                <a:solidFill>
                  <a:srgbClr val="202122"/>
                </a:solidFill>
                <a:effectLst/>
                <a:latin typeface="-apple-system"/>
              </a:rPr>
              <a:t>.</a:t>
            </a:r>
            <a:endParaRPr lang="en-US" sz="3200" b="1" dirty="0">
              <a:solidFill>
                <a:srgbClr val="7030A0"/>
              </a:solidFill>
              <a:latin typeface="Amasis MT Pro Medium" panose="02040504050005020304" pitchFamily="18" charset="0"/>
            </a:endParaRPr>
          </a:p>
        </p:txBody>
      </p:sp>
    </p:spTree>
    <p:extLst>
      <p:ext uri="{BB962C8B-B14F-4D97-AF65-F5344CB8AC3E}">
        <p14:creationId xmlns:p14="http://schemas.microsoft.com/office/powerpoint/2010/main" val="212110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541449CD-F6AE-DA42-386A-66840206AA25}"/>
              </a:ext>
            </a:extLst>
          </p:cNvPr>
          <p:cNvSpPr/>
          <p:nvPr/>
        </p:nvSpPr>
        <p:spPr>
          <a:xfrm>
            <a:off x="0" y="0"/>
            <a:ext cx="12192000" cy="6858000"/>
          </a:xfrm>
          <a:prstGeom prst="round2DiagRect">
            <a:avLst>
              <a:gd name="adj1" fmla="val 38889"/>
              <a:gd name="adj2" fmla="val 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9674637-AF04-30FB-9F86-7B9F618DF038}"/>
              </a:ext>
            </a:extLst>
          </p:cNvPr>
          <p:cNvSpPr>
            <a:spLocks noGrp="1"/>
          </p:cNvSpPr>
          <p:nvPr>
            <p:ph type="title"/>
          </p:nvPr>
        </p:nvSpPr>
        <p:spPr>
          <a:xfrm>
            <a:off x="923255" y="748190"/>
            <a:ext cx="10345490" cy="5361620"/>
          </a:xfrm>
        </p:spPr>
        <p:txBody>
          <a:bodyPr anchor="t">
            <a:normAutofit/>
          </a:bodyPr>
          <a:lstStyle/>
          <a:p>
            <a:r>
              <a:rPr lang="en-US" sz="2800" b="1" dirty="0">
                <a:latin typeface="Amasis MT Pro Medium" panose="02040504050005020304" pitchFamily="18" charset="0"/>
              </a:rPr>
              <a:t>On 30 July 2007, UTI Bank changed its name to Axis Bank.[16]
In 2009, </a:t>
            </a:r>
            <a:r>
              <a:rPr lang="en-US" sz="2800" b="1" dirty="0" err="1">
                <a:latin typeface="Amasis MT Pro Medium" panose="02040504050005020304" pitchFamily="18" charset="0"/>
              </a:rPr>
              <a:t>Shikha</a:t>
            </a:r>
            <a:r>
              <a:rPr lang="en-US" sz="2800" b="1" dirty="0">
                <a:latin typeface="Amasis MT Pro Medium" panose="02040504050005020304" pitchFamily="18" charset="0"/>
              </a:rPr>
              <a:t> Sharma was appointed as the MD and CEO of Axis Bank.[17]
In 2013, Axis Bank’s subsidiary, Axis Bank UK commenced banking operations.[18]
On 1 January 2019, Amitabh Chaudhry took over as MD and CEO.[19]
In year 2021, the Bank had reduced its stake in Yes Bank from 2.39 per cent to 1.96 per cent</a:t>
            </a:r>
          </a:p>
        </p:txBody>
      </p:sp>
    </p:spTree>
    <p:extLst>
      <p:ext uri="{BB962C8B-B14F-4D97-AF65-F5344CB8AC3E}">
        <p14:creationId xmlns:p14="http://schemas.microsoft.com/office/powerpoint/2010/main" val="402718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C56E9317-1E34-E77F-BEA7-4C09E4FE495B}"/>
              </a:ext>
            </a:extLst>
          </p:cNvPr>
          <p:cNvSpPr/>
          <p:nvPr/>
        </p:nvSpPr>
        <p:spPr>
          <a:xfrm>
            <a:off x="0" y="1"/>
            <a:ext cx="12192000" cy="6857999"/>
          </a:xfrm>
          <a:prstGeom prst="round2DiagRect">
            <a:avLst>
              <a:gd name="adj1" fmla="val 40186"/>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86285-C003-8266-B98C-3DFA2322746F}"/>
              </a:ext>
            </a:extLst>
          </p:cNvPr>
          <p:cNvSpPr>
            <a:spLocks noGrp="1"/>
          </p:cNvSpPr>
          <p:nvPr>
            <p:ph type="title"/>
          </p:nvPr>
        </p:nvSpPr>
        <p:spPr>
          <a:xfrm>
            <a:off x="755952" y="489857"/>
            <a:ext cx="10680095" cy="5878286"/>
          </a:xfrm>
        </p:spPr>
        <p:txBody>
          <a:bodyPr anchor="t">
            <a:normAutofit/>
          </a:bodyPr>
          <a:lstStyle/>
          <a:p>
            <a:br>
              <a:rPr lang="en-IN" sz="2800" dirty="0">
                <a:latin typeface="Amasis MT Pro Medium" panose="02040504050005020304" pitchFamily="18" charset="0"/>
              </a:rPr>
            </a:br>
            <a:br>
              <a:rPr lang="en-IN" sz="2800" dirty="0">
                <a:latin typeface="Amasis MT Pro Medium" panose="02040504050005020304" pitchFamily="18" charset="0"/>
              </a:rPr>
            </a:br>
            <a:r>
              <a:rPr lang="en-IN" sz="3600" b="1" u="sng" dirty="0">
                <a:latin typeface="Amasis MT Pro Medium" panose="02040504050005020304" pitchFamily="18" charset="0"/>
              </a:rPr>
              <a:t>Mission</a:t>
            </a:r>
            <a:r>
              <a:rPr lang="en-IN" sz="2800" b="1" dirty="0">
                <a:latin typeface="Amasis MT Pro Medium" panose="02040504050005020304" pitchFamily="18" charset="0"/>
              </a:rPr>
              <a:t> :</a:t>
            </a:r>
            <a:br>
              <a:rPr lang="en-IN" sz="2800" b="1" dirty="0">
                <a:latin typeface="Amasis MT Pro Medium" panose="02040504050005020304" pitchFamily="18" charset="0"/>
              </a:rPr>
            </a:br>
            <a:r>
              <a:rPr lang="en-IN" sz="2800" b="1" dirty="0">
                <a:latin typeface="Amasis MT Pro Medium" panose="02040504050005020304" pitchFamily="18" charset="0"/>
              </a:rPr>
              <a:t>   </a:t>
            </a:r>
            <a:r>
              <a:rPr lang="en-US" sz="2400" b="1" dirty="0">
                <a:solidFill>
                  <a:srgbClr val="7030A0"/>
                </a:solidFill>
                <a:latin typeface="Arial" panose="020B0604020202020204" pitchFamily="34" charset="0"/>
                <a:cs typeface="Arial" panose="020B0604020202020204" pitchFamily="34" charset="0"/>
              </a:rPr>
              <a:t>To be the preferred financial services provider excelling in customer service delivery through insight, empowered employees and smart use of technology.</a:t>
            </a:r>
            <a:endParaRPr lang="en-US" sz="2800" b="1"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54E85BC8-544B-2BE4-C7F6-021A413C5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097" y="3263174"/>
            <a:ext cx="6957920" cy="3104969"/>
          </a:xfrm>
          <a:prstGeom prst="rect">
            <a:avLst/>
          </a:prstGeom>
        </p:spPr>
      </p:pic>
    </p:spTree>
    <p:extLst>
      <p:ext uri="{BB962C8B-B14F-4D97-AF65-F5344CB8AC3E}">
        <p14:creationId xmlns:p14="http://schemas.microsoft.com/office/powerpoint/2010/main" val="321207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AF89F91D-91A4-24C5-85FA-F59E61D743D3}"/>
              </a:ext>
            </a:extLst>
          </p:cNvPr>
          <p:cNvSpPr/>
          <p:nvPr/>
        </p:nvSpPr>
        <p:spPr>
          <a:xfrm>
            <a:off x="0" y="0"/>
            <a:ext cx="12192000" cy="6858000"/>
          </a:xfrm>
          <a:prstGeom prst="round2DiagRect">
            <a:avLst>
              <a:gd name="adj1" fmla="val 34833"/>
              <a:gd name="adj2" fmla="val 0"/>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6E876C5-A098-8C20-4246-73D730533FBD}"/>
              </a:ext>
            </a:extLst>
          </p:cNvPr>
          <p:cNvSpPr>
            <a:spLocks noGrp="1"/>
          </p:cNvSpPr>
          <p:nvPr>
            <p:ph type="title"/>
          </p:nvPr>
        </p:nvSpPr>
        <p:spPr>
          <a:xfrm>
            <a:off x="604762" y="885221"/>
            <a:ext cx="11200190" cy="5343827"/>
          </a:xfrm>
        </p:spPr>
        <p:txBody>
          <a:bodyPr anchor="t">
            <a:normAutofit fontScale="90000"/>
          </a:bodyPr>
          <a:lstStyle/>
          <a:p>
            <a:pPr marL="571500" indent="-571500">
              <a:buFont typeface="Arial" panose="020B0604020202020204" pitchFamily="34" charset="0"/>
              <a:buChar char="•"/>
            </a:pPr>
            <a:r>
              <a:rPr lang="en-IN" sz="3600" b="1" u="sng" dirty="0">
                <a:latin typeface="Amasis MT Pro Medium" panose="02040504050005020304" pitchFamily="18" charset="0"/>
              </a:rPr>
              <a:t>Values</a:t>
            </a:r>
            <a:r>
              <a:rPr lang="en-IN" sz="3600" b="1" dirty="0">
                <a:latin typeface="Amasis MT Pro Medium" panose="02040504050005020304" pitchFamily="18" charset="0"/>
              </a:rPr>
              <a:t> :</a:t>
            </a:r>
            <a:br>
              <a:rPr lang="en-IN" sz="3600" b="1" dirty="0">
                <a:latin typeface="Amasis MT Pro Medium" panose="02040504050005020304" pitchFamily="18" charset="0"/>
              </a:rPr>
            </a:br>
            <a:r>
              <a:rPr lang="en-IN" sz="3600" b="1" dirty="0">
                <a:latin typeface="Amasis MT Pro Medium" panose="02040504050005020304" pitchFamily="18" charset="0"/>
              </a:rPr>
              <a:t> </a:t>
            </a:r>
            <a:r>
              <a:rPr lang="en-IN" sz="36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 core values that reflect across the policies and decisions of the Bank comprise:
Customer Centricity
Ethics
Transparency
Teamwork
Ownership</a:t>
            </a:r>
            <a:br>
              <a:rPr lang="en-IN" sz="3600" dirty="0">
                <a:latin typeface="Arial" panose="020B0604020202020204" pitchFamily="34" charset="0"/>
                <a:cs typeface="Arial" panose="020B0604020202020204" pitchFamily="34" charset="0"/>
              </a:rPr>
            </a:br>
            <a:br>
              <a:rPr lang="en-IN" sz="3600" dirty="0">
                <a:latin typeface="Amasis MT Pro Medium" panose="02040504050005020304" pitchFamily="18" charset="0"/>
              </a:rPr>
            </a:br>
            <a:r>
              <a:rPr lang="en-IN" sz="3600" b="1" u="sng" dirty="0">
                <a:latin typeface="Amasis MT Pro Medium" panose="02040504050005020304" pitchFamily="18" charset="0"/>
              </a:rPr>
              <a:t>USP</a:t>
            </a:r>
            <a:r>
              <a:rPr lang="en-IN" sz="3600" dirty="0">
                <a:latin typeface="Amasis MT Pro Medium" panose="02040504050005020304" pitchFamily="18" charset="0"/>
              </a:rPr>
              <a:t> :</a:t>
            </a:r>
            <a:br>
              <a:rPr lang="en-IN" sz="3600" dirty="0">
                <a:latin typeface="Amasis MT Pro Medium" panose="02040504050005020304" pitchFamily="18" charset="0"/>
              </a:rPr>
            </a:br>
            <a:r>
              <a:rPr lang="en-IN" sz="2800" dirty="0">
                <a:latin typeface="Amasis MT Pro Medium" panose="02040504050005020304" pitchFamily="18" charset="0"/>
              </a:rPr>
              <a:t>   </a:t>
            </a:r>
            <a:r>
              <a:rPr lang="en-US" sz="2800" dirty="0">
                <a:latin typeface="Arial" panose="020B0604020202020204" pitchFamily="34" charset="0"/>
                <a:cs typeface="Arial" panose="020B0604020202020204" pitchFamily="34" charset="0"/>
              </a:rPr>
              <a:t>The Unique Selling Proposition (USP) of Axis Bank is its commitment to providing a wide range of financial products and services to meet the diverse needs of its customers</a:t>
            </a:r>
            <a:r>
              <a:rPr lang="en-IN" sz="2800" dirty="0">
                <a:latin typeface="Arial" panose="020B0604020202020204" pitchFamily="34" charset="0"/>
                <a:cs typeface="Arial" panose="020B0604020202020204" pitchFamily="34" charset="0"/>
              </a:rPr>
              <a:t>.</a:t>
            </a:r>
            <a:endParaRPr lang="en-US" sz="3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16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FA0C86A2-54EB-CADB-C06C-6EBC9F0B916D}"/>
              </a:ext>
            </a:extLst>
          </p:cNvPr>
          <p:cNvSpPr/>
          <p:nvPr/>
        </p:nvSpPr>
        <p:spPr>
          <a:xfrm>
            <a:off x="0" y="0"/>
            <a:ext cx="12192000" cy="6858000"/>
          </a:xfrm>
          <a:prstGeom prst="round2DiagRect">
            <a:avLst>
              <a:gd name="adj1" fmla="val 38889"/>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E76F3F-B87C-1C65-2575-7ED310EC55C6}"/>
              </a:ext>
            </a:extLst>
          </p:cNvPr>
          <p:cNvSpPr>
            <a:spLocks noGrp="1"/>
          </p:cNvSpPr>
          <p:nvPr>
            <p:ph type="title"/>
          </p:nvPr>
        </p:nvSpPr>
        <p:spPr>
          <a:xfrm>
            <a:off x="435428" y="146227"/>
            <a:ext cx="11321143" cy="5117910"/>
          </a:xfrm>
        </p:spPr>
        <p:txBody>
          <a:bodyPr anchor="t">
            <a:normAutofit/>
          </a:bodyPr>
          <a:lstStyle/>
          <a:p>
            <a:r>
              <a:rPr lang="en-IN" sz="2800" dirty="0">
                <a:latin typeface="Arial" panose="020B0604020202020204" pitchFamily="34" charset="0"/>
                <a:cs typeface="Arial" panose="020B0604020202020204" pitchFamily="34" charset="0"/>
              </a:rPr>
              <a:t> </a:t>
            </a:r>
            <a:br>
              <a:rPr lang="en-IN" sz="2800" dirty="0">
                <a:latin typeface="Amasis MT Pro Medium" panose="02040504050005020304" pitchFamily="18" charset="0"/>
              </a:rPr>
            </a:br>
            <a:br>
              <a:rPr lang="en-IN" sz="2800" dirty="0">
                <a:latin typeface="Amasis MT Pro Medium" panose="02040504050005020304" pitchFamily="18" charset="0"/>
              </a:rPr>
            </a:br>
            <a:r>
              <a:rPr lang="en-US" sz="3200" b="1" u="sng" dirty="0">
                <a:latin typeface="Amasis MT Pro Medium" panose="02040504050005020304" pitchFamily="18" charset="0"/>
              </a:rPr>
              <a:t>AXIS Bank</a:t>
            </a:r>
            <a:r>
              <a:rPr lang="en-IN" sz="3200" b="1" u="sng" dirty="0">
                <a:latin typeface="Amasis MT Pro Medium" panose="02040504050005020304" pitchFamily="18" charset="0"/>
              </a:rPr>
              <a:t> Identity  </a:t>
            </a:r>
            <a:r>
              <a:rPr lang="en-IN" sz="3200" b="1" dirty="0">
                <a:latin typeface="Amasis MT Pro Medium" panose="02040504050005020304" pitchFamily="18" charset="0"/>
              </a:rPr>
              <a:t>:</a:t>
            </a:r>
            <a:br>
              <a:rPr lang="en-IN" sz="3200" dirty="0">
                <a:latin typeface="Amasis MT Pro Medium" panose="02040504050005020304" pitchFamily="18" charset="0"/>
              </a:rPr>
            </a:br>
            <a:r>
              <a:rPr lang="en-IN" sz="3200" dirty="0">
                <a:latin typeface="Amasis MT Pro Medium" panose="02040504050005020304" pitchFamily="18" charset="0"/>
              </a:rPr>
              <a:t>     </a:t>
            </a:r>
            <a:r>
              <a:rPr lang="en-US" sz="3200" dirty="0">
                <a:latin typeface="Arial" panose="020B0604020202020204" pitchFamily="34" charset="0"/>
                <a:cs typeface="Arial" panose="020B0604020202020204" pitchFamily="34" charset="0"/>
              </a:rPr>
              <a:t>The logo uses the alphabet ‘A’ from the word Axis. The logo depicts a strong growth path for the bank supported by a strong base, indicating that the bank is moving on from a position of strength. Earlier, the bank’s logo used the letters U, T and I. “Our central message is that nothing has changed except the name</a:t>
            </a:r>
            <a:endParaRPr lang="en-US" sz="2800" b="1" dirty="0">
              <a:solidFill>
                <a:srgbClr val="C00000"/>
              </a:solidFill>
              <a:latin typeface="Arial" panose="020B0604020202020204" pitchFamily="34" charset="0"/>
              <a:cs typeface="Arial" panose="020B0604020202020204" pitchFamily="34" charset="0"/>
            </a:endParaRPr>
          </a:p>
        </p:txBody>
      </p:sp>
      <p:pic>
        <p:nvPicPr>
          <p:cNvPr id="3" name="Picture 3">
            <a:extLst>
              <a:ext uri="{FF2B5EF4-FFF2-40B4-BE49-F238E27FC236}">
                <a16:creationId xmlns:a16="http://schemas.microsoft.com/office/drawing/2014/main" id="{02BD1FFD-9270-E041-8885-739A1F78EDB4}"/>
              </a:ext>
            </a:extLst>
          </p:cNvPr>
          <p:cNvPicPr>
            <a:picLocks noChangeAspect="1"/>
          </p:cNvPicPr>
          <p:nvPr/>
        </p:nvPicPr>
        <p:blipFill>
          <a:blip r:embed="rId2"/>
          <a:srcRect/>
          <a:stretch/>
        </p:blipFill>
        <p:spPr>
          <a:xfrm>
            <a:off x="7299115" y="3646713"/>
            <a:ext cx="3634980" cy="3065059"/>
          </a:xfrm>
          <a:prstGeom prst="rect">
            <a:avLst/>
          </a:prstGeom>
        </p:spPr>
      </p:pic>
    </p:spTree>
    <p:extLst>
      <p:ext uri="{BB962C8B-B14F-4D97-AF65-F5344CB8AC3E}">
        <p14:creationId xmlns:p14="http://schemas.microsoft.com/office/powerpoint/2010/main" val="213367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Comprehensive Digital Marketing for    Axis Bank   </vt:lpstr>
      <vt:lpstr>Presented by :    TEAM ID :  LTVIP2024TMID10130 1. VADLA CHARAN 2. GOOTY MOULA HUSSAIN  3. VAMSARAJ CHANDRAKANTH 4. B.R.VISHNU KANTH 4. DASARI BHARATH KUMAR 5. DUDEKULA SUBHANALLAH                                                                                                               From :                                                         S.S.G.S DEGREE COLLEGE                                           Guntakal.                                                         </vt:lpstr>
      <vt:lpstr>Part 1 : Brand study, Competitor Analysis &amp;  Buyer’s/Audience‘s persona </vt:lpstr>
      <vt:lpstr>History of Axis Bank :      The bank was founded on 3 December 1993 as UTI Bank, opening its registered office in Ahmedabad and a corporate office in Mumbai.[11] The bank was promoted jointly by the Administrator of the Unit Trust of India (UTI),[12] Life Insurance Corporation of India (LIC), General Insurance Corporation, National Insurance Company, The New India Assurance Company, The Oriental Insurance Corporation and United India Insurance Company. The first branch was inaugurated on 2 April 1994 in Ahmedabad by Manmohan Singh, then finance minister of India.</vt:lpstr>
      <vt:lpstr>  In 2001 UTI Bank agreed to merge with Global Trust Bank, but the Reserve Bank of India (RBI) withheld approval and the merger did not take place. In 2004, the RBI put Global Trust under moratorium and supervised its merger with Oriental Bank of Commerce. The following year, UTI bank was listed on the London Stock Exchange.[14] In the year 2006, UTI Bank opened its first overseas branch in Singapore. The same year it opened an office in Shanghai, China. In 2007, it opened a branch in the Dubai International Financial Centre and branches in Hong Kong.</vt:lpstr>
      <vt:lpstr>On 30 July 2007, UTI Bank changed its name to Axis Bank.[16]
In 2009, Shikha Sharma was appointed as the MD and CEO of Axis Bank.[17]
In 2013, Axis Bank’s subsidiary, Axis Bank UK commenced banking operations.[18]
On 1 January 2019, Amitabh Chaudhry took over as MD and CEO.[19]
In year 2021, the Bank had reduced its stake in Yes Bank from 2.39 per cent to 1.96 per cent</vt:lpstr>
      <vt:lpstr>  Mission :    To be the preferred financial services provider excelling in customer service delivery through insight, empowered employees and smart use of technology.</vt:lpstr>
      <vt:lpstr>Values :  - The core values that reflect across the policies and decisions of the Bank comprise:
Customer Centricity
Ethics
Transparency
Teamwork
Ownership  USP :    The Unique Selling Proposition (USP) of Axis Bank is its commitment to providing a wide range of financial products and services to meet the diverse needs of its customers.</vt:lpstr>
      <vt:lpstr>   AXIS Bank Identity  :      The logo uses the alphabet ‘A’ from the word Axis. The logo depicts a strong growth path for the bank supported by a strong base, indicating that the bank is moving on from a position of strength. Earlier, the bank’s logo used the letters U, T and I. “Our central message is that nothing has changed except the name</vt:lpstr>
      <vt:lpstr> smart goals :  Increase the sales and profits in the next three quarters.
• Increase the sales over next three quarters by 30% over the same quarters last year.
• Increase the sales by 30% over last year sales during the same time period by increasing advertising budget.
• Increasing the same stores sales by 30% over a specific time period using similar advertising budget. </vt:lpstr>
      <vt:lpstr>Competitor Analysis :  Axis Bank competitors include IDBI Bank, ICICI Bank, HDFC Bank Limited, Farmers &amp; Merchants Bancorp and Hanmi Financial Corporation. Axis Bank ranks 4th in CEO Score on Comparably vs its competitors.</vt:lpstr>
      <vt:lpstr>Part 2 : SEO &amp; Keywords Research </vt:lpstr>
      <vt:lpstr>Axis bank is promoting its offers and products aggressively through different channels. These include print advertisements, TVC, and digital marketing channels. Axis Bank also gives discounts and offers to its customers on interest rates and gift hampers in lucky draws for those who take loans.</vt:lpstr>
      <vt:lpstr>Part 3 : content Idea’s and marketing strategy </vt:lpstr>
      <vt:lpstr>Swot Analysis of Axis Bank :</vt:lpstr>
      <vt:lpstr>Instagram Story :  Account link : https://www.instagram.com/bank_no_1?igsh=MWN4dTBxOWl6ZnhwbA==  Day 1 Story link : https://www.instagram.com/stories/bank_no_1/3350497694026978619?utm_source=ig_story_item_share&amp;igsh=ZDNqaGI5MGF1NzBy Day 2 Story link : https://www.instagram.com/stories/bank_no_1/3350497747898496990?utm_source=ig_story_item_share&amp;igsh=MTB0ZzZqNHRiZ291NA==</vt:lpstr>
      <vt:lpstr>Video of Axis</vt:lpstr>
      <vt:lpstr>Instagram Story Screenshots :  Day 1 :                               Day 2 :  </vt:lpstr>
      <vt:lpstr>                                                                          GOOTY MOULA HUSSAIN   My contribution to the project :    As a Member I planed the process of project and l assigned topics to my team members and guid them . I worked to collect the Brand study ,buyers audience persona and competitor Analysis and gathered the data to my project .In the process of working on my project I learned so many new things that I never knew before it will help me to explore more about the new topics and inspired me to work more .</vt:lpstr>
      <vt:lpstr>                                            Team members-1                          Subhan Allah  My contribution in this project :          I am one of the member of this project . I was assigned to Research SEO Audit , Keyword Research and to prepare the PPT presentation . In this process I learnd new things through the Research and want to explore more about the different platforms on Digital Marketing to build my skills .Through this project I learned so much practical experience to get selfknowledge in different paths and it’s show me what I am and increase my self confidence to achieve anything what I want .</vt:lpstr>
      <vt:lpstr>                                                           Team member-2                                                    VADLA Charan  My contribution in this project :     In this project I worked to make instagram reels  , video editing to show my editing skils on this project through this project I know about different platforms on social media marketing and how to campaign different content to attract the customer . </vt:lpstr>
      <vt:lpstr>                                Team members-3                                               BR .VISHNU KANTH  My contribution in this project  :       In this project I worked to collect the content formats. In this process I am addicted to know and curious about latest news and to learn more about the different paths .         It will help to perform better in given project and give my 100 percent effort on them.          </vt:lpstr>
      <vt:lpstr>                                Team members-4                                    DHASARI BHARATH KUMAR  My contribution in this project  :           In this assigned project I worked to gathered data about marketing strategies about Amul and challenges facing the brand this helps me to learned about the top brands strategies and the digital marketing campaign on social media and strategies that are using increase marketing sales it will help me to increase my skills in this platform.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  Phase 2</dc:title>
  <dc:creator>917997748038</dc:creator>
  <cp:lastModifiedBy>Moula Hussain Gooty</cp:lastModifiedBy>
  <cp:revision>26</cp:revision>
  <dcterms:created xsi:type="dcterms:W3CDTF">2023-10-14T16:07:27Z</dcterms:created>
  <dcterms:modified xsi:type="dcterms:W3CDTF">2024-04-20T16:57:48Z</dcterms:modified>
</cp:coreProperties>
</file>