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2" r:id="rId18"/>
    <p:sldId id="25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cs\data\IUTO\FABOP\Documentation\Soutenance\Rapport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cs\data\IUTO\FABOP\Documentation\Soutenance\Rapport\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Répartitions entre les ressources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C2-4197-82CE-2EE5CC63A91C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C2-4197-82CE-2EE5CC63A91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6C2-4197-82CE-2EE5CC63A91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6C2-4197-82CE-2EE5CC63A91C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numCol="1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Feuil1!$A$26:$A$29</c:f>
              <c:strCache>
                <c:ptCount val="4"/>
                <c:pt idx="0">
                  <c:v>Thibaud FAURIE</c:v>
                </c:pt>
                <c:pt idx="1">
                  <c:v>Alex LEROYER</c:v>
                </c:pt>
                <c:pt idx="2">
                  <c:v>Guillaume VISSE</c:v>
                </c:pt>
                <c:pt idx="3">
                  <c:v>Othmane EDDAMANI</c:v>
                </c:pt>
              </c:strCache>
            </c:strRef>
          </c:cat>
          <c:val>
            <c:numRef>
              <c:f>Feuil1!$B$26:$B$29</c:f>
              <c:numCache>
                <c:formatCode>General</c:formatCode>
                <c:ptCount val="4"/>
                <c:pt idx="0">
                  <c:v>124</c:v>
                </c:pt>
                <c:pt idx="1">
                  <c:v>66</c:v>
                </c:pt>
                <c:pt idx="2">
                  <c:v>40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C2-4197-82CE-2EE5CC63A91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Activités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60-4E1D-A332-6667E9DC70B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60-4E1D-A332-6667E9DC70B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60-4E1D-A332-6667E9DC70B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60-4E1D-A332-6667E9DC70B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60-4E1D-A332-6667E9DC70B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98E895-A915-4C4E-B2B4-8F6C0E16BBFC}" type="PERCENTAGE">
                      <a:rPr lang="en-US" baseline="0"/>
                      <a:pPr/>
                      <a:t>[POURCENTAGE]</a:t>
                    </a:fld>
                    <a:endParaRPr lang="fr-F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860-4E1D-A332-6667E9DC70B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FF10FA-63B8-43D5-9091-DAF4A0C46FB2}" type="PERCENTAGE">
                      <a:rPr lang="en-US" baseline="0"/>
                      <a:pPr/>
                      <a:t>[POURCENTAGE]</a:t>
                    </a:fld>
                    <a:endParaRPr lang="fr-F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60-4E1D-A332-6667E9DC70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Feuil1!$A$17:$A$21</c:f>
              <c:strCache>
                <c:ptCount val="5"/>
                <c:pt idx="0">
                  <c:v>Management</c:v>
                </c:pt>
                <c:pt idx="1">
                  <c:v>Développement</c:v>
                </c:pt>
                <c:pt idx="2">
                  <c:v>Support</c:v>
                </c:pt>
                <c:pt idx="3">
                  <c:v>Spécifications</c:v>
                </c:pt>
                <c:pt idx="4">
                  <c:v>Autres</c:v>
                </c:pt>
              </c:strCache>
            </c:strRef>
          </c:cat>
          <c:val>
            <c:numRef>
              <c:f>Feuil1!$B$17:$B$21</c:f>
              <c:numCache>
                <c:formatCode>General</c:formatCode>
                <c:ptCount val="5"/>
                <c:pt idx="0">
                  <c:v>121</c:v>
                </c:pt>
                <c:pt idx="1">
                  <c:v>108</c:v>
                </c:pt>
                <c:pt idx="2">
                  <c:v>8</c:v>
                </c:pt>
                <c:pt idx="3">
                  <c:v>59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60-4E1D-A332-6667E9DC70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ltDnDiag">
      <a:fgClr>
        <a:schemeClr val="bg2"/>
      </a:fgClr>
      <a:bgClr>
        <a:schemeClr val="bg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56C7-1095-4F23-913B-BA914AA2D118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E57D-E95A-492B-A311-612315FF0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4F5-446D-4243-B3E0-1E546EE2F1C8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81B4-AF68-4CF4-96EB-E14CE141076F}" type="datetime1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E06F-FD0D-463E-BE4A-BE83E69846A0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1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2E-4A3D-4377-9E31-EF0982500307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7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87C2-7FF3-4642-8F63-8670EE2E5E24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9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C52-8BE5-4188-9288-94630F287567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7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1BC1-5F1C-435D-BF97-6D14A2302B4B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46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A35A-A120-4FD7-B5E8-A8285749186B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5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3A6D-0550-4C2D-9E45-B9022ED5C0C2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148-084C-424B-A401-374CBECC53BA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AC48-F20F-469B-8F85-5C5A8E41DC81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7EC-F9ED-4372-BDD6-9843B70B09EE}" type="datetime1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E4F8-2D1C-4255-97B7-C260FD550AD3}" type="datetime1">
              <a:rPr lang="fr-FR" smtClean="0"/>
              <a:t>08/02/2019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5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9F3-DDB5-4B4F-A5E2-134DA9BCB5E2}" type="datetime1">
              <a:rPr lang="fr-FR" smtClean="0"/>
              <a:t>08/02/2019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4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12F5-B1F2-443D-839B-FB23BA3CF2DF}" type="datetime1">
              <a:rPr lang="fr-FR" smtClean="0"/>
              <a:t>08/02/2019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390A-0214-4071-9031-77BCB1BD0635}" type="datetime1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0BD-D4ED-4FCD-AF6A-4841CDE07133}" type="datetime1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B39949-96D8-4210-A86A-BD867EADE5AC}" type="datetime1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3BC59B-4514-4773-BBA8-5F9C2674F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hibaud.faurie@etu.univ-orleans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DCFE-0984-493B-96CD-8DE33268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906" y="394761"/>
            <a:ext cx="8574622" cy="2616199"/>
          </a:xfrm>
        </p:spPr>
        <p:txBody>
          <a:bodyPr/>
          <a:lstStyle/>
          <a:p>
            <a:r>
              <a:rPr lang="fr-FR" dirty="0"/>
              <a:t>Projet FABOP directory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0FDB48-8C62-4839-8C0E-DBED6F2F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883" y="3089485"/>
            <a:ext cx="6987645" cy="1388534"/>
          </a:xfrm>
        </p:spPr>
        <p:txBody>
          <a:bodyPr/>
          <a:lstStyle/>
          <a:p>
            <a:r>
              <a:rPr lang="fr-FR" dirty="0"/>
              <a:t>Soutenance de fin de 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BC7DD1-C6E5-447B-9231-11D9AE37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24" y="3813594"/>
            <a:ext cx="3238500" cy="1485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E9B251-DC11-4DE1-85AC-B7E50BC2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64" y="3783752"/>
            <a:ext cx="1813564" cy="181356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981AB-F3CF-4B8C-9562-849322FF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6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2BB9F-7160-4473-A970-2BEFCC16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B1D1A-3A68-4442-8ED3-8A7A3E42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Backend Symfony 4.1.7 sous PHP 7.2 :</a:t>
            </a:r>
          </a:p>
          <a:p>
            <a:pPr lvl="1"/>
            <a:r>
              <a:rPr lang="fr-FR" dirty="0"/>
              <a:t>Versions maintenues sur le long terme</a:t>
            </a:r>
          </a:p>
          <a:p>
            <a:r>
              <a:rPr lang="fr-FR" dirty="0"/>
              <a:t>Frontend </a:t>
            </a:r>
            <a:r>
              <a:rPr lang="fr-FR" dirty="0" err="1"/>
              <a:t>Twig</a:t>
            </a:r>
            <a:r>
              <a:rPr lang="fr-FR" dirty="0"/>
              <a:t> (Html/</a:t>
            </a:r>
            <a:r>
              <a:rPr lang="fr-FR" dirty="0" err="1"/>
              <a:t>css</a:t>
            </a:r>
            <a:r>
              <a:rPr lang="fr-FR" dirty="0"/>
              <a:t>/JS) :</a:t>
            </a:r>
          </a:p>
          <a:p>
            <a:pPr lvl="1"/>
            <a:r>
              <a:rPr lang="fr-FR" dirty="0"/>
              <a:t>Génération dynamique</a:t>
            </a:r>
          </a:p>
          <a:p>
            <a:pPr lvl="1"/>
            <a:r>
              <a:rPr lang="fr-FR" dirty="0"/>
              <a:t>Gestion des données dynamiques en « one page » -&gt; utilisation d’AJAX</a:t>
            </a:r>
          </a:p>
          <a:p>
            <a:r>
              <a:rPr lang="fr-FR" dirty="0"/>
              <a:t>Gestion des assets avec </a:t>
            </a:r>
            <a:r>
              <a:rPr lang="fr-FR" dirty="0" err="1"/>
              <a:t>npm</a:t>
            </a:r>
            <a:r>
              <a:rPr lang="fr-FR" dirty="0"/>
              <a:t>/</a:t>
            </a:r>
            <a:r>
              <a:rPr lang="fr-FR" dirty="0" err="1"/>
              <a:t>yarn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Routines </a:t>
            </a:r>
            <a:r>
              <a:rPr lang="fr-FR" dirty="0" err="1"/>
              <a:t>gulp</a:t>
            </a:r>
            <a:r>
              <a:rPr lang="fr-FR" dirty="0"/>
              <a:t> pour les fichiers statiques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786F8-ED7C-4DE7-BD62-8E455C5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0947-717B-4631-BB7A-4CB1E583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Paquets Symfony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C2E06-DC55-4913-A9C0-C9E115C2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PHPUnit</a:t>
            </a:r>
            <a:r>
              <a:rPr lang="fr-FR" dirty="0"/>
              <a:t> pour les tests unitaires</a:t>
            </a:r>
          </a:p>
          <a:p>
            <a:r>
              <a:rPr lang="fr-FR" dirty="0"/>
              <a:t>Doctrine pour la gestion d’entités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CB5B13-F104-484D-8452-BFD7ADAB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3B816-5D6F-4A11-9545-377B2D9B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DDFEE-4AA9-403C-978E-760958F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108" y="2112884"/>
            <a:ext cx="10018713" cy="651029"/>
          </a:xfrm>
        </p:spPr>
        <p:txBody>
          <a:bodyPr/>
          <a:lstStyle/>
          <a:p>
            <a:r>
              <a:rPr lang="fr-FR" dirty="0"/>
              <a:t>Git : gestion des versions et des branches de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DD012-6123-48D8-8DF3-FFC82C6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A87ECA-73F7-4E64-B62C-89CE4374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899376"/>
            <a:ext cx="5202753" cy="28395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D0D931-CD5D-4BD1-BC6D-4DB39FCD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80" y="2899376"/>
            <a:ext cx="4802541" cy="2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09F72-A1BC-43C4-AF76-78D9F3C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Persistance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BA021-FB46-451A-B3DC-D6F89FFE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MySQL pour les entités dans un système relationnel</a:t>
            </a:r>
          </a:p>
          <a:p>
            <a:r>
              <a:rPr lang="fr-FR" dirty="0"/>
              <a:t>MongoDB pour les fiches de données dynamiques :</a:t>
            </a:r>
          </a:p>
          <a:p>
            <a:pPr lvl="1"/>
            <a:r>
              <a:rPr lang="fr-FR" dirty="0"/>
              <a:t>Modèle collection de documents dynamiques</a:t>
            </a:r>
          </a:p>
          <a:p>
            <a:pPr lvl="1"/>
            <a:r>
              <a:rPr lang="fr-FR" dirty="0"/>
              <a:t>Identifiant unique des documents (assigné à une entité sous MySQL)</a:t>
            </a:r>
          </a:p>
          <a:p>
            <a:pPr lvl="1"/>
            <a:r>
              <a:rPr lang="fr-FR" dirty="0"/>
              <a:t>Création et suppression automatique des documents lors de la création / suppression d’entité dans le CRUD</a:t>
            </a:r>
          </a:p>
          <a:p>
            <a:r>
              <a:rPr lang="fr-FR" dirty="0"/>
              <a:t>Édition des données depuis l’application PHP sous Symfony</a:t>
            </a:r>
          </a:p>
          <a:p>
            <a:r>
              <a:rPr lang="fr-FR" dirty="0"/>
              <a:t>API </a:t>
            </a:r>
            <a:r>
              <a:rPr lang="fr-FR" dirty="0" err="1"/>
              <a:t>Rest</a:t>
            </a:r>
            <a:r>
              <a:rPr lang="fr-FR" dirty="0"/>
              <a:t> pour l’édition des données dynamiques sous MongoDB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0D867-B887-47FA-9FFA-8D4B39C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CC4ED-D635-4B13-BAC8-8A5A78B9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13ED6-6EF9-4138-AE97-DFD585A6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Chiffrement des données dans les deux bases avec Halite :</a:t>
            </a:r>
          </a:p>
          <a:p>
            <a:pPr lvl="1"/>
            <a:r>
              <a:rPr lang="fr-FR" dirty="0"/>
              <a:t>Listing des données à chiffrer dans une table MySQL à part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Sécurisation de l’application en HTTPS</a:t>
            </a:r>
          </a:p>
          <a:p>
            <a:r>
              <a:rPr lang="fr-FR" dirty="0"/>
              <a:t>Gestion des accès avec un authentificateur Symfony custom pour correspondre à la table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7E019B-8C11-461C-B391-3A95AE3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15FF0E-8072-4C9B-877E-72A921D1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07" y="3574163"/>
            <a:ext cx="3629532" cy="1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22A44-A371-4F75-B133-C51950C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Import/export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D4E5-E6F7-44BD-A028-F6F819F5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Importation et exportation depuis et vers l’ancien système de données sous </a:t>
            </a:r>
            <a:r>
              <a:rPr lang="fr-FR" dirty="0" err="1"/>
              <a:t>excel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Spout</a:t>
            </a:r>
            <a:r>
              <a:rPr lang="fr-FR" dirty="0"/>
              <a:t>, une librairie permettant d’exporter vers une multitude de fichiers et de lire depuis ces mêmes fichiers avec un interfaçage en JSON (particulièrement adapté pour les documents MongoDB)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FF9E71-E7A2-461C-B3D4-A6D36585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94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B516E-1E32-4B39-884B-AABDDA80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PRA/PCA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3D47-E109-4A8B-97BC-768CD82F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Stack multi-conteneurs docker pour une installation simplifiée</a:t>
            </a:r>
          </a:p>
          <a:p>
            <a:r>
              <a:rPr lang="fr-FR" dirty="0"/>
              <a:t>Gestion de backups depuis l’application : </a:t>
            </a:r>
          </a:p>
          <a:p>
            <a:pPr lvl="1"/>
            <a:r>
              <a:rPr lang="fr-FR" dirty="0"/>
              <a:t>Possibilité d’export d’un dump complet des données sécurisé par l’authentification admin et la clé de chiffrement de l’application</a:t>
            </a:r>
          </a:p>
          <a:p>
            <a:pPr lvl="1"/>
            <a:r>
              <a:rPr lang="fr-FR" dirty="0"/>
              <a:t>Possibilité d’importation d’un dump préalablement sauvegardé</a:t>
            </a:r>
          </a:p>
          <a:p>
            <a:pPr lvl="1"/>
            <a:r>
              <a:rPr lang="fr-FR" dirty="0"/>
              <a:t>Stockage des sauvegardes en local</a:t>
            </a:r>
          </a:p>
          <a:p>
            <a:pPr lvl="1"/>
            <a:r>
              <a:rPr lang="fr-FR" dirty="0"/>
              <a:t>Possibilité de télécharger les sauvegardes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1A6401-DA65-46A8-B4F9-579BBF56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2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14CC2-3096-47D5-99C1-E542DEFD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901" y="124024"/>
            <a:ext cx="10018713" cy="1752599"/>
          </a:xfrm>
        </p:spPr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246AA-DFE3-43F3-A6B8-59A54188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ED44AE-C9FD-43B8-B905-BB9AC2DD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31" y="1504896"/>
            <a:ext cx="7815642" cy="49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0999A-D16F-4AF3-BFCE-40486D76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51D7B-70A3-432A-B5F5-CC509E66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7604"/>
            <a:ext cx="10018713" cy="3124201"/>
          </a:xfrm>
        </p:spPr>
        <p:txBody>
          <a:bodyPr/>
          <a:lstStyle/>
          <a:p>
            <a:r>
              <a:rPr lang="fr-FR" dirty="0"/>
              <a:t>Bundle 1 : </a:t>
            </a:r>
            <a:r>
              <a:rPr lang="fr-FR" b="1" dirty="0"/>
              <a:t>Gestion des données 										64%</a:t>
            </a:r>
          </a:p>
          <a:p>
            <a:r>
              <a:rPr lang="fr-FR" dirty="0"/>
              <a:t>Bundle 2 : </a:t>
            </a:r>
            <a:r>
              <a:rPr lang="fr-FR" b="1" dirty="0"/>
              <a:t>Gestion des accès et sécurité 								0%</a:t>
            </a:r>
          </a:p>
          <a:p>
            <a:r>
              <a:rPr lang="fr-FR" dirty="0"/>
              <a:t>Bundle 3 : </a:t>
            </a:r>
            <a:r>
              <a:rPr lang="fr-FR" b="1" dirty="0"/>
              <a:t>Sytème import / export									0%</a:t>
            </a:r>
            <a:endParaRPr lang="fr-FR" dirty="0"/>
          </a:p>
          <a:p>
            <a:r>
              <a:rPr lang="fr-FR" dirty="0"/>
              <a:t>Bundle 4 : </a:t>
            </a:r>
            <a:r>
              <a:rPr lang="fr-FR" b="1" dirty="0"/>
              <a:t>Sécurité et intégrité										0%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25875C-2631-461D-9618-98860037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2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FF679-9F8A-4071-82CA-7F69C549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reste à faire dans l’immédiat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F6C66-E361-4B17-AFC0-86B264E8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Terminer le bundle 1 et 2 : les plus importants en fonctionnalités</a:t>
            </a:r>
          </a:p>
          <a:p>
            <a:r>
              <a:rPr lang="fr-FR" dirty="0"/>
              <a:t>Modifier la </a:t>
            </a:r>
            <a:r>
              <a:rPr lang="fr-FR" dirty="0" err="1"/>
              <a:t>dockerisation</a:t>
            </a:r>
            <a:r>
              <a:rPr lang="fr-FR" dirty="0"/>
              <a:t> pour y intégrer une version « release » de l’application (Utilise actuellement une version de développement </a:t>
            </a:r>
            <a:r>
              <a:rPr lang="fr-FR" dirty="0" err="1"/>
              <a:t>modifée</a:t>
            </a:r>
            <a:r>
              <a:rPr lang="fr-FR" dirty="0"/>
              <a:t>)</a:t>
            </a:r>
          </a:p>
          <a:p>
            <a:r>
              <a:rPr lang="fr-FR" dirty="0"/>
              <a:t>Ajouter un process de création de ces-dîtes versions « release » à la méthode de </a:t>
            </a:r>
            <a:r>
              <a:rPr lang="fr-FR" dirty="0" err="1"/>
              <a:t>productio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1B1C6-0CAD-46C4-8596-2FD6CD77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CE95F-572B-409F-90F8-79441A1A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Chiffres du projet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3D003B3-48DF-4911-86C4-E65DBB450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723808"/>
              </p:ext>
            </p:extLst>
          </p:nvPr>
        </p:nvGraphicFramePr>
        <p:xfrm>
          <a:off x="1998765" y="5000969"/>
          <a:ext cx="90979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2324800727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2757613662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1988858167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1526072938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35595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Spécifications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Support/Autres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121 heures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59 heures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 heures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heures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308 heures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97959"/>
                  </a:ext>
                </a:extLst>
              </a:tr>
            </a:tbl>
          </a:graphicData>
        </a:graphic>
      </p:graphicFrame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DC8551A-6CA5-4126-86EF-738C8B1D7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778625"/>
              </p:ext>
            </p:extLst>
          </p:nvPr>
        </p:nvGraphicFramePr>
        <p:xfrm>
          <a:off x="1998765" y="2208321"/>
          <a:ext cx="4180093" cy="226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2068127-E866-4504-920F-76B06ED206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774583"/>
              </p:ext>
            </p:extLst>
          </p:nvPr>
        </p:nvGraphicFramePr>
        <p:xfrm>
          <a:off x="6869999" y="2208321"/>
          <a:ext cx="4378009" cy="226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A6B3B1-415F-4110-AC2A-A134872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3BC59B-4514-4773-BBA8-5F9C2674FFC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6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59161-72AD-4140-A51D-1AFD8730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l’infrastructure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ED4CF-D8FE-4077-A986-C4E9F630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d’accès à l’instance </a:t>
            </a:r>
            <a:r>
              <a:rPr lang="fr-FR" dirty="0" err="1"/>
              <a:t>OpenProject</a:t>
            </a:r>
            <a:r>
              <a:rPr lang="fr-FR" dirty="0"/>
              <a:t> via VPN</a:t>
            </a:r>
          </a:p>
          <a:p>
            <a:r>
              <a:rPr lang="fr-FR" dirty="0"/>
              <a:t>Envoyer un mail à </a:t>
            </a:r>
            <a:r>
              <a:rPr lang="fr-FR" dirty="0">
                <a:hlinkClick r:id="rId2"/>
              </a:rPr>
              <a:t>thibaud</a:t>
            </a:r>
            <a:r>
              <a:rPr lang="fr-FR">
                <a:hlinkClick r:id="rId2"/>
              </a:rPr>
              <a:t>.faurie@</a:t>
            </a:r>
            <a:r>
              <a:rPr lang="fr-FR" dirty="0">
                <a:hlinkClick r:id="rId2"/>
              </a:rPr>
              <a:t>etu.univ-orleans.fr</a:t>
            </a:r>
            <a:r>
              <a:rPr lang="fr-FR" dirty="0"/>
              <a:t> pour la procédure de connexion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E5460-5591-4A8D-B4F2-506A399C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56DAB-2581-40F9-BBD1-1546E6B1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43A06-0926-43DF-856D-6A6240878F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05" y="2332185"/>
            <a:ext cx="4894262" cy="1109366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7C1928-EDD5-420D-BB49-B586405A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4786" y="2438399"/>
            <a:ext cx="4622537" cy="896938"/>
          </a:xfrm>
        </p:spPr>
        <p:txBody>
          <a:bodyPr/>
          <a:lstStyle/>
          <a:p>
            <a:r>
              <a:rPr lang="fr-FR" dirty="0"/>
              <a:t>Logiciel de gestion de projet collaboratif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5C8C0FF-D02E-4107-9183-AE35C4A2D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75159" y="3860005"/>
            <a:ext cx="4895056" cy="24558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Gestion de travaux</a:t>
            </a:r>
          </a:p>
          <a:p>
            <a:r>
              <a:rPr lang="fr-FR" dirty="0"/>
              <a:t>Bug </a:t>
            </a:r>
            <a:r>
              <a:rPr lang="fr-FR" dirty="0" err="1"/>
              <a:t>tracking</a:t>
            </a:r>
            <a:endParaRPr lang="fr-FR" dirty="0"/>
          </a:p>
          <a:p>
            <a:r>
              <a:rPr lang="fr-FR" dirty="0" err="1"/>
              <a:t>Backlog</a:t>
            </a:r>
            <a:r>
              <a:rPr lang="fr-FR" dirty="0"/>
              <a:t> SCRUM</a:t>
            </a:r>
          </a:p>
          <a:p>
            <a:r>
              <a:rPr lang="fr-FR" dirty="0"/>
              <a:t>Gestion de documents</a:t>
            </a:r>
          </a:p>
          <a:p>
            <a:r>
              <a:rPr lang="fr-FR" dirty="0"/>
              <a:t>Rappels de réunion</a:t>
            </a:r>
          </a:p>
          <a:p>
            <a:r>
              <a:rPr lang="fr-FR" dirty="0"/>
              <a:t>Log d’activités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811003F2-0AC1-4971-9EF9-0F20C5B6DA01}"/>
              </a:ext>
            </a:extLst>
          </p:cNvPr>
          <p:cNvSpPr txBox="1">
            <a:spLocks/>
          </p:cNvSpPr>
          <p:nvPr/>
        </p:nvSpPr>
        <p:spPr>
          <a:xfrm>
            <a:off x="6096000" y="3895908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+ Interconnexion LDAP</a:t>
            </a:r>
          </a:p>
          <a:p>
            <a:pPr marL="0" indent="0">
              <a:buNone/>
            </a:pPr>
            <a:r>
              <a:rPr lang="fr-FR" dirty="0"/>
              <a:t>+ Rapports de coûts</a:t>
            </a:r>
          </a:p>
          <a:p>
            <a:pPr marL="0" indent="0">
              <a:buNone/>
            </a:pPr>
            <a:r>
              <a:rPr lang="fr-FR" dirty="0"/>
              <a:t>+ Calendriers personnels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AC70C5F-4A03-4251-9F3E-29773CD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56DAB-2581-40F9-BBD1-1546E6B1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5A7A525-B4DA-44BC-AE34-4901159B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de fichiers</a:t>
            </a:r>
          </a:p>
          <a:p>
            <a:r>
              <a:rPr lang="fr-FR" dirty="0"/>
              <a:t>VPN</a:t>
            </a:r>
          </a:p>
          <a:p>
            <a:r>
              <a:rPr lang="fr-FR" dirty="0"/>
              <a:t>LDAP / Domaine SAMBA</a:t>
            </a:r>
          </a:p>
          <a:p>
            <a:r>
              <a:rPr lang="fr-FR" dirty="0"/>
              <a:t>Gestionnaire de domaine</a:t>
            </a:r>
          </a:p>
          <a:p>
            <a:pPr marL="0" indent="0">
              <a:buNone/>
            </a:pPr>
            <a:r>
              <a:rPr lang="fr-FR" dirty="0"/>
              <a:t>+ </a:t>
            </a:r>
            <a:r>
              <a:rPr lang="fr-FR" dirty="0" err="1"/>
              <a:t>OpenProject</a:t>
            </a:r>
            <a:endParaRPr lang="fr-FR" dirty="0"/>
          </a:p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7DFEE7F-4011-4379-8A03-4244D1B13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94" y="2755312"/>
            <a:ext cx="2202261" cy="1347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778C114-02BC-4C3D-B846-164A0C2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60" y="5021965"/>
            <a:ext cx="5392639" cy="121029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59E51DF-5E79-4DE7-AFC2-08B22661C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9" y="2178320"/>
            <a:ext cx="2690727" cy="143568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44EE805-FBE4-4C35-AFF2-D43E92ECB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6" y="3902685"/>
            <a:ext cx="1976092" cy="921913"/>
          </a:xfrm>
          <a:prstGeom prst="rect">
            <a:avLst/>
          </a:prstGeom>
        </p:spPr>
      </p:pic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889FD63D-85E1-4115-8FB4-C14A8F0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4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0999A-D16F-4AF3-BFCE-40486D76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65E5F19-2003-49D0-B831-2F0875CB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775" y="1953126"/>
            <a:ext cx="10018713" cy="2951748"/>
          </a:xfrm>
        </p:spPr>
        <p:txBody>
          <a:bodyPr>
            <a:normAutofit/>
          </a:bodyPr>
          <a:lstStyle/>
          <a:p>
            <a:r>
              <a:rPr lang="fr-FR" dirty="0"/>
              <a:t>Rédaction d’un cahier des charges</a:t>
            </a:r>
          </a:p>
          <a:p>
            <a:r>
              <a:rPr lang="fr-FR" dirty="0"/>
              <a:t>Analyse fonctionnelle</a:t>
            </a:r>
          </a:p>
          <a:p>
            <a:r>
              <a:rPr lang="fr-FR" dirty="0"/>
              <a:t>Étude du besoin</a:t>
            </a:r>
          </a:p>
          <a:p>
            <a:r>
              <a:rPr lang="fr-FR" dirty="0"/>
              <a:t>Diagramme des interacteurs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4EE28EA-5A9C-49AC-8724-CB8F9217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D884-099A-44CA-85D6-EF4783A9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du besoin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43A2F-278F-44C4-A72D-30AC4547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2B8656-55E5-4202-BEAA-72E245A5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55" y="2317183"/>
            <a:ext cx="6899023" cy="39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D884-099A-44CA-85D6-EF4783A9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interacteurs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43A2F-278F-44C4-A72D-30AC4547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DF7C16-5FF8-4F31-94BA-DFE87655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61" y="1993415"/>
            <a:ext cx="6305968" cy="43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B342-7FA8-426B-8533-546174A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8BFEF-E6E0-4629-80C7-1CA6F211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FP1 : Gérer les participants</a:t>
            </a:r>
          </a:p>
          <a:p>
            <a:r>
              <a:rPr lang="fr-FR" dirty="0"/>
              <a:t>FP2 : Permettre la saisie des données par les personnes autorisées</a:t>
            </a:r>
          </a:p>
          <a:p>
            <a:r>
              <a:rPr lang="fr-FR" dirty="0"/>
              <a:t>FC1 : Permettre la personnalisation des champs au cas par cas</a:t>
            </a:r>
          </a:p>
          <a:p>
            <a:r>
              <a:rPr lang="fr-FR" dirty="0"/>
              <a:t>FC2 : Permettre l’import/export depuis et vers l’ancien système</a:t>
            </a:r>
          </a:p>
          <a:p>
            <a:r>
              <a:rPr lang="fr-FR" dirty="0"/>
              <a:t>FC3 : Être sécurisé</a:t>
            </a:r>
          </a:p>
          <a:p>
            <a:r>
              <a:rPr lang="fr-FR" dirty="0"/>
              <a:t>FC4 : Doit être agréable à l’utilisation, ergonomique et intuitif</a:t>
            </a:r>
          </a:p>
          <a:p>
            <a:r>
              <a:rPr lang="fr-FR" dirty="0"/>
              <a:t>FC5 : PRA/PCA : doit comporter un système simple d’utilisation de backup de données et de gestion de la configuration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845645-9FD7-4BB8-BC08-A9F1D4BE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2C6A0-E4C8-4139-8F8A-B6061028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180FB-2D7E-4A38-B411-6143462E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application web de type CRUD :</a:t>
            </a:r>
          </a:p>
          <a:p>
            <a:r>
              <a:rPr lang="fr-FR" dirty="0"/>
              <a:t>Un système de données relationnelles et dynamiques</a:t>
            </a:r>
          </a:p>
          <a:p>
            <a:r>
              <a:rPr lang="fr-FR" dirty="0"/>
              <a:t>Une gestion des accès par Login/MDP</a:t>
            </a:r>
          </a:p>
          <a:p>
            <a:r>
              <a:rPr lang="fr-FR" dirty="0"/>
              <a:t>Un système de permissions en lecture et écriture des données</a:t>
            </a:r>
          </a:p>
          <a:p>
            <a:r>
              <a:rPr lang="fr-FR" dirty="0"/>
              <a:t>Une interface permettant la sélection massive et l’importation/exportation</a:t>
            </a:r>
          </a:p>
          <a:p>
            <a:r>
              <a:rPr lang="fr-FR" dirty="0"/>
              <a:t>Un chiffrement des données et des requêtes</a:t>
            </a:r>
          </a:p>
          <a:p>
            <a:r>
              <a:rPr lang="fr-FR" dirty="0"/>
              <a:t>Un menu d’administration et de configuration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DCF96-B6CB-4B96-BED7-E283D90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C59B-4514-4773-BBA8-5F9C2674FF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617</TotalTime>
  <Words>597</Words>
  <Application>Microsoft Office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Parallaxe</vt:lpstr>
      <vt:lpstr>Projet FABOP directory</vt:lpstr>
      <vt:lpstr>Chiffres du projet</vt:lpstr>
      <vt:lpstr>Gestion de projet</vt:lpstr>
      <vt:lpstr>Gestion de projet</vt:lpstr>
      <vt:lpstr>Spécifications</vt:lpstr>
      <vt:lpstr>Étude du besoin</vt:lpstr>
      <vt:lpstr>Diagramme des interacteurs</vt:lpstr>
      <vt:lpstr>Analyse fonctionnelle</vt:lpstr>
      <vt:lpstr>Solutions techniques</vt:lpstr>
      <vt:lpstr>Choix technologiques</vt:lpstr>
      <vt:lpstr>Paquets Symfony supplémentaires</vt:lpstr>
      <vt:lpstr>Versionnage</vt:lpstr>
      <vt:lpstr>Persistance des données</vt:lpstr>
      <vt:lpstr>Sécurisation</vt:lpstr>
      <vt:lpstr>Import/export</vt:lpstr>
      <vt:lpstr>PRA/PCA</vt:lpstr>
      <vt:lpstr>Architecture de l’application</vt:lpstr>
      <vt:lpstr>Avancement du projet</vt:lpstr>
      <vt:lpstr>Ce qu’il reste à faire dans l’immédiat</vt:lpstr>
      <vt:lpstr>Accès à l’infrastructure actuelle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FABOP directory</dc:title>
  <dc:creator>Thibaud FAURIE</dc:creator>
  <cp:lastModifiedBy>Thibaud FAURIE</cp:lastModifiedBy>
  <cp:revision>58</cp:revision>
  <dcterms:created xsi:type="dcterms:W3CDTF">2019-02-07T14:55:31Z</dcterms:created>
  <dcterms:modified xsi:type="dcterms:W3CDTF">2019-02-08T11:46:47Z</dcterms:modified>
</cp:coreProperties>
</file>