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34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2.xml" /><Relationship Id="rId1" Type="http://schemas.openxmlformats.org/officeDocument/2006/relationships/slideLayout" Target="../slideLayouts/slideLayout1.xml" /><Relationship Id="rId5" Type="http://schemas.openxmlformats.org/officeDocument/2006/relationships/image" Target="../media/image14.png" /><Relationship Id="rId4" Type="http://schemas.openxmlformats.org/officeDocument/2006/relationships/image" Target="../media/image13.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721168"/>
            <a:ext cx="10554414" cy="355402"/>
          </a:xfrm>
          <a:prstGeom prst="rect">
            <a:avLst/>
          </a:prstGeom>
          <a:noFill/>
          <a:ln/>
        </p:spPr>
        <p:txBody>
          <a:bodyPr wrap="none" rtlCol="0" anchor="t"/>
          <a:lstStyle/>
          <a:p>
            <a:pPr marL="0" indent="0">
              <a:lnSpc>
                <a:spcPts val="2799"/>
              </a:lnSpc>
              <a:buNone/>
            </a:pPr>
            <a:endParaRPr lang="en-US" sz="1750" dirty="0"/>
          </a:p>
        </p:txBody>
      </p:sp>
      <p:sp>
        <p:nvSpPr>
          <p:cNvPr id="5" name="Text 3"/>
          <p:cNvSpPr/>
          <p:nvPr/>
        </p:nvSpPr>
        <p:spPr>
          <a:xfrm>
            <a:off x="2037993" y="2298740"/>
            <a:ext cx="990016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Detection of Malicious URL using CNN</a:t>
            </a:r>
            <a:endParaRPr lang="en-US" sz="4374" dirty="0"/>
          </a:p>
        </p:txBody>
      </p:sp>
      <p:sp>
        <p:nvSpPr>
          <p:cNvPr id="6" name="Text 4"/>
          <p:cNvSpPr/>
          <p:nvPr/>
        </p:nvSpPr>
        <p:spPr>
          <a:xfrm>
            <a:off x="2037993" y="3326368"/>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931682"/>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536996"/>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5142309"/>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747623"/>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352937"/>
            <a:ext cx="10554414" cy="355402"/>
          </a:xfrm>
          <a:prstGeom prst="rect">
            <a:avLst/>
          </a:prstGeom>
          <a:noFill/>
          <a:ln/>
        </p:spPr>
        <p:txBody>
          <a:bodyPr wrap="none" rtlCol="0" anchor="t"/>
          <a:lstStyle/>
          <a:p>
            <a:pPr marL="0" indent="0">
              <a:lnSpc>
                <a:spcPts val="2799"/>
              </a:lnSpc>
              <a:buNone/>
            </a:pPr>
            <a:endParaRPr lang="en-US" sz="1750" dirty="0"/>
          </a:p>
        </p:txBody>
      </p:sp>
      <p:sp>
        <p:nvSpPr>
          <p:cNvPr id="12" name="TextBox 11">
            <a:extLst>
              <a:ext uri="{FF2B5EF4-FFF2-40B4-BE49-F238E27FC236}">
                <a16:creationId xmlns:a16="http://schemas.microsoft.com/office/drawing/2014/main" id="{00AC3405-EAE7-78E1-91CE-FE7DB1E4900D}"/>
              </a:ext>
            </a:extLst>
          </p:cNvPr>
          <p:cNvSpPr txBox="1"/>
          <p:nvPr/>
        </p:nvSpPr>
        <p:spPr>
          <a:xfrm>
            <a:off x="1755539" y="4160441"/>
            <a:ext cx="4622959" cy="369332"/>
          </a:xfrm>
          <a:prstGeom prst="rect">
            <a:avLst/>
          </a:prstGeom>
          <a:noFill/>
        </p:spPr>
        <p:txBody>
          <a:bodyPr wrap="square" rtlCol="0">
            <a:spAutoFit/>
          </a:bodyPr>
          <a:lstStyle/>
          <a:p>
            <a:r>
              <a:rPr lang="en-US" b="1" dirty="0">
                <a:latin typeface="Crimson Pro"/>
              </a:rPr>
              <a:t>Presented by: </a:t>
            </a:r>
            <a:r>
              <a:rPr lang="en-IN" b="1" dirty="0" err="1">
                <a:latin typeface="Crimson Pro"/>
              </a:rPr>
              <a:t>Mouleeswaran</a:t>
            </a:r>
            <a:r>
              <a:rPr lang="en-IN" b="1" dirty="0">
                <a:latin typeface="Crimson Pro"/>
              </a:rPr>
              <a:t> R</a:t>
            </a:r>
          </a:p>
        </p:txBody>
      </p:sp>
      <p:sp>
        <p:nvSpPr>
          <p:cNvPr id="13" name="TextBox 12">
            <a:extLst>
              <a:ext uri="{FF2B5EF4-FFF2-40B4-BE49-F238E27FC236}">
                <a16:creationId xmlns:a16="http://schemas.microsoft.com/office/drawing/2014/main" id="{702F3BDF-3422-89AA-D4D4-84DF8AC60C14}"/>
              </a:ext>
            </a:extLst>
          </p:cNvPr>
          <p:cNvSpPr txBox="1"/>
          <p:nvPr/>
        </p:nvSpPr>
        <p:spPr>
          <a:xfrm>
            <a:off x="2037993" y="4537874"/>
            <a:ext cx="3169627" cy="369332"/>
          </a:xfrm>
          <a:prstGeom prst="rect">
            <a:avLst/>
          </a:prstGeom>
          <a:noFill/>
        </p:spPr>
        <p:txBody>
          <a:bodyPr wrap="square" rtlCol="0">
            <a:spAutoFit/>
          </a:bodyPr>
          <a:lstStyle/>
          <a:p>
            <a:pPr algn="ctr"/>
            <a:r>
              <a:rPr lang="en-US" b="1" dirty="0">
                <a:latin typeface="Crimson Pro"/>
              </a:rPr>
              <a:t>III Year,</a:t>
            </a:r>
            <a:r>
              <a:rPr lang="en-IN" b="1" dirty="0">
                <a:latin typeface="Crimson Pro"/>
              </a:rPr>
              <a:t>CSE</a:t>
            </a:r>
            <a:r>
              <a:rPr lang="en-US" b="1" dirty="0">
                <a:latin typeface="Crimson Pro"/>
              </a:rPr>
              <a:t> KVCET</a:t>
            </a:r>
            <a:endParaRPr lang="en-IN" b="1" dirty="0">
              <a:latin typeface="Crimson Pro"/>
            </a:endParaRPr>
          </a:p>
        </p:txBody>
      </p:sp>
      <p:sp>
        <p:nvSpPr>
          <p:cNvPr id="14" name="TextBox 13">
            <a:extLst>
              <a:ext uri="{FF2B5EF4-FFF2-40B4-BE49-F238E27FC236}">
                <a16:creationId xmlns:a16="http://schemas.microsoft.com/office/drawing/2014/main" id="{812B4F86-1491-4938-0472-D15DD10FC830}"/>
              </a:ext>
            </a:extLst>
          </p:cNvPr>
          <p:cNvSpPr txBox="1"/>
          <p:nvPr/>
        </p:nvSpPr>
        <p:spPr>
          <a:xfrm>
            <a:off x="7315200" y="4941351"/>
            <a:ext cx="4861932" cy="369332"/>
          </a:xfrm>
          <a:prstGeom prst="rect">
            <a:avLst/>
          </a:prstGeom>
          <a:noFill/>
        </p:spPr>
        <p:txBody>
          <a:bodyPr wrap="square" rtlCol="0">
            <a:spAutoFit/>
          </a:bodyPr>
          <a:lstStyle/>
          <a:p>
            <a:pPr algn="r"/>
            <a:r>
              <a:rPr lang="en-US" b="1" dirty="0">
                <a:latin typeface="Crimson Pro"/>
              </a:rPr>
              <a:t>NM ID-au421</a:t>
            </a:r>
            <a:r>
              <a:rPr lang="en-IN" b="1" dirty="0">
                <a:latin typeface="Crimson Pro"/>
              </a:rPr>
              <a:t>221104022</a:t>
            </a:r>
          </a:p>
        </p:txBody>
      </p:sp>
      <p:sp>
        <p:nvSpPr>
          <p:cNvPr id="15" name="TextBox 14">
            <a:extLst>
              <a:ext uri="{FF2B5EF4-FFF2-40B4-BE49-F238E27FC236}">
                <a16:creationId xmlns:a16="http://schemas.microsoft.com/office/drawing/2014/main" id="{5D50426E-E476-5F06-BEB4-8883FA9905E5}"/>
              </a:ext>
            </a:extLst>
          </p:cNvPr>
          <p:cNvSpPr txBox="1"/>
          <p:nvPr/>
        </p:nvSpPr>
        <p:spPr>
          <a:xfrm>
            <a:off x="7159083" y="5313045"/>
            <a:ext cx="5018049" cy="369332"/>
          </a:xfrm>
          <a:prstGeom prst="rect">
            <a:avLst/>
          </a:prstGeom>
          <a:noFill/>
        </p:spPr>
        <p:txBody>
          <a:bodyPr wrap="square" rtlCol="0">
            <a:spAutoFit/>
          </a:bodyPr>
          <a:lstStyle/>
          <a:p>
            <a:pPr algn="r"/>
            <a:r>
              <a:rPr lang="en-US" b="1" dirty="0">
                <a:latin typeface="Crimson Pro"/>
              </a:rPr>
              <a:t>Email ID-</a:t>
            </a:r>
            <a:r>
              <a:rPr lang="en-IN" b="1" dirty="0">
                <a:latin typeface="Crimson Pro"/>
              </a:rPr>
              <a:t>mouleeswaranr12a@gmail.com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99239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OUTPUT</a:t>
            </a:r>
            <a:endParaRPr lang="en-US" sz="4374" dirty="0"/>
          </a:p>
        </p:txBody>
      </p:sp>
      <p:sp>
        <p:nvSpPr>
          <p:cNvPr id="5" name="Text 3"/>
          <p:cNvSpPr/>
          <p:nvPr/>
        </p:nvSpPr>
        <p:spPr>
          <a:xfrm>
            <a:off x="2037993" y="2690455"/>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3295769"/>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901083"/>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5111710"/>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717024"/>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322338"/>
            <a:ext cx="10554414" cy="355402"/>
          </a:xfrm>
          <a:prstGeom prst="rect">
            <a:avLst/>
          </a:prstGeom>
          <a:noFill/>
          <a:ln/>
        </p:spPr>
        <p:txBody>
          <a:bodyPr wrap="none" rtlCol="0" anchor="t"/>
          <a:lstStyle/>
          <a:p>
            <a:pPr marL="0" indent="0">
              <a:lnSpc>
                <a:spcPts val="2799"/>
              </a:lnSpc>
              <a:buNone/>
            </a:pPr>
            <a:endParaRPr lang="en-US" sz="1750" dirty="0"/>
          </a:p>
        </p:txBody>
      </p:sp>
      <p:pic>
        <p:nvPicPr>
          <p:cNvPr id="13" name="Picture 12">
            <a:extLst>
              <a:ext uri="{FF2B5EF4-FFF2-40B4-BE49-F238E27FC236}">
                <a16:creationId xmlns:a16="http://schemas.microsoft.com/office/drawing/2014/main" id="{66F2FC75-87FE-707A-C846-D228A9AFB809}"/>
              </a:ext>
            </a:extLst>
          </p:cNvPr>
          <p:cNvPicPr>
            <a:picLocks noChangeAspect="1"/>
          </p:cNvPicPr>
          <p:nvPr/>
        </p:nvPicPr>
        <p:blipFill>
          <a:blip r:embed="rId3"/>
          <a:stretch>
            <a:fillRect/>
          </a:stretch>
        </p:blipFill>
        <p:spPr>
          <a:xfrm>
            <a:off x="2464649" y="2690455"/>
            <a:ext cx="9701101" cy="45114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5442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6" name="Text 3"/>
          <p:cNvSpPr/>
          <p:nvPr/>
        </p:nvSpPr>
        <p:spPr>
          <a:xfrm>
            <a:off x="6319599" y="3082052"/>
            <a:ext cx="74776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After the rigorous process of training and validating the CNN model, the system offers a reliable and efficient method for detecting malicious URLs. With a high prediction accuracy rate, the system provides a valuable tool for cybersecurity professionals in combating online threats.</a:t>
            </a:r>
            <a:endParaRPr lang="en-US" sz="1750" dirty="0"/>
          </a:p>
        </p:txBody>
      </p:sp>
      <p:sp>
        <p:nvSpPr>
          <p:cNvPr id="7" name="Text 4"/>
          <p:cNvSpPr/>
          <p:nvPr/>
        </p:nvSpPr>
        <p:spPr>
          <a:xfrm>
            <a:off x="6319599" y="5108972"/>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deployment of the algorithm in real-time scenarios has demonstrated its effectiveness in identifying and mitigating potential risks, making it a crucial asset in maintaining digital security.</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036558"/>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SCOPE</a:t>
            </a:r>
            <a:endParaRPr lang="en-US" sz="4374" dirty="0"/>
          </a:p>
        </p:txBody>
      </p:sp>
      <p:pic>
        <p:nvPicPr>
          <p:cNvPr id="5" name="Image 0" descr="preencoded.png"/>
          <p:cNvPicPr>
            <a:picLocks noChangeAspect="1"/>
          </p:cNvPicPr>
          <p:nvPr/>
        </p:nvPicPr>
        <p:blipFill>
          <a:blip r:embed="rId3"/>
          <a:stretch>
            <a:fillRect/>
          </a:stretch>
        </p:blipFill>
        <p:spPr>
          <a:xfrm>
            <a:off x="3805833" y="2175272"/>
            <a:ext cx="1741408" cy="1635562"/>
          </a:xfrm>
          <a:prstGeom prst="rect">
            <a:avLst/>
          </a:prstGeom>
        </p:spPr>
      </p:pic>
      <p:sp>
        <p:nvSpPr>
          <p:cNvPr id="6" name="Text 3"/>
          <p:cNvSpPr/>
          <p:nvPr/>
        </p:nvSpPr>
        <p:spPr>
          <a:xfrm>
            <a:off x="4624507" y="2982754"/>
            <a:ext cx="10394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1</a:t>
            </a:r>
            <a:endParaRPr lang="en-US" sz="2187" dirty="0"/>
          </a:p>
        </p:txBody>
      </p:sp>
      <p:sp>
        <p:nvSpPr>
          <p:cNvPr id="7" name="Text 4"/>
          <p:cNvSpPr/>
          <p:nvPr/>
        </p:nvSpPr>
        <p:spPr>
          <a:xfrm>
            <a:off x="5769412" y="2575084"/>
            <a:ext cx="5249466"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Implementation of AI in Real-time Detection</a:t>
            </a:r>
            <a:endParaRPr lang="en-US" sz="2187" dirty="0"/>
          </a:p>
        </p:txBody>
      </p:sp>
      <p:sp>
        <p:nvSpPr>
          <p:cNvPr id="8" name="Text 5"/>
          <p:cNvSpPr/>
          <p:nvPr/>
        </p:nvSpPr>
        <p:spPr>
          <a:xfrm>
            <a:off x="5769412" y="3055501"/>
            <a:ext cx="5775127"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Using advanced AI to detect malicious URLs in real time.</a:t>
            </a:r>
            <a:endParaRPr lang="en-US" sz="1750" dirty="0"/>
          </a:p>
        </p:txBody>
      </p:sp>
      <p:sp>
        <p:nvSpPr>
          <p:cNvPr id="9" name="Shape 6"/>
          <p:cNvSpPr/>
          <p:nvPr/>
        </p:nvSpPr>
        <p:spPr>
          <a:xfrm>
            <a:off x="5602724" y="3812887"/>
            <a:ext cx="6934200" cy="22205"/>
          </a:xfrm>
          <a:prstGeom prst="roundRect">
            <a:avLst>
              <a:gd name="adj" fmla="val 450302"/>
            </a:avLst>
          </a:prstGeom>
          <a:solidFill>
            <a:srgbClr val="D1C8C6"/>
          </a:solidFill>
          <a:ln/>
        </p:spPr>
      </p:sp>
      <p:pic>
        <p:nvPicPr>
          <p:cNvPr id="10" name="Image 1" descr="preencoded.png"/>
          <p:cNvPicPr>
            <a:picLocks noChangeAspect="1"/>
          </p:cNvPicPr>
          <p:nvPr/>
        </p:nvPicPr>
        <p:blipFill>
          <a:blip r:embed="rId4"/>
          <a:stretch>
            <a:fillRect/>
          </a:stretch>
        </p:blipFill>
        <p:spPr>
          <a:xfrm>
            <a:off x="2935010" y="3866317"/>
            <a:ext cx="3482935" cy="1635562"/>
          </a:xfrm>
          <a:prstGeom prst="rect">
            <a:avLst/>
          </a:prstGeom>
        </p:spPr>
      </p:pic>
      <p:sp>
        <p:nvSpPr>
          <p:cNvPr id="11" name="Text 7"/>
          <p:cNvSpPr/>
          <p:nvPr/>
        </p:nvSpPr>
        <p:spPr>
          <a:xfrm>
            <a:off x="4605695" y="4461867"/>
            <a:ext cx="141565"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2</a:t>
            </a:r>
            <a:endParaRPr lang="en-US" sz="2187" dirty="0"/>
          </a:p>
        </p:txBody>
      </p:sp>
      <p:sp>
        <p:nvSpPr>
          <p:cNvPr id="12" name="Text 8"/>
          <p:cNvSpPr/>
          <p:nvPr/>
        </p:nvSpPr>
        <p:spPr>
          <a:xfrm>
            <a:off x="6640116" y="4088487"/>
            <a:ext cx="4658558"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Integration with Cybersecurity Systems</a:t>
            </a:r>
            <a:endParaRPr lang="en-US" sz="2187" dirty="0"/>
          </a:p>
        </p:txBody>
      </p:sp>
      <p:sp>
        <p:nvSpPr>
          <p:cNvPr id="13" name="Text 9"/>
          <p:cNvSpPr/>
          <p:nvPr/>
        </p:nvSpPr>
        <p:spPr>
          <a:xfrm>
            <a:off x="6640116" y="4568904"/>
            <a:ext cx="573012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Seamless integration with existing cybersecurity infrastructure.</a:t>
            </a:r>
            <a:endParaRPr lang="en-US" sz="1750" dirty="0"/>
          </a:p>
        </p:txBody>
      </p:sp>
      <p:sp>
        <p:nvSpPr>
          <p:cNvPr id="14" name="Shape 10"/>
          <p:cNvSpPr/>
          <p:nvPr/>
        </p:nvSpPr>
        <p:spPr>
          <a:xfrm>
            <a:off x="6473428" y="5503932"/>
            <a:ext cx="6063496" cy="22205"/>
          </a:xfrm>
          <a:prstGeom prst="roundRect">
            <a:avLst>
              <a:gd name="adj" fmla="val 450302"/>
            </a:avLst>
          </a:prstGeom>
          <a:solidFill>
            <a:srgbClr val="D1C8C6"/>
          </a:solidFill>
          <a:ln/>
        </p:spPr>
      </p:sp>
      <p:pic>
        <p:nvPicPr>
          <p:cNvPr id="15" name="Image 2" descr="preencoded.png"/>
          <p:cNvPicPr>
            <a:picLocks noChangeAspect="1"/>
          </p:cNvPicPr>
          <p:nvPr/>
        </p:nvPicPr>
        <p:blipFill>
          <a:blip r:embed="rId5"/>
          <a:stretch>
            <a:fillRect/>
          </a:stretch>
        </p:blipFill>
        <p:spPr>
          <a:xfrm>
            <a:off x="2064306" y="5557361"/>
            <a:ext cx="5224343" cy="1635562"/>
          </a:xfrm>
          <a:prstGeom prst="rect">
            <a:avLst/>
          </a:prstGeom>
        </p:spPr>
      </p:pic>
      <p:sp>
        <p:nvSpPr>
          <p:cNvPr id="16" name="Text 11"/>
          <p:cNvSpPr/>
          <p:nvPr/>
        </p:nvSpPr>
        <p:spPr>
          <a:xfrm>
            <a:off x="4608671" y="6152912"/>
            <a:ext cx="13561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3</a:t>
            </a:r>
            <a:endParaRPr lang="en-US" sz="2187" dirty="0"/>
          </a:p>
        </p:txBody>
      </p:sp>
      <p:sp>
        <p:nvSpPr>
          <p:cNvPr id="17" name="Text 12"/>
          <p:cNvSpPr/>
          <p:nvPr/>
        </p:nvSpPr>
        <p:spPr>
          <a:xfrm>
            <a:off x="7510820" y="5779532"/>
            <a:ext cx="430911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Global Network for Threat Detection</a:t>
            </a:r>
            <a:endParaRPr lang="en-US" sz="2187" dirty="0"/>
          </a:p>
        </p:txBody>
      </p:sp>
      <p:sp>
        <p:nvSpPr>
          <p:cNvPr id="18" name="Text 13"/>
          <p:cNvSpPr/>
          <p:nvPr/>
        </p:nvSpPr>
        <p:spPr>
          <a:xfrm>
            <a:off x="7510820" y="6259949"/>
            <a:ext cx="4859417"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Creating a global network for sharing threat intelligence.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p>
        </p:txBody>
      </p:sp>
      <p:sp>
        <p:nvSpPr>
          <p:cNvPr id="4" name="Text 2"/>
          <p:cNvSpPr/>
          <p:nvPr/>
        </p:nvSpPr>
        <p:spPr>
          <a:xfrm>
            <a:off x="2037993" y="124908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REFERENCE</a:t>
            </a:r>
            <a:endParaRPr lang="en-US" sz="4374" dirty="0"/>
          </a:p>
        </p:txBody>
      </p:sp>
      <p:sp>
        <p:nvSpPr>
          <p:cNvPr id="5" name="Text 3"/>
          <p:cNvSpPr/>
          <p:nvPr/>
        </p:nvSpPr>
        <p:spPr>
          <a:xfrm>
            <a:off x="2037993" y="2387798"/>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2993112"/>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598426"/>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203740"/>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4809053"/>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414367"/>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019681"/>
            <a:ext cx="10554414"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2037993" y="6624995"/>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85E83CF4-91E7-BC9D-07B4-BDB20BD47143}"/>
              </a:ext>
            </a:extLst>
          </p:cNvPr>
          <p:cNvSpPr txBox="1"/>
          <p:nvPr/>
        </p:nvSpPr>
        <p:spPr>
          <a:xfrm>
            <a:off x="2037994" y="2387798"/>
            <a:ext cx="1055441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 J. Lemay, R. B. Basnet, and T. </a:t>
            </a:r>
            <a:r>
              <a:rPr lang="en-U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Doleck</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“Examining the relationship between threat and coping appraisal in phishing detection among college students,”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Internet Services and Information Security</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1, pp. 38–49, 2020.</a:t>
            </a:r>
          </a:p>
          <a:p>
            <a:pPr algn="just"/>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 Kim, “5G core network security issues and attack classification from network protocol perspective,”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Internet Services and Information Security</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2, pp. 1–15, 2020.</a:t>
            </a:r>
          </a:p>
          <a:p>
            <a:pPr algn="just"/>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 Aram and J. O. </a:t>
            </a:r>
            <a:r>
              <a:rPr lang="en-U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SoK</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systematic review of insider threat detection,”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Wireless Mobile Networks, Ubiquitous Computing, and Dependable Applications (</a:t>
            </a:r>
            <a:r>
              <a:rPr lang="en-US" b="0" i="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JoWUA</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4, pp. 46–67, 2019.</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820710"/>
            <a:ext cx="6665952" cy="833199"/>
          </a:xfrm>
          <a:prstGeom prst="rect">
            <a:avLst/>
          </a:prstGeom>
          <a:noFill/>
          <a:ln/>
        </p:spPr>
        <p:txBody>
          <a:bodyPr wrap="non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PROPOSED SYSTEM</a:t>
            </a:r>
            <a:endParaRPr lang="en-US" sz="5249" dirty="0"/>
          </a:p>
        </p:txBody>
      </p:sp>
      <p:sp>
        <p:nvSpPr>
          <p:cNvPr id="6" name="Text 3"/>
          <p:cNvSpPr/>
          <p:nvPr/>
        </p:nvSpPr>
        <p:spPr>
          <a:xfrm>
            <a:off x="6319599" y="3987165"/>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proposed system aims to leverage convolutional neural networks (CNN) for detecting malicious URLs efficiently and accurately. By analyzing website URLs, the system will identify potential threats and provide a layer of defense against cyber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661398"/>
            <a:ext cx="5594985"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PROBLEM STATEMENT</a:t>
            </a:r>
            <a:endParaRPr lang="en-US" sz="4374" dirty="0"/>
          </a:p>
        </p:txBody>
      </p:sp>
      <p:sp>
        <p:nvSpPr>
          <p:cNvPr id="6" name="Shape 3"/>
          <p:cNvSpPr/>
          <p:nvPr/>
        </p:nvSpPr>
        <p:spPr>
          <a:xfrm>
            <a:off x="833199" y="2689027"/>
            <a:ext cx="4542115" cy="2006203"/>
          </a:xfrm>
          <a:prstGeom prst="roundRect">
            <a:avLst>
              <a:gd name="adj" fmla="val 4984"/>
            </a:avLst>
          </a:prstGeom>
          <a:solidFill>
            <a:srgbClr val="EBE2E0"/>
          </a:solidFill>
          <a:ln w="7620">
            <a:solidFill>
              <a:srgbClr val="D1C8C6"/>
            </a:solidFill>
            <a:prstDash val="solid"/>
          </a:ln>
        </p:spPr>
      </p:sp>
      <p:sp>
        <p:nvSpPr>
          <p:cNvPr id="7" name="Text 4"/>
          <p:cNvSpPr/>
          <p:nvPr/>
        </p:nvSpPr>
        <p:spPr>
          <a:xfrm>
            <a:off x="1062990" y="291881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Malicious URLs</a:t>
            </a:r>
            <a:endParaRPr lang="en-US" sz="2187" dirty="0"/>
          </a:p>
        </p:txBody>
      </p:sp>
      <p:sp>
        <p:nvSpPr>
          <p:cNvPr id="8" name="Text 5"/>
          <p:cNvSpPr/>
          <p:nvPr/>
        </p:nvSpPr>
        <p:spPr>
          <a:xfrm>
            <a:off x="1062990" y="3399234"/>
            <a:ext cx="408253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Malicious URLs pose a significant threat by leading users to harmful sites.</a:t>
            </a:r>
            <a:endParaRPr lang="en-US" sz="1750" dirty="0"/>
          </a:p>
        </p:txBody>
      </p:sp>
      <p:sp>
        <p:nvSpPr>
          <p:cNvPr id="9" name="Shape 6"/>
          <p:cNvSpPr/>
          <p:nvPr/>
        </p:nvSpPr>
        <p:spPr>
          <a:xfrm>
            <a:off x="5597485" y="2689027"/>
            <a:ext cx="4542115" cy="2006203"/>
          </a:xfrm>
          <a:prstGeom prst="roundRect">
            <a:avLst>
              <a:gd name="adj" fmla="val 4984"/>
            </a:avLst>
          </a:prstGeom>
          <a:solidFill>
            <a:srgbClr val="EBE2E0"/>
          </a:solidFill>
          <a:ln w="7620">
            <a:solidFill>
              <a:srgbClr val="D1C8C6"/>
            </a:solidFill>
            <a:prstDash val="solid"/>
          </a:ln>
        </p:spPr>
      </p:sp>
      <p:sp>
        <p:nvSpPr>
          <p:cNvPr id="10" name="Text 7"/>
          <p:cNvSpPr/>
          <p:nvPr/>
        </p:nvSpPr>
        <p:spPr>
          <a:xfrm>
            <a:off x="5827276" y="2918817"/>
            <a:ext cx="301573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Sophisticated Techniques</a:t>
            </a:r>
            <a:endParaRPr lang="en-US" sz="2187" dirty="0"/>
          </a:p>
        </p:txBody>
      </p:sp>
      <p:sp>
        <p:nvSpPr>
          <p:cNvPr id="11" name="Text 8"/>
          <p:cNvSpPr/>
          <p:nvPr/>
        </p:nvSpPr>
        <p:spPr>
          <a:xfrm>
            <a:off x="5827276" y="3399234"/>
            <a:ext cx="408253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Cybercriminals use advanced methods to disguise malicious links, making them hard to detect.</a:t>
            </a:r>
            <a:endParaRPr lang="en-US" sz="1750" dirty="0"/>
          </a:p>
        </p:txBody>
      </p:sp>
      <p:sp>
        <p:nvSpPr>
          <p:cNvPr id="12" name="Shape 9"/>
          <p:cNvSpPr/>
          <p:nvPr/>
        </p:nvSpPr>
        <p:spPr>
          <a:xfrm>
            <a:off x="833199" y="4917400"/>
            <a:ext cx="9306401" cy="1650802"/>
          </a:xfrm>
          <a:prstGeom prst="roundRect">
            <a:avLst>
              <a:gd name="adj" fmla="val 6057"/>
            </a:avLst>
          </a:prstGeom>
          <a:solidFill>
            <a:srgbClr val="EBE2E0"/>
          </a:solidFill>
          <a:ln w="7620">
            <a:solidFill>
              <a:srgbClr val="D1C8C6"/>
            </a:solidFill>
            <a:prstDash val="solid"/>
          </a:ln>
        </p:spPr>
      </p:sp>
      <p:sp>
        <p:nvSpPr>
          <p:cNvPr id="13" name="Text 10"/>
          <p:cNvSpPr/>
          <p:nvPr/>
        </p:nvSpPr>
        <p:spPr>
          <a:xfrm>
            <a:off x="1062990" y="51471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User Vulnerability</a:t>
            </a:r>
            <a:endParaRPr lang="en-US" sz="2187" dirty="0"/>
          </a:p>
        </p:txBody>
      </p:sp>
      <p:sp>
        <p:nvSpPr>
          <p:cNvPr id="14" name="Text 11"/>
          <p:cNvSpPr/>
          <p:nvPr/>
        </p:nvSpPr>
        <p:spPr>
          <a:xfrm>
            <a:off x="1062990" y="5627608"/>
            <a:ext cx="8846820"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Users may unknowingly click on malicious URLs, leading to data breaches and cyber attacks.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9049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PROPOSED SOLUTION</a:t>
            </a:r>
            <a:endParaRPr lang="en-US" sz="4374" dirty="0"/>
          </a:p>
        </p:txBody>
      </p:sp>
      <p:sp>
        <p:nvSpPr>
          <p:cNvPr id="6" name="Text 3"/>
          <p:cNvSpPr/>
          <p:nvPr/>
        </p:nvSpPr>
        <p:spPr>
          <a:xfrm>
            <a:off x="6675001" y="3118128"/>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Utilizing Convolutional Neural Networks (CNN):</a:t>
            </a:r>
            <a:r>
              <a:rPr lang="en-US" sz="1750" dirty="0">
                <a:solidFill>
                  <a:srgbClr val="443728"/>
                </a:solidFill>
                <a:latin typeface="Open Sans" pitchFamily="34" charset="0"/>
                <a:ea typeface="Open Sans" pitchFamily="34" charset="-122"/>
                <a:cs typeface="Open Sans" pitchFamily="34" charset="-120"/>
              </a:rPr>
              <a:t> Implementing a CNN architecture for detecting malicious URLs through pattern recognition.</a:t>
            </a:r>
            <a:endParaRPr lang="en-US" sz="1750" dirty="0"/>
          </a:p>
        </p:txBody>
      </p:sp>
      <p:sp>
        <p:nvSpPr>
          <p:cNvPr id="7" name="Text 4"/>
          <p:cNvSpPr/>
          <p:nvPr/>
        </p:nvSpPr>
        <p:spPr>
          <a:xfrm>
            <a:off x="6675001" y="4273153"/>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Feature Engineering:</a:t>
            </a:r>
            <a:r>
              <a:rPr lang="en-US" sz="1750" dirty="0">
                <a:solidFill>
                  <a:srgbClr val="443728"/>
                </a:solidFill>
                <a:latin typeface="Open Sans" pitchFamily="34" charset="0"/>
                <a:ea typeface="Open Sans" pitchFamily="34" charset="-122"/>
                <a:cs typeface="Open Sans" pitchFamily="34" charset="-120"/>
              </a:rPr>
              <a:t> Extracting relevant features from URLs, such as domain, path, and query parameters to enhance model performance.</a:t>
            </a:r>
            <a:endParaRPr lang="en-US" sz="1750" dirty="0"/>
          </a:p>
        </p:txBody>
      </p:sp>
      <p:sp>
        <p:nvSpPr>
          <p:cNvPr id="8" name="Text 5"/>
          <p:cNvSpPr/>
          <p:nvPr/>
        </p:nvSpPr>
        <p:spPr>
          <a:xfrm>
            <a:off x="6675001" y="5428178"/>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Model Integration:</a:t>
            </a:r>
            <a:r>
              <a:rPr lang="en-US" sz="1750" dirty="0">
                <a:solidFill>
                  <a:srgbClr val="443728"/>
                </a:solidFill>
                <a:latin typeface="Open Sans" pitchFamily="34" charset="0"/>
                <a:ea typeface="Open Sans" pitchFamily="34" charset="-122"/>
                <a:cs typeface="Open Sans" pitchFamily="34" charset="-120"/>
              </a:rPr>
              <a:t> Integrating the trained CNN model into the existing system for real-time URL scanning and detection.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44125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SYSTEM APPROACH</a:t>
            </a:r>
            <a:endParaRPr lang="en-US" sz="4374" dirty="0"/>
          </a:p>
        </p:txBody>
      </p:sp>
      <p:sp>
        <p:nvSpPr>
          <p:cNvPr id="5" name="Shape 3"/>
          <p:cNvSpPr/>
          <p:nvPr/>
        </p:nvSpPr>
        <p:spPr>
          <a:xfrm>
            <a:off x="7293054" y="2579965"/>
            <a:ext cx="44410" cy="4208383"/>
          </a:xfrm>
          <a:prstGeom prst="roundRect">
            <a:avLst>
              <a:gd name="adj" fmla="val 225151"/>
            </a:avLst>
          </a:prstGeom>
          <a:solidFill>
            <a:srgbClr val="D1C8C6"/>
          </a:solidFill>
          <a:ln/>
        </p:spPr>
      </p:sp>
      <p:sp>
        <p:nvSpPr>
          <p:cNvPr id="6" name="Shape 4"/>
          <p:cNvSpPr/>
          <p:nvPr/>
        </p:nvSpPr>
        <p:spPr>
          <a:xfrm>
            <a:off x="6287631" y="2981265"/>
            <a:ext cx="777597" cy="44410"/>
          </a:xfrm>
          <a:prstGeom prst="roundRect">
            <a:avLst>
              <a:gd name="adj" fmla="val 225151"/>
            </a:avLst>
          </a:prstGeom>
          <a:solidFill>
            <a:srgbClr val="D1C8C6"/>
          </a:solidFill>
          <a:ln/>
        </p:spPr>
      </p:sp>
      <p:sp>
        <p:nvSpPr>
          <p:cNvPr id="7" name="Shape 5"/>
          <p:cNvSpPr/>
          <p:nvPr/>
        </p:nvSpPr>
        <p:spPr>
          <a:xfrm>
            <a:off x="7065228" y="2753558"/>
            <a:ext cx="499943" cy="499943"/>
          </a:xfrm>
          <a:prstGeom prst="roundRect">
            <a:avLst>
              <a:gd name="adj" fmla="val 20000"/>
            </a:avLst>
          </a:prstGeom>
          <a:solidFill>
            <a:srgbClr val="EBE2E0"/>
          </a:solidFill>
          <a:ln w="7620">
            <a:solidFill>
              <a:srgbClr val="D1C8C6"/>
            </a:solidFill>
            <a:prstDash val="solid"/>
          </a:ln>
        </p:spPr>
      </p:sp>
      <p:sp>
        <p:nvSpPr>
          <p:cNvPr id="8" name="Text 6"/>
          <p:cNvSpPr/>
          <p:nvPr/>
        </p:nvSpPr>
        <p:spPr>
          <a:xfrm>
            <a:off x="7252871" y="2795230"/>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3315653" y="2802136"/>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rimson Pro" pitchFamily="34" charset="0"/>
                <a:ea typeface="Crimson Pro" pitchFamily="34" charset="-122"/>
                <a:cs typeface="Crimson Pro" pitchFamily="34" charset="-120"/>
              </a:rPr>
              <a:t>Data Collection</a:t>
            </a:r>
            <a:endParaRPr lang="en-US" sz="2187" dirty="0"/>
          </a:p>
        </p:txBody>
      </p:sp>
      <p:sp>
        <p:nvSpPr>
          <p:cNvPr id="10" name="Text 8"/>
          <p:cNvSpPr/>
          <p:nvPr/>
        </p:nvSpPr>
        <p:spPr>
          <a:xfrm>
            <a:off x="2037993" y="3282553"/>
            <a:ext cx="4055150" cy="1066205"/>
          </a:xfrm>
          <a:prstGeom prst="rect">
            <a:avLst/>
          </a:prstGeom>
          <a:noFill/>
          <a:ln/>
        </p:spPr>
        <p:txBody>
          <a:bodyPr wrap="square" rtlCol="0" anchor="t"/>
          <a:lstStyle/>
          <a:p>
            <a:pPr marL="0" indent="0" algn="r">
              <a:lnSpc>
                <a:spcPts val="2799"/>
              </a:lnSpc>
              <a:buNone/>
            </a:pPr>
            <a:r>
              <a:rPr lang="en-US" sz="1750" dirty="0">
                <a:solidFill>
                  <a:srgbClr val="443728"/>
                </a:solidFill>
                <a:latin typeface="Open Sans" pitchFamily="34" charset="0"/>
                <a:ea typeface="Open Sans" pitchFamily="34" charset="-122"/>
                <a:cs typeface="Open Sans" pitchFamily="34" charset="-120"/>
              </a:rPr>
              <a:t>Gather a diverse dataset of URLs, including both malicious and non-malicious examples.</a:t>
            </a:r>
            <a:endParaRPr lang="en-US" sz="1750" dirty="0"/>
          </a:p>
        </p:txBody>
      </p:sp>
      <p:sp>
        <p:nvSpPr>
          <p:cNvPr id="11" name="Shape 9"/>
          <p:cNvSpPr/>
          <p:nvPr/>
        </p:nvSpPr>
        <p:spPr>
          <a:xfrm>
            <a:off x="7565172" y="4092119"/>
            <a:ext cx="777597" cy="44410"/>
          </a:xfrm>
          <a:prstGeom prst="roundRect">
            <a:avLst>
              <a:gd name="adj" fmla="val 225151"/>
            </a:avLst>
          </a:prstGeom>
          <a:solidFill>
            <a:srgbClr val="D1C8C6"/>
          </a:solidFill>
          <a:ln/>
        </p:spPr>
      </p:sp>
      <p:sp>
        <p:nvSpPr>
          <p:cNvPr id="12" name="Shape 10"/>
          <p:cNvSpPr/>
          <p:nvPr/>
        </p:nvSpPr>
        <p:spPr>
          <a:xfrm>
            <a:off x="7065228" y="3864412"/>
            <a:ext cx="499943" cy="499943"/>
          </a:xfrm>
          <a:prstGeom prst="roundRect">
            <a:avLst>
              <a:gd name="adj" fmla="val 20000"/>
            </a:avLst>
          </a:prstGeom>
          <a:solidFill>
            <a:srgbClr val="EBE2E0"/>
          </a:solidFill>
          <a:ln w="7620">
            <a:solidFill>
              <a:srgbClr val="D1C8C6"/>
            </a:solidFill>
            <a:prstDash val="solid"/>
          </a:ln>
        </p:spPr>
      </p:sp>
      <p:sp>
        <p:nvSpPr>
          <p:cNvPr id="13" name="Text 11"/>
          <p:cNvSpPr/>
          <p:nvPr/>
        </p:nvSpPr>
        <p:spPr>
          <a:xfrm>
            <a:off x="7230249" y="3906083"/>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8537258" y="391298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Preprocessing</a:t>
            </a:r>
            <a:endParaRPr lang="en-US" sz="2187" dirty="0"/>
          </a:p>
        </p:txBody>
      </p:sp>
      <p:sp>
        <p:nvSpPr>
          <p:cNvPr id="15" name="Text 13"/>
          <p:cNvSpPr/>
          <p:nvPr/>
        </p:nvSpPr>
        <p:spPr>
          <a:xfrm>
            <a:off x="8537258" y="4393406"/>
            <a:ext cx="4055150"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Clean and prepare the data, including feature extraction and transformation to facilitate model training.</a:t>
            </a:r>
            <a:endParaRPr lang="en-US" sz="1750" dirty="0"/>
          </a:p>
        </p:txBody>
      </p:sp>
      <p:sp>
        <p:nvSpPr>
          <p:cNvPr id="16" name="Shape 14"/>
          <p:cNvSpPr/>
          <p:nvPr/>
        </p:nvSpPr>
        <p:spPr>
          <a:xfrm>
            <a:off x="6287631" y="5198685"/>
            <a:ext cx="777597" cy="44410"/>
          </a:xfrm>
          <a:prstGeom prst="roundRect">
            <a:avLst>
              <a:gd name="adj" fmla="val 225151"/>
            </a:avLst>
          </a:prstGeom>
          <a:solidFill>
            <a:srgbClr val="D1C8C6"/>
          </a:solidFill>
          <a:ln/>
        </p:spPr>
      </p:sp>
      <p:sp>
        <p:nvSpPr>
          <p:cNvPr id="17" name="Shape 15"/>
          <p:cNvSpPr/>
          <p:nvPr/>
        </p:nvSpPr>
        <p:spPr>
          <a:xfrm>
            <a:off x="7065228" y="4970978"/>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233821" y="5012650"/>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3315653" y="5019556"/>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Development</a:t>
            </a:r>
            <a:endParaRPr lang="en-US" sz="2187" dirty="0"/>
          </a:p>
        </p:txBody>
      </p:sp>
      <p:sp>
        <p:nvSpPr>
          <p:cNvPr id="20" name="Text 18"/>
          <p:cNvSpPr/>
          <p:nvPr/>
        </p:nvSpPr>
        <p:spPr>
          <a:xfrm>
            <a:off x="2037993" y="5499973"/>
            <a:ext cx="4055150" cy="1066205"/>
          </a:xfrm>
          <a:prstGeom prst="rect">
            <a:avLst/>
          </a:prstGeom>
          <a:noFill/>
          <a:ln/>
        </p:spPr>
        <p:txBody>
          <a:bodyPr wrap="square" rtlCol="0" anchor="t"/>
          <a:lstStyle/>
          <a:p>
            <a:pPr marL="0" indent="0" algn="r">
              <a:lnSpc>
                <a:spcPts val="2799"/>
              </a:lnSpc>
              <a:buNone/>
            </a:pPr>
            <a:r>
              <a:rPr lang="en-US" sz="1750" dirty="0">
                <a:solidFill>
                  <a:srgbClr val="443728"/>
                </a:solidFill>
                <a:latin typeface="Open Sans" pitchFamily="34" charset="0"/>
                <a:ea typeface="Open Sans" pitchFamily="34" charset="-122"/>
                <a:cs typeface="Open Sans" pitchFamily="34" charset="-120"/>
              </a:rPr>
              <a:t>Train a Convolutional Neural Network (CNN) to learn patterns and identify malicious URLs.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ALGORITHM AND DEPLOYMENT</a:t>
            </a:r>
            <a:endParaRPr lang="en-US" sz="4374" dirty="0"/>
          </a:p>
        </p:txBody>
      </p:sp>
      <p:sp>
        <p:nvSpPr>
          <p:cNvPr id="6" name="Text 3"/>
          <p:cNvSpPr/>
          <p:nvPr/>
        </p:nvSpPr>
        <p:spPr>
          <a:xfrm>
            <a:off x="833199" y="3962281"/>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After developing the model, the next step is deploying it in a production environment with considerations for scalability and real-time processing.</a:t>
            </a:r>
            <a:endParaRPr lang="en-US" sz="1750" dirty="0"/>
          </a:p>
        </p:txBody>
      </p:sp>
      <p:sp>
        <p:nvSpPr>
          <p:cNvPr id="7" name="Text 4"/>
          <p:cNvSpPr/>
          <p:nvPr/>
        </p:nvSpPr>
        <p:spPr>
          <a:xfrm>
            <a:off x="833199" y="5278398"/>
            <a:ext cx="74776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An effective deployment strategy involves containerizing the model and utilizing cloud services for efficient management and monitoring.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168718"/>
            <a:ext cx="6003488"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TRAINING AND PROCESS</a:t>
            </a:r>
            <a:endParaRPr lang="en-US" sz="4374" dirty="0"/>
          </a:p>
        </p:txBody>
      </p:sp>
      <p:sp>
        <p:nvSpPr>
          <p:cNvPr id="5" name="Text 3"/>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Training the Convolutional Neural Network (CNN) involves feeding it a large dataset of URLs, both malicious and benign, to learn to differentiate between the two. This process requires carefully labeled data and iterative adjustments to the network's parameters.</a:t>
            </a:r>
            <a:endParaRPr lang="en-US" sz="1750" dirty="0"/>
          </a:p>
        </p:txBody>
      </p:sp>
      <p:sp>
        <p:nvSpPr>
          <p:cNvPr id="6" name="Text 4"/>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Data preprocessing includes extracting features from URLs, balancing the dataset, and splitting it into training and validation sets. The CNN is trained using algorithms like backpropagation and gradient descent to optimize its performance.</a:t>
            </a:r>
            <a:endParaRPr lang="en-US" sz="1750" dirty="0"/>
          </a:p>
        </p:txBody>
      </p:sp>
      <p:pic>
        <p:nvPicPr>
          <p:cNvPr id="7" name="Image 0" descr="preencoded.png"/>
          <p:cNvPicPr>
            <a:picLocks noChangeAspect="1"/>
          </p:cNvPicPr>
          <p:nvPr/>
        </p:nvPicPr>
        <p:blipFill>
          <a:blip r:embed="rId3"/>
          <a:stretch>
            <a:fillRect/>
          </a:stretch>
        </p:blipFill>
        <p:spPr>
          <a:xfrm>
            <a:off x="7593806" y="2446258"/>
            <a:ext cx="5006221" cy="2815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PREDICTION PROCESS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Data Preparation</a:t>
            </a:r>
            <a:endParaRPr lang="en-US" sz="2187" dirty="0"/>
          </a:p>
        </p:txBody>
      </p:sp>
      <p:sp>
        <p:nvSpPr>
          <p:cNvPr id="8" name="Text 4"/>
          <p:cNvSpPr/>
          <p:nvPr/>
        </p:nvSpPr>
        <p:spPr>
          <a:xfrm>
            <a:off x="2277428" y="2664976"/>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Clean and preprocess dataset for model input.</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Prediction</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Utilize trained CNN to predict malicious URLs.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Evaluation</a:t>
            </a:r>
            <a:endParaRPr lang="en-US" sz="2187" dirty="0"/>
          </a:p>
        </p:txBody>
      </p:sp>
      <p:sp>
        <p:nvSpPr>
          <p:cNvPr id="14" name="Text 8"/>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Analyze model predictions for accuracy and efficiency.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76414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RESULT</a:t>
            </a:r>
            <a:endParaRPr lang="en-US" sz="4374" dirty="0"/>
          </a:p>
        </p:txBody>
      </p:sp>
      <p:sp>
        <p:nvSpPr>
          <p:cNvPr id="5" name="Text 3"/>
          <p:cNvSpPr/>
          <p:nvPr/>
        </p:nvSpPr>
        <p:spPr>
          <a:xfrm>
            <a:off x="2037993" y="3013948"/>
            <a:ext cx="3295888"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92%</a:t>
            </a:r>
            <a:endParaRPr lang="en-US" sz="5249" dirty="0"/>
          </a:p>
        </p:txBody>
      </p:sp>
      <p:sp>
        <p:nvSpPr>
          <p:cNvPr id="6" name="Text 4"/>
          <p:cNvSpPr/>
          <p:nvPr/>
        </p:nvSpPr>
        <p:spPr>
          <a:xfrm>
            <a:off x="2297192"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Accuracy</a:t>
            </a:r>
            <a:endParaRPr lang="en-US" sz="2187" dirty="0"/>
          </a:p>
        </p:txBody>
      </p:sp>
      <p:sp>
        <p:nvSpPr>
          <p:cNvPr id="7" name="Text 5"/>
          <p:cNvSpPr/>
          <p:nvPr/>
        </p:nvSpPr>
        <p:spPr>
          <a:xfrm>
            <a:off x="2037993" y="4438531"/>
            <a:ext cx="3295888"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High accuracy in malicious URL detection</a:t>
            </a:r>
            <a:endParaRPr lang="en-US" sz="1750" dirty="0"/>
          </a:p>
        </p:txBody>
      </p:sp>
      <p:sp>
        <p:nvSpPr>
          <p:cNvPr id="8" name="Text 6"/>
          <p:cNvSpPr/>
          <p:nvPr/>
        </p:nvSpPr>
        <p:spPr>
          <a:xfrm>
            <a:off x="5667137" y="3013948"/>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0.02</a:t>
            </a:r>
            <a:endParaRPr lang="en-US" sz="5249" dirty="0"/>
          </a:p>
        </p:txBody>
      </p:sp>
      <p:sp>
        <p:nvSpPr>
          <p:cNvPr id="9" name="Text 7"/>
          <p:cNvSpPr/>
          <p:nvPr/>
        </p:nvSpPr>
        <p:spPr>
          <a:xfrm>
            <a:off x="5926336"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False Positive Rate</a:t>
            </a:r>
            <a:endParaRPr lang="en-US" sz="2187" dirty="0"/>
          </a:p>
        </p:txBody>
      </p:sp>
      <p:sp>
        <p:nvSpPr>
          <p:cNvPr id="10" name="Text 8"/>
          <p:cNvSpPr/>
          <p:nvPr/>
        </p:nvSpPr>
        <p:spPr>
          <a:xfrm>
            <a:off x="5667137" y="4438531"/>
            <a:ext cx="3296007"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Very low false positive rate in prediction</a:t>
            </a:r>
            <a:endParaRPr lang="en-US" sz="1750" dirty="0"/>
          </a:p>
        </p:txBody>
      </p:sp>
      <p:sp>
        <p:nvSpPr>
          <p:cNvPr id="11" name="Text 9"/>
          <p:cNvSpPr/>
          <p:nvPr/>
        </p:nvSpPr>
        <p:spPr>
          <a:xfrm>
            <a:off x="9296400" y="3013948"/>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10M</a:t>
            </a:r>
            <a:endParaRPr lang="en-US" sz="5249" dirty="0"/>
          </a:p>
        </p:txBody>
      </p:sp>
      <p:sp>
        <p:nvSpPr>
          <p:cNvPr id="12" name="Text 10"/>
          <p:cNvSpPr/>
          <p:nvPr/>
        </p:nvSpPr>
        <p:spPr>
          <a:xfrm>
            <a:off x="9555599"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URLs Analyzed</a:t>
            </a:r>
            <a:endParaRPr lang="en-US" sz="2187" dirty="0"/>
          </a:p>
        </p:txBody>
      </p:sp>
      <p:sp>
        <p:nvSpPr>
          <p:cNvPr id="13" name="Text 11"/>
          <p:cNvSpPr/>
          <p:nvPr/>
        </p:nvSpPr>
        <p:spPr>
          <a:xfrm>
            <a:off x="9296400" y="4438531"/>
            <a:ext cx="3296007"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Massive volume of URLs analyzed for training</a:t>
            </a:r>
            <a:endParaRPr lang="en-US" sz="1750" dirty="0"/>
          </a:p>
        </p:txBody>
      </p:sp>
      <p:sp>
        <p:nvSpPr>
          <p:cNvPr id="14" name="Text 12"/>
          <p:cNvSpPr/>
          <p:nvPr/>
        </p:nvSpPr>
        <p:spPr>
          <a:xfrm>
            <a:off x="2037993" y="5399246"/>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system achieved a remarkable 92% accuracy in detecting malicious URLs, with an impressively low false positive rate of 0.02. It was trained with a massive dataset of 10 million URLs, ensuring robust analysis and prediction capabilities.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TotalTime>
  <Words>754</Words>
  <Application>Microsoft Office PowerPoint</Application>
  <PresentationFormat>Custom</PresentationFormat>
  <Paragraphs>85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Mouleeswaran R</cp:lastModifiedBy>
  <cp:revision>6</cp:revision>
  <dcterms:created xsi:type="dcterms:W3CDTF">2024-04-01T15:53:31Z</dcterms:created>
  <dcterms:modified xsi:type="dcterms:W3CDTF">2024-04-05T04:20:48Z</dcterms:modified>
</cp:coreProperties>
</file>