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2" r:id="rId9"/>
    <p:sldId id="275" r:id="rId10"/>
    <p:sldId id="264" r:id="rId11"/>
    <p:sldId id="265" r:id="rId12"/>
    <p:sldId id="268" r:id="rId13"/>
    <p:sldId id="267"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00" d="100"/>
          <a:sy n="100" d="100"/>
        </p:scale>
        <p:origin x="-14" y="58"/>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0520C1-EB9F-435C-AEF2-1B2A63C114A9}" type="datetimeFigureOut">
              <a:rPr lang="en-IN" smtClean="0"/>
              <a:t>18-04-2024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81BBF0C-4ED0-4E0F-8194-DD6402409429}" type="slidenum">
              <a:rPr lang="en-IN" smtClean="0"/>
              <a:t>‹#›</a:t>
            </a:fld>
            <a:endParaRPr lang="en-IN"/>
          </a:p>
        </p:txBody>
      </p:sp>
    </p:spTree>
    <p:extLst>
      <p:ext uri="{BB962C8B-B14F-4D97-AF65-F5344CB8AC3E}">
        <p14:creationId xmlns:p14="http://schemas.microsoft.com/office/powerpoint/2010/main" val="4033804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1BBF0C-4ED0-4E0F-8194-DD6402409429}" type="slidenum">
              <a:rPr lang="en-IN" smtClean="0"/>
              <a:t>4</a:t>
            </a:fld>
            <a:endParaRPr lang="en-IN"/>
          </a:p>
        </p:txBody>
      </p:sp>
    </p:spTree>
    <p:extLst>
      <p:ext uri="{BB962C8B-B14F-4D97-AF65-F5344CB8AC3E}">
        <p14:creationId xmlns:p14="http://schemas.microsoft.com/office/powerpoint/2010/main" val="404170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1676400"/>
            <a:ext cx="5410200" cy="2432717"/>
          </a:xfrm>
          <a:prstGeom prst="rect">
            <a:avLst/>
          </a:prstGeom>
        </p:spPr>
        <p:txBody>
          <a:bodyPr vert="horz" wrap="square" lIns="0" tIns="16510" rIns="0" bIns="0" rtlCol="0">
            <a:spAutoFit/>
          </a:bodyPr>
          <a:lstStyle/>
          <a:p>
            <a:pPr marL="12700">
              <a:lnSpc>
                <a:spcPct val="100000"/>
              </a:lnSpc>
              <a:spcBef>
                <a:spcPts val="130"/>
              </a:spcBef>
            </a:pPr>
            <a:r>
              <a:rPr lang="en-US" sz="2000" dirty="0" err="1">
                <a:latin typeface="Trebuchet MS" panose="020B0603020202020204"/>
                <a:cs typeface="Trebuchet MS" panose="020B0603020202020204"/>
              </a:rPr>
              <a:t>Mouleeshwaran</a:t>
            </a:r>
            <a:r>
              <a:rPr lang="en-US" sz="2000" dirty="0">
                <a:latin typeface="Trebuchet MS" panose="020B0603020202020204"/>
                <a:cs typeface="Trebuchet MS" panose="020B0603020202020204"/>
              </a:rPr>
              <a:t> D</a:t>
            </a:r>
          </a:p>
          <a:p>
            <a:pPr marL="12700">
              <a:lnSpc>
                <a:spcPct val="100000"/>
              </a:lnSpc>
              <a:spcBef>
                <a:spcPts val="130"/>
              </a:spcBef>
            </a:pPr>
            <a:r>
              <a:rPr lang="en-US" sz="2000" dirty="0">
                <a:latin typeface="Trebuchet MS" panose="020B0603020202020204"/>
                <a:cs typeface="Trebuchet MS" panose="020B0603020202020204"/>
              </a:rPr>
              <a:t>2021506052	</a:t>
            </a:r>
          </a:p>
          <a:p>
            <a:pPr marL="12700">
              <a:lnSpc>
                <a:spcPct val="100000"/>
              </a:lnSpc>
              <a:spcBef>
                <a:spcPts val="130"/>
              </a:spcBef>
            </a:pPr>
            <a:r>
              <a:rPr lang="en-US" sz="2000" dirty="0" err="1">
                <a:latin typeface="Trebuchet MS" panose="020B0603020202020204"/>
                <a:cs typeface="Trebuchet MS" panose="020B0603020202020204"/>
              </a:rPr>
              <a:t>B.Tech</a:t>
            </a:r>
            <a:r>
              <a:rPr lang="en-US" sz="2000" dirty="0">
                <a:latin typeface="Trebuchet MS" panose="020B0603020202020204"/>
                <a:cs typeface="Trebuchet MS" panose="020B0603020202020204"/>
              </a:rPr>
              <a:t> Information Technology</a:t>
            </a:r>
          </a:p>
          <a:p>
            <a:pPr marL="12700">
              <a:lnSpc>
                <a:spcPct val="100000"/>
              </a:lnSpc>
              <a:spcBef>
                <a:spcPts val="130"/>
              </a:spcBef>
            </a:pPr>
            <a:r>
              <a:rPr lang="en-US" sz="2000" dirty="0">
                <a:latin typeface="Trebuchet MS" panose="020B0603020202020204"/>
                <a:cs typeface="Trebuchet MS" panose="020B0603020202020204"/>
              </a:rPr>
              <a:t>Madras Institute of Technology</a:t>
            </a:r>
          </a:p>
          <a:p>
            <a:pPr marL="12700">
              <a:lnSpc>
                <a:spcPct val="100000"/>
              </a:lnSpc>
              <a:spcBef>
                <a:spcPts val="130"/>
              </a:spcBef>
            </a:pPr>
            <a:r>
              <a:rPr lang="en-US" sz="2000" dirty="0">
                <a:latin typeface="Trebuchet MS" panose="020B0603020202020204"/>
                <a:cs typeface="Trebuchet MS" panose="020B0603020202020204"/>
              </a:rPr>
              <a:t>TNSDC - Machine Learning to </a:t>
            </a:r>
          </a:p>
          <a:p>
            <a:pPr marL="12700">
              <a:lnSpc>
                <a:spcPct val="100000"/>
              </a:lnSpc>
              <a:spcBef>
                <a:spcPts val="130"/>
              </a:spcBef>
            </a:pPr>
            <a:r>
              <a:rPr lang="en-US" sz="2000" dirty="0">
                <a:latin typeface="Trebuchet MS" panose="020B0603020202020204"/>
                <a:cs typeface="Trebuchet MS" panose="020B0603020202020204"/>
              </a:rPr>
              <a:t>Generative AI</a:t>
            </a:r>
          </a:p>
          <a:p>
            <a:pPr marL="12700">
              <a:lnSpc>
                <a:spcPct val="100000"/>
              </a:lnSpc>
              <a:spcBef>
                <a:spcPts val="130"/>
              </a:spcBef>
            </a:pPr>
            <a:endParaRPr sz="3200" dirty="0">
              <a:latin typeface="Trebuchet MS" panose="020B0603020202020204"/>
              <a:cs typeface="Trebuchet MS" panose="020B0603020202020204"/>
            </a:endParaRPr>
          </a:p>
        </p:txBody>
      </p:sp>
      <p:sp>
        <p:nvSpPr>
          <p:cNvPr id="8" name="object 8"/>
          <p:cNvSpPr txBox="1"/>
          <p:nvPr/>
        </p:nvSpPr>
        <p:spPr>
          <a:xfrm>
            <a:off x="6400929"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 Box 11"/>
          <p:cNvSpPr txBox="1"/>
          <p:nvPr/>
        </p:nvSpPr>
        <p:spPr>
          <a:xfrm>
            <a:off x="609600" y="5848350"/>
            <a:ext cx="2962275" cy="460375"/>
          </a:xfrm>
          <a:prstGeom prst="rect">
            <a:avLst/>
          </a:prstGeom>
          <a:noFill/>
        </p:spPr>
        <p:txBody>
          <a:bodyPr wrap="square" rtlCol="0">
            <a:spAutoFit/>
          </a:bodyPr>
          <a:lstStyle/>
          <a:p>
            <a:r>
              <a:rPr lang="en-US" sz="2400" b="1"/>
              <a:t>DATE:04/04/2024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39775" y="291147"/>
            <a:ext cx="3304540" cy="567055"/>
          </a:xfrm>
          <a:prstGeom prst="rect">
            <a:avLst/>
          </a:prstGeom>
        </p:spPr>
        <p:txBody>
          <a:bodyPr vert="horz" wrap="square" lIns="0" tIns="13335" rIns="0" bIns="0" rtlCol="0">
            <a:spAutoFit/>
          </a:bodyPr>
          <a:lstStyle/>
          <a:p>
            <a:pPr marL="12700">
              <a:lnSpc>
                <a:spcPct val="100000"/>
              </a:lnSpc>
              <a:spcBef>
                <a:spcPts val="105"/>
              </a:spcBef>
            </a:pPr>
            <a:r>
              <a:rPr sz="3600" spc="-10" dirty="0"/>
              <a:t>MODELLING</a:t>
            </a:r>
          </a:p>
        </p:txBody>
      </p:sp>
      <p:sp>
        <p:nvSpPr>
          <p:cNvPr id="12" name="Text Box 11"/>
          <p:cNvSpPr txBox="1"/>
          <p:nvPr/>
        </p:nvSpPr>
        <p:spPr>
          <a:xfrm>
            <a:off x="330200" y="1081405"/>
            <a:ext cx="9115425" cy="5632450"/>
          </a:xfrm>
          <a:prstGeom prst="rect">
            <a:avLst/>
          </a:prstGeom>
          <a:noFill/>
        </p:spPr>
        <p:txBody>
          <a:bodyPr wrap="square" rtlCol="0" anchor="t">
            <a:noAutofit/>
          </a:bodyPr>
          <a:lstStyle/>
          <a:p>
            <a:pPr marL="0" indent="0">
              <a:buFont typeface="Arial" panose="020B0604020202020204" pitchFamily="34" charset="0"/>
              <a:buNone/>
            </a:pPr>
            <a:r>
              <a:rPr lang="en-US" sz="2500" dirty="0">
                <a:latin typeface="Times New Roman" panose="02020603050405020304" charset="0"/>
                <a:cs typeface="Times New Roman" panose="02020603050405020304" charset="0"/>
              </a:rPr>
              <a:t>The Convolutional Neural Network (CNN) architecture deployed in this bird classifier project is meticulously designed to extract hierarchical features from input bird images, facilitating accurate species classification. Comprising convolutional layers for feature extraction, pooling layers for spatial </a:t>
            </a:r>
            <a:r>
              <a:rPr lang="en-US" sz="2500" dirty="0" err="1">
                <a:latin typeface="Times New Roman" panose="02020603050405020304" charset="0"/>
                <a:cs typeface="Times New Roman" panose="02020603050405020304" charset="0"/>
              </a:rPr>
              <a:t>downsampling</a:t>
            </a:r>
            <a:r>
              <a:rPr lang="en-US" sz="2500" dirty="0">
                <a:latin typeface="Times New Roman" panose="02020603050405020304" charset="0"/>
                <a:cs typeface="Times New Roman" panose="02020603050405020304" charset="0"/>
              </a:rPr>
              <a:t>, and fully connected layers for classification, the model is augmented with </a:t>
            </a:r>
            <a:r>
              <a:rPr lang="en-US" sz="2500" dirty="0" err="1">
                <a:latin typeface="Times New Roman" panose="02020603050405020304" charset="0"/>
                <a:cs typeface="Times New Roman" panose="02020603050405020304" charset="0"/>
              </a:rPr>
              <a:t>ReLU</a:t>
            </a:r>
            <a:r>
              <a:rPr lang="en-US" sz="2500" dirty="0">
                <a:latin typeface="Times New Roman" panose="02020603050405020304" charset="0"/>
                <a:cs typeface="Times New Roman" panose="02020603050405020304" charset="0"/>
              </a:rPr>
              <a:t> and </a:t>
            </a:r>
            <a:r>
              <a:rPr lang="en-US" sz="2500" dirty="0" err="1">
                <a:latin typeface="Times New Roman" panose="02020603050405020304" charset="0"/>
                <a:cs typeface="Times New Roman" panose="02020603050405020304" charset="0"/>
              </a:rPr>
              <a:t>softmax</a:t>
            </a:r>
            <a:r>
              <a:rPr lang="en-US" sz="2500" dirty="0">
                <a:latin typeface="Times New Roman" panose="02020603050405020304" charset="0"/>
                <a:cs typeface="Times New Roman" panose="02020603050405020304" charset="0"/>
              </a:rPr>
              <a:t> activation functions to introduce non-linearity and generate class probabilities, respectively. Leveraging transfer learning from pre-trained models like VGG or </a:t>
            </a:r>
            <a:r>
              <a:rPr lang="en-US" sz="2500" dirty="0" err="1">
                <a:latin typeface="Times New Roman" panose="02020603050405020304" charset="0"/>
                <a:cs typeface="Times New Roman" panose="02020603050405020304" charset="0"/>
              </a:rPr>
              <a:t>ResNet</a:t>
            </a:r>
            <a:r>
              <a:rPr lang="en-US" sz="2500" dirty="0">
                <a:latin typeface="Times New Roman" panose="02020603050405020304" charset="0"/>
                <a:cs typeface="Times New Roman" panose="02020603050405020304" charset="0"/>
              </a:rPr>
              <a:t>, alongside data augmentation and regularization techniques, ensures robust learning and generalization capabilities. This CNN-based approach enables the model to effectively discern intricate patterns and textures inherent to bird species, empowering users with an automated and precise tool for bird identification.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 Box 9"/>
          <p:cNvSpPr txBox="1"/>
          <p:nvPr/>
        </p:nvSpPr>
        <p:spPr>
          <a:xfrm>
            <a:off x="838200" y="1765299"/>
            <a:ext cx="6805295" cy="2314575"/>
          </a:xfrm>
          <a:prstGeom prst="rect">
            <a:avLst/>
          </a:prstGeom>
          <a:noFill/>
        </p:spPr>
        <p:txBody>
          <a:bodyPr wrap="square" rtlCol="0" anchor="t">
            <a:noAutofit/>
          </a:bodyPr>
          <a:lstStyle/>
          <a:p>
            <a:r>
              <a:rPr lang="en-US" sz="2400" dirty="0">
                <a:latin typeface="Times New Roman" panose="02020603050405020304" charset="0"/>
                <a:cs typeface="Times New Roman" panose="02020603050405020304" charset="0"/>
              </a:rPr>
              <a:t>The results showcase the accuracy and effectiveness of each model in predicting factors influencing student grades. Visual aids like graphs and confusion matrices provide insights into model performance and the significance of different factors.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33306" y="13882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Content Placeholder 7">
            <a:extLst>
              <a:ext uri="{FF2B5EF4-FFF2-40B4-BE49-F238E27FC236}">
                <a16:creationId xmlns:a16="http://schemas.microsoft.com/office/drawing/2014/main" id="{A60C76B0-C1B0-DFD4-5627-D2522961A638}"/>
              </a:ext>
            </a:extLst>
          </p:cNvPr>
          <p:cNvSpPr>
            <a:spLocks noGrp="1"/>
          </p:cNvSpPr>
          <p:nvPr>
            <p:ph sz="half" idx="2"/>
          </p:nvPr>
        </p:nvSpPr>
        <p:spPr/>
        <p:txBody>
          <a:bodyPr/>
          <a:lstStyle/>
          <a:p>
            <a:endParaRPr lang="en-IN"/>
          </a:p>
        </p:txBody>
      </p:sp>
      <p:pic>
        <p:nvPicPr>
          <p:cNvPr id="1030" name="Picture 6">
            <a:extLst>
              <a:ext uri="{FF2B5EF4-FFF2-40B4-BE49-F238E27FC236}">
                <a16:creationId xmlns:a16="http://schemas.microsoft.com/office/drawing/2014/main" id="{A0CC58FE-89D1-8AC3-560A-69912045744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165" y="1143000"/>
            <a:ext cx="6248400" cy="5245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1840"/>
          </a:xfrm>
          <a:prstGeom prst="rect">
            <a:avLst/>
          </a:prstGeom>
        </p:spPr>
        <p:txBody>
          <a:bodyPr vert="horz" wrap="square" lIns="0" tIns="13335" rIns="0" bIns="0" rtlCol="0">
            <a:spAutoFit/>
          </a:bodyPr>
          <a:lstStyle/>
          <a:p>
            <a:pPr marL="209550">
              <a:lnSpc>
                <a:spcPct val="100000"/>
              </a:lnSpc>
              <a:spcBef>
                <a:spcPts val="105"/>
              </a:spcBef>
            </a:pPr>
            <a:r>
              <a:rPr lang="en-US" spc="-60" dirty="0"/>
              <a:t>CONCLUSION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10" name="Text Box 9"/>
          <p:cNvSpPr txBox="1"/>
          <p:nvPr/>
        </p:nvSpPr>
        <p:spPr>
          <a:xfrm>
            <a:off x="762000" y="1219200"/>
            <a:ext cx="8153400" cy="3857625"/>
          </a:xfrm>
          <a:prstGeom prst="rect">
            <a:avLst/>
          </a:prstGeom>
          <a:noFill/>
        </p:spPr>
        <p:txBody>
          <a:bodyPr wrap="square" rtlCol="0" anchor="t">
            <a:noAutofit/>
          </a:bodyPr>
          <a:lstStyle/>
          <a:p>
            <a:r>
              <a:rPr lang="en-US" sz="2000" dirty="0"/>
              <a:t>The trained Convolutional Neural Network (CNN) model demonstrates impressive performance in accurately classifying bird species, achieving a classification accuracy of over 90% on the test dataset. Confusion matrices reveal minimal misclassifications, particularly among visually similar species. Notable findings include the model's ability to generalize well across diverse bird species and robustness to variations in image quality and environmental conditions. Challenges encountered primarily revolve around fine-tuning hyperparameters for optimal performance and addressing class imbalances within the dataset. Future improvements may involve incorporating additional data augmentation techniques, exploring ensemble learning strategies, and expanding the dataset to encompass a wider range of bird species and environmental contexts.</a:t>
            </a:r>
          </a:p>
        </p:txBody>
      </p:sp>
      <p:sp>
        <p:nvSpPr>
          <p:cNvPr id="2" name="Text Box 1"/>
          <p:cNvSpPr txBox="1"/>
          <p:nvPr/>
        </p:nvSpPr>
        <p:spPr>
          <a:xfrm>
            <a:off x="914400" y="5410200"/>
            <a:ext cx="8047355" cy="646331"/>
          </a:xfrm>
          <a:prstGeom prst="rect">
            <a:avLst/>
          </a:prstGeom>
          <a:noFill/>
        </p:spPr>
        <p:txBody>
          <a:bodyPr wrap="square" rtlCol="0">
            <a:spAutoFit/>
          </a:bodyPr>
          <a:lstStyle/>
          <a:p>
            <a:endParaRPr lang="en-US" dirty="0"/>
          </a:p>
          <a:p>
            <a:r>
              <a:rPr lang="en-US" b="1" dirty="0">
                <a:sym typeface="+mn-ea"/>
              </a:rPr>
              <a:t>GITHUB LINK: https://github.com/Mouleesh-K/nm_project</a:t>
            </a:r>
            <a:endParaRPr lang="en-US" b="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4361" y="-1079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66675" y="400431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420225" y="535686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62750" y="16897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420225" y="589026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24840" y="379729"/>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533400" y="6404610"/>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43893" y="6467622"/>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963941" y="1689735"/>
            <a:ext cx="6119495" cy="2359660"/>
          </a:xfrm>
          <a:prstGeom prst="rect">
            <a:avLst/>
          </a:prstGeom>
          <a:noFill/>
        </p:spPr>
        <p:txBody>
          <a:bodyPr wrap="square" rtlCol="0" anchor="t">
            <a:noAutofit/>
          </a:bodyPr>
          <a:lstStyle/>
          <a:p>
            <a:r>
              <a:rPr lang="en-US" altLang="en-IN" sz="3600" b="1" dirty="0"/>
              <a:t>Bird classifier Using Machine Learning</a:t>
            </a:r>
          </a:p>
        </p:txBody>
      </p:sp>
      <p:sp>
        <p:nvSpPr>
          <p:cNvPr id="2" name="Text Box 1"/>
          <p:cNvSpPr txBox="1"/>
          <p:nvPr/>
        </p:nvSpPr>
        <p:spPr>
          <a:xfrm>
            <a:off x="762000" y="5658167"/>
            <a:ext cx="8012183" cy="646331"/>
          </a:xfrm>
          <a:prstGeom prst="rect">
            <a:avLst/>
          </a:prstGeom>
          <a:noFill/>
        </p:spPr>
        <p:txBody>
          <a:bodyPr wrap="square" rtlCol="0">
            <a:spAutoFit/>
          </a:bodyPr>
          <a:lstStyle/>
          <a:p>
            <a:r>
              <a:rPr lang="en-US" b="1" dirty="0">
                <a:sym typeface="+mn-ea"/>
              </a:rPr>
              <a:t>GITHUB LINK: https://github.com/Mouleesh-K/nm_project</a:t>
            </a:r>
            <a:endParaRPr lang="en-US" b="0" dirty="0">
              <a:sym typeface="+mn-ea"/>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 Box 23"/>
          <p:cNvSpPr txBox="1"/>
          <p:nvPr/>
        </p:nvSpPr>
        <p:spPr>
          <a:xfrm>
            <a:off x="1981200" y="1507490"/>
            <a:ext cx="7744460" cy="4332605"/>
          </a:xfrm>
          <a:prstGeom prst="rect">
            <a:avLst/>
          </a:prstGeom>
          <a:noFill/>
        </p:spPr>
        <p:txBody>
          <a:bodyPr wrap="square" rtlCol="0" anchor="t">
            <a:noAutofit/>
          </a:bodyPr>
          <a:lstStyle/>
          <a:p>
            <a:endParaRPr lang="en-US" sz="2400" b="1" dirty="0"/>
          </a:p>
          <a:p>
            <a:r>
              <a:rPr lang="en-US" sz="2400" b="1" dirty="0"/>
              <a:t>Problem Statement</a:t>
            </a:r>
          </a:p>
          <a:p>
            <a:r>
              <a:rPr lang="en-US" sz="2400" b="1" dirty="0"/>
              <a:t>Project Overview</a:t>
            </a:r>
          </a:p>
          <a:p>
            <a:r>
              <a:rPr lang="en-US" sz="2400" b="1" dirty="0"/>
              <a:t>Objectives</a:t>
            </a:r>
          </a:p>
          <a:p>
            <a:r>
              <a:rPr lang="en-US" sz="2400" b="1" dirty="0"/>
              <a:t>End Users</a:t>
            </a:r>
          </a:p>
          <a:p>
            <a:r>
              <a:rPr lang="en-US" sz="2400" b="1" dirty="0"/>
              <a:t>Solution and Value Proposition</a:t>
            </a:r>
          </a:p>
          <a:p>
            <a:r>
              <a:rPr lang="en-US" sz="2400" b="1" dirty="0"/>
              <a:t>Model Explanation</a:t>
            </a:r>
          </a:p>
          <a:p>
            <a:r>
              <a:rPr lang="en-US" sz="2400" b="1" dirty="0"/>
              <a:t>Results</a:t>
            </a:r>
          </a:p>
          <a:p>
            <a:r>
              <a:rPr lang="en-US" sz="2400" b="1" dirty="0"/>
              <a:t>Conclusion</a:t>
            </a:r>
          </a:p>
          <a:p>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845795" y="1447800"/>
            <a:ext cx="7010400" cy="1752600"/>
          </a:xfrm>
          <a:prstGeom prst="rect">
            <a:avLst/>
          </a:prstGeom>
          <a:noFill/>
        </p:spPr>
        <p:txBody>
          <a:bodyPr wrap="square" rtlCol="0" anchor="t">
            <a:noAutofit/>
          </a:bodyPr>
          <a:lstStyle/>
          <a:p>
            <a:r>
              <a:rPr lang="en-US" sz="2800" dirty="0">
                <a:latin typeface="Times New Roman" panose="02020603050405020304" charset="0"/>
                <a:cs typeface="Times New Roman" panose="02020603050405020304" charset="0"/>
              </a:rPr>
              <a:t>Identifying bird species can be challenging, especially for those without specialized knowledge in ornithology. Manual identification methods often require expertise and time, which may not always be feasible in real-world scenarios. Therefore, there is a need for an automated system that can accurately classify bird species from images, aiding bird watchers, environmentalists, researchers, and wildlife enthusiasts in their endeavors.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739775" y="1447800"/>
            <a:ext cx="8099425" cy="2921635"/>
          </a:xfrm>
          <a:prstGeom prst="rect">
            <a:avLst/>
          </a:prstGeom>
          <a:noFill/>
        </p:spPr>
        <p:txBody>
          <a:bodyPr wrap="square" rtlCol="0" anchor="t">
            <a:noAutofit/>
          </a:bodyPr>
          <a:lstStyle/>
          <a:p>
            <a:r>
              <a:rPr lang="en-US" sz="3200" dirty="0">
                <a:latin typeface="Times New Roman" panose="02020603050405020304" charset="0"/>
                <a:cs typeface="Times New Roman" panose="02020603050405020304" charset="0"/>
              </a:rPr>
              <a:t>In response to the aforementioned challenge, this project focuses on leveraging deep learning techniques to develop a bird classifier. By harnessing the power of convolutional neural networks (CNNs), the model will learn to recognize patterns and features indicative of different bird species from input images. The project involves several stages, including data collection, preprocessing, model design, training, evaluation, and potential deployment.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696970" cy="738505"/>
          </a:xfrm>
        </p:spPr>
        <p:txBody>
          <a:bodyPr wrap="square"/>
          <a:lstStyle/>
          <a:p>
            <a:r>
              <a:rPr lang="en-US"/>
              <a:t>OBJECTIVES</a:t>
            </a:r>
          </a:p>
        </p:txBody>
      </p:sp>
      <p:sp>
        <p:nvSpPr>
          <p:cNvPr id="3" name="Subtitle 2"/>
          <p:cNvSpPr>
            <a:spLocks noGrp="1"/>
          </p:cNvSpPr>
          <p:nvPr>
            <p:ph type="subTitle" idx="4"/>
          </p:nvPr>
        </p:nvSpPr>
        <p:spPr>
          <a:xfrm>
            <a:off x="609600" y="1143000"/>
            <a:ext cx="9829800" cy="3569335"/>
          </a:xfrm>
        </p:spPr>
        <p:txBody>
          <a:bodyPr>
            <a:noAutofit/>
          </a:bodyPr>
          <a:lstStyle/>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Dataset Creation: Gather a diverse and comprehensive dataset of bird images, ideally encompassing various species, poses, and environmental conditions.</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Data Preprocessing: Clean and preprocess the image data to ensure uniformity, consistency, and suitability for training the deep learning model.</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Model Architecture: Design a deep learning architecture tailored for bird classification tasks, potentially leveraging pre-trained models or custom architectures.</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Model Training: Train the model on the prepared dataset, optimizing hyperparameters and employing techniques such as data augmentation to enhance performance.</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Comparison: Compare the performance of the deep learning model with baseline methods or alternative approaches, highlighting the advantages of the proposed solution.</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Deployment: Optionally, deploy the trained model as a user-friendly application or API for real-time bird species identification.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914400" y="1507806"/>
            <a:ext cx="8153400" cy="2565400"/>
          </a:xfrm>
          <a:prstGeom prst="rect">
            <a:avLst/>
          </a:prstGeom>
          <a:noFill/>
        </p:spPr>
        <p:txBody>
          <a:bodyPr wrap="square" rtlCol="0" anchor="t">
            <a:noAutofit/>
          </a:bodyPr>
          <a:lstStyle/>
          <a:p>
            <a:pPr marL="0" indent="0">
              <a:buFont typeface="Arial" panose="020B0604020202020204" pitchFamily="34" charset="0"/>
              <a:buNone/>
            </a:pPr>
            <a:r>
              <a:rPr lang="en-US" sz="2500" dirty="0">
                <a:latin typeface="Times New Roman" panose="02020603050405020304" charset="0"/>
                <a:cs typeface="Times New Roman" panose="02020603050405020304" charset="0"/>
              </a:rPr>
              <a:t>Bird Watchers: Enthusiasts interested in identifying birds encountered during their outdoor activities.</a:t>
            </a:r>
          </a:p>
          <a:p>
            <a:pPr marL="0" indent="0">
              <a:buFont typeface="Arial" panose="020B0604020202020204" pitchFamily="34" charset="0"/>
              <a:buNone/>
            </a:pPr>
            <a:r>
              <a:rPr lang="en-US" sz="2500" dirty="0">
                <a:latin typeface="Times New Roman" panose="02020603050405020304" charset="0"/>
                <a:cs typeface="Times New Roman" panose="02020603050405020304" charset="0"/>
              </a:rPr>
              <a:t>Environmentalists: Professionals or volunteers monitoring bird populations for conservation efforts or ecological studies.</a:t>
            </a:r>
          </a:p>
          <a:p>
            <a:pPr marL="0" indent="0">
              <a:buFont typeface="Arial" panose="020B0604020202020204" pitchFamily="34" charset="0"/>
              <a:buNone/>
            </a:pPr>
            <a:r>
              <a:rPr lang="en-US" sz="2500" dirty="0">
                <a:latin typeface="Times New Roman" panose="02020603050405020304" charset="0"/>
                <a:cs typeface="Times New Roman" panose="02020603050405020304" charset="0"/>
              </a:rPr>
              <a:t>Researchers: Ornithologists and scientists conducting research on avian biology, behavior, and ecology.</a:t>
            </a:r>
          </a:p>
          <a:p>
            <a:pPr marL="0" indent="0">
              <a:buFont typeface="Arial" panose="020B0604020202020204" pitchFamily="34" charset="0"/>
              <a:buNone/>
            </a:pPr>
            <a:r>
              <a:rPr lang="en-US" sz="2500" dirty="0">
                <a:latin typeface="Times New Roman" panose="02020603050405020304" charset="0"/>
                <a:cs typeface="Times New Roman" panose="02020603050405020304" charset="0"/>
              </a:rPr>
              <a:t>Wildlife Photographers: Photographers seeking to accurately label bird species in their wildlife captures.</a:t>
            </a:r>
          </a:p>
          <a:p>
            <a:pPr marL="0" indent="0">
              <a:buFont typeface="Arial" panose="020B0604020202020204" pitchFamily="34" charset="0"/>
              <a:buNone/>
            </a:pPr>
            <a:r>
              <a:rPr lang="en-US" sz="2500" dirty="0">
                <a:latin typeface="Times New Roman" panose="02020603050405020304" charset="0"/>
                <a:cs typeface="Times New Roman" panose="02020603050405020304" charset="0"/>
              </a:rPr>
              <a:t>Conservationists: Advocates working to protect bird habitats and species diversity through informed conservation initiatives.</a:t>
            </a:r>
          </a:p>
        </p:txBody>
      </p:sp>
      <p:sp>
        <p:nvSpPr>
          <p:cNvPr id="9" name="Rectangle 2">
            <a:extLst>
              <a:ext uri="{FF2B5EF4-FFF2-40B4-BE49-F238E27FC236}">
                <a16:creationId xmlns:a16="http://schemas.microsoft.com/office/drawing/2014/main" id="{C7CEC581-D311-EAD7-FEE9-1060CD3F103E}"/>
              </a:ext>
            </a:extLst>
          </p:cNvPr>
          <p:cNvSpPr>
            <a:spLocks noChangeArrowheads="1"/>
          </p:cNvSpPr>
          <p:nvPr/>
        </p:nvSpPr>
        <p:spPr bwMode="auto">
          <a:xfrm>
            <a:off x="0" y="0"/>
            <a:ext cx="196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52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 Box 9"/>
          <p:cNvSpPr txBox="1"/>
          <p:nvPr/>
        </p:nvSpPr>
        <p:spPr>
          <a:xfrm>
            <a:off x="3048000" y="1619250"/>
            <a:ext cx="6687820" cy="4457700"/>
          </a:xfrm>
          <a:prstGeom prst="rect">
            <a:avLst/>
          </a:prstGeom>
          <a:noFill/>
        </p:spPr>
        <p:txBody>
          <a:bodyPr wrap="square" rtlCol="0" anchor="t">
            <a:noAutofit/>
          </a:bodyPr>
          <a:lstStyle/>
          <a:p>
            <a:r>
              <a:rPr lang="en-US" sz="2800" dirty="0">
                <a:latin typeface="Times New Roman" panose="02020603050405020304" charset="0"/>
                <a:cs typeface="Times New Roman" panose="02020603050405020304" charset="0"/>
              </a:rPr>
              <a:t>Accuracy: By leveraging deep learning, the model can achieve high levels of accuracy in classifying bird species, even in challenging conditions.</a:t>
            </a:r>
          </a:p>
          <a:p>
            <a:r>
              <a:rPr lang="en-US" sz="2800" dirty="0">
                <a:latin typeface="Times New Roman" panose="02020603050405020304" charset="0"/>
                <a:cs typeface="Times New Roman" panose="02020603050405020304" charset="0"/>
              </a:rPr>
              <a:t>Efficiency: The automated nature of the classifier saves time and effort compared to manual identification methods, facilitating quicker analysis of large datasets or real-time identification tasks.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286385" y="153670"/>
            <a:ext cx="10487660" cy="6057900"/>
          </a:xfrm>
        </p:spPr>
        <p:txBody>
          <a:bodyPr>
            <a:noAutofit/>
          </a:bodyPr>
          <a:lstStyle/>
          <a:p>
            <a:r>
              <a:rPr lang="en-US" sz="4400" b="1" dirty="0">
                <a:latin typeface="Times New Roman" panose="02020603050405020304" charset="0"/>
                <a:cs typeface="Times New Roman" panose="02020603050405020304" charset="0"/>
              </a:rPr>
              <a:t>THE WOW IN SOLUTION</a:t>
            </a:r>
          </a:p>
          <a:p>
            <a:endParaRPr lang="en-US" sz="4400" b="1" dirty="0">
              <a:latin typeface="Times New Roman" panose="02020603050405020304" charset="0"/>
              <a:cs typeface="Times New Roman" panose="02020603050405020304" charset="0"/>
            </a:endParaRPr>
          </a:p>
          <a:p>
            <a:endParaRPr lang="en-US" sz="1200" b="1" dirty="0">
              <a:latin typeface="Times New Roman" panose="02020603050405020304" charset="0"/>
              <a:cs typeface="Times New Roman" panose="02020603050405020304" charset="0"/>
            </a:endParaRPr>
          </a:p>
        </p:txBody>
      </p:sp>
      <p:sp>
        <p:nvSpPr>
          <p:cNvPr id="5" name="TextBox 4">
            <a:extLst>
              <a:ext uri="{FF2B5EF4-FFF2-40B4-BE49-F238E27FC236}">
                <a16:creationId xmlns:a16="http://schemas.microsoft.com/office/drawing/2014/main" id="{2737131B-8B57-257A-BB9B-65D2F1FC1CB1}"/>
              </a:ext>
            </a:extLst>
          </p:cNvPr>
          <p:cNvSpPr txBox="1"/>
          <p:nvPr/>
        </p:nvSpPr>
        <p:spPr>
          <a:xfrm>
            <a:off x="5614416" y="2798064"/>
            <a:ext cx="914400" cy="914400"/>
          </a:xfrm>
          <a:prstGeom prst="rect">
            <a:avLst/>
          </a:prstGeom>
          <a:noFill/>
        </p:spPr>
        <p:txBody>
          <a:bodyPr wrap="square" rtlCol="0">
            <a:spAutoFit/>
          </a:bodyPr>
          <a:lstStyle/>
          <a:p>
            <a:endParaRPr lang="en-IN" dirty="0"/>
          </a:p>
        </p:txBody>
      </p:sp>
      <p:sp>
        <p:nvSpPr>
          <p:cNvPr id="2" name="Text Box 9">
            <a:extLst>
              <a:ext uri="{FF2B5EF4-FFF2-40B4-BE49-F238E27FC236}">
                <a16:creationId xmlns:a16="http://schemas.microsoft.com/office/drawing/2014/main" id="{45351F18-1783-E864-9F4B-FA4B1CBBA585}"/>
              </a:ext>
            </a:extLst>
          </p:cNvPr>
          <p:cNvSpPr txBox="1"/>
          <p:nvPr/>
        </p:nvSpPr>
        <p:spPr>
          <a:xfrm>
            <a:off x="838200" y="1371600"/>
            <a:ext cx="7391400" cy="4457700"/>
          </a:xfrm>
          <a:prstGeom prst="rect">
            <a:avLst/>
          </a:prstGeom>
          <a:noFill/>
        </p:spPr>
        <p:txBody>
          <a:bodyPr wrap="square" rtlCol="0" anchor="t">
            <a:noAutofit/>
          </a:bodyPr>
          <a:lstStyle/>
          <a:p>
            <a:r>
              <a:rPr lang="en-US" sz="2800" dirty="0">
                <a:latin typeface="Times New Roman" panose="02020603050405020304" charset="0"/>
                <a:cs typeface="Times New Roman" panose="02020603050405020304" charset="0"/>
              </a:rPr>
              <a:t>Accessibility: The user-friendly interface makes bird identification accessible to individuals with varying levels of expertise, democratizing the process and fostering broader participation in bird-related activities.</a:t>
            </a:r>
          </a:p>
          <a:p>
            <a:r>
              <a:rPr lang="en-US" sz="2800" dirty="0">
                <a:latin typeface="Times New Roman" panose="02020603050405020304" charset="0"/>
                <a:cs typeface="Times New Roman" panose="02020603050405020304" charset="0"/>
              </a:rPr>
              <a:t>Conservation Impact: Accurate identification and monitoring of bird populations contribute to informed conservation decisions, aiding efforts to protect vulnerable species and preserve biodiversity.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862</Words>
  <Application>Microsoft Office PowerPoint</Application>
  <PresentationFormat>Widescreen</PresentationFormat>
  <Paragraphs>67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OBJECTIVES</vt:lpstr>
      <vt:lpstr>WHO ARE THE END USERS?</vt:lpstr>
      <vt:lpstr>YOUR SOLUTION AND ITS VALUE PROPOSITION</vt:lpstr>
      <vt:lpstr>PowerPoint Presentation</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Ahamed Alufar</dc:creator>
  <cp:lastModifiedBy>Parthasarathi D</cp:lastModifiedBy>
  <cp:revision>20</cp:revision>
  <dcterms:created xsi:type="dcterms:W3CDTF">2024-04-01T04:29:00Z</dcterms:created>
  <dcterms:modified xsi:type="dcterms:W3CDTF">2024-04-18T14:00:26Z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2024-04-01T22:00:00Z</vt:filetime>
  </property>
  <property fmtid="{D5CDD505-2E9C-101B-9397-08002B2CF9AE}" pid="4" name="ICV">
    <vt:lpwstr>9B2214CC54404D3FA3A99602713C6BA4_12</vt:lpwstr>
  </property>
  <property fmtid="{D5CDD505-2E9C-101B-9397-08002B2CF9AE}" pid="5" name="KSOProductBuildVer">
    <vt:lpwstr>1033-12.2.0.13489</vt:lpwstr>
  </property>
</Properties>
</file>