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</p:sldMasterIdLst>
  <p:notesMasterIdLst>
    <p:notesMasterId r:id="rId18"/>
  </p:notesMasterIdLst>
  <p:sldIdLst>
    <p:sldId id="256" r:id="rId2"/>
    <p:sldId id="269" r:id="rId3"/>
    <p:sldId id="257" r:id="rId4"/>
    <p:sldId id="263" r:id="rId5"/>
    <p:sldId id="264" r:id="rId6"/>
    <p:sldId id="265" r:id="rId7"/>
    <p:sldId id="260" r:id="rId8"/>
    <p:sldId id="266" r:id="rId9"/>
    <p:sldId id="271" r:id="rId10"/>
    <p:sldId id="270" r:id="rId11"/>
    <p:sldId id="267" r:id="rId12"/>
    <p:sldId id="268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84B6B-2606-4CA0-8028-185F007C793E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4F8DB-9097-4144-B892-2E347D67B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39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BEF1-C2D2-4886-9ECE-64C0886F6120}" type="datetime1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F4EA-663D-4B78-A63D-DC831B28D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69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1492-DC93-4835-A135-48ED191BF646}" type="datetime1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F4EA-663D-4B78-A63D-DC831B28D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50528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1492-DC93-4835-A135-48ED191BF646}" type="datetime1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F4EA-663D-4B78-A63D-DC831B28D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72277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1492-DC93-4835-A135-48ED191BF646}" type="datetime1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F4EA-663D-4B78-A63D-DC831B28D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8367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1492-DC93-4835-A135-48ED191BF646}" type="datetime1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F4EA-663D-4B78-A63D-DC831B28D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19988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1492-DC93-4835-A135-48ED191BF646}" type="datetime1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F4EA-663D-4B78-A63D-DC831B28D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7668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1492-DC93-4835-A135-48ED191BF646}" type="datetime1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F4EA-663D-4B78-A63D-DC831B28D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18035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4758-0FEF-47D1-A9E2-72214B6DA851}" type="datetime1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F4EA-663D-4B78-A63D-DC831B28D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943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D434-F48D-437F-AB06-6E733B84522E}" type="datetime1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F4EA-663D-4B78-A63D-DC831B28D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4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25B2-DFFD-4AE1-8723-AC854765D6A8}" type="datetime1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B00F4EA-663D-4B78-A63D-DC831B28D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0AED-750C-4AF7-AE11-239851DF2940}" type="datetime1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F4EA-663D-4B78-A63D-DC831B28D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03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3860-3C96-4DC6-96F0-B2010345E11C}" type="datetime1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F4EA-663D-4B78-A63D-DC831B28D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33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A48E-EF57-406D-9EAF-F63142F5EF90}" type="datetime1">
              <a:rPr lang="en-IN" smtClean="0"/>
              <a:t>25-09-2024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F4EA-663D-4B78-A63D-DC831B28D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26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9FE8-3B4C-4C03-943B-DCDB252EDB0E}" type="datetime1">
              <a:rPr lang="en-IN" smtClean="0"/>
              <a:t>25-09-2024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F4EA-663D-4B78-A63D-DC831B28D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82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C507-258A-40FF-A776-479BC7636F5F}" type="datetime1">
              <a:rPr lang="en-IN" smtClean="0"/>
              <a:t>25-09-2024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F4EA-663D-4B78-A63D-DC831B28D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10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E3EF-D7DA-4F82-9F79-F53029DF8097}" type="datetime1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F4EA-663D-4B78-A63D-DC831B28D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7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CC00-903A-4035-9BEC-5D2E0EB74CFC}" type="datetime1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F4EA-663D-4B78-A63D-DC831B28D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57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781492-DC93-4835-A135-48ED191BF646}" type="datetime1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00F4EA-663D-4B78-A63D-DC831B28D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48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DB5E-814B-B3A8-D54D-794DB18F7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420" y="-66865"/>
            <a:ext cx="9144000" cy="1536784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MTECH Project Review 1</a:t>
            </a:r>
            <a:endParaRPr lang="en-IN" sz="5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AF26F-D5A0-966E-7001-CBD952575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8258" y="3674460"/>
            <a:ext cx="3523130" cy="2208815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Submitted by</a:t>
            </a:r>
          </a:p>
          <a:p>
            <a:pPr algn="ctr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CHANDRA MOULI NANDAMUDI</a:t>
            </a:r>
          </a:p>
          <a:p>
            <a:pPr algn="ctr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MTECH_IOT</a:t>
            </a:r>
          </a:p>
          <a:p>
            <a:pPr algn="ctr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AP23122100006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40A39-33E6-C35C-C4BF-6555123D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F4EA-663D-4B78-A63D-DC831B28D5B3}" type="slidenum">
              <a:rPr lang="en-IN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D045A7-454C-C61E-A575-3CC1AAF52D0B}"/>
              </a:ext>
            </a:extLst>
          </p:cNvPr>
          <p:cNvSpPr/>
          <p:nvPr/>
        </p:nvSpPr>
        <p:spPr>
          <a:xfrm>
            <a:off x="0" y="5681312"/>
            <a:ext cx="12192000" cy="117668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61BF4-86AC-B617-8727-F80B9F3BCA7E}"/>
              </a:ext>
            </a:extLst>
          </p:cNvPr>
          <p:cNvSpPr txBox="1"/>
          <p:nvPr/>
        </p:nvSpPr>
        <p:spPr>
          <a:xfrm>
            <a:off x="9068366" y="4193511"/>
            <a:ext cx="2434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the Guidance of </a:t>
            </a:r>
          </a:p>
          <a:p>
            <a:pPr algn="just" rtl="0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Prof. Rupesh Kumar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5342CEEE-8E4E-66A5-13A2-5B8A968AC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Active Education - Home">
            <a:extLst>
              <a:ext uri="{FF2B5EF4-FFF2-40B4-BE49-F238E27FC236}">
                <a16:creationId xmlns:a16="http://schemas.microsoft.com/office/drawing/2014/main" id="{F4EA4957-8FCE-0627-E7D6-BAE6D8156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753" y="2133796"/>
            <a:ext cx="4643718" cy="107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91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032A8-578B-7850-5BBB-D4EA0518B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035" y="1460667"/>
            <a:ext cx="4589930" cy="3319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9DC9BD-69F1-4A59-6797-DDFAB41DC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616" y="5257662"/>
            <a:ext cx="5182323" cy="9907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5B4EFF-C783-F44C-19FE-E0D0AFA4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F4EA-663D-4B78-A63D-DC831B28D5B3}" type="slidenum">
              <a:rPr lang="en-IN" smtClean="0"/>
              <a:t>10</a:t>
            </a:fld>
            <a:endParaRPr lang="en-IN"/>
          </a:p>
        </p:txBody>
      </p:sp>
      <p:pic>
        <p:nvPicPr>
          <p:cNvPr id="10242" name="Picture 2" descr="Active Education - Home">
            <a:extLst>
              <a:ext uri="{FF2B5EF4-FFF2-40B4-BE49-F238E27FC236}">
                <a16:creationId xmlns:a16="http://schemas.microsoft.com/office/drawing/2014/main" id="{88B8A4D8-282C-39E1-A1FE-4B6A1E10B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13447"/>
            <a:ext cx="3571875" cy="1276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pic>
    </p:spTree>
    <p:extLst>
      <p:ext uri="{BB962C8B-B14F-4D97-AF65-F5344CB8AC3E}">
        <p14:creationId xmlns:p14="http://schemas.microsoft.com/office/powerpoint/2010/main" val="246628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92D-31F2-3D31-9422-1CF2E66A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D988-C6DD-4C42-52EF-BDA528098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Success: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Multiple VM allocation at the IoT layer significantly reduces power consumption. 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Efficient VM placement improves resource utilization and reduces network transport energy.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CFDBB-A6DC-E58F-7465-5FCAF1DD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F4EA-663D-4B78-A63D-DC831B28D5B3}" type="slidenum">
              <a:rPr lang="en-IN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</a:t>
            </a:fld>
            <a:endParaRPr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66" name="Picture 2" descr="Active Education - Home">
            <a:extLst>
              <a:ext uri="{FF2B5EF4-FFF2-40B4-BE49-F238E27FC236}">
                <a16:creationId xmlns:a16="http://schemas.microsoft.com/office/drawing/2014/main" id="{A9F42724-651E-F9B1-B5B4-3CF29F9EB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7625"/>
            <a:ext cx="35718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50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8120-65FB-DA74-5787-7627140F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Work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7F450-7F85-1A1D-D4D8-F681B1821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Title: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Adaptive Heuristic and AI-Driven Optimization for Energy-Efficient Placement of ML Services in IoT Networks</a:t>
            </a:r>
          </a:p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develop adaptive heuristic and AI-based algorithms for real-time optimization of Machine Learning (ML) service placement in IoT networks, with a focus on improving scalability, efficiency, and responsiveness compared to traditional Mixed Integer Linear Programming (MILP) methods.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D2C26-92D8-11C2-C215-7568D167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F4EA-663D-4B78-A63D-DC831B28D5B3}" type="slidenum">
              <a:rPr lang="en-IN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</a:t>
            </a:fld>
            <a:endParaRPr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290" name="Picture 2" descr="Active Education - Home">
            <a:extLst>
              <a:ext uri="{FF2B5EF4-FFF2-40B4-BE49-F238E27FC236}">
                <a16:creationId xmlns:a16="http://schemas.microsoft.com/office/drawing/2014/main" id="{1A1CCEC7-81B9-3F70-2F48-9F19E71FA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7625"/>
            <a:ext cx="35718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512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ACDF-49DD-CEB8-EE8E-8CDBF595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9721571" cy="479612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C9AF3-00E7-AC90-BF58-622EF3DEC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59859"/>
            <a:ext cx="10018712" cy="4231341"/>
          </a:xfrm>
        </p:spPr>
        <p:txBody>
          <a:bodyPr>
            <a:no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September 10 - October 10:Literature Review &amp; Research Phase.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October 11 - October 25:Problem Definition &amp; Requirement Gathering.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October 26 - November 10:System Design &amp; Algorithm Selection 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November 11 - November 30:Implementation Phase I (Core Algorithm Development).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December 1 - December 20:Implementation Phase II (System Integration):Integrate the heuristic and AI-driven optimization methods with IoT service management.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December 21 - January 5:Initial Testing &amp; Debugging.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F25AF-3795-9838-D373-A6AC2C82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F4EA-663D-4B78-A63D-DC831B28D5B3}" type="slidenum">
              <a:rPr lang="en-IN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</a:t>
            </a:fld>
            <a:endParaRPr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 descr="Active Education - Home">
            <a:extLst>
              <a:ext uri="{FF2B5EF4-FFF2-40B4-BE49-F238E27FC236}">
                <a16:creationId xmlns:a16="http://schemas.microsoft.com/office/drawing/2014/main" id="{7D49A4DE-7722-B3E7-B4B2-92B6D6DC5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13447"/>
            <a:ext cx="35718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95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22E6-4052-9322-4CE9-85FCAA5F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1012"/>
            <a:ext cx="10018713" cy="115644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5A7F0-F1DB-2D50-E590-A5D0D0E1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January 6 - January 20:Optimization &amp;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Tuning:Fine-tune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optimization algorithms for better performance. 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January 21 - February 10:Simulation &amp;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Experimentation:Set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up simulation environments mimicking real-world IoT networks.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February 11 - March 5:Result Analysis &amp;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Fine-Tuning:Analyze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energy consumption, latency, and other metrics.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March 6 - March 25:Final Implementation &amp; Performance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Validation:Finalize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system implementation and optimize for all identified use cases.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214B2-CD91-9C49-CD2C-79E3C282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F4EA-663D-4B78-A63D-DC831B28D5B3}" type="slidenum">
              <a:rPr lang="en-IN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</a:t>
            </a:fld>
            <a:endParaRPr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 descr="Active Education - Home">
            <a:extLst>
              <a:ext uri="{FF2B5EF4-FFF2-40B4-BE49-F238E27FC236}">
                <a16:creationId xmlns:a16="http://schemas.microsoft.com/office/drawing/2014/main" id="{96C1A3E8-E34E-F4DD-73F6-64E4F61BB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13447"/>
            <a:ext cx="35718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466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1C5C-5C42-B8A6-82B7-743363AB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D14F5-8308-2CFA-1EC7-15560CFAB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March 26 - April 10:Documentation &amp; Report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Writing:Prepare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detailed project documentation.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April 11 - April 20:Final Review &amp;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Corrections:Review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entire project to ensure all objectives are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met.Make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any necessary final corrections.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April 21 - April 25:Project Submission &amp; Presentation: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C0053-798D-71C1-72CC-9DF5D81B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F4EA-663D-4B78-A63D-DC831B28D5B3}" type="slidenum">
              <a:rPr lang="en-IN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</a:t>
            </a:fld>
            <a:endParaRPr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 descr="Active Education - Home">
            <a:extLst>
              <a:ext uri="{FF2B5EF4-FFF2-40B4-BE49-F238E27FC236}">
                <a16:creationId xmlns:a16="http://schemas.microsoft.com/office/drawing/2014/main" id="{57196340-9D30-23CB-6792-82F549214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13447"/>
            <a:ext cx="35718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641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0A5B-B29D-032F-C985-10C30120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B51D8-BB92-AE93-5089-A4BCE14FE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17394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Bonomi, F., Milito, R., Zhu, J., &amp;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Addepalli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S. (2012). "Fog Computing and Its Role in the Internet of Things." In Proceedings of the First Edition of the MCC Workshop on Mobile Cloud Computing, ACM, pp. 13-16.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Chiang, M., &amp; Zhang, T. (2016). "Fog and IoT: An Overview of Research Opportunities." In IEEE Internet of Things Journal, vol. 3, no. 6, pp. 854-864.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4B669-686C-91A3-D4F8-7CF19702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F4EA-663D-4B78-A63D-DC831B28D5B3}" type="slidenum">
              <a:rPr lang="en-IN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</a:t>
            </a:fld>
            <a:endParaRPr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 descr="Active Education - Home">
            <a:extLst>
              <a:ext uri="{FF2B5EF4-FFF2-40B4-BE49-F238E27FC236}">
                <a16:creationId xmlns:a16="http://schemas.microsoft.com/office/drawing/2014/main" id="{2A6A35D6-4A15-DD16-7C99-72ECCFA54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13447"/>
            <a:ext cx="35718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26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8DD5-37BB-48EE-3903-9D65D2E4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640" y="161084"/>
            <a:ext cx="10018713" cy="1752599"/>
          </a:xfrm>
        </p:spPr>
        <p:txBody>
          <a:bodyPr/>
          <a:lstStyle/>
          <a:p>
            <a:pPr algn="l"/>
            <a:r>
              <a:rPr lang="en-US" b="1" dirty="0"/>
              <a:t>OUTLINE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A686A-4ABD-65FB-4E95-F497769A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4261" y="2768649"/>
            <a:ext cx="4728882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EXISTING WORK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LINK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0CDF1-DB5C-75EB-0443-3326F5BC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F4EA-663D-4B78-A63D-DC831B28D5B3}" type="slidenum">
              <a:rPr lang="en-IN" smtClean="0"/>
              <a:t>2</a:t>
            </a:fld>
            <a:endParaRPr lang="en-IN"/>
          </a:p>
        </p:txBody>
      </p:sp>
      <p:pic>
        <p:nvPicPr>
          <p:cNvPr id="2052" name="Picture 4" descr="Active Education - Home">
            <a:extLst>
              <a:ext uri="{FF2B5EF4-FFF2-40B4-BE49-F238E27FC236}">
                <a16:creationId xmlns:a16="http://schemas.microsoft.com/office/drawing/2014/main" id="{BBF27EB0-A1AB-0B98-7DFF-01084E8FE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0"/>
            <a:ext cx="35718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59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AEFA87-6AFD-1F62-A7CB-CB950213D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9460" y="2464069"/>
            <a:ext cx="9342356" cy="1617044"/>
          </a:xfrm>
        </p:spPr>
        <p:txBody>
          <a:bodyPr>
            <a:noAutofit/>
          </a:bodyPr>
          <a:lstStyle/>
          <a:p>
            <a:pPr algn="ctr"/>
            <a:r>
              <a:rPr lang="en-US" sz="4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Energy Efficient Placement of ML-Based Services  in IOT Networks</a:t>
            </a:r>
            <a:endParaRPr lang="en-IN" sz="40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28486-2B69-8BF0-EC7D-BA7553EE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F4EA-663D-4B78-A63D-DC831B28D5B3}" type="slidenum">
              <a:rPr lang="en-IN" smtClean="0"/>
              <a:t>3</a:t>
            </a:fld>
            <a:endParaRPr lang="en-IN"/>
          </a:p>
        </p:txBody>
      </p:sp>
      <p:pic>
        <p:nvPicPr>
          <p:cNvPr id="3074" name="Picture 2" descr="Active Education - Home">
            <a:extLst>
              <a:ext uri="{FF2B5EF4-FFF2-40B4-BE49-F238E27FC236}">
                <a16:creationId xmlns:a16="http://schemas.microsoft.com/office/drawing/2014/main" id="{E86D2F3C-16AF-1AA8-6BF9-E0BD0F6CD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23732"/>
            <a:ext cx="35718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3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45640-CC45-9FE9-A868-98D2893B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777" y="66670"/>
            <a:ext cx="6051176" cy="127635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IN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35F8C-D5B1-0DFC-2B7F-ABEA1AF78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518" y="1104898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Challenge: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energy consumption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latency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due to centralized processing of IoT data in cloud data centers.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 To optimize the placement of machine learning services in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IoT-fog-cloud networks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reducing power consumption and improving performance.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25E76-C818-F451-9791-BC9F860D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F4EA-663D-4B78-A63D-DC831B28D5B3}" type="slidenum">
              <a:rPr lang="en-IN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Active Education - Home">
            <a:extLst>
              <a:ext uri="{FF2B5EF4-FFF2-40B4-BE49-F238E27FC236}">
                <a16:creationId xmlns:a16="http://schemas.microsoft.com/office/drawing/2014/main" id="{F8D379D6-6B98-DC53-85BE-3E4772C78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0"/>
            <a:ext cx="35718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og computing service structure. | Download Scientific Diagram">
            <a:extLst>
              <a:ext uri="{FF2B5EF4-FFF2-40B4-BE49-F238E27FC236}">
                <a16:creationId xmlns:a16="http://schemas.microsoft.com/office/drawing/2014/main" id="{C413FA83-8A22-CFF1-8A07-758E49727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613" y="3691217"/>
            <a:ext cx="3048000" cy="243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01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8BE4-D53A-ED47-42E3-6EB20D2F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76351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Existing Work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D847E-B7FF-5572-31D3-673BB8856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42565"/>
            <a:ext cx="10018713" cy="36486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Method: Implement a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Mixed Integer Linear Programming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(MILP) model for optimal placement of ML services (DNN layers) in a cloud-fog architecture.   -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Focus: Embedding virtual machines (VMs) at IoT, fog, and cloud layers for efficient processing.   - Result: Achieved up to 65% power savings through better allocation of VMs.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REFERENCE--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Alenazi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Mohammed M., 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Barzan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A. 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Yosuf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Sanaa H. Mohamed, Taisir EH El-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Gorashi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Jaafar MH 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Elmirghani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"Energy Efficient placement of ML-based services in IoT networks." In </a:t>
            </a:r>
            <a:r>
              <a:rPr lang="en-IN" sz="24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2022 IEEE international mediterranean conference on communications and networking (</a:t>
            </a:r>
            <a:r>
              <a:rPr lang="en-IN" sz="2400" b="0" i="1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MeditCom</a:t>
            </a:r>
            <a:r>
              <a:rPr lang="en-IN" sz="24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pp. 19-24. IEEE, 2022.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DF772-10B7-B354-1927-11782771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F4EA-663D-4B78-A63D-DC831B28D5B3}" type="slidenum">
              <a:rPr lang="en-IN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 descr="Active Education - Home">
            <a:extLst>
              <a:ext uri="{FF2B5EF4-FFF2-40B4-BE49-F238E27FC236}">
                <a16:creationId xmlns:a16="http://schemas.microsoft.com/office/drawing/2014/main" id="{81248A96-4579-809A-BF9D-545065F93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0"/>
            <a:ext cx="35718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83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2E20-DF66-78A7-C269-74969BF9E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888" y="273423"/>
            <a:ext cx="10018713" cy="1752599"/>
          </a:xfrm>
        </p:spPr>
        <p:txBody>
          <a:bodyPr/>
          <a:lstStyle/>
          <a:p>
            <a:pPr algn="ctr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4FF7A-F080-AAEA-FC07-3CB04071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36" y="1602958"/>
            <a:ext cx="10631905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 Architecture: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IoT Layer (data collection)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 Fog Node (processing near the source)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Metro Fog Node (intermediate processing)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 Data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Center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(central processing)   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MILP Model: 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Optimizes the placement of VMs representing different layers of DNNs across the network.     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Balances network power consumption and processing power.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93DD6-888C-14B2-602C-CB713EC5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F4EA-663D-4B78-A63D-DC831B28D5B3}" type="slidenum">
              <a:rPr lang="en-IN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46" name="Picture 2" descr="Active Education - Home">
            <a:extLst>
              <a:ext uri="{FF2B5EF4-FFF2-40B4-BE49-F238E27FC236}">
                <a16:creationId xmlns:a16="http://schemas.microsoft.com/office/drawing/2014/main" id="{C2B57940-DBCC-19DD-D955-71941CA11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22412"/>
            <a:ext cx="35718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96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2E95-D9EA-2F3A-158C-14F7D989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353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 fog network architecture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8E38E6-B79E-EA66-A023-C5F6D3D4D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318" y="1482360"/>
            <a:ext cx="9605682" cy="4567333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C1A1E-2687-4DBB-E083-206D59B6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F4EA-663D-4B78-A63D-DC831B28D5B3}" type="slidenum">
              <a:rPr lang="en-IN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70" name="Picture 2" descr="Active Education - Home">
            <a:extLst>
              <a:ext uri="{FF2B5EF4-FFF2-40B4-BE49-F238E27FC236}">
                <a16:creationId xmlns:a16="http://schemas.microsoft.com/office/drawing/2014/main" id="{F02A7116-0742-9272-1B4F-FB58BECB8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944" y="-12431"/>
            <a:ext cx="35718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900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8F98-F51B-CC32-9E38-027434E2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7652B-CB75-C254-77BB-957BB90FA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 VM Allocation: Limited energy savings due to hardware constraints of IoT nodes. 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Multiple VM Allocation: Substantial savings up to 65%, leveraging higher processing at the IoT layer.  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Key Graphs:  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Total power consumption (with different VM allocations)   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Workload distribution across layers.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9AB60-57D9-0E93-ED7A-8F8C1261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F4EA-663D-4B78-A63D-DC831B28D5B3}" type="slidenum">
              <a:rPr lang="en-IN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94" name="Picture 2" descr="Active Education - Home">
            <a:extLst>
              <a:ext uri="{FF2B5EF4-FFF2-40B4-BE49-F238E27FC236}">
                <a16:creationId xmlns:a16="http://schemas.microsoft.com/office/drawing/2014/main" id="{59AFDBDE-AEB8-CE03-228F-4C8E99BC0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9660"/>
            <a:ext cx="35718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34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428E-ECF3-C102-CE7F-1FF213B3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LINK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41C3D-E1E7-8B4B-11CC-E0E830122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059" y="2463299"/>
            <a:ext cx="9152823" cy="965701"/>
          </a:xfrm>
        </p:spPr>
        <p:txBody>
          <a:bodyPr/>
          <a:lstStyle/>
          <a:p>
            <a:r>
              <a:rPr lang="en-IN" dirty="0"/>
              <a:t>https://colab.research.google.com/drive/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1AkRJcY1WVMF6bmDail1ryrkKIPz4</a:t>
            </a:r>
            <a:r>
              <a:rPr lang="en-IN" dirty="0"/>
              <a:t>_ck2?authuser=1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90DC2-656A-CB19-08F8-D8F0F660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F4EA-663D-4B78-A63D-DC831B28D5B3}" type="slidenum">
              <a:rPr lang="en-IN" smtClean="0"/>
              <a:t>9</a:t>
            </a:fld>
            <a:endParaRPr lang="en-IN"/>
          </a:p>
        </p:txBody>
      </p:sp>
      <p:pic>
        <p:nvPicPr>
          <p:cNvPr id="9218" name="Picture 2" descr="Active Education - Home">
            <a:extLst>
              <a:ext uri="{FF2B5EF4-FFF2-40B4-BE49-F238E27FC236}">
                <a16:creationId xmlns:a16="http://schemas.microsoft.com/office/drawing/2014/main" id="{74567C78-7DE1-FF02-0753-7D98A3EDC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0"/>
            <a:ext cx="35718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539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1006</TotalTime>
  <Words>783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Parallax</vt:lpstr>
      <vt:lpstr>MTECH Project Review 1</vt:lpstr>
      <vt:lpstr>OUTLINE</vt:lpstr>
      <vt:lpstr>PowerPoint Presentation</vt:lpstr>
      <vt:lpstr>Problem Statement</vt:lpstr>
      <vt:lpstr>Existing Work</vt:lpstr>
      <vt:lpstr>Methodology</vt:lpstr>
      <vt:lpstr>Cloud fog network architecture</vt:lpstr>
      <vt:lpstr>Output</vt:lpstr>
      <vt:lpstr>CODE LINK</vt:lpstr>
      <vt:lpstr>PowerPoint Presentation</vt:lpstr>
      <vt:lpstr>Conclusion</vt:lpstr>
      <vt:lpstr>Proposed Work</vt:lpstr>
      <vt:lpstr>TIMELINE</vt:lpstr>
      <vt:lpstr>TIMELINE</vt:lpstr>
      <vt:lpstr>TIMELINE</vt:lpstr>
      <vt:lpstr>REFRENCES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MTECH Project Outline</dc:title>
  <dc:creator>Nandamudi, Chandramouli</dc:creator>
  <cp:lastModifiedBy>Mouli Nandamudi</cp:lastModifiedBy>
  <cp:revision>9</cp:revision>
  <dcterms:created xsi:type="dcterms:W3CDTF">2024-09-09T09:14:56Z</dcterms:created>
  <dcterms:modified xsi:type="dcterms:W3CDTF">2024-09-25T07:39:47Z</dcterms:modified>
</cp:coreProperties>
</file>