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60" r:id="rId3"/>
    <p:sldId id="258" r:id="rId4"/>
    <p:sldId id="257" r:id="rId5"/>
    <p:sldId id="266" r:id="rId6"/>
    <p:sldId id="267" r:id="rId7"/>
    <p:sldId id="268" r:id="rId8"/>
    <p:sldId id="269" r:id="rId9"/>
    <p:sldId id="270" r:id="rId10"/>
    <p:sldId id="271" r:id="rId11"/>
    <p:sldId id="259" r:id="rId12"/>
    <p:sldId id="262" r:id="rId13"/>
    <p:sldId id="263"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6"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D3B0B9-D454-4E02-AB41-CDFBF69A2553}"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54D3434-68F0-43C2-9FCD-F3C6E52398F6}" type="slidenum">
              <a:rPr lang="en-IN" smtClean="0"/>
              <a:t>‹#›</a:t>
            </a:fld>
            <a:endParaRPr lang="en-IN"/>
          </a:p>
        </p:txBody>
      </p:sp>
    </p:spTree>
    <p:extLst>
      <p:ext uri="{BB962C8B-B14F-4D97-AF65-F5344CB8AC3E}">
        <p14:creationId xmlns:p14="http://schemas.microsoft.com/office/powerpoint/2010/main" val="266124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3B0B9-D454-4E02-AB41-CDFBF69A2553}"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4D3434-68F0-43C2-9FCD-F3C6E52398F6}" type="slidenum">
              <a:rPr lang="en-IN" smtClean="0"/>
              <a:t>‹#›</a:t>
            </a:fld>
            <a:endParaRPr lang="en-IN"/>
          </a:p>
        </p:txBody>
      </p:sp>
    </p:spTree>
    <p:extLst>
      <p:ext uri="{BB962C8B-B14F-4D97-AF65-F5344CB8AC3E}">
        <p14:creationId xmlns:p14="http://schemas.microsoft.com/office/powerpoint/2010/main" val="139404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3B0B9-D454-4E02-AB41-CDFBF69A2553}"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4D3434-68F0-43C2-9FCD-F3C6E52398F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5254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D3B0B9-D454-4E02-AB41-CDFBF69A2553}"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4D3434-68F0-43C2-9FCD-F3C6E52398F6}" type="slidenum">
              <a:rPr lang="en-IN" smtClean="0"/>
              <a:t>‹#›</a:t>
            </a:fld>
            <a:endParaRPr lang="en-IN"/>
          </a:p>
        </p:txBody>
      </p:sp>
    </p:spTree>
    <p:extLst>
      <p:ext uri="{BB962C8B-B14F-4D97-AF65-F5344CB8AC3E}">
        <p14:creationId xmlns:p14="http://schemas.microsoft.com/office/powerpoint/2010/main" val="1408763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D3B0B9-D454-4E02-AB41-CDFBF69A2553}"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4D3434-68F0-43C2-9FCD-F3C6E52398F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9577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D3B0B9-D454-4E02-AB41-CDFBF69A2553}"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4D3434-68F0-43C2-9FCD-F3C6E52398F6}" type="slidenum">
              <a:rPr lang="en-IN" smtClean="0"/>
              <a:t>‹#›</a:t>
            </a:fld>
            <a:endParaRPr lang="en-IN"/>
          </a:p>
        </p:txBody>
      </p:sp>
    </p:spTree>
    <p:extLst>
      <p:ext uri="{BB962C8B-B14F-4D97-AF65-F5344CB8AC3E}">
        <p14:creationId xmlns:p14="http://schemas.microsoft.com/office/powerpoint/2010/main" val="1630200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3B0B9-D454-4E02-AB41-CDFBF69A2553}"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4D3434-68F0-43C2-9FCD-F3C6E52398F6}" type="slidenum">
              <a:rPr lang="en-IN" smtClean="0"/>
              <a:t>‹#›</a:t>
            </a:fld>
            <a:endParaRPr lang="en-IN"/>
          </a:p>
        </p:txBody>
      </p:sp>
    </p:spTree>
    <p:extLst>
      <p:ext uri="{BB962C8B-B14F-4D97-AF65-F5344CB8AC3E}">
        <p14:creationId xmlns:p14="http://schemas.microsoft.com/office/powerpoint/2010/main" val="3826630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3B0B9-D454-4E02-AB41-CDFBF69A2553}"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4D3434-68F0-43C2-9FCD-F3C6E52398F6}" type="slidenum">
              <a:rPr lang="en-IN" smtClean="0"/>
              <a:t>‹#›</a:t>
            </a:fld>
            <a:endParaRPr lang="en-IN"/>
          </a:p>
        </p:txBody>
      </p:sp>
    </p:spTree>
    <p:extLst>
      <p:ext uri="{BB962C8B-B14F-4D97-AF65-F5344CB8AC3E}">
        <p14:creationId xmlns:p14="http://schemas.microsoft.com/office/powerpoint/2010/main" val="2437021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3B0B9-D454-4E02-AB41-CDFBF69A2553}"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4D3434-68F0-43C2-9FCD-F3C6E52398F6}" type="slidenum">
              <a:rPr lang="en-IN" smtClean="0"/>
              <a:t>‹#›</a:t>
            </a:fld>
            <a:endParaRPr lang="en-IN"/>
          </a:p>
        </p:txBody>
      </p:sp>
    </p:spTree>
    <p:extLst>
      <p:ext uri="{BB962C8B-B14F-4D97-AF65-F5344CB8AC3E}">
        <p14:creationId xmlns:p14="http://schemas.microsoft.com/office/powerpoint/2010/main" val="301251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3B0B9-D454-4E02-AB41-CDFBF69A2553}"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4D3434-68F0-43C2-9FCD-F3C6E52398F6}" type="slidenum">
              <a:rPr lang="en-IN" smtClean="0"/>
              <a:t>‹#›</a:t>
            </a:fld>
            <a:endParaRPr lang="en-IN"/>
          </a:p>
        </p:txBody>
      </p:sp>
    </p:spTree>
    <p:extLst>
      <p:ext uri="{BB962C8B-B14F-4D97-AF65-F5344CB8AC3E}">
        <p14:creationId xmlns:p14="http://schemas.microsoft.com/office/powerpoint/2010/main" val="41532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D3B0B9-D454-4E02-AB41-CDFBF69A2553}"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54D3434-68F0-43C2-9FCD-F3C6E52398F6}" type="slidenum">
              <a:rPr lang="en-IN" smtClean="0"/>
              <a:t>‹#›</a:t>
            </a:fld>
            <a:endParaRPr lang="en-IN"/>
          </a:p>
        </p:txBody>
      </p:sp>
    </p:spTree>
    <p:extLst>
      <p:ext uri="{BB962C8B-B14F-4D97-AF65-F5344CB8AC3E}">
        <p14:creationId xmlns:p14="http://schemas.microsoft.com/office/powerpoint/2010/main" val="121946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D3B0B9-D454-4E02-AB41-CDFBF69A2553}" type="datetimeFigureOut">
              <a:rPr lang="en-IN" smtClean="0"/>
              <a:t>02-01-2024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54D3434-68F0-43C2-9FCD-F3C6E52398F6}" type="slidenum">
              <a:rPr lang="en-IN" smtClean="0"/>
              <a:t>‹#›</a:t>
            </a:fld>
            <a:endParaRPr lang="en-IN"/>
          </a:p>
        </p:txBody>
      </p:sp>
    </p:spTree>
    <p:extLst>
      <p:ext uri="{BB962C8B-B14F-4D97-AF65-F5344CB8AC3E}">
        <p14:creationId xmlns:p14="http://schemas.microsoft.com/office/powerpoint/2010/main" val="77558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D3B0B9-D454-4E02-AB41-CDFBF69A2553}" type="datetimeFigureOut">
              <a:rPr lang="en-IN" smtClean="0"/>
              <a:t>02-01-2024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54D3434-68F0-43C2-9FCD-F3C6E52398F6}" type="slidenum">
              <a:rPr lang="en-IN" smtClean="0"/>
              <a:t>‹#›</a:t>
            </a:fld>
            <a:endParaRPr lang="en-IN"/>
          </a:p>
        </p:txBody>
      </p:sp>
    </p:spTree>
    <p:extLst>
      <p:ext uri="{BB962C8B-B14F-4D97-AF65-F5344CB8AC3E}">
        <p14:creationId xmlns:p14="http://schemas.microsoft.com/office/powerpoint/2010/main" val="2915297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3B0B9-D454-4E02-AB41-CDFBF69A2553}" type="datetimeFigureOut">
              <a:rPr lang="en-IN" smtClean="0"/>
              <a:t>02-01-2024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54D3434-68F0-43C2-9FCD-F3C6E52398F6}" type="slidenum">
              <a:rPr lang="en-IN" smtClean="0"/>
              <a:t>‹#›</a:t>
            </a:fld>
            <a:endParaRPr lang="en-IN"/>
          </a:p>
        </p:txBody>
      </p:sp>
    </p:spTree>
    <p:extLst>
      <p:ext uri="{BB962C8B-B14F-4D97-AF65-F5344CB8AC3E}">
        <p14:creationId xmlns:p14="http://schemas.microsoft.com/office/powerpoint/2010/main" val="297273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D3B0B9-D454-4E02-AB41-CDFBF69A2553}"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54D3434-68F0-43C2-9FCD-F3C6E52398F6}" type="slidenum">
              <a:rPr lang="en-IN" smtClean="0"/>
              <a:t>‹#›</a:t>
            </a:fld>
            <a:endParaRPr lang="en-IN"/>
          </a:p>
        </p:txBody>
      </p:sp>
    </p:spTree>
    <p:extLst>
      <p:ext uri="{BB962C8B-B14F-4D97-AF65-F5344CB8AC3E}">
        <p14:creationId xmlns:p14="http://schemas.microsoft.com/office/powerpoint/2010/main" val="166248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D3B0B9-D454-4E02-AB41-CDFBF69A2553}"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4D3434-68F0-43C2-9FCD-F3C6E52398F6}" type="slidenum">
              <a:rPr lang="en-IN" smtClean="0"/>
              <a:t>‹#›</a:t>
            </a:fld>
            <a:endParaRPr lang="en-IN"/>
          </a:p>
        </p:txBody>
      </p:sp>
    </p:spTree>
    <p:extLst>
      <p:ext uri="{BB962C8B-B14F-4D97-AF65-F5344CB8AC3E}">
        <p14:creationId xmlns:p14="http://schemas.microsoft.com/office/powerpoint/2010/main" val="156234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2D3B0B9-D454-4E02-AB41-CDFBF69A2553}" type="datetimeFigureOut">
              <a:rPr lang="en-IN" smtClean="0"/>
              <a:t>02-01-2024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54D3434-68F0-43C2-9FCD-F3C6E52398F6}" type="slidenum">
              <a:rPr lang="en-IN" smtClean="0"/>
              <a:t>‹#›</a:t>
            </a:fld>
            <a:endParaRPr lang="en-IN"/>
          </a:p>
        </p:txBody>
      </p:sp>
    </p:spTree>
    <p:extLst>
      <p:ext uri="{BB962C8B-B14F-4D97-AF65-F5344CB8AC3E}">
        <p14:creationId xmlns:p14="http://schemas.microsoft.com/office/powerpoint/2010/main" val="119479681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912F-CB6F-F34A-4816-86EF6F345CE8}"/>
              </a:ext>
            </a:extLst>
          </p:cNvPr>
          <p:cNvSpPr>
            <a:spLocks noGrp="1"/>
          </p:cNvSpPr>
          <p:nvPr>
            <p:ph type="ctrTitle"/>
          </p:nvPr>
        </p:nvSpPr>
        <p:spPr/>
        <p:txBody>
          <a:bodyPr/>
          <a:lstStyle/>
          <a:p>
            <a:r>
              <a:rPr lang="en-IN" b="1" u="sng" dirty="0">
                <a:latin typeface="Calibri" panose="020F0502020204030204" pitchFamily="34" charset="0"/>
                <a:ea typeface="Calibri" panose="020F0502020204030204" pitchFamily="34" charset="0"/>
                <a:cs typeface="Calibri" panose="020F0502020204030204" pitchFamily="34" charset="0"/>
              </a:rPr>
              <a:t>MITRON BANK CREDIT CARD ANALYSIS</a:t>
            </a:r>
          </a:p>
        </p:txBody>
      </p:sp>
      <p:sp>
        <p:nvSpPr>
          <p:cNvPr id="3" name="Subtitle 2">
            <a:extLst>
              <a:ext uri="{FF2B5EF4-FFF2-40B4-BE49-F238E27FC236}">
                <a16:creationId xmlns:a16="http://schemas.microsoft.com/office/drawing/2014/main" id="{2EEE6BEA-5672-B93A-1593-878A572DF0C9}"/>
              </a:ext>
            </a:extLst>
          </p:cNvPr>
          <p:cNvSpPr>
            <a:spLocks noGrp="1"/>
          </p:cNvSpPr>
          <p:nvPr>
            <p:ph type="subTitle" idx="1"/>
          </p:nvPr>
        </p:nvSpPr>
        <p:spPr>
          <a:xfrm>
            <a:off x="215153" y="1156447"/>
            <a:ext cx="4464423" cy="1667435"/>
          </a:xfrm>
        </p:spPr>
        <p:txBody>
          <a:bodyPr>
            <a:noAutofit/>
          </a:bodyPr>
          <a:lstStyle/>
          <a:p>
            <a:r>
              <a:rPr lang="en-IN" sz="1200" b="1" dirty="0">
                <a:latin typeface="Calibri" panose="020F0502020204030204" pitchFamily="34" charset="0"/>
                <a:ea typeface="Calibri" panose="020F0502020204030204" pitchFamily="34" charset="0"/>
                <a:cs typeface="Calibri" panose="020F0502020204030204" pitchFamily="34" charset="0"/>
              </a:rPr>
              <a:t>CODE BASICS RESUME PROJECT CHALLENGE #8</a:t>
            </a:r>
          </a:p>
          <a:p>
            <a:endParaRPr lang="en-IN" sz="1200" dirty="0">
              <a:latin typeface="Calibri" panose="020F0502020204030204" pitchFamily="34" charset="0"/>
              <a:ea typeface="Calibri" panose="020F0502020204030204" pitchFamily="34" charset="0"/>
              <a:cs typeface="Calibri" panose="020F0502020204030204" pitchFamily="34" charset="0"/>
            </a:endParaRPr>
          </a:p>
          <a:p>
            <a:endParaRPr lang="en-IN" sz="1200" dirty="0">
              <a:latin typeface="Calibri" panose="020F0502020204030204" pitchFamily="34" charset="0"/>
              <a:ea typeface="Calibri" panose="020F0502020204030204" pitchFamily="34" charset="0"/>
              <a:cs typeface="Calibri" panose="020F0502020204030204" pitchFamily="34" charset="0"/>
            </a:endParaRPr>
          </a:p>
          <a:p>
            <a:endParaRPr lang="en-IN" sz="1200" dirty="0">
              <a:latin typeface="Calibri" panose="020F0502020204030204" pitchFamily="34" charset="0"/>
              <a:ea typeface="Calibri" panose="020F0502020204030204" pitchFamily="34" charset="0"/>
              <a:cs typeface="Calibri" panose="020F0502020204030204" pitchFamily="34" charset="0"/>
            </a:endParaRPr>
          </a:p>
          <a:p>
            <a:r>
              <a:rPr lang="en-IN" sz="1200" b="1" u="sng" dirty="0">
                <a:solidFill>
                  <a:schemeClr val="tx1"/>
                </a:solidFill>
                <a:latin typeface="Calibri" panose="020F0502020204030204" pitchFamily="34" charset="0"/>
                <a:ea typeface="Calibri" panose="020F0502020204030204" pitchFamily="34" charset="0"/>
                <a:cs typeface="Calibri" panose="020F0502020204030204" pitchFamily="34" charset="0"/>
              </a:rPr>
              <a:t>PRESENTED BY MOULI DAS</a:t>
            </a:r>
          </a:p>
        </p:txBody>
      </p:sp>
      <p:pic>
        <p:nvPicPr>
          <p:cNvPr id="5" name="Picture 4">
            <a:extLst>
              <a:ext uri="{FF2B5EF4-FFF2-40B4-BE49-F238E27FC236}">
                <a16:creationId xmlns:a16="http://schemas.microsoft.com/office/drawing/2014/main" id="{29C6CCF1-C45E-20CF-2BAF-EA42016DA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885" y="3220570"/>
            <a:ext cx="1441077" cy="998758"/>
          </a:xfrm>
          <a:prstGeom prst="rect">
            <a:avLst/>
          </a:prstGeom>
        </p:spPr>
      </p:pic>
      <p:pic>
        <p:nvPicPr>
          <p:cNvPr id="9" name="Picture 8">
            <a:extLst>
              <a:ext uri="{FF2B5EF4-FFF2-40B4-BE49-F238E27FC236}">
                <a16:creationId xmlns:a16="http://schemas.microsoft.com/office/drawing/2014/main" id="{19990989-63BA-DD58-20C9-FA856ABAD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53" y="86788"/>
            <a:ext cx="1582271" cy="908294"/>
          </a:xfrm>
          <a:prstGeom prst="rect">
            <a:avLst/>
          </a:prstGeom>
        </p:spPr>
      </p:pic>
      <p:pic>
        <p:nvPicPr>
          <p:cNvPr id="11" name="Picture 10">
            <a:extLst>
              <a:ext uri="{FF2B5EF4-FFF2-40B4-BE49-F238E27FC236}">
                <a16:creationId xmlns:a16="http://schemas.microsoft.com/office/drawing/2014/main" id="{D7110A9D-2E0C-D9A8-5E1A-BB27C62057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1399" y="5970494"/>
            <a:ext cx="768723" cy="766482"/>
          </a:xfrm>
          <a:prstGeom prst="rect">
            <a:avLst/>
          </a:prstGeom>
        </p:spPr>
      </p:pic>
      <p:pic>
        <p:nvPicPr>
          <p:cNvPr id="17" name="Picture 16">
            <a:extLst>
              <a:ext uri="{FF2B5EF4-FFF2-40B4-BE49-F238E27FC236}">
                <a16:creationId xmlns:a16="http://schemas.microsoft.com/office/drawing/2014/main" id="{43CCDB1C-D8C9-0B2A-18F9-6CD6F76B58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7425" y="171823"/>
            <a:ext cx="4167187" cy="2863477"/>
          </a:xfrm>
          <a:prstGeom prst="rect">
            <a:avLst/>
          </a:prstGeom>
        </p:spPr>
      </p:pic>
    </p:spTree>
    <p:extLst>
      <p:ext uri="{BB962C8B-B14F-4D97-AF65-F5344CB8AC3E}">
        <p14:creationId xmlns:p14="http://schemas.microsoft.com/office/powerpoint/2010/main" val="1191829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5D0AE0-64AF-5744-AB3A-B5D361E9E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7644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A885-9177-B3CE-B7DC-ED13B371B8A9}"/>
              </a:ext>
            </a:extLst>
          </p:cNvPr>
          <p:cNvSpPr>
            <a:spLocks noGrp="1"/>
          </p:cNvSpPr>
          <p:nvPr>
            <p:ph type="ctrTitle"/>
          </p:nvPr>
        </p:nvSpPr>
        <p:spPr>
          <a:xfrm>
            <a:off x="1943100" y="1109257"/>
            <a:ext cx="10248900" cy="6244043"/>
          </a:xfrm>
        </p:spPr>
        <p:txBody>
          <a:bodyPr>
            <a:normAutofit fontScale="90000"/>
          </a:bodyPr>
          <a:lstStyle/>
          <a:p>
            <a:pPr algn="l"/>
            <a:br>
              <a:rPr lang="en-IN" sz="2400" b="1" i="0"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2400" b="1" i="0"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2400" b="1" i="0"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2400" b="1" i="0"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br>
              <a:rPr lang="en-IN" sz="2400" b="1" i="0"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br>
              <a:rPr lang="en-IN" sz="2400" b="1" i="0"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sz="2400" b="1" i="0"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Key Insights</a:t>
            </a:r>
            <a:r>
              <a:rPr lang="en-IN" sz="5400" b="1" i="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IN" sz="27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IN" sz="5400" b="1" i="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br>
              <a:rPr lang="en-IN" sz="5400" b="1" i="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US" sz="1600" b="1" i="0" dirty="0">
                <a:solidFill>
                  <a:srgbClr val="374151"/>
                </a:solidFill>
                <a:effectLst/>
                <a:latin typeface="Söhne"/>
              </a:rPr>
              <a:t>Total Customer Base:</a:t>
            </a:r>
            <a:br>
              <a:rPr lang="en-US" sz="1600" dirty="0">
                <a:solidFill>
                  <a:srgbClr val="374151"/>
                </a:solidFill>
                <a:latin typeface="Söhne"/>
              </a:rPr>
            </a:br>
            <a:r>
              <a:rPr lang="en-US" sz="1600" b="0" i="0" dirty="0">
                <a:solidFill>
                  <a:srgbClr val="374151"/>
                </a:solidFill>
                <a:effectLst/>
                <a:latin typeface="Söhne"/>
              </a:rPr>
              <a:t>Our customer base comprises a robust 4000 individuals.</a:t>
            </a:r>
            <a:br>
              <a:rPr lang="en-US" sz="1600" b="0" i="0" dirty="0">
                <a:solidFill>
                  <a:srgbClr val="374151"/>
                </a:solidFill>
                <a:effectLst/>
                <a:latin typeface="Söhne"/>
              </a:rPr>
            </a:br>
            <a:br>
              <a:rPr lang="en-US" sz="1600" b="0" i="0" dirty="0">
                <a:solidFill>
                  <a:srgbClr val="374151"/>
                </a:solidFill>
                <a:effectLst/>
                <a:latin typeface="Söhne"/>
              </a:rPr>
            </a:br>
            <a:r>
              <a:rPr lang="en-US" sz="1600" b="1" i="0" dirty="0">
                <a:solidFill>
                  <a:srgbClr val="374151"/>
                </a:solidFill>
                <a:effectLst/>
                <a:latin typeface="Söhne"/>
              </a:rPr>
              <a:t>Gender Dynamics:</a:t>
            </a:r>
            <a:br>
              <a:rPr lang="en-US" sz="1600" b="0" i="0" dirty="0">
                <a:solidFill>
                  <a:srgbClr val="374151"/>
                </a:solidFill>
                <a:effectLst/>
                <a:latin typeface="Söhne"/>
              </a:rPr>
            </a:br>
            <a:r>
              <a:rPr lang="en-US" sz="1600" b="0" i="0" dirty="0">
                <a:solidFill>
                  <a:srgbClr val="374151"/>
                </a:solidFill>
                <a:effectLst/>
                <a:latin typeface="Söhne"/>
              </a:rPr>
              <a:t>Males lead the demographic with 2597, while females account for 1403 customers.</a:t>
            </a:r>
            <a:br>
              <a:rPr lang="en-US" sz="1600" b="0" i="0" dirty="0">
                <a:solidFill>
                  <a:srgbClr val="374151"/>
                </a:solidFill>
                <a:effectLst/>
                <a:latin typeface="Söhne"/>
              </a:rPr>
            </a:br>
            <a:br>
              <a:rPr lang="en-US" sz="1600" b="0" i="0" dirty="0">
                <a:solidFill>
                  <a:srgbClr val="374151"/>
                </a:solidFill>
                <a:effectLst/>
                <a:latin typeface="Söhne"/>
              </a:rPr>
            </a:br>
            <a:r>
              <a:rPr lang="en-US" sz="1600" b="1" i="0" dirty="0">
                <a:solidFill>
                  <a:srgbClr val="374151"/>
                </a:solidFill>
                <a:effectLst/>
                <a:latin typeface="Söhne"/>
              </a:rPr>
              <a:t>Income Overview:</a:t>
            </a:r>
            <a:br>
              <a:rPr lang="en-US" sz="1600" b="0" i="0" dirty="0">
                <a:solidFill>
                  <a:srgbClr val="374151"/>
                </a:solidFill>
                <a:effectLst/>
                <a:latin typeface="Söhne"/>
              </a:rPr>
            </a:br>
            <a:r>
              <a:rPr lang="en-US" sz="1600" b="0" i="0" dirty="0">
                <a:solidFill>
                  <a:srgbClr val="374151"/>
                </a:solidFill>
                <a:effectLst/>
                <a:latin typeface="Söhne"/>
              </a:rPr>
              <a:t>The average income stands at a solid $52,000.</a:t>
            </a:r>
            <a:br>
              <a:rPr lang="en-US" sz="1600" b="0" i="0" dirty="0">
                <a:solidFill>
                  <a:srgbClr val="374151"/>
                </a:solidFill>
                <a:effectLst/>
                <a:latin typeface="Söhne"/>
              </a:rPr>
            </a:br>
            <a:br>
              <a:rPr lang="en-US" sz="1600" b="0" i="0" dirty="0">
                <a:solidFill>
                  <a:srgbClr val="374151"/>
                </a:solidFill>
                <a:effectLst/>
                <a:latin typeface="Söhne"/>
              </a:rPr>
            </a:br>
            <a:r>
              <a:rPr lang="en-US" sz="1600" b="1" i="0" dirty="0">
                <a:solidFill>
                  <a:srgbClr val="374151"/>
                </a:solidFill>
                <a:effectLst/>
                <a:latin typeface="Söhne"/>
              </a:rPr>
              <a:t>Age Group Distribution:</a:t>
            </a:r>
            <a:br>
              <a:rPr lang="en-US" sz="1600" b="0" i="0" dirty="0">
                <a:solidFill>
                  <a:srgbClr val="374151"/>
                </a:solidFill>
                <a:effectLst/>
                <a:latin typeface="Söhne"/>
              </a:rPr>
            </a:br>
            <a:r>
              <a:rPr lang="en-US" sz="1600" b="0" i="0" dirty="0">
                <a:solidFill>
                  <a:srgbClr val="374151"/>
                </a:solidFill>
                <a:effectLst/>
                <a:latin typeface="Söhne"/>
              </a:rPr>
              <a:t>The age group 25-34 boasts the highest customer count.</a:t>
            </a:r>
            <a:br>
              <a:rPr lang="en-US" sz="1600" b="0" i="0" dirty="0">
                <a:solidFill>
                  <a:srgbClr val="374151"/>
                </a:solidFill>
                <a:effectLst/>
                <a:latin typeface="Söhne"/>
              </a:rPr>
            </a:br>
            <a:br>
              <a:rPr lang="en-US" sz="1600" b="0" i="0" dirty="0">
                <a:solidFill>
                  <a:srgbClr val="374151"/>
                </a:solidFill>
                <a:effectLst/>
                <a:latin typeface="Söhne"/>
              </a:rPr>
            </a:br>
            <a:r>
              <a:rPr lang="en-US" sz="1600" b="1" i="0" dirty="0">
                <a:solidFill>
                  <a:srgbClr val="374151"/>
                </a:solidFill>
                <a:effectLst/>
                <a:latin typeface="Söhne"/>
              </a:rPr>
              <a:t>Marital and Gender Mix:</a:t>
            </a:r>
            <a:br>
              <a:rPr lang="en-US" sz="1600" b="0" i="0" dirty="0">
                <a:solidFill>
                  <a:srgbClr val="374151"/>
                </a:solidFill>
                <a:effectLst/>
                <a:latin typeface="Söhne"/>
              </a:rPr>
            </a:br>
            <a:r>
              <a:rPr lang="en-US" sz="1600" b="0" i="0" dirty="0">
                <a:solidFill>
                  <a:srgbClr val="374151"/>
                </a:solidFill>
                <a:effectLst/>
                <a:latin typeface="Söhne"/>
              </a:rPr>
              <a:t>Married individuals dominate the demographic, making up 2000 customers.</a:t>
            </a:r>
            <a:br>
              <a:rPr lang="en-US" sz="1600" b="0" i="0" dirty="0">
                <a:solidFill>
                  <a:srgbClr val="374151"/>
                </a:solidFill>
                <a:effectLst/>
                <a:latin typeface="Söhne"/>
              </a:rPr>
            </a:br>
            <a:r>
              <a:rPr lang="en-US" sz="1600" b="0" i="0" dirty="0">
                <a:solidFill>
                  <a:srgbClr val="374151"/>
                </a:solidFill>
                <a:effectLst/>
                <a:latin typeface="Söhne"/>
              </a:rPr>
              <a:t>Gender distribution highlights a majority of male customers.</a:t>
            </a:r>
            <a:br>
              <a:rPr lang="en-US" sz="1600" b="0" i="0" dirty="0">
                <a:solidFill>
                  <a:srgbClr val="374151"/>
                </a:solidFill>
                <a:effectLst/>
                <a:latin typeface="Söhne"/>
              </a:rPr>
            </a:br>
            <a:br>
              <a:rPr lang="en-US" sz="1600" b="0" i="0" dirty="0">
                <a:solidFill>
                  <a:srgbClr val="374151"/>
                </a:solidFill>
                <a:effectLst/>
                <a:latin typeface="Söhne"/>
              </a:rPr>
            </a:br>
            <a:r>
              <a:rPr lang="en-US" sz="1600" b="1" i="0" dirty="0">
                <a:solidFill>
                  <a:srgbClr val="374151"/>
                </a:solidFill>
                <a:effectLst/>
                <a:latin typeface="Söhne"/>
              </a:rPr>
              <a:t>City and Occupation Peaks:</a:t>
            </a:r>
            <a:br>
              <a:rPr lang="en-US" sz="1600" b="0" i="0" dirty="0">
                <a:solidFill>
                  <a:srgbClr val="374151"/>
                </a:solidFill>
                <a:effectLst/>
                <a:latin typeface="Söhne"/>
              </a:rPr>
            </a:br>
            <a:r>
              <a:rPr lang="en-US" sz="1600" b="0" i="0" dirty="0">
                <a:solidFill>
                  <a:srgbClr val="374151"/>
                </a:solidFill>
                <a:effectLst/>
                <a:latin typeface="Söhne"/>
              </a:rPr>
              <a:t>Mumbai emerges as the top city in our customer landscape.</a:t>
            </a:r>
            <a:br>
              <a:rPr lang="en-US" sz="1600" b="0" i="0" dirty="0">
                <a:solidFill>
                  <a:srgbClr val="374151"/>
                </a:solidFill>
                <a:effectLst/>
                <a:latin typeface="Söhne"/>
              </a:rPr>
            </a:br>
            <a:r>
              <a:rPr lang="en-US" sz="1600" b="0" i="0" dirty="0">
                <a:solidFill>
                  <a:srgbClr val="374151"/>
                </a:solidFill>
                <a:effectLst/>
                <a:latin typeface="Söhne"/>
              </a:rPr>
              <a:t>Salaried IT employees form the largest occupational group, with a substantial count of 364.</a:t>
            </a:r>
            <a:br>
              <a:rPr lang="en-US" sz="1600" b="0" i="0" dirty="0">
                <a:solidFill>
                  <a:srgbClr val="374151"/>
                </a:solidFill>
                <a:effectLst/>
                <a:latin typeface="Söhne"/>
              </a:rPr>
            </a:br>
            <a:br>
              <a:rPr lang="en-US" b="0" i="0" dirty="0">
                <a:solidFill>
                  <a:srgbClr val="374151"/>
                </a:solidFill>
                <a:effectLst/>
                <a:latin typeface="Söhne"/>
              </a:rPr>
            </a:br>
            <a:endParaRPr lang="en-IN" dirty="0"/>
          </a:p>
        </p:txBody>
      </p:sp>
      <p:sp>
        <p:nvSpPr>
          <p:cNvPr id="5" name="Subtitle 4">
            <a:extLst>
              <a:ext uri="{FF2B5EF4-FFF2-40B4-BE49-F238E27FC236}">
                <a16:creationId xmlns:a16="http://schemas.microsoft.com/office/drawing/2014/main" id="{CB902197-00CE-CC22-598F-A80D46441F2D}"/>
              </a:ext>
            </a:extLst>
          </p:cNvPr>
          <p:cNvSpPr>
            <a:spLocks noGrp="1"/>
          </p:cNvSpPr>
          <p:nvPr>
            <p:ph type="subTitle" idx="1"/>
          </p:nvPr>
        </p:nvSpPr>
        <p:spPr>
          <a:xfrm>
            <a:off x="2539999" y="154579"/>
            <a:ext cx="6654801" cy="687977"/>
          </a:xfrm>
        </p:spPr>
        <p:txBody>
          <a:bodyPr>
            <a:noAutofit/>
          </a:bodyPr>
          <a:lstStyle/>
          <a:p>
            <a:r>
              <a:rPr lang="en-IN" sz="2000" b="1" i="0" u="sng"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Comprehensive insights on Customer Demographics </a:t>
            </a:r>
            <a:endParaRPr lang="en-IN" sz="2000" b="1" u="sng"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534DC44F-9528-F1D4-868E-B9FA123A3AA1}"/>
              </a:ext>
            </a:extLst>
          </p:cNvPr>
          <p:cNvSpPr/>
          <p:nvPr/>
        </p:nvSpPr>
        <p:spPr>
          <a:xfrm>
            <a:off x="1778000" y="1109257"/>
            <a:ext cx="8369300" cy="5037543"/>
          </a:xfrm>
          <a:prstGeom prst="roundRect">
            <a:avLst/>
          </a:prstGeom>
          <a:noFill/>
          <a:ln>
            <a:solidFill>
              <a:schemeClr val="tx2">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1281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BD48-E6D7-3F63-0CCD-37E4B3A79E61}"/>
              </a:ext>
            </a:extLst>
          </p:cNvPr>
          <p:cNvSpPr>
            <a:spLocks noGrp="1"/>
          </p:cNvSpPr>
          <p:nvPr>
            <p:ph type="title"/>
          </p:nvPr>
        </p:nvSpPr>
        <p:spPr>
          <a:xfrm>
            <a:off x="1729324" y="226203"/>
            <a:ext cx="8911687" cy="1280890"/>
          </a:xfrm>
        </p:spPr>
        <p:txBody>
          <a:bodyPr/>
          <a:lstStyle/>
          <a:p>
            <a:r>
              <a:rPr lang="en-IN" b="1" i="0" u="sng"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Comprehensive insights on Income and Expenditure</a:t>
            </a:r>
            <a:endParaRPr lang="en-IN" u="sng"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912FE2C1-5F6D-A92C-4E97-FD720A18583F}"/>
              </a:ext>
            </a:extLst>
          </p:cNvPr>
          <p:cNvSpPr>
            <a:spLocks noGrp="1"/>
          </p:cNvSpPr>
          <p:nvPr>
            <p:ph sz="half" idx="2"/>
          </p:nvPr>
        </p:nvSpPr>
        <p:spPr>
          <a:xfrm>
            <a:off x="6883667" y="1905000"/>
            <a:ext cx="4327757" cy="4952999"/>
          </a:xfrm>
        </p:spPr>
        <p:txBody>
          <a:bodyPr>
            <a:normAutofit fontScale="55000" lnSpcReduction="20000"/>
          </a:bodyPr>
          <a:lstStyle/>
          <a:p>
            <a:pPr algn="l">
              <a:buFont typeface="+mj-lt"/>
              <a:buAutoNum type="arabicPeriod"/>
            </a:pPr>
            <a:r>
              <a:rPr lang="en-US" sz="26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Gender Influence:</a:t>
            </a:r>
            <a:endParaRPr lang="en-US" sz="2600" b="0"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US" sz="2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Males lead spending at 67.27%, showcasing strong financial engagement.</a:t>
            </a:r>
          </a:p>
          <a:p>
            <a:pPr marL="742950" lvl="1" indent="-285750" algn="l">
              <a:buFont typeface="+mj-lt"/>
              <a:buAutoNum type="arabicPeriod"/>
            </a:pPr>
            <a:r>
              <a:rPr lang="en-US" sz="2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Females contribute 32.73%, reflecting diverse spending habits.</a:t>
            </a:r>
          </a:p>
          <a:p>
            <a:pPr algn="l">
              <a:buFont typeface="+mj-lt"/>
              <a:buAutoNum type="arabicPeriod"/>
            </a:pPr>
            <a:r>
              <a:rPr lang="en-US" sz="26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Marital Impact:</a:t>
            </a:r>
            <a:endParaRPr lang="en-US" sz="2600" b="0"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US" sz="2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Married individuals drive spending significantly at 80.81%.</a:t>
            </a:r>
          </a:p>
          <a:p>
            <a:pPr marL="742950" lvl="1" indent="-285750" algn="l">
              <a:buFont typeface="+mj-lt"/>
              <a:buAutoNum type="arabicPeriod"/>
            </a:pPr>
            <a:r>
              <a:rPr lang="en-US" sz="2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Singles contribute 19.19%, highlighting individualistic preferences.</a:t>
            </a:r>
          </a:p>
          <a:p>
            <a:pPr algn="l">
              <a:buFont typeface="+mj-lt"/>
              <a:buAutoNum type="arabicPeriod"/>
            </a:pPr>
            <a:r>
              <a:rPr lang="en-US" sz="26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Payment Trends:</a:t>
            </a:r>
            <a:endParaRPr lang="en-US" sz="2600" b="0"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US" sz="2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Credit cards dominate at 40.74%, emphasizing tailored credit card offerings.</a:t>
            </a:r>
          </a:p>
          <a:p>
            <a:pPr marL="742950" lvl="1" indent="-285750" algn="l">
              <a:buFont typeface="+mj-lt"/>
              <a:buAutoNum type="arabicPeriod"/>
            </a:pPr>
            <a:r>
              <a:rPr lang="en-US" sz="2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UPI follows at 26.35%, indicating a growing trend in digital transactions.</a:t>
            </a:r>
          </a:p>
          <a:p>
            <a:pPr algn="l">
              <a:buFont typeface="+mj-lt"/>
              <a:buAutoNum type="arabicPeriod"/>
            </a:pPr>
            <a:r>
              <a:rPr lang="en-US" sz="26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Top Spending Category:</a:t>
            </a:r>
            <a:endParaRPr lang="en-US" sz="2600" b="0"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US" sz="2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Bills lead with $105 million, underscoring the importance of essential expenses.</a:t>
            </a:r>
          </a:p>
          <a:p>
            <a:endParaRPr lang="en-IN" dirty="0"/>
          </a:p>
        </p:txBody>
      </p:sp>
      <p:sp>
        <p:nvSpPr>
          <p:cNvPr id="5" name="Content Placeholder 4">
            <a:extLst>
              <a:ext uri="{FF2B5EF4-FFF2-40B4-BE49-F238E27FC236}">
                <a16:creationId xmlns:a16="http://schemas.microsoft.com/office/drawing/2014/main" id="{A77E3940-59C8-53CE-ACAF-FE851BBCDEF6}"/>
              </a:ext>
            </a:extLst>
          </p:cNvPr>
          <p:cNvSpPr>
            <a:spLocks noGrp="1"/>
          </p:cNvSpPr>
          <p:nvPr>
            <p:ph sz="half" idx="1"/>
          </p:nvPr>
        </p:nvSpPr>
        <p:spPr>
          <a:xfrm>
            <a:off x="292100" y="1739900"/>
            <a:ext cx="6061241" cy="5118100"/>
          </a:xfrm>
          <a:prstGeom prst="roundRect">
            <a:avLst/>
          </a:prstGeom>
          <a:noFill/>
          <a:ln>
            <a:solidFill>
              <a:schemeClr val="bg2">
                <a:lumMod val="50000"/>
              </a:schemeClr>
            </a:solid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55000" lnSpcReduction="20000"/>
          </a:bodyPr>
          <a:lstStyle/>
          <a:p>
            <a:endParaRPr lang="en-IN"/>
          </a:p>
        </p:txBody>
      </p:sp>
      <p:sp>
        <p:nvSpPr>
          <p:cNvPr id="7" name="TextBox 6">
            <a:extLst>
              <a:ext uri="{FF2B5EF4-FFF2-40B4-BE49-F238E27FC236}">
                <a16:creationId xmlns:a16="http://schemas.microsoft.com/office/drawing/2014/main" id="{CA764EAF-D708-A051-050B-45FB20270D8E}"/>
              </a:ext>
            </a:extLst>
          </p:cNvPr>
          <p:cNvSpPr txBox="1"/>
          <p:nvPr/>
        </p:nvSpPr>
        <p:spPr>
          <a:xfrm>
            <a:off x="435142" y="1905000"/>
            <a:ext cx="5918200" cy="4555093"/>
          </a:xfrm>
          <a:prstGeom prst="rect">
            <a:avLst/>
          </a:prstGeom>
          <a:noFill/>
        </p:spPr>
        <p:txBody>
          <a:bodyPr wrap="square">
            <a:spAutoFit/>
          </a:bodyPr>
          <a:lstStyle/>
          <a:p>
            <a:pPr algn="l">
              <a:buFont typeface="+mj-lt"/>
              <a:buAutoNum type="arabicPeriod"/>
            </a:pPr>
            <a:r>
              <a:rPr lang="en-US" sz="16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Occupation Dynamics:</a:t>
            </a:r>
            <a:endParaRPr lang="en-US" sz="1600" b="0"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457200" lvl="1" algn="l"/>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Business owners stand out with the highest average income at $70,000, emphasizing their financial capacity.</a:t>
            </a:r>
          </a:p>
          <a:p>
            <a:pPr marL="457200" lvl="1" algn="l"/>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Freelancers, while valuable contributors, exhibit a more conservative average income of $35,000.</a:t>
            </a:r>
          </a:p>
          <a:p>
            <a:pPr algn="l">
              <a:buFont typeface="+mj-lt"/>
              <a:buAutoNum type="arabicPeriod"/>
            </a:pPr>
            <a:r>
              <a:rPr lang="en-US" sz="16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Age Group Variations:</a:t>
            </a:r>
            <a:endParaRPr lang="en-US" sz="1600" b="0"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457200" lvl="1" algn="l"/>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45+ age group commands the highest average income, reaching an impressive $61,050. This segment represents a lucrative market with substantial financial means.</a:t>
            </a:r>
          </a:p>
          <a:p>
            <a:pPr algn="l">
              <a:buFont typeface="+mj-lt"/>
              <a:buAutoNum type="arabicPeriod"/>
            </a:pPr>
            <a:r>
              <a:rPr lang="en-US" sz="16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Marital Status Impact:</a:t>
            </a:r>
            <a:endParaRPr lang="en-US" sz="1600" b="0"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457200" lvl="1" algn="l"/>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Married individuals demonstrate a robust average income of $53,320, indicating potential spending capacity.</a:t>
            </a:r>
          </a:p>
          <a:p>
            <a:pPr marL="457200" lvl="1" algn="l"/>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Singles maintain a respectable average income of $45,630, showcasing individual financial stability.</a:t>
            </a:r>
          </a:p>
          <a:p>
            <a:pPr algn="l">
              <a:buFont typeface="+mj-lt"/>
              <a:buAutoNum type="arabicPeriod"/>
            </a:pPr>
            <a:r>
              <a:rPr lang="en-US" sz="16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Gender-Based Income Patterns:</a:t>
            </a:r>
            <a:endParaRPr lang="en-US" sz="1600" b="0"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457200" lvl="1" algn="l"/>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Females marginally outpace males in average income, with females at $51,700 and males at $51,630. Understanding these nuances aids in gender-specific financial product customization</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endParaRPr lang="en-IN" dirty="0"/>
          </a:p>
        </p:txBody>
      </p:sp>
      <p:sp>
        <p:nvSpPr>
          <p:cNvPr id="8" name="Rectangle: Rounded Corners 7">
            <a:extLst>
              <a:ext uri="{FF2B5EF4-FFF2-40B4-BE49-F238E27FC236}">
                <a16:creationId xmlns:a16="http://schemas.microsoft.com/office/drawing/2014/main" id="{C7632EB3-59F4-4B58-F30F-A27DC0D478FB}"/>
              </a:ext>
            </a:extLst>
          </p:cNvPr>
          <p:cNvSpPr/>
          <p:nvPr/>
        </p:nvSpPr>
        <p:spPr>
          <a:xfrm>
            <a:off x="6496383" y="1739899"/>
            <a:ext cx="5505117" cy="5232401"/>
          </a:xfrm>
          <a:prstGeom prst="roundRect">
            <a:avLst/>
          </a:prstGeom>
          <a:noFill/>
          <a:ln>
            <a:solidFill>
              <a:schemeClr val="bg2">
                <a:lumMod val="50000"/>
              </a:schemeClr>
            </a:solid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521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49BF-60A3-40ED-9041-AEBC6328CACD}"/>
              </a:ext>
            </a:extLst>
          </p:cNvPr>
          <p:cNvSpPr>
            <a:spLocks noGrp="1"/>
          </p:cNvSpPr>
          <p:nvPr>
            <p:ph type="title"/>
          </p:nvPr>
        </p:nvSpPr>
        <p:spPr>
          <a:xfrm>
            <a:off x="568323" y="60326"/>
            <a:ext cx="5526087" cy="976312"/>
          </a:xfrm>
        </p:spPr>
        <p:txBody>
          <a:bodyPr/>
          <a:lstStyle/>
          <a:p>
            <a:r>
              <a:rPr lang="en-IN" b="1" i="0"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Comprehensive insights on  Average Utilization Percentage</a:t>
            </a:r>
            <a:endParaRPr lang="en-IN"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FC75969E-D2FD-F806-626F-F40FEB5543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3012" y="446088"/>
            <a:ext cx="5526087" cy="5414961"/>
          </a:xfrm>
        </p:spPr>
      </p:pic>
      <p:sp>
        <p:nvSpPr>
          <p:cNvPr id="4" name="Text Placeholder 3">
            <a:extLst>
              <a:ext uri="{FF2B5EF4-FFF2-40B4-BE49-F238E27FC236}">
                <a16:creationId xmlns:a16="http://schemas.microsoft.com/office/drawing/2014/main" id="{DC00DD47-B104-47D0-E59D-DF241E76AB72}"/>
              </a:ext>
            </a:extLst>
          </p:cNvPr>
          <p:cNvSpPr>
            <a:spLocks noGrp="1"/>
          </p:cNvSpPr>
          <p:nvPr>
            <p:ph type="body" sz="half" idx="2"/>
          </p:nvPr>
        </p:nvSpPr>
        <p:spPr>
          <a:xfrm>
            <a:off x="568324" y="1598612"/>
            <a:ext cx="5526087" cy="4813299"/>
          </a:xfrm>
        </p:spPr>
        <p:txBody>
          <a:bodyPr>
            <a:normAutofit fontScale="92500" lnSpcReduction="20000"/>
          </a:bodyPr>
          <a:lstStyle/>
          <a:p>
            <a:pPr algn="l">
              <a:buFont typeface="+mj-lt"/>
              <a:buAutoNum type="arabicPeriod"/>
            </a:pPr>
            <a:r>
              <a:rPr lang="en-US" sz="15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Optimized Utilization in 45+ Age Group:</a:t>
            </a:r>
          </a:p>
          <a:p>
            <a:pPr lvl="1" algn="l"/>
            <a:r>
              <a:rPr lang="en-US" sz="15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45+ age group, boasting the highest average income at $61,050, demonstrates an efficient financial approach.</a:t>
            </a:r>
          </a:p>
          <a:p>
            <a:pPr lvl="1" algn="l"/>
            <a:r>
              <a:rPr lang="en-US" sz="15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With balanced spending habits, this age segment showcases a commendable average utilization percentage, indicating responsible financial management.</a:t>
            </a:r>
          </a:p>
          <a:p>
            <a:pPr algn="l">
              <a:buFont typeface="+mj-lt"/>
              <a:buAutoNum type="arabicPeriod"/>
            </a:pPr>
            <a:r>
              <a:rPr lang="en-US" sz="15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Gender-Neutral Financial Behaviors:</a:t>
            </a:r>
          </a:p>
          <a:p>
            <a:pPr lvl="1" algn="l"/>
            <a:r>
              <a:rPr lang="en-US" sz="15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Negligible gender-based variations in average income, with females at $51,700 and males at $51,630.</a:t>
            </a:r>
          </a:p>
          <a:p>
            <a:pPr lvl="1" algn="l"/>
            <a:r>
              <a:rPr lang="en-US" sz="15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Both genders exhibit comparable average utilization percentages, suggesting a balanced and responsible approach to financial utilization.</a:t>
            </a:r>
          </a:p>
          <a:p>
            <a:pPr algn="l">
              <a:buFont typeface="+mj-lt"/>
              <a:buAutoNum type="arabicPeriod"/>
            </a:pPr>
            <a:r>
              <a:rPr lang="en-US" sz="15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Credit Card Dominance in Utilization:</a:t>
            </a:r>
          </a:p>
          <a:p>
            <a:pPr lvl="1" algn="l"/>
            <a:r>
              <a:rPr lang="en-US" sz="15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Credit cards lead with the highest average utilization percentage at 1.94%, emphasizing their effectiveness in meeting consumer financial needs.</a:t>
            </a:r>
          </a:p>
          <a:p>
            <a:pPr lvl="1" algn="l"/>
            <a:r>
              <a:rPr lang="en-US" sz="15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Other payment types exhibit diverse utilization percentages, emphasizing the importance of tailoring strategies based on payment preferences.</a:t>
            </a:r>
          </a:p>
          <a:p>
            <a:br>
              <a:rPr lang="en-US" dirty="0"/>
            </a:br>
            <a:endParaRPr lang="en-IN" dirty="0"/>
          </a:p>
        </p:txBody>
      </p:sp>
      <p:sp>
        <p:nvSpPr>
          <p:cNvPr id="7" name="Rectangle: Rounded Corners 6">
            <a:extLst>
              <a:ext uri="{FF2B5EF4-FFF2-40B4-BE49-F238E27FC236}">
                <a16:creationId xmlns:a16="http://schemas.microsoft.com/office/drawing/2014/main" id="{310A1DEE-FB3C-19C0-5323-78DF5B02D462}"/>
              </a:ext>
            </a:extLst>
          </p:cNvPr>
          <p:cNvSpPr/>
          <p:nvPr/>
        </p:nvSpPr>
        <p:spPr>
          <a:xfrm>
            <a:off x="190500" y="1549400"/>
            <a:ext cx="5903911" cy="4862512"/>
          </a:xfrm>
          <a:prstGeom prst="roundRect">
            <a:avLst/>
          </a:prstGeom>
          <a:noFill/>
          <a:ln>
            <a:solidFill>
              <a:schemeClr val="tx2">
                <a:lumMod val="60000"/>
                <a:lumOff val="40000"/>
              </a:schemeClr>
            </a:solid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1497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9C95-8F19-095B-E88F-6E5DDC0A44FA}"/>
              </a:ext>
            </a:extLst>
          </p:cNvPr>
          <p:cNvSpPr>
            <a:spLocks noGrp="1"/>
          </p:cNvSpPr>
          <p:nvPr>
            <p:ph type="title"/>
          </p:nvPr>
        </p:nvSpPr>
        <p:spPr>
          <a:xfrm>
            <a:off x="1168400" y="190500"/>
            <a:ext cx="10336211" cy="533400"/>
          </a:xfrm>
        </p:spPr>
        <p:txBody>
          <a:bodyPr>
            <a:normAutofit fontScale="90000"/>
          </a:bodyPr>
          <a:lstStyle/>
          <a:p>
            <a:r>
              <a:rPr lang="en-IN" sz="3600" b="1" i="0" u="sng" dirty="0">
                <a:solidFill>
                  <a:schemeClr val="accent2">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Strategic Recommendations</a:t>
            </a:r>
            <a:br>
              <a:rPr lang="en-IN" sz="3600" u="sng"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679369C9-0F89-5B6A-51AC-59F5A4BCFD05}"/>
              </a:ext>
            </a:extLst>
          </p:cNvPr>
          <p:cNvSpPr>
            <a:spLocks noGrp="1"/>
          </p:cNvSpPr>
          <p:nvPr>
            <p:ph sz="half" idx="1"/>
          </p:nvPr>
        </p:nvSpPr>
        <p:spPr>
          <a:xfrm>
            <a:off x="725489" y="1193800"/>
            <a:ext cx="4991100" cy="5664200"/>
          </a:xfrm>
        </p:spPr>
        <p:txBody>
          <a:bodyPr>
            <a:normAutofit fontScale="32500" lnSpcReduction="20000"/>
          </a:bodyPr>
          <a:lstStyle/>
          <a:p>
            <a:pPr algn="l">
              <a:buFont typeface="+mj-lt"/>
              <a:buAutoNum type="arabicPeriod"/>
            </a:pPr>
            <a:r>
              <a:rPr lang="en-US" sz="37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Youth-Centric Credit Cards: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Target Group</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25-34 Age Group</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Recommendation:</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Launch credit cards with features catering to the lifestyle and preferences of young professionals, such as exclusive discounts on popular entertainment and tech services.</a:t>
            </a:r>
          </a:p>
          <a:p>
            <a:pPr algn="l">
              <a:buFont typeface="+mj-lt"/>
              <a:buAutoNum type="arabicPeriod"/>
            </a:pPr>
            <a:r>
              <a:rPr lang="en-US" sz="37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Family-Oriented Credit Packages: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Target Group</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Married Individuals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Recommendation:</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Introduce credit card packages offering joint rewards, family vacation perks, and discounts on family-related expenses to appeal to the family-oriented spending patterns.</a:t>
            </a:r>
          </a:p>
          <a:p>
            <a:pPr algn="l">
              <a:buFont typeface="+mj-lt"/>
              <a:buAutoNum type="arabicPeriod"/>
            </a:pPr>
            <a:r>
              <a:rPr lang="en-US" sz="37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Urban Lifestyle Campaigns: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Target Group</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Mumbai Residents, Salaried IT Employees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Recommendation:</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Develop marketing campaigns highlighting credit card benefits tailored for urban lifestyles, including discounts on city experiences, tech gadgets, and lifestyle services.</a:t>
            </a:r>
          </a:p>
          <a:p>
            <a:pPr algn="l">
              <a:buFont typeface="+mj-lt"/>
              <a:buAutoNum type="arabicPeriod"/>
            </a:pPr>
            <a:r>
              <a:rPr lang="en-US" sz="37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Business Elite Credit Cards: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Target Group</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Business Owners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Recommendation</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Introduce a premium credit card with exclusive perks for business owners, such as enhanced expense management tools, business-related travel benefits, and industry partnerships.</a:t>
            </a:r>
          </a:p>
          <a:p>
            <a:pPr algn="l">
              <a:buFont typeface="+mj-lt"/>
              <a:buAutoNum type="arabicPeriod"/>
            </a:pPr>
            <a:r>
              <a:rPr lang="en-US" sz="37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Bills Category Bonuses: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Target Group</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All Customers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Recommendation:</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Promote credit cards with increased rewards or cashback for bills payment, encouraging customers to consolidate their regular expenses on Mitron Bank credit cards.</a:t>
            </a:r>
          </a:p>
          <a:p>
            <a:endParaRPr lang="en-IN" dirty="0"/>
          </a:p>
        </p:txBody>
      </p:sp>
      <p:sp>
        <p:nvSpPr>
          <p:cNvPr id="4" name="Content Placeholder 3">
            <a:extLst>
              <a:ext uri="{FF2B5EF4-FFF2-40B4-BE49-F238E27FC236}">
                <a16:creationId xmlns:a16="http://schemas.microsoft.com/office/drawing/2014/main" id="{007E613A-69A8-4F5C-94B3-8E31631D46A2}"/>
              </a:ext>
            </a:extLst>
          </p:cNvPr>
          <p:cNvSpPr>
            <a:spLocks noGrp="1"/>
          </p:cNvSpPr>
          <p:nvPr>
            <p:ph sz="half" idx="2"/>
          </p:nvPr>
        </p:nvSpPr>
        <p:spPr>
          <a:xfrm>
            <a:off x="6845300" y="1193800"/>
            <a:ext cx="5143500" cy="5473700"/>
          </a:xfrm>
        </p:spPr>
        <p:txBody>
          <a:bodyPr>
            <a:normAutofit fontScale="32500" lnSpcReduction="20000"/>
          </a:bodyPr>
          <a:lstStyle/>
          <a:p>
            <a:pPr algn="l">
              <a:buFont typeface="+mj-lt"/>
              <a:buAutoNum type="arabicPeriod"/>
            </a:pPr>
            <a:r>
              <a:rPr lang="en-US" sz="37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Digital Transaction Incentives</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endPar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Target Group</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UPI Users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Recommendation</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Launch promotional campaigns offering bonus rewards or cashback for transactions made using UPI, aiming to increase customer engagement in digital payments.</a:t>
            </a:r>
          </a:p>
          <a:p>
            <a:pPr algn="l">
              <a:buFont typeface="+mj-lt"/>
              <a:buAutoNum type="arabicPeriod"/>
            </a:pPr>
            <a:r>
              <a:rPr lang="en-US" sz="37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Financial Planning Credit Cards: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Target Group</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45+ Age Group</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Recommendation:</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Introduce credit cards with features focused on long-term financial planning, including retirement benefits, investment advice, and exclusive partnerships for financial services.</a:t>
            </a:r>
          </a:p>
          <a:p>
            <a:pPr algn="l">
              <a:buFont typeface="+mj-lt"/>
              <a:buAutoNum type="arabicPeriod"/>
            </a:pPr>
            <a:r>
              <a:rPr lang="en-US" sz="37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Gender-Neutral Rewards: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Target Group</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All Genders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Recommendation</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Ensure credit card rewards and benefits are gender-neutral, promoting inclusivity and equal opportunities for all customers.</a:t>
            </a:r>
          </a:p>
          <a:p>
            <a:pPr algn="l">
              <a:buFont typeface="+mj-lt"/>
              <a:buAutoNum type="arabicPeriod"/>
            </a:pPr>
            <a:r>
              <a:rPr lang="en-US" sz="37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Freelancer Support Initiatives: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Target Group</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Freelancers</a:t>
            </a:r>
          </a:p>
          <a:p>
            <a:pPr marL="457200" lvl="1" indent="0" algn="l">
              <a:buNone/>
            </a:pP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Recommendation</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Launch targeted educational campaigns and credit-building programs for freelancers, addressing their unique financial needs and providing tools for financial stability.</a:t>
            </a:r>
          </a:p>
          <a:p>
            <a:pPr algn="l">
              <a:buFont typeface="+mj-lt"/>
              <a:buAutoNum type="arabicPeriod"/>
            </a:pPr>
            <a:r>
              <a:rPr lang="en-US" sz="3700" b="1" i="0" u="sng" dirty="0">
                <a:solidFill>
                  <a:srgbClr val="37415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Category-Specific Promotions:</a:t>
            </a:r>
          </a:p>
          <a:p>
            <a:pPr marL="0" indent="0" algn="l">
              <a:buNone/>
            </a:pP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Target Group</a:t>
            </a: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All Customers</a:t>
            </a:r>
          </a:p>
          <a:p>
            <a:pPr marL="0" indent="0" algn="l">
              <a:buNone/>
            </a:pPr>
            <a:r>
              <a:rPr lang="en-US" sz="37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3700" b="1"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Recommendation:</a:t>
            </a:r>
            <a:r>
              <a:rPr lang="en-US" sz="3700" b="0" i="0" u="sng"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Periodically run promotions highlighting specialized 	benefits </a:t>
            </a:r>
            <a:r>
              <a:rPr lang="en-US" sz="37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37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or specific spending categories, encouraging customers to 	diversify their 	spending on Mitron Bank credit cards.</a:t>
            </a:r>
          </a:p>
          <a:p>
            <a:endParaRPr lang="en-IN" dirty="0"/>
          </a:p>
        </p:txBody>
      </p:sp>
    </p:spTree>
    <p:extLst>
      <p:ext uri="{BB962C8B-B14F-4D97-AF65-F5344CB8AC3E}">
        <p14:creationId xmlns:p14="http://schemas.microsoft.com/office/powerpoint/2010/main" val="277427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D745-5BA2-D130-51B7-5A2A3EEE381D}"/>
              </a:ext>
            </a:extLst>
          </p:cNvPr>
          <p:cNvSpPr>
            <a:spLocks noGrp="1"/>
          </p:cNvSpPr>
          <p:nvPr>
            <p:ph type="ctrTitle"/>
          </p:nvPr>
        </p:nvSpPr>
        <p:spPr>
          <a:xfrm>
            <a:off x="2589213" y="2514601"/>
            <a:ext cx="8915399" cy="914400"/>
          </a:xfrm>
        </p:spPr>
        <p:txBody>
          <a:bodyPr/>
          <a:lstStyle/>
          <a:p>
            <a:r>
              <a:rPr lang="en-US"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Thank You!</a:t>
            </a:r>
            <a:endParaRPr lang="en-IN"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0A427DD-F170-7E6E-7148-EDF5488560EC}"/>
              </a:ext>
            </a:extLst>
          </p:cNvPr>
          <p:cNvSpPr>
            <a:spLocks noGrp="1"/>
          </p:cNvSpPr>
          <p:nvPr>
            <p:ph type="subTitle" idx="1"/>
          </p:nvPr>
        </p:nvSpPr>
        <p:spPr>
          <a:xfrm>
            <a:off x="1788459" y="4719918"/>
            <a:ext cx="10300447" cy="2138082"/>
          </a:xfrm>
        </p:spPr>
        <p:txBody>
          <a:bodyPr>
            <a:normAutofit/>
          </a:bodyPr>
          <a:lstStyle/>
          <a:p>
            <a:r>
              <a:rPr lang="en-US" sz="2400"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Name : Mouli Das</a:t>
            </a:r>
          </a:p>
          <a:p>
            <a:endParaRPr lang="en-US" sz="2400"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r>
              <a:rPr lang="en-US" sz="2400"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Contact details : mouli.das9494@gmail.com</a:t>
            </a:r>
            <a:endParaRPr lang="en-IN" sz="2400"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37A83826-5098-F33B-875C-FC1E123A6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7682" y="316756"/>
            <a:ext cx="1500001" cy="1071563"/>
          </a:xfrm>
          <a:prstGeom prst="rect">
            <a:avLst/>
          </a:prstGeom>
        </p:spPr>
      </p:pic>
      <p:pic>
        <p:nvPicPr>
          <p:cNvPr id="11" name="Picture 10">
            <a:extLst>
              <a:ext uri="{FF2B5EF4-FFF2-40B4-BE49-F238E27FC236}">
                <a16:creationId xmlns:a16="http://schemas.microsoft.com/office/drawing/2014/main" id="{C676548F-8174-B5C6-C143-15C6D95AC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4683" y="1884829"/>
            <a:ext cx="1143000" cy="992841"/>
          </a:xfrm>
          <a:prstGeom prst="rect">
            <a:avLst/>
          </a:prstGeom>
        </p:spPr>
      </p:pic>
    </p:spTree>
    <p:extLst>
      <p:ext uri="{BB962C8B-B14F-4D97-AF65-F5344CB8AC3E}">
        <p14:creationId xmlns:p14="http://schemas.microsoft.com/office/powerpoint/2010/main" val="2869545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6D07-A3D2-B11E-DFEB-AEC1B1A8BBDB}"/>
              </a:ext>
            </a:extLst>
          </p:cNvPr>
          <p:cNvSpPr>
            <a:spLocks noGrp="1"/>
          </p:cNvSpPr>
          <p:nvPr>
            <p:ph type="ctrTitle"/>
          </p:nvPr>
        </p:nvSpPr>
        <p:spPr>
          <a:xfrm>
            <a:off x="4108732" y="308879"/>
            <a:ext cx="3340940" cy="376921"/>
          </a:xfrm>
        </p:spPr>
        <p:txBody>
          <a:bodyPr>
            <a:normAutofit/>
          </a:bodyPr>
          <a:lstStyle/>
          <a:p>
            <a:r>
              <a:rPr lang="en-IN" sz="1800" u="sng"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Presented to Mr. </a:t>
            </a:r>
            <a:r>
              <a:rPr lang="en-IN" sz="1800" u="sng" dirty="0" err="1">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Bashnir</a:t>
            </a:r>
            <a:r>
              <a:rPr lang="en-IN" sz="1800" u="sng"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Rover</a:t>
            </a:r>
          </a:p>
        </p:txBody>
      </p:sp>
      <p:sp>
        <p:nvSpPr>
          <p:cNvPr id="3" name="Subtitle 2">
            <a:extLst>
              <a:ext uri="{FF2B5EF4-FFF2-40B4-BE49-F238E27FC236}">
                <a16:creationId xmlns:a16="http://schemas.microsoft.com/office/drawing/2014/main" id="{6AC8CF70-0FA7-89FA-036B-547CF225942F}"/>
              </a:ext>
            </a:extLst>
          </p:cNvPr>
          <p:cNvSpPr>
            <a:spLocks noGrp="1"/>
          </p:cNvSpPr>
          <p:nvPr>
            <p:ph type="subTitle" idx="1"/>
          </p:nvPr>
        </p:nvSpPr>
        <p:spPr>
          <a:xfrm>
            <a:off x="2589213" y="2487705"/>
            <a:ext cx="8915399" cy="4061416"/>
          </a:xfrm>
          <a:ln>
            <a:noFill/>
          </a:ln>
          <a:effectLst/>
          <a:scene3d>
            <a:camera prst="orthographicFront">
              <a:rot lat="0" lon="0" rev="0"/>
            </a:camera>
            <a:lightRig rig="contrasting" dir="t">
              <a:rot lat="0" lon="0" rev="7800000"/>
            </a:lightRig>
          </a:scene3d>
          <a:sp3d>
            <a:bevelT w="139700" h="139700"/>
          </a:sp3d>
        </p:spPr>
        <p:txBody>
          <a:bodyPr>
            <a:normAutofit/>
          </a:bodyPr>
          <a:lstStyle/>
          <a:p>
            <a:pPr marL="457200" indent="-457200">
              <a:buFont typeface="Wingdings" panose="05000000000000000000" pitchFamily="2" charset="2"/>
              <a:buChar char="v"/>
            </a:pPr>
            <a:r>
              <a:rPr lang="en-IN" sz="3200" u="sng"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Agenda : </a:t>
            </a:r>
          </a:p>
          <a:p>
            <a:pPr marL="514350" indent="-514350">
              <a:buFont typeface="+mj-lt"/>
              <a:buAutoNum type="alphaLcPeriod"/>
            </a:pPr>
            <a:r>
              <a:rPr lang="en-IN" sz="3200" b="1" i="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Data Modelling Mastery</a:t>
            </a:r>
          </a:p>
          <a:p>
            <a:pPr marL="514350" indent="-514350">
              <a:buFont typeface="+mj-lt"/>
              <a:buAutoNum type="alphaLcPeriod"/>
            </a:pPr>
            <a:r>
              <a:rPr lang="en-IN" sz="3200" b="1" i="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Problem Statement Insight</a:t>
            </a:r>
          </a:p>
          <a:p>
            <a:pPr marL="514350" indent="-514350">
              <a:buFont typeface="+mj-lt"/>
              <a:buAutoNum type="alphaLcPeriod"/>
            </a:pPr>
            <a:r>
              <a:rPr lang="en-IN" sz="3200" b="1" i="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Dashboarding Proficiency</a:t>
            </a:r>
            <a:endParaRPr lang="en-IN" sz="32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514350" indent="-514350">
              <a:buFont typeface="+mj-lt"/>
              <a:buAutoNum type="alphaLcPeriod"/>
            </a:pPr>
            <a:r>
              <a:rPr lang="en-IN" sz="3200" b="1" i="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Dataset Relationship Building</a:t>
            </a:r>
          </a:p>
          <a:p>
            <a:pPr marL="514350" indent="-514350">
              <a:buFont typeface="+mj-lt"/>
              <a:buAutoNum type="alphaLcPeriod"/>
            </a:pPr>
            <a:r>
              <a:rPr lang="en-IN" sz="3200" b="1" i="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Strategic Recommendations</a:t>
            </a:r>
            <a:endParaRPr lang="en-IN" sz="3200" u="sng"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97E0B8F-6F6B-DDCF-28F2-8CD8B8D54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1988" y="0"/>
            <a:ext cx="3240741" cy="2487705"/>
          </a:xfrm>
          <a:prstGeom prst="rect">
            <a:avLst/>
          </a:prstGeom>
        </p:spPr>
      </p:pic>
      <p:pic>
        <p:nvPicPr>
          <p:cNvPr id="7" name="Picture 6">
            <a:extLst>
              <a:ext uri="{FF2B5EF4-FFF2-40B4-BE49-F238E27FC236}">
                <a16:creationId xmlns:a16="http://schemas.microsoft.com/office/drawing/2014/main" id="{44D923E3-B714-BBFF-79CC-ECE52BDD7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974" y="134471"/>
            <a:ext cx="2725498" cy="1823921"/>
          </a:xfrm>
          <a:prstGeom prst="rect">
            <a:avLst/>
          </a:prstGeom>
        </p:spPr>
      </p:pic>
      <p:sp>
        <p:nvSpPr>
          <p:cNvPr id="8" name="Rectangle: Rounded Corners 7">
            <a:extLst>
              <a:ext uri="{FF2B5EF4-FFF2-40B4-BE49-F238E27FC236}">
                <a16:creationId xmlns:a16="http://schemas.microsoft.com/office/drawing/2014/main" id="{3D0A2E3A-6410-5B3B-2ED9-D8A7ADDDAE4D}"/>
              </a:ext>
            </a:extLst>
          </p:cNvPr>
          <p:cNvSpPr/>
          <p:nvPr/>
        </p:nvSpPr>
        <p:spPr>
          <a:xfrm>
            <a:off x="2433918" y="2326341"/>
            <a:ext cx="9318811" cy="4397188"/>
          </a:xfrm>
          <a:prstGeom prst="roundRect">
            <a:avLst/>
          </a:prstGeom>
          <a:noFill/>
          <a:ln>
            <a:solidFill>
              <a:schemeClr val="bg2">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3299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4D47-6E29-663E-55E4-984F749D7CDC}"/>
              </a:ext>
            </a:extLst>
          </p:cNvPr>
          <p:cNvSpPr>
            <a:spLocks noGrp="1"/>
          </p:cNvSpPr>
          <p:nvPr>
            <p:ph type="ctrTitle"/>
          </p:nvPr>
        </p:nvSpPr>
        <p:spPr>
          <a:xfrm>
            <a:off x="558707" y="268941"/>
            <a:ext cx="3071999" cy="1126283"/>
          </a:xfrm>
        </p:spPr>
        <p:txBody>
          <a:bodyPr/>
          <a:lstStyle/>
          <a:p>
            <a:r>
              <a:rPr lang="en-IN" b="1" u="sng" dirty="0">
                <a:latin typeface="Calibri" panose="020F0502020204030204" pitchFamily="34" charset="0"/>
                <a:ea typeface="Calibri" panose="020F0502020204030204" pitchFamily="34" charset="0"/>
                <a:cs typeface="Calibri" panose="020F0502020204030204" pitchFamily="34" charset="0"/>
              </a:rPr>
              <a:t>DATASET</a:t>
            </a:r>
          </a:p>
        </p:txBody>
      </p:sp>
      <p:sp>
        <p:nvSpPr>
          <p:cNvPr id="3" name="Subtitle 2">
            <a:extLst>
              <a:ext uri="{FF2B5EF4-FFF2-40B4-BE49-F238E27FC236}">
                <a16:creationId xmlns:a16="http://schemas.microsoft.com/office/drawing/2014/main" id="{B9609865-7BEA-EA76-F5A4-5F406571638F}"/>
              </a:ext>
            </a:extLst>
          </p:cNvPr>
          <p:cNvSpPr>
            <a:spLocks noGrp="1"/>
          </p:cNvSpPr>
          <p:nvPr>
            <p:ph type="subTitle" idx="1"/>
          </p:nvPr>
        </p:nvSpPr>
        <p:spPr>
          <a:xfrm>
            <a:off x="1863072" y="1509744"/>
            <a:ext cx="8915399" cy="1623421"/>
          </a:xfrm>
        </p:spPr>
        <p:txBody>
          <a:bodyPr>
            <a:normAutofit/>
          </a:bodyPr>
          <a:lstStyle/>
          <a:p>
            <a:pPr algn="l"/>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"DIM_CUSTOMER" table contains information about customers, including their age group, average income, city, customer ID, gender, marital status, and occupation.</a:t>
            </a:r>
          </a:p>
          <a:p>
            <a:pPr algn="l"/>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"FACT_SPEND" table represents spending data, detailing categories of spending, customer ID, month, payment type, and the corresponding spend amount.</a:t>
            </a:r>
          </a:p>
          <a:p>
            <a:endParaRPr lang="en-IN" dirty="0"/>
          </a:p>
        </p:txBody>
      </p:sp>
      <p:pic>
        <p:nvPicPr>
          <p:cNvPr id="9" name="Picture 8">
            <a:extLst>
              <a:ext uri="{FF2B5EF4-FFF2-40B4-BE49-F238E27FC236}">
                <a16:creationId xmlns:a16="http://schemas.microsoft.com/office/drawing/2014/main" id="{DBA8D999-EA88-8EA2-44FD-132297122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072" y="2940115"/>
            <a:ext cx="9116697" cy="3823755"/>
          </a:xfrm>
          <a:prstGeom prst="rect">
            <a:avLst/>
          </a:prstGeom>
        </p:spPr>
      </p:pic>
    </p:spTree>
    <p:extLst>
      <p:ext uri="{BB962C8B-B14F-4D97-AF65-F5344CB8AC3E}">
        <p14:creationId xmlns:p14="http://schemas.microsoft.com/office/powerpoint/2010/main" val="273153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A31D-E21C-7493-F503-1FCA42548104}"/>
              </a:ext>
            </a:extLst>
          </p:cNvPr>
          <p:cNvSpPr>
            <a:spLocks noGrp="1"/>
          </p:cNvSpPr>
          <p:nvPr>
            <p:ph type="ctrTitle"/>
          </p:nvPr>
        </p:nvSpPr>
        <p:spPr>
          <a:xfrm>
            <a:off x="343554" y="255495"/>
            <a:ext cx="6581681" cy="914400"/>
          </a:xfrm>
        </p:spPr>
        <p:txBody>
          <a:bodyPr>
            <a:normAutofit/>
          </a:bodyPr>
          <a:lstStyle/>
          <a:p>
            <a:r>
              <a:rPr lang="en-IN" b="1" u="sng" dirty="0"/>
              <a:t>Problem Statement</a:t>
            </a:r>
          </a:p>
        </p:txBody>
      </p:sp>
      <p:sp>
        <p:nvSpPr>
          <p:cNvPr id="3" name="Subtitle 2">
            <a:extLst>
              <a:ext uri="{FF2B5EF4-FFF2-40B4-BE49-F238E27FC236}">
                <a16:creationId xmlns:a16="http://schemas.microsoft.com/office/drawing/2014/main" id="{A34DDB3B-D419-1021-D6B3-064D1D014602}"/>
              </a:ext>
            </a:extLst>
          </p:cNvPr>
          <p:cNvSpPr>
            <a:spLocks noGrp="1"/>
          </p:cNvSpPr>
          <p:nvPr>
            <p:ph type="subTitle" idx="1"/>
          </p:nvPr>
        </p:nvSpPr>
        <p:spPr>
          <a:xfrm>
            <a:off x="2589213" y="1559859"/>
            <a:ext cx="8915399" cy="5298140"/>
          </a:xfrm>
        </p:spPr>
        <p:txBody>
          <a:bodyPr>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Mitron Bank is a legacy financial institution headquartered in Hyderabad. They want to introduce a new line of credit cards, aiming to broaden its product offerings and reach in the financial market.</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OBJECTIVE </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Conduct a thorough analysis of a sample dataset comprising 4000 customers' online spending and related details across five cities. Deliver key insights to guide Mitron Bank's strategy in customizing credit cards to align with customer needs and market trends. The goal is to impress Mr. Bashnir Rover and the strategy team with impactful, data-driven recommendations for project success.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7A5D73FF-B76A-8A5C-5DE3-25E063E43D75}"/>
              </a:ext>
            </a:extLst>
          </p:cNvPr>
          <p:cNvSpPr/>
          <p:nvPr/>
        </p:nvSpPr>
        <p:spPr>
          <a:xfrm>
            <a:off x="2312894" y="1425388"/>
            <a:ext cx="9332259" cy="5345617"/>
          </a:xfrm>
          <a:prstGeom prst="roundRect">
            <a:avLst/>
          </a:prstGeom>
          <a:noFill/>
          <a:ln>
            <a:solidFill>
              <a:schemeClr val="accent2">
                <a:lumMod val="75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81225EB-ADE1-E1B0-3E8E-F03AECE29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4881" y="86994"/>
            <a:ext cx="1202095" cy="1082901"/>
          </a:xfrm>
          <a:prstGeom prst="rect">
            <a:avLst/>
          </a:prstGeom>
        </p:spPr>
      </p:pic>
    </p:spTree>
    <p:extLst>
      <p:ext uri="{BB962C8B-B14F-4D97-AF65-F5344CB8AC3E}">
        <p14:creationId xmlns:p14="http://schemas.microsoft.com/office/powerpoint/2010/main" val="221514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D47C-E4A4-C1BD-B462-140C4E96DF37}"/>
              </a:ext>
            </a:extLst>
          </p:cNvPr>
          <p:cNvSpPr>
            <a:spLocks noGrp="1"/>
          </p:cNvSpPr>
          <p:nvPr>
            <p:ph type="ctrTitle"/>
          </p:nvPr>
        </p:nvSpPr>
        <p:spPr>
          <a:xfrm>
            <a:off x="524436" y="470648"/>
            <a:ext cx="9776012" cy="1126283"/>
          </a:xfrm>
        </p:spPr>
        <p:txBody>
          <a:bodyPr/>
          <a:lstStyle/>
          <a:p>
            <a:r>
              <a:rPr lang="en-US" dirty="0">
                <a:effectLst>
                  <a:outerShdw blurRad="38100" dist="38100" dir="2700000" algn="tl">
                    <a:srgbClr val="000000">
                      <a:alpha val="43137"/>
                    </a:srgbClr>
                  </a:outerShdw>
                </a:effectLst>
              </a:rPr>
              <a:t>Let’s get into the Dashboard</a:t>
            </a:r>
            <a:endParaRPr lang="en-IN"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138964BF-8916-F083-673F-70A72B1CE323}"/>
              </a:ext>
            </a:extLst>
          </p:cNvPr>
          <p:cNvSpPr>
            <a:spLocks noGrp="1"/>
          </p:cNvSpPr>
          <p:nvPr>
            <p:ph type="subTitle" idx="1"/>
          </p:nvPr>
        </p:nvSpPr>
        <p:spPr>
          <a:xfrm>
            <a:off x="376519" y="470649"/>
            <a:ext cx="11128094" cy="1559857"/>
          </a:xfrm>
        </p:spPr>
        <p:txBody>
          <a:bodyPr/>
          <a:lstStyle/>
          <a:p>
            <a:endParaRPr lang="en-IN" dirty="0"/>
          </a:p>
        </p:txBody>
      </p:sp>
      <p:sp>
        <p:nvSpPr>
          <p:cNvPr id="8" name="Arrow: Right 7">
            <a:extLst>
              <a:ext uri="{FF2B5EF4-FFF2-40B4-BE49-F238E27FC236}">
                <a16:creationId xmlns:a16="http://schemas.microsoft.com/office/drawing/2014/main" id="{A8C09DCC-7EE3-F2F6-C1A9-3DE9CFDE8EE0}"/>
              </a:ext>
            </a:extLst>
          </p:cNvPr>
          <p:cNvSpPr/>
          <p:nvPr/>
        </p:nvSpPr>
        <p:spPr>
          <a:xfrm rot="21056799">
            <a:off x="5540187" y="2985247"/>
            <a:ext cx="5163671" cy="3724835"/>
          </a:xfrm>
          <a:prstGeom prst="rightArrow">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352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64D4AC-C40A-3F71-3F8C-0948A55DC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7528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4364A-1564-CED4-20E0-6976E3E4C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78297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D434BD-044E-2403-1B44-070E4D9D7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18383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4DF51A-A0A0-6F1D-A62D-41D9C4A08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606"/>
            <a:ext cx="12192000" cy="6878606"/>
          </a:xfrm>
          <a:prstGeom prst="rect">
            <a:avLst/>
          </a:prstGeom>
        </p:spPr>
      </p:pic>
    </p:spTree>
    <p:extLst>
      <p:ext uri="{BB962C8B-B14F-4D97-AF65-F5344CB8AC3E}">
        <p14:creationId xmlns:p14="http://schemas.microsoft.com/office/powerpoint/2010/main" val="27689199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401</TotalTime>
  <Words>1111</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Söhne</vt:lpstr>
      <vt:lpstr>Wingdings</vt:lpstr>
      <vt:lpstr>Wingdings 3</vt:lpstr>
      <vt:lpstr>Wisp</vt:lpstr>
      <vt:lpstr>MITRON BANK CREDIT CARD ANALYSIS</vt:lpstr>
      <vt:lpstr>Presented to Mr. Bashnir Rover</vt:lpstr>
      <vt:lpstr>DATASET</vt:lpstr>
      <vt:lpstr>Problem Statement</vt:lpstr>
      <vt:lpstr>Let’s get into the Dashboard</vt:lpstr>
      <vt:lpstr>PowerPoint Presentation</vt:lpstr>
      <vt:lpstr>PowerPoint Presentation</vt:lpstr>
      <vt:lpstr>PowerPoint Presentation</vt:lpstr>
      <vt:lpstr>PowerPoint Presentation</vt:lpstr>
      <vt:lpstr>PowerPoint Presentation</vt:lpstr>
      <vt:lpstr>      Key Insights :  Total Customer Base: Our customer base comprises a robust 4000 individuals.  Gender Dynamics: Males lead the demographic with 2597, while females account for 1403 customers.  Income Overview: The average income stands at a solid $52,000.  Age Group Distribution: The age group 25-34 boasts the highest customer count.  Marital and Gender Mix: Married individuals dominate the demographic, making up 2000 customers. Gender distribution highlights a majority of male customers.  City and Occupation Peaks: Mumbai emerges as the top city in our customer landscape. Salaried IT employees form the largest occupational group, with a substantial count of 364.  </vt:lpstr>
      <vt:lpstr>Comprehensive insights on Income and Expenditure</vt:lpstr>
      <vt:lpstr>Comprehensive insights on  Average Utilization Percentage</vt:lpstr>
      <vt:lpstr>Strategic 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MITRON BANK CREDIT CARD ANALYSIS</dc:title>
  <dc:creator>MOULI DAS</dc:creator>
  <cp:lastModifiedBy>MOULI DAS</cp:lastModifiedBy>
  <cp:revision>24</cp:revision>
  <dcterms:created xsi:type="dcterms:W3CDTF">2024-01-02T05:14:07Z</dcterms:created>
  <dcterms:modified xsi:type="dcterms:W3CDTF">2024-01-02T14:44:29Z</dcterms:modified>
</cp:coreProperties>
</file>