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9" r:id="rId11"/>
    <p:sldId id="263" r:id="rId12"/>
    <p:sldId id="264" r:id="rId13"/>
    <p:sldId id="265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4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Raju\Desktop\Departmental%20Salary%20Expenditure%20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[Departmental Salary Expenditure Analysis.xlsx]copy 1!PivotTable6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Employee’s Salary</a:t>
            </a:r>
          </a:p>
        </c:rich>
      </c:tx>
      <c:layout>
        <c:manualLayout>
          <c:xMode val="edge"/>
          <c:yMode val="edge"/>
          <c:x val="0.344889042198459"/>
          <c:y val="0.130637766747506"/>
        </c:manualLayout>
      </c:layout>
      <c:overlay val="0"/>
      <c:spPr>
        <a:noFill/>
        <a:ln>
          <a:noFill/>
        </a:ln>
        <a:effectLst/>
      </c:sp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effectLst/>
      </c:spPr>
    </c:floor>
    <c:sideWall>
      <c:thickness val="0"/>
      <c:spPr>
        <a:noFill/>
        <a:effectLst/>
      </c:spPr>
    </c:sideWall>
    <c:backWall>
      <c:thickness val="0"/>
      <c:spPr>
        <a:noFill/>
        <a:effectLst/>
      </c:spPr>
    </c:backWall>
    <c:plotArea>
      <c:layout/>
      <c:pie3DChart>
        <c:varyColors val="1"/>
        <c:ser>
          <c:idx val="0"/>
          <c:order val="0"/>
          <c:tx>
            <c:strRef>
              <c:f>'[Departmental Salary Expenditure Analysis.xlsx]copy 1'!$B$3</c:f>
              <c:strCache>
                <c:ptCount val="1"/>
                <c:pt idx="0">
                  <c:v>Total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 contourW="9525"/>
          </c:spPr>
          <c:explosion val="0"/>
          <c:dPt>
            <c:idx val="0"/>
            <c:bubble3D val="0"/>
            <c:spPr>
              <a:gradFill>
                <a:gsLst>
                  <a:gs pos="0">
                    <a:schemeClr val="accent1">
                      <a:hueOff val="-1670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75000"/>
                        <a:hueOff val="-1670000"/>
                      </a:schemeClr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1"/>
            <c:bubble3D val="0"/>
            <c:spPr>
              <a:gradFill>
                <a:gsLst>
                  <a:gs pos="0">
                    <a:schemeClr val="accent2">
                      <a:hueOff val="-1670000"/>
                    </a:schemeClr>
                  </a:gs>
                  <a:gs pos="100000">
                    <a:schemeClr val="accent2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lumMod val="75000"/>
                        <a:hueOff val="-167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2"/>
            <c:bubble3D val="0"/>
            <c:spPr>
              <a:gradFill>
                <a:gsLst>
                  <a:gs pos="0">
                    <a:schemeClr val="accent3">
                      <a:hueOff val="-1670000"/>
                    </a:schemeClr>
                  </a:gs>
                  <a:gs pos="100000">
                    <a:schemeClr val="accent3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lumMod val="75000"/>
                        <a:hueOff val="-1670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3"/>
            <c:bubble3D val="0"/>
            <c:spPr>
              <a:gradFill>
                <a:gsLst>
                  <a:gs pos="0">
                    <a:schemeClr val="accent4">
                      <a:hueOff val="-1670000"/>
                    </a:schemeClr>
                  </a:gs>
                  <a:gs pos="100000">
                    <a:schemeClr val="accent4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lumMod val="75000"/>
                        <a:hueOff val="-1670000"/>
                      </a:schemeClr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4"/>
            <c:bubble3D val="0"/>
            <c:spPr>
              <a:gradFill>
                <a:gsLst>
                  <a:gs pos="0">
                    <a:schemeClr val="accent5">
                      <a:hueOff val="-1670000"/>
                    </a:schemeClr>
                  </a:gs>
                  <a:gs pos="100000">
                    <a:schemeClr val="accent5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5">
                        <a:lumMod val="75000"/>
                        <a:hueOff val="-1670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5"/>
            <c:bubble3D val="0"/>
            <c:spPr>
              <a:gradFill>
                <a:gsLst>
                  <a:gs pos="0">
                    <a:schemeClr val="accent6">
                      <a:hueOff val="-1670000"/>
                    </a:schemeClr>
                  </a:gs>
                  <a:gs pos="100000">
                    <a:schemeClr val="accent6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6">
                        <a:lumMod val="75000"/>
                        <a:hueOff val="-1670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6"/>
            <c:bubble3D val="0"/>
            <c:spPr>
              <a:gradFill>
                <a:gsLst>
                  <a:gs pos="0">
                    <a:schemeClr val="accent1">
                      <a:lumMod val="60000"/>
                      <a:hueOff val="-1670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1">
                        <a:lumMod val="60000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7"/>
            <c:bubble3D val="0"/>
            <c:spPr>
              <a:gradFill>
                <a:gsLst>
                  <a:gs pos="0">
                    <a:schemeClr val="accent2">
                      <a:lumMod val="60000"/>
                      <a:hueOff val="-1670000"/>
                    </a:schemeClr>
                  </a:gs>
                  <a:gs pos="10000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2">
                        <a:lumMod val="60000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Lbls>
            <c:dLbl>
              <c:idx val="0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'[Departmental Salary Expenditure Analysis.xlsx]copy 1'!$A$4:$A$12</c:f>
              <c:strCache>
                <c:ptCount val="8"/>
                <c:pt idx="0">
                  <c:v>Business Development</c:v>
                </c:pt>
                <c:pt idx="1">
                  <c:v>Engineering</c:v>
                </c:pt>
                <c:pt idx="2">
                  <c:v>Marketing</c:v>
                </c:pt>
                <c:pt idx="3">
                  <c:v>NULL</c:v>
                </c:pt>
                <c:pt idx="4">
                  <c:v>Research and Development</c:v>
                </c:pt>
                <c:pt idx="5">
                  <c:v>Services</c:v>
                </c:pt>
                <c:pt idx="6">
                  <c:v>Support</c:v>
                </c:pt>
                <c:pt idx="7">
                  <c:v>Training</c:v>
                </c:pt>
              </c:strCache>
            </c:strRef>
          </c:cat>
          <c:val>
            <c:numRef>
              <c:f>'[Departmental Salary Expenditure Analysis.xlsx]copy 1'!$B$4:$B$12</c:f>
              <c:numCache>
                <c:formatCode>General</c:formatCode>
                <c:ptCount val="8"/>
                <c:pt idx="0">
                  <c:v>226534.16</c:v>
                </c:pt>
                <c:pt idx="1">
                  <c:v>273371.07</c:v>
                </c:pt>
                <c:pt idx="2">
                  <c:v>66017.18</c:v>
                </c:pt>
                <c:pt idx="3">
                  <c:v>105468.7</c:v>
                </c:pt>
                <c:pt idx="4">
                  <c:v>127027.64</c:v>
                </c:pt>
                <c:pt idx="5">
                  <c:v>198107.01</c:v>
                </c:pt>
                <c:pt idx="6">
                  <c:v>203351.54</c:v>
                </c:pt>
                <c:pt idx="7">
                  <c:v>188032.71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>
        <a:lumMod val="96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99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lt1">
          <a:lumMod val="96000"/>
        </a:schemeClr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>
              <a:hueOff val="-1670000"/>
            </a:schemeClr>
          </a:gs>
          <a:gs pos="100000">
            <a:schemeClr val="phClr"/>
          </a:gs>
        </a:gsLst>
        <a:lin ang="5400000" scaled="0"/>
      </a:gradFill>
      <a:ln>
        <a:gradFill>
          <a:gsLst>
            <a:gs pos="0">
              <a:schemeClr val="phClr">
                <a:lumMod val="75000"/>
                <a:hueOff val="-1670000"/>
              </a:schemeClr>
            </a:gs>
            <a:gs pos="100000">
              <a:schemeClr val="phClr">
                <a:lumMod val="75000"/>
              </a:schemeClr>
            </a:gs>
          </a:gsLst>
          <a:lin ang="5400000" scaled="1"/>
        </a:gradFill>
      </a:ln>
      <a:effectLst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jpeg"/><Relationship Id="rId1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2554542" y="3314150"/>
            <a:ext cx="86106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STUDENT NAME: Mouli R</a:t>
            </a:r>
            <a:endParaRPr lang="en-US" sz="2400" dirty="0"/>
          </a:p>
          <a:p>
            <a:r>
              <a:rPr lang="en-US" sz="2400" dirty="0"/>
              <a:t>REGISTER NO: 312201051</a:t>
            </a:r>
            <a:endParaRPr lang="en-US" sz="2400" dirty="0"/>
          </a:p>
          <a:p>
            <a:r>
              <a:rPr lang="en-US" sz="2400" dirty="0"/>
              <a:t>Naan Mudhalvan Id- 064ED35D351AC17BE2048DBA38E24006</a:t>
            </a:r>
            <a:endParaRPr lang="en-US" sz="2400" dirty="0"/>
          </a:p>
          <a:p>
            <a:r>
              <a:rPr lang="en-US" sz="2400" dirty="0"/>
              <a:t>DEPARTMENT: Bachelor Of Commerce (Accounting and Finance)</a:t>
            </a:r>
            <a:endParaRPr lang="en-US" sz="2400" dirty="0"/>
          </a:p>
          <a:p>
            <a:r>
              <a:rPr lang="en-US" sz="2400" dirty="0"/>
              <a:t>COLLEGE: D.R.B.C.C.C Hindu College, Pattabiram, Chennai.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Text Box 1"/>
          <p:cNvSpPr txBox="1"/>
          <p:nvPr/>
        </p:nvSpPr>
        <p:spPr>
          <a:xfrm>
            <a:off x="1043305" y="1837690"/>
            <a:ext cx="6576695" cy="12579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>
              <a:buFont typeface="Wingdings" panose="05000000000000000000" charset="0"/>
              <a:buChar char="Ø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Data Collection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Data Sorting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Data Filtering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Inserting Pivot Table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Pie Chart Representation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Results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2" name="Chart 1"/>
          <p:cNvGraphicFramePr/>
          <p:nvPr/>
        </p:nvGraphicFramePr>
        <p:xfrm>
          <a:off x="4648200" y="1219200"/>
          <a:ext cx="5522595" cy="3432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" name="Text Box 9"/>
          <p:cNvSpPr txBox="1"/>
          <p:nvPr/>
        </p:nvSpPr>
        <p:spPr>
          <a:xfrm>
            <a:off x="412750" y="1473835"/>
            <a:ext cx="4006850" cy="4551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800" b="1" i="1">
                <a:latin typeface="Calibri Light" panose="020F0302020204030204" charset="0"/>
                <a:cs typeface="Calibri Light" panose="020F0302020204030204" charset="0"/>
              </a:rPr>
              <a:t>The End Results show that the Engineering Department Spent the most on Salaries to Employees.</a:t>
            </a:r>
            <a:endParaRPr lang="en-US" sz="2800" b="1" i="1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50240" y="1548765"/>
            <a:ext cx="7731760" cy="20866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3200" b="1">
                <a:latin typeface="Calibri Light" panose="020F0302020204030204" charset="0"/>
                <a:cs typeface="Calibri Light" panose="020F0302020204030204" charset="0"/>
              </a:rPr>
              <a:t>The pie chart visualization provided a clear representation of departmental spending distribution.</a:t>
            </a:r>
            <a:endParaRPr lang="en-US" sz="3200" b="1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5" y="508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Departmental Salary Expenditure Analysis</a:t>
            </a:r>
            <a:endParaRPr lang="en-US" sz="4400" b="1" dirty="0">
              <a:solidFill>
                <a:srgbClr val="0F0F0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611505" y="2164715"/>
            <a:ext cx="7160895" cy="14760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Identified which department spends the most on salaries to aid in budget planning.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891540" y="2152650"/>
            <a:ext cx="6728460" cy="20732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Analyzed departmental salary expenses in Excel using sorting, filtering, and pie charts.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723900" y="1852295"/>
            <a:ext cx="4064000" cy="10547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The Organisation are the End Users.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2994660" y="2059305"/>
            <a:ext cx="7139940" cy="26676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Sorting Names According to Alphabetic Order.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Filtering Only Permanent Staff.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Used Artihmetic Functions To find monthly and annual CTC.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Inserted Pivot Table.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Inserted Pie Chart for Graphical Representation.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3" name="Text Box 2"/>
          <p:cNvSpPr txBox="1"/>
          <p:nvPr/>
        </p:nvSpPr>
        <p:spPr>
          <a:xfrm>
            <a:off x="926465" y="1696085"/>
            <a:ext cx="8369935" cy="31978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Employee Data Set (Source) - Kaggle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FEATURES - 5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Name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Department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Sum of Salary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Monthly CTC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Pie Chart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620000" y="169481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739775" y="1828800"/>
            <a:ext cx="6711315" cy="13773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Inserted a 3D Pie Chart with Numerical Value.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1505</Words>
  <Application>WPS Presentation</Application>
  <PresentationFormat>Widescreen</PresentationFormat>
  <Paragraphs>110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SimSun</vt:lpstr>
      <vt:lpstr>Wingdings</vt:lpstr>
      <vt:lpstr>Trebuchet MS</vt:lpstr>
      <vt:lpstr>Times New Roman</vt:lpstr>
      <vt:lpstr>Roboto</vt:lpstr>
      <vt:lpstr>Calibri Light</vt:lpstr>
      <vt:lpstr>Wingdings</vt:lpstr>
      <vt:lpstr>Calibri</vt:lpstr>
      <vt:lpstr>Microsoft YaHei</vt:lpstr>
      <vt:lpstr>Arial Unicode MS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Raju</cp:lastModifiedBy>
  <cp:revision>17</cp:revision>
  <dcterms:created xsi:type="dcterms:W3CDTF">2024-03-29T15:07:00Z</dcterms:created>
  <dcterms:modified xsi:type="dcterms:W3CDTF">2024-09-03T12:07:25Z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2024-03-21T22:00:00Z</vt:filetime>
  </property>
  <property fmtid="{D5CDD505-2E9C-101B-9397-08002B2CF9AE}" pid="3" name="LastSaved">
    <vt:filetime>2024-03-29T22:00:00Z</vt:filetime>
  </property>
  <property fmtid="{D5CDD505-2E9C-101B-9397-08002B2CF9AE}" pid="4" name="ICV">
    <vt:lpwstr>0DAAAABC86754ED19B8DF9D522B3212C_13</vt:lpwstr>
  </property>
  <property fmtid="{D5CDD505-2E9C-101B-9397-08002B2CF9AE}" pid="5" name="KSOProductBuildVer">
    <vt:lpwstr>1033-12.2.0.17562</vt:lpwstr>
  </property>
</Properties>
</file>