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6858000" cx="12192000"/>
  <p:notesSz cx="6858000" cy="9144000"/>
  <p:embeddedFontLst>
    <p:embeddedFont>
      <p:font typeface="Quicksand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7242">
          <p15:clr>
            <a:srgbClr val="A4A3A4"/>
          </p15:clr>
        </p15:guide>
        <p15:guide id="3" pos="438">
          <p15:clr>
            <a:srgbClr val="A4A3A4"/>
          </p15:clr>
        </p15:guide>
        <p15:guide id="4" pos="3840">
          <p15:clr>
            <a:srgbClr val="A4A3A4"/>
          </p15:clr>
        </p15:guide>
        <p15:guide id="5" orient="horz" pos="346">
          <p15:clr>
            <a:srgbClr val="A4A3A4"/>
          </p15:clr>
        </p15:guide>
        <p15:guide id="6" orient="horz" pos="3974">
          <p15:clr>
            <a:srgbClr val="A4A3A4"/>
          </p15:clr>
        </p15:guide>
        <p15:guide id="7" pos="5541">
          <p15:clr>
            <a:srgbClr val="A4A3A4"/>
          </p15:clr>
        </p15:guide>
        <p15:guide id="8" pos="2139">
          <p15:clr>
            <a:srgbClr val="A4A3A4"/>
          </p15:clr>
        </p15:guide>
        <p15:guide id="9" pos="4543">
          <p15:clr>
            <a:srgbClr val="A4A3A4"/>
          </p15:clr>
        </p15:guide>
        <p15:guide id="10" orient="horz" pos="16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1E9D16-A0DE-437C-9704-2552230D9527}">
  <a:tblStyle styleId="{5A1E9D16-A0DE-437C-9704-2552230D952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7242"/>
        <p:guide pos="438"/>
        <p:guide pos="3840"/>
        <p:guide pos="346" orient="horz"/>
        <p:guide pos="3974" orient="horz"/>
        <p:guide pos="5541"/>
        <p:guide pos="2139"/>
        <p:guide pos="4543"/>
        <p:guide pos="16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Quicksand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Quicksand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1588" y="0"/>
            <a:ext cx="1587" cy="1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64b4c696d0dac5b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g664b4c696d0dac5b_2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g664b4c696d0dac5b_23:notes"/>
          <p:cNvSpPr txBox="1"/>
          <p:nvPr>
            <p:ph idx="1" type="body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64b4c696d0dac5b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g664b4c696d0dac5b_46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2" name="Google Shape;302;g664b4c696d0dac5b_46:notes"/>
          <p:cNvSpPr txBox="1"/>
          <p:nvPr>
            <p:ph idx="1" type="body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64b4c696d0dac5b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g664b4c696d0dac5b_69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1" name="Google Shape;351;g664b4c696d0dac5b_69:notes"/>
          <p:cNvSpPr txBox="1"/>
          <p:nvPr>
            <p:ph idx="1" type="body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64b4c696d0dac5b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g664b4c696d0dac5b_92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g664b4c696d0dac5b_92:notes"/>
          <p:cNvSpPr txBox="1"/>
          <p:nvPr>
            <p:ph idx="1" type="body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21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7" name="Google Shape;367;p21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64b4c696d0dac5b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g664b4c696d0dac5b_115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1" name="Google Shape;391;g664b4c696d0dac5b_115:notes"/>
          <p:cNvSpPr txBox="1"/>
          <p:nvPr>
            <p:ph idx="1" type="body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64b4c696d0dac5b_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g664b4c696d0dac5b_138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g664b4c696d0dac5b_138:notes"/>
          <p:cNvSpPr txBox="1"/>
          <p:nvPr>
            <p:ph idx="1" type="body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64b4c696d0dac5b_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g664b4c696d0dac5b_161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2" name="Google Shape;432;g664b4c696d0dac5b_161:notes"/>
          <p:cNvSpPr txBox="1"/>
          <p:nvPr>
            <p:ph idx="1" type="body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2" name="Google Shape;56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50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0" name="Google Shape;570;p50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cd86aafbb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cd86aafbb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cd86aafbb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cd86aafbb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cd86aafbb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cd86aafbb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p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7" name="Google Shape;607;p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45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6" name="Google Shape;616;p45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46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7" name="Google Shape;637;p46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5" name="Google Shape;655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0" name="Google Shape;670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7" name="Google Shape;677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ceffc74388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ceffc74388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ceffc74388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effc74388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effc74388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ceffc74388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ceffc74388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ceffc7438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gceffc74388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ceffc74388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ceffc74388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ceffc74388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0" name="Google Shape;720;p54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1" name="Google Shape;721;p5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0" name="Google Shape;730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ceffc74388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ceffc74388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gceffc74388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7" name="Google Shape;747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64b4c696d0dac5b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664b4c696d0dac5b_0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g664b4c696d0dac5b_0:notes"/>
          <p:cNvSpPr txBox="1"/>
          <p:nvPr>
            <p:ph idx="1" type="body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tercolor Splatters">
  <p:cSld name="Watercolor Splatter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3510527" y="419906"/>
            <a:ext cx="8074981" cy="3426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Microblog Based Personalized News Recommendation Using  Hybrid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8628356" y="4867234"/>
            <a:ext cx="333848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KARTHIKEYAN M  - 2017103541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LOGESH J               - 2017103550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MOULI R                - 2017103555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-90432" y="2528744"/>
            <a:ext cx="4523591" cy="4605323"/>
            <a:chOff x="-90432" y="2528744"/>
            <a:chExt cx="4523591" cy="4605323"/>
          </a:xfrm>
        </p:grpSpPr>
        <p:grpSp>
          <p:nvGrpSpPr>
            <p:cNvPr id="34" name="Google Shape;34;p5"/>
            <p:cNvGrpSpPr/>
            <p:nvPr/>
          </p:nvGrpSpPr>
          <p:grpSpPr>
            <a:xfrm>
              <a:off x="1894403" y="4658502"/>
              <a:ext cx="1474715" cy="1356622"/>
              <a:chOff x="4892675" y="3322638"/>
              <a:chExt cx="1625600" cy="1495425"/>
            </a:xfrm>
          </p:grpSpPr>
          <p:sp>
            <p:nvSpPr>
              <p:cNvPr id="35" name="Google Shape;35;p5"/>
              <p:cNvSpPr/>
              <p:nvPr/>
            </p:nvSpPr>
            <p:spPr>
              <a:xfrm>
                <a:off x="4892675" y="3322638"/>
                <a:ext cx="909638" cy="1495425"/>
              </a:xfrm>
              <a:custGeom>
                <a:rect b="b" l="l" r="r" t="t"/>
                <a:pathLst>
                  <a:path extrusionOk="0" h="4153" w="2528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5022850" y="3322638"/>
                <a:ext cx="1495425" cy="1495425"/>
              </a:xfrm>
              <a:custGeom>
                <a:rect b="b" l="l" r="r" t="t"/>
                <a:pathLst>
                  <a:path extrusionOk="0" h="4153" w="4154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5"/>
            <p:cNvGrpSpPr/>
            <p:nvPr/>
          </p:nvGrpSpPr>
          <p:grpSpPr>
            <a:xfrm>
              <a:off x="-90432" y="2528744"/>
              <a:ext cx="4523591" cy="4605323"/>
              <a:chOff x="-90432" y="2528744"/>
              <a:chExt cx="4523591" cy="4605323"/>
            </a:xfrm>
          </p:grpSpPr>
          <p:sp>
            <p:nvSpPr>
              <p:cNvPr id="38" name="Google Shape;38;p5"/>
              <p:cNvSpPr/>
              <p:nvPr/>
            </p:nvSpPr>
            <p:spPr>
              <a:xfrm rot="-392266">
                <a:off x="-5228" y="5267213"/>
                <a:ext cx="1821725" cy="1600700"/>
              </a:xfrm>
              <a:custGeom>
                <a:rect b="b" l="l" r="r" t="t"/>
                <a:pathLst>
                  <a:path extrusionOk="0" h="5233" w="5361">
                    <a:moveTo>
                      <a:pt x="4901" y="3002"/>
                    </a:moveTo>
                    <a:lnTo>
                      <a:pt x="4901" y="3002"/>
                    </a:lnTo>
                    <a:cubicBezTo>
                      <a:pt x="4885" y="3002"/>
                      <a:pt x="4869" y="2998"/>
                      <a:pt x="4855" y="2990"/>
                    </a:cubicBezTo>
                    <a:lnTo>
                      <a:pt x="4660" y="2876"/>
                    </a:lnTo>
                    <a:cubicBezTo>
                      <a:pt x="4627" y="2858"/>
                      <a:pt x="4610" y="2822"/>
                      <a:pt x="4616" y="2785"/>
                    </a:cubicBezTo>
                    <a:cubicBezTo>
                      <a:pt x="4630" y="2689"/>
                      <a:pt x="4637" y="2591"/>
                      <a:pt x="4637" y="2493"/>
                    </a:cubicBezTo>
                    <a:cubicBezTo>
                      <a:pt x="4637" y="2396"/>
                      <a:pt x="4630" y="2297"/>
                      <a:pt x="4616" y="2201"/>
                    </a:cubicBezTo>
                    <a:cubicBezTo>
                      <a:pt x="4610" y="2164"/>
                      <a:pt x="4627" y="2128"/>
                      <a:pt x="4660" y="2109"/>
                    </a:cubicBezTo>
                    <a:lnTo>
                      <a:pt x="5089" y="1861"/>
                    </a:lnTo>
                    <a:cubicBezTo>
                      <a:pt x="5126" y="1841"/>
                      <a:pt x="5151" y="1807"/>
                      <a:pt x="5162" y="1767"/>
                    </a:cubicBezTo>
                    <a:cubicBezTo>
                      <a:pt x="5172" y="1727"/>
                      <a:pt x="5167" y="1684"/>
                      <a:pt x="5147" y="1649"/>
                    </a:cubicBezTo>
                    <a:lnTo>
                      <a:pt x="4959" y="1324"/>
                    </a:lnTo>
                    <a:cubicBezTo>
                      <a:pt x="4934" y="1281"/>
                      <a:pt x="4949" y="1225"/>
                      <a:pt x="4992" y="1201"/>
                    </a:cubicBezTo>
                    <a:cubicBezTo>
                      <a:pt x="5036" y="1176"/>
                      <a:pt x="5091" y="1190"/>
                      <a:pt x="5116" y="1234"/>
                    </a:cubicBezTo>
                    <a:lnTo>
                      <a:pt x="5303" y="1559"/>
                    </a:lnTo>
                    <a:cubicBezTo>
                      <a:pt x="5348" y="1636"/>
                      <a:pt x="5360" y="1727"/>
                      <a:pt x="5336" y="1813"/>
                    </a:cubicBezTo>
                    <a:cubicBezTo>
                      <a:pt x="5313" y="1900"/>
                      <a:pt x="5258" y="1973"/>
                      <a:pt x="5180" y="2017"/>
                    </a:cubicBezTo>
                    <a:lnTo>
                      <a:pt x="4802" y="2236"/>
                    </a:lnTo>
                    <a:cubicBezTo>
                      <a:pt x="4813" y="2321"/>
                      <a:pt x="4818" y="2407"/>
                      <a:pt x="4818" y="2493"/>
                    </a:cubicBezTo>
                    <a:cubicBezTo>
                      <a:pt x="4818" y="2579"/>
                      <a:pt x="4813" y="2665"/>
                      <a:pt x="4802" y="2750"/>
                    </a:cubicBezTo>
                    <a:lnTo>
                      <a:pt x="4946" y="2833"/>
                    </a:lnTo>
                    <a:cubicBezTo>
                      <a:pt x="4989" y="2858"/>
                      <a:pt x="5004" y="2914"/>
                      <a:pt x="4978" y="2956"/>
                    </a:cubicBezTo>
                    <a:cubicBezTo>
                      <a:pt x="4962" y="2986"/>
                      <a:pt x="4932" y="3002"/>
                      <a:pt x="4901" y="3002"/>
                    </a:cubicBezTo>
                    <a:close/>
                    <a:moveTo>
                      <a:pt x="2680" y="1662"/>
                    </a:moveTo>
                    <a:lnTo>
                      <a:pt x="2680" y="1662"/>
                    </a:lnTo>
                    <a:cubicBezTo>
                      <a:pt x="2222" y="1662"/>
                      <a:pt x="1849" y="2035"/>
                      <a:pt x="1849" y="2493"/>
                    </a:cubicBezTo>
                    <a:cubicBezTo>
                      <a:pt x="1849" y="2951"/>
                      <a:pt x="2222" y="3323"/>
                      <a:pt x="2680" y="3323"/>
                    </a:cubicBezTo>
                    <a:cubicBezTo>
                      <a:pt x="3138" y="3323"/>
                      <a:pt x="3510" y="2951"/>
                      <a:pt x="3510" y="2493"/>
                    </a:cubicBezTo>
                    <a:cubicBezTo>
                      <a:pt x="3510" y="2035"/>
                      <a:pt x="3138" y="1662"/>
                      <a:pt x="2680" y="1662"/>
                    </a:cubicBezTo>
                    <a:close/>
                    <a:moveTo>
                      <a:pt x="2680" y="3504"/>
                    </a:moveTo>
                    <a:lnTo>
                      <a:pt x="2680" y="3504"/>
                    </a:lnTo>
                    <a:cubicBezTo>
                      <a:pt x="2122" y="3504"/>
                      <a:pt x="1668" y="3051"/>
                      <a:pt x="1668" y="2493"/>
                    </a:cubicBezTo>
                    <a:cubicBezTo>
                      <a:pt x="1668" y="1935"/>
                      <a:pt x="2122" y="1481"/>
                      <a:pt x="2680" y="1481"/>
                    </a:cubicBezTo>
                    <a:cubicBezTo>
                      <a:pt x="3237" y="1481"/>
                      <a:pt x="3691" y="1935"/>
                      <a:pt x="3691" y="2493"/>
                    </a:cubicBezTo>
                    <a:cubicBezTo>
                      <a:pt x="3691" y="3051"/>
                      <a:pt x="3237" y="3504"/>
                      <a:pt x="2680" y="3504"/>
                    </a:cubicBezTo>
                    <a:close/>
                    <a:moveTo>
                      <a:pt x="3182" y="5232"/>
                    </a:moveTo>
                    <a:lnTo>
                      <a:pt x="2178" y="5232"/>
                    </a:lnTo>
                    <a:cubicBezTo>
                      <a:pt x="1992" y="5232"/>
                      <a:pt x="1841" y="5081"/>
                      <a:pt x="1841" y="4896"/>
                    </a:cubicBezTo>
                    <a:lnTo>
                      <a:pt x="1841" y="4460"/>
                    </a:lnTo>
                    <a:cubicBezTo>
                      <a:pt x="1683" y="4393"/>
                      <a:pt x="1533" y="4306"/>
                      <a:pt x="1395" y="4203"/>
                    </a:cubicBezTo>
                    <a:lnTo>
                      <a:pt x="1018" y="4421"/>
                    </a:lnTo>
                    <a:cubicBezTo>
                      <a:pt x="941" y="4465"/>
                      <a:pt x="850" y="4477"/>
                      <a:pt x="764" y="4454"/>
                    </a:cubicBezTo>
                    <a:cubicBezTo>
                      <a:pt x="676" y="4431"/>
                      <a:pt x="604" y="4375"/>
                      <a:pt x="559" y="4298"/>
                    </a:cubicBezTo>
                    <a:lnTo>
                      <a:pt x="56" y="3428"/>
                    </a:lnTo>
                    <a:cubicBezTo>
                      <a:pt x="12" y="3350"/>
                      <a:pt x="0" y="3259"/>
                      <a:pt x="23" y="3173"/>
                    </a:cubicBezTo>
                    <a:cubicBezTo>
                      <a:pt x="46" y="3086"/>
                      <a:pt x="102" y="3013"/>
                      <a:pt x="179" y="2968"/>
                    </a:cubicBezTo>
                    <a:lnTo>
                      <a:pt x="557" y="2750"/>
                    </a:lnTo>
                    <a:cubicBezTo>
                      <a:pt x="547" y="2664"/>
                      <a:pt x="541" y="2578"/>
                      <a:pt x="541" y="2493"/>
                    </a:cubicBezTo>
                    <a:cubicBezTo>
                      <a:pt x="541" y="2407"/>
                      <a:pt x="547" y="2321"/>
                      <a:pt x="557" y="2236"/>
                    </a:cubicBezTo>
                    <a:lnTo>
                      <a:pt x="180" y="2017"/>
                    </a:lnTo>
                    <a:cubicBezTo>
                      <a:pt x="102" y="1973"/>
                      <a:pt x="46" y="1900"/>
                      <a:pt x="24" y="1813"/>
                    </a:cubicBezTo>
                    <a:cubicBezTo>
                      <a:pt x="0" y="1727"/>
                      <a:pt x="12" y="1636"/>
                      <a:pt x="56" y="1559"/>
                    </a:cubicBezTo>
                    <a:lnTo>
                      <a:pt x="559" y="688"/>
                    </a:lnTo>
                    <a:cubicBezTo>
                      <a:pt x="604" y="611"/>
                      <a:pt x="676" y="555"/>
                      <a:pt x="763" y="532"/>
                    </a:cubicBezTo>
                    <a:cubicBezTo>
                      <a:pt x="850" y="508"/>
                      <a:pt x="940" y="521"/>
                      <a:pt x="1018" y="565"/>
                    </a:cubicBezTo>
                    <a:lnTo>
                      <a:pt x="1396" y="783"/>
                    </a:lnTo>
                    <a:cubicBezTo>
                      <a:pt x="1533" y="679"/>
                      <a:pt x="1683" y="593"/>
                      <a:pt x="1841" y="526"/>
                    </a:cubicBezTo>
                    <a:lnTo>
                      <a:pt x="1841" y="90"/>
                    </a:lnTo>
                    <a:cubicBezTo>
                      <a:pt x="1841" y="40"/>
                      <a:pt x="1882" y="0"/>
                      <a:pt x="1932" y="0"/>
                    </a:cubicBezTo>
                    <a:cubicBezTo>
                      <a:pt x="1981" y="0"/>
                      <a:pt x="2022" y="40"/>
                      <a:pt x="2022" y="90"/>
                    </a:cubicBezTo>
                    <a:lnTo>
                      <a:pt x="2022" y="586"/>
                    </a:lnTo>
                    <a:cubicBezTo>
                      <a:pt x="2022" y="624"/>
                      <a:pt x="1999" y="657"/>
                      <a:pt x="1965" y="670"/>
                    </a:cubicBezTo>
                    <a:cubicBezTo>
                      <a:pt x="1783" y="742"/>
                      <a:pt x="1613" y="840"/>
                      <a:pt x="1460" y="962"/>
                    </a:cubicBezTo>
                    <a:cubicBezTo>
                      <a:pt x="1431" y="986"/>
                      <a:pt x="1390" y="989"/>
                      <a:pt x="1358" y="970"/>
                    </a:cubicBezTo>
                    <a:lnTo>
                      <a:pt x="927" y="722"/>
                    </a:lnTo>
                    <a:cubicBezTo>
                      <a:pt x="892" y="701"/>
                      <a:pt x="850" y="696"/>
                      <a:pt x="810" y="706"/>
                    </a:cubicBezTo>
                    <a:cubicBezTo>
                      <a:pt x="769" y="717"/>
                      <a:pt x="736" y="743"/>
                      <a:pt x="715" y="779"/>
                    </a:cubicBezTo>
                    <a:lnTo>
                      <a:pt x="213" y="1649"/>
                    </a:lnTo>
                    <a:cubicBezTo>
                      <a:pt x="193" y="1685"/>
                      <a:pt x="187" y="1727"/>
                      <a:pt x="198" y="1767"/>
                    </a:cubicBezTo>
                    <a:cubicBezTo>
                      <a:pt x="208" y="1807"/>
                      <a:pt x="234" y="1841"/>
                      <a:pt x="270" y="1861"/>
                    </a:cubicBezTo>
                    <a:lnTo>
                      <a:pt x="700" y="2109"/>
                    </a:lnTo>
                    <a:cubicBezTo>
                      <a:pt x="732" y="2128"/>
                      <a:pt x="749" y="2164"/>
                      <a:pt x="744" y="2201"/>
                    </a:cubicBezTo>
                    <a:cubicBezTo>
                      <a:pt x="729" y="2298"/>
                      <a:pt x="722" y="2396"/>
                      <a:pt x="722" y="2493"/>
                    </a:cubicBezTo>
                    <a:cubicBezTo>
                      <a:pt x="722" y="2590"/>
                      <a:pt x="729" y="2688"/>
                      <a:pt x="744" y="2785"/>
                    </a:cubicBezTo>
                    <a:cubicBezTo>
                      <a:pt x="749" y="2822"/>
                      <a:pt x="732" y="2858"/>
                      <a:pt x="700" y="2876"/>
                    </a:cubicBezTo>
                    <a:lnTo>
                      <a:pt x="269" y="3125"/>
                    </a:lnTo>
                    <a:cubicBezTo>
                      <a:pt x="234" y="3146"/>
                      <a:pt x="208" y="3179"/>
                      <a:pt x="198" y="3219"/>
                    </a:cubicBezTo>
                    <a:cubicBezTo>
                      <a:pt x="187" y="3259"/>
                      <a:pt x="193" y="3301"/>
                      <a:pt x="213" y="3337"/>
                    </a:cubicBezTo>
                    <a:lnTo>
                      <a:pt x="715" y="4208"/>
                    </a:lnTo>
                    <a:cubicBezTo>
                      <a:pt x="736" y="4243"/>
                      <a:pt x="769" y="4269"/>
                      <a:pt x="810" y="4279"/>
                    </a:cubicBezTo>
                    <a:cubicBezTo>
                      <a:pt x="850" y="4290"/>
                      <a:pt x="892" y="4284"/>
                      <a:pt x="927" y="4264"/>
                    </a:cubicBezTo>
                    <a:lnTo>
                      <a:pt x="1358" y="4015"/>
                    </a:lnTo>
                    <a:cubicBezTo>
                      <a:pt x="1390" y="3997"/>
                      <a:pt x="1431" y="4000"/>
                      <a:pt x="1460" y="4023"/>
                    </a:cubicBezTo>
                    <a:cubicBezTo>
                      <a:pt x="1612" y="4145"/>
                      <a:pt x="1782" y="4244"/>
                      <a:pt x="1965" y="4315"/>
                    </a:cubicBezTo>
                    <a:cubicBezTo>
                      <a:pt x="1999" y="4329"/>
                      <a:pt x="2022" y="4362"/>
                      <a:pt x="2022" y="4400"/>
                    </a:cubicBezTo>
                    <a:lnTo>
                      <a:pt x="2022" y="4896"/>
                    </a:lnTo>
                    <a:cubicBezTo>
                      <a:pt x="2022" y="4982"/>
                      <a:pt x="2092" y="5051"/>
                      <a:pt x="2178" y="5051"/>
                    </a:cubicBezTo>
                    <a:lnTo>
                      <a:pt x="3182" y="5051"/>
                    </a:lnTo>
                    <a:cubicBezTo>
                      <a:pt x="3268" y="5051"/>
                      <a:pt x="3338" y="4982"/>
                      <a:pt x="3338" y="4896"/>
                    </a:cubicBezTo>
                    <a:lnTo>
                      <a:pt x="3338" y="4400"/>
                    </a:lnTo>
                    <a:cubicBezTo>
                      <a:pt x="3338" y="4362"/>
                      <a:pt x="3360" y="4329"/>
                      <a:pt x="3395" y="4315"/>
                    </a:cubicBezTo>
                    <a:cubicBezTo>
                      <a:pt x="3577" y="4244"/>
                      <a:pt x="3747" y="4146"/>
                      <a:pt x="3900" y="4023"/>
                    </a:cubicBezTo>
                    <a:cubicBezTo>
                      <a:pt x="3929" y="4000"/>
                      <a:pt x="3970" y="3997"/>
                      <a:pt x="4001" y="4015"/>
                    </a:cubicBezTo>
                    <a:lnTo>
                      <a:pt x="4432" y="4264"/>
                    </a:lnTo>
                    <a:cubicBezTo>
                      <a:pt x="4506" y="4307"/>
                      <a:pt x="4602" y="4282"/>
                      <a:pt x="4644" y="4207"/>
                    </a:cubicBezTo>
                    <a:lnTo>
                      <a:pt x="4844" y="3863"/>
                    </a:lnTo>
                    <a:cubicBezTo>
                      <a:pt x="4868" y="3819"/>
                      <a:pt x="4923" y="3805"/>
                      <a:pt x="4967" y="3829"/>
                    </a:cubicBezTo>
                    <a:cubicBezTo>
                      <a:pt x="5010" y="3855"/>
                      <a:pt x="5025" y="3910"/>
                      <a:pt x="5000" y="3952"/>
                    </a:cubicBezTo>
                    <a:lnTo>
                      <a:pt x="4801" y="4298"/>
                    </a:lnTo>
                    <a:cubicBezTo>
                      <a:pt x="4708" y="4458"/>
                      <a:pt x="4502" y="4514"/>
                      <a:pt x="4341" y="4421"/>
                    </a:cubicBezTo>
                    <a:lnTo>
                      <a:pt x="3964" y="4203"/>
                    </a:lnTo>
                    <a:cubicBezTo>
                      <a:pt x="3826" y="4306"/>
                      <a:pt x="3677" y="4393"/>
                      <a:pt x="3518" y="4460"/>
                    </a:cubicBezTo>
                    <a:lnTo>
                      <a:pt x="3518" y="4896"/>
                    </a:lnTo>
                    <a:cubicBezTo>
                      <a:pt x="3518" y="5081"/>
                      <a:pt x="3368" y="5232"/>
                      <a:pt x="3182" y="5232"/>
                    </a:cubicBezTo>
                    <a:close/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 rot="8798038">
                <a:off x="2542648" y="5686517"/>
                <a:ext cx="1337901" cy="1176604"/>
              </a:xfrm>
              <a:custGeom>
                <a:rect b="b" l="l" r="r" t="t"/>
                <a:pathLst>
                  <a:path extrusionOk="0" h="3602" w="4095">
                    <a:moveTo>
                      <a:pt x="2047" y="1486"/>
                    </a:moveTo>
                    <a:lnTo>
                      <a:pt x="2047" y="1486"/>
                    </a:lnTo>
                    <a:cubicBezTo>
                      <a:pt x="1713" y="1486"/>
                      <a:pt x="1442" y="1757"/>
                      <a:pt x="1442" y="2091"/>
                    </a:cubicBezTo>
                    <a:cubicBezTo>
                      <a:pt x="1442" y="2425"/>
                      <a:pt x="1713" y="2697"/>
                      <a:pt x="2047" y="2697"/>
                    </a:cubicBezTo>
                    <a:cubicBezTo>
                      <a:pt x="2381" y="2697"/>
                      <a:pt x="2653" y="2425"/>
                      <a:pt x="2653" y="2091"/>
                    </a:cubicBezTo>
                    <a:cubicBezTo>
                      <a:pt x="2653" y="1757"/>
                      <a:pt x="2381" y="1486"/>
                      <a:pt x="2047" y="1486"/>
                    </a:cubicBezTo>
                    <a:close/>
                    <a:moveTo>
                      <a:pt x="2047" y="2877"/>
                    </a:moveTo>
                    <a:lnTo>
                      <a:pt x="2047" y="2877"/>
                    </a:lnTo>
                    <a:cubicBezTo>
                      <a:pt x="1613" y="2877"/>
                      <a:pt x="1261" y="2525"/>
                      <a:pt x="1261" y="2091"/>
                    </a:cubicBezTo>
                    <a:cubicBezTo>
                      <a:pt x="1261" y="1657"/>
                      <a:pt x="1613" y="1305"/>
                      <a:pt x="2047" y="1305"/>
                    </a:cubicBezTo>
                    <a:cubicBezTo>
                      <a:pt x="2481" y="1305"/>
                      <a:pt x="2833" y="1657"/>
                      <a:pt x="2833" y="2091"/>
                    </a:cubicBezTo>
                    <a:cubicBezTo>
                      <a:pt x="2833" y="2525"/>
                      <a:pt x="2481" y="2877"/>
                      <a:pt x="2047" y="2877"/>
                    </a:cubicBezTo>
                    <a:close/>
                    <a:moveTo>
                      <a:pt x="3456" y="3601"/>
                    </a:moveTo>
                    <a:lnTo>
                      <a:pt x="3456" y="3601"/>
                    </a:lnTo>
                    <a:cubicBezTo>
                      <a:pt x="3412" y="3601"/>
                      <a:pt x="3374" y="3569"/>
                      <a:pt x="3367" y="3524"/>
                    </a:cubicBezTo>
                    <a:cubicBezTo>
                      <a:pt x="3360" y="3475"/>
                      <a:pt x="3394" y="3429"/>
                      <a:pt x="3444" y="3422"/>
                    </a:cubicBezTo>
                    <a:cubicBezTo>
                      <a:pt x="3472" y="3417"/>
                      <a:pt x="3497" y="3400"/>
                      <a:pt x="3512" y="3375"/>
                    </a:cubicBezTo>
                    <a:lnTo>
                      <a:pt x="3891" y="2717"/>
                    </a:lnTo>
                    <a:cubicBezTo>
                      <a:pt x="3904" y="2696"/>
                      <a:pt x="3908" y="2670"/>
                      <a:pt x="3900" y="2645"/>
                    </a:cubicBezTo>
                    <a:cubicBezTo>
                      <a:pt x="3894" y="2620"/>
                      <a:pt x="3879" y="2600"/>
                      <a:pt x="3856" y="2587"/>
                    </a:cubicBezTo>
                    <a:lnTo>
                      <a:pt x="3532" y="2400"/>
                    </a:lnTo>
                    <a:cubicBezTo>
                      <a:pt x="3499" y="2381"/>
                      <a:pt x="3482" y="2345"/>
                      <a:pt x="3487" y="2308"/>
                    </a:cubicBezTo>
                    <a:cubicBezTo>
                      <a:pt x="3498" y="2237"/>
                      <a:pt x="3504" y="2163"/>
                      <a:pt x="3504" y="2091"/>
                    </a:cubicBezTo>
                    <a:cubicBezTo>
                      <a:pt x="3504" y="2018"/>
                      <a:pt x="3498" y="1945"/>
                      <a:pt x="3487" y="1874"/>
                    </a:cubicBezTo>
                    <a:cubicBezTo>
                      <a:pt x="3482" y="1837"/>
                      <a:pt x="3499" y="1801"/>
                      <a:pt x="3532" y="1782"/>
                    </a:cubicBezTo>
                    <a:lnTo>
                      <a:pt x="3856" y="1594"/>
                    </a:lnTo>
                    <a:cubicBezTo>
                      <a:pt x="3879" y="1582"/>
                      <a:pt x="3894" y="1561"/>
                      <a:pt x="3900" y="1537"/>
                    </a:cubicBezTo>
                    <a:cubicBezTo>
                      <a:pt x="3908" y="1512"/>
                      <a:pt x="3904" y="1486"/>
                      <a:pt x="3892" y="1465"/>
                    </a:cubicBezTo>
                    <a:lnTo>
                      <a:pt x="3512" y="807"/>
                    </a:lnTo>
                    <a:cubicBezTo>
                      <a:pt x="3486" y="761"/>
                      <a:pt x="3427" y="746"/>
                      <a:pt x="3382" y="772"/>
                    </a:cubicBezTo>
                    <a:lnTo>
                      <a:pt x="3056" y="960"/>
                    </a:lnTo>
                    <a:cubicBezTo>
                      <a:pt x="3024" y="979"/>
                      <a:pt x="2984" y="975"/>
                      <a:pt x="2955" y="952"/>
                    </a:cubicBezTo>
                    <a:cubicBezTo>
                      <a:pt x="2841" y="861"/>
                      <a:pt x="2715" y="788"/>
                      <a:pt x="2579" y="735"/>
                    </a:cubicBezTo>
                    <a:cubicBezTo>
                      <a:pt x="2544" y="721"/>
                      <a:pt x="2522" y="688"/>
                      <a:pt x="2522" y="651"/>
                    </a:cubicBezTo>
                    <a:lnTo>
                      <a:pt x="2522" y="276"/>
                    </a:lnTo>
                    <a:cubicBezTo>
                      <a:pt x="2522" y="223"/>
                      <a:pt x="2479" y="181"/>
                      <a:pt x="2426" y="181"/>
                    </a:cubicBezTo>
                    <a:lnTo>
                      <a:pt x="1667" y="181"/>
                    </a:lnTo>
                    <a:cubicBezTo>
                      <a:pt x="1615" y="181"/>
                      <a:pt x="1572" y="223"/>
                      <a:pt x="1572" y="276"/>
                    </a:cubicBezTo>
                    <a:lnTo>
                      <a:pt x="1572" y="651"/>
                    </a:lnTo>
                    <a:cubicBezTo>
                      <a:pt x="1572" y="688"/>
                      <a:pt x="1549" y="721"/>
                      <a:pt x="1515" y="735"/>
                    </a:cubicBezTo>
                    <a:cubicBezTo>
                      <a:pt x="1380" y="788"/>
                      <a:pt x="1253" y="861"/>
                      <a:pt x="1139" y="952"/>
                    </a:cubicBezTo>
                    <a:cubicBezTo>
                      <a:pt x="1110" y="975"/>
                      <a:pt x="1069" y="979"/>
                      <a:pt x="1038" y="960"/>
                    </a:cubicBezTo>
                    <a:lnTo>
                      <a:pt x="712" y="772"/>
                    </a:lnTo>
                    <a:cubicBezTo>
                      <a:pt x="667" y="746"/>
                      <a:pt x="609" y="761"/>
                      <a:pt x="582" y="807"/>
                    </a:cubicBezTo>
                    <a:lnTo>
                      <a:pt x="203" y="1465"/>
                    </a:lnTo>
                    <a:cubicBezTo>
                      <a:pt x="190" y="1486"/>
                      <a:pt x="187" y="1511"/>
                      <a:pt x="194" y="1537"/>
                    </a:cubicBezTo>
                    <a:cubicBezTo>
                      <a:pt x="200" y="1561"/>
                      <a:pt x="216" y="1582"/>
                      <a:pt x="238" y="1594"/>
                    </a:cubicBezTo>
                    <a:lnTo>
                      <a:pt x="563" y="1782"/>
                    </a:lnTo>
                    <a:cubicBezTo>
                      <a:pt x="594" y="1801"/>
                      <a:pt x="612" y="1837"/>
                      <a:pt x="607" y="1873"/>
                    </a:cubicBezTo>
                    <a:cubicBezTo>
                      <a:pt x="596" y="1946"/>
                      <a:pt x="590" y="2018"/>
                      <a:pt x="590" y="2091"/>
                    </a:cubicBezTo>
                    <a:cubicBezTo>
                      <a:pt x="590" y="2163"/>
                      <a:pt x="596" y="2236"/>
                      <a:pt x="607" y="2309"/>
                    </a:cubicBezTo>
                    <a:cubicBezTo>
                      <a:pt x="612" y="2345"/>
                      <a:pt x="594" y="2381"/>
                      <a:pt x="563" y="2400"/>
                    </a:cubicBezTo>
                    <a:lnTo>
                      <a:pt x="238" y="2587"/>
                    </a:lnTo>
                    <a:cubicBezTo>
                      <a:pt x="216" y="2600"/>
                      <a:pt x="200" y="2620"/>
                      <a:pt x="194" y="2645"/>
                    </a:cubicBezTo>
                    <a:cubicBezTo>
                      <a:pt x="187" y="2670"/>
                      <a:pt x="190" y="2696"/>
                      <a:pt x="203" y="2717"/>
                    </a:cubicBezTo>
                    <a:lnTo>
                      <a:pt x="405" y="3068"/>
                    </a:lnTo>
                    <a:cubicBezTo>
                      <a:pt x="430" y="3111"/>
                      <a:pt x="415" y="3167"/>
                      <a:pt x="372" y="3191"/>
                    </a:cubicBezTo>
                    <a:cubicBezTo>
                      <a:pt x="329" y="3217"/>
                      <a:pt x="274" y="3202"/>
                      <a:pt x="248" y="3159"/>
                    </a:cubicBezTo>
                    <a:lnTo>
                      <a:pt x="46" y="2808"/>
                    </a:lnTo>
                    <a:cubicBezTo>
                      <a:pt x="9" y="2744"/>
                      <a:pt x="0" y="2670"/>
                      <a:pt x="19" y="2599"/>
                    </a:cubicBezTo>
                    <a:cubicBezTo>
                      <a:pt x="38" y="2527"/>
                      <a:pt x="83" y="2468"/>
                      <a:pt x="147" y="2431"/>
                    </a:cubicBezTo>
                    <a:lnTo>
                      <a:pt x="420" y="2273"/>
                    </a:lnTo>
                    <a:cubicBezTo>
                      <a:pt x="413" y="2213"/>
                      <a:pt x="410" y="2152"/>
                      <a:pt x="410" y="2091"/>
                    </a:cubicBezTo>
                    <a:cubicBezTo>
                      <a:pt x="410" y="2030"/>
                      <a:pt x="413" y="1969"/>
                      <a:pt x="420" y="1908"/>
                    </a:cubicBezTo>
                    <a:lnTo>
                      <a:pt x="147" y="1751"/>
                    </a:lnTo>
                    <a:cubicBezTo>
                      <a:pt x="84" y="1714"/>
                      <a:pt x="38" y="1655"/>
                      <a:pt x="19" y="1583"/>
                    </a:cubicBezTo>
                    <a:cubicBezTo>
                      <a:pt x="0" y="1512"/>
                      <a:pt x="9" y="1438"/>
                      <a:pt x="46" y="1374"/>
                    </a:cubicBezTo>
                    <a:lnTo>
                      <a:pt x="426" y="717"/>
                    </a:lnTo>
                    <a:cubicBezTo>
                      <a:pt x="502" y="585"/>
                      <a:pt x="671" y="539"/>
                      <a:pt x="803" y="616"/>
                    </a:cubicBezTo>
                    <a:lnTo>
                      <a:pt x="1075" y="773"/>
                    </a:lnTo>
                    <a:cubicBezTo>
                      <a:pt x="1174" y="700"/>
                      <a:pt x="1280" y="639"/>
                      <a:pt x="1391" y="590"/>
                    </a:cubicBezTo>
                    <a:lnTo>
                      <a:pt x="1391" y="276"/>
                    </a:lnTo>
                    <a:cubicBezTo>
                      <a:pt x="1391" y="124"/>
                      <a:pt x="1515" y="0"/>
                      <a:pt x="1667" y="0"/>
                    </a:cubicBezTo>
                    <a:lnTo>
                      <a:pt x="2426" y="0"/>
                    </a:lnTo>
                    <a:cubicBezTo>
                      <a:pt x="2579" y="0"/>
                      <a:pt x="2703" y="124"/>
                      <a:pt x="2703" y="276"/>
                    </a:cubicBezTo>
                    <a:lnTo>
                      <a:pt x="2703" y="590"/>
                    </a:lnTo>
                    <a:cubicBezTo>
                      <a:pt x="2815" y="639"/>
                      <a:pt x="2920" y="700"/>
                      <a:pt x="3018" y="773"/>
                    </a:cubicBezTo>
                    <a:lnTo>
                      <a:pt x="3291" y="616"/>
                    </a:lnTo>
                    <a:cubicBezTo>
                      <a:pt x="3423" y="539"/>
                      <a:pt x="3592" y="585"/>
                      <a:pt x="3668" y="717"/>
                    </a:cubicBezTo>
                    <a:lnTo>
                      <a:pt x="4048" y="1374"/>
                    </a:lnTo>
                    <a:cubicBezTo>
                      <a:pt x="4085" y="1438"/>
                      <a:pt x="4094" y="1512"/>
                      <a:pt x="4075" y="1583"/>
                    </a:cubicBezTo>
                    <a:cubicBezTo>
                      <a:pt x="4056" y="1655"/>
                      <a:pt x="4011" y="1714"/>
                      <a:pt x="3947" y="1751"/>
                    </a:cubicBezTo>
                    <a:lnTo>
                      <a:pt x="3674" y="1908"/>
                    </a:lnTo>
                    <a:cubicBezTo>
                      <a:pt x="3681" y="1969"/>
                      <a:pt x="3684" y="2030"/>
                      <a:pt x="3684" y="2091"/>
                    </a:cubicBezTo>
                    <a:cubicBezTo>
                      <a:pt x="3684" y="2152"/>
                      <a:pt x="3681" y="2213"/>
                      <a:pt x="3674" y="2273"/>
                    </a:cubicBezTo>
                    <a:lnTo>
                      <a:pt x="3947" y="2431"/>
                    </a:lnTo>
                    <a:cubicBezTo>
                      <a:pt x="4010" y="2468"/>
                      <a:pt x="4056" y="2527"/>
                      <a:pt x="4075" y="2599"/>
                    </a:cubicBezTo>
                    <a:cubicBezTo>
                      <a:pt x="4094" y="2670"/>
                      <a:pt x="4085" y="2744"/>
                      <a:pt x="4048" y="2808"/>
                    </a:cubicBezTo>
                    <a:lnTo>
                      <a:pt x="3668" y="3466"/>
                    </a:lnTo>
                    <a:cubicBezTo>
                      <a:pt x="3626" y="3538"/>
                      <a:pt x="3554" y="3587"/>
                      <a:pt x="3470" y="3600"/>
                    </a:cubicBezTo>
                    <a:cubicBezTo>
                      <a:pt x="3466" y="3601"/>
                      <a:pt x="3461" y="3601"/>
                      <a:pt x="3456" y="36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0" name="Google Shape;40;p5"/>
              <p:cNvPicPr preferRelativeResize="0"/>
              <p:nvPr/>
            </p:nvPicPr>
            <p:blipFill rotWithShape="1">
              <a:blip r:embed="rId3">
                <a:alphaModFix amt="88000"/>
              </a:blip>
              <a:srcRect b="0" l="0" r="0" t="0"/>
              <a:stretch/>
            </p:blipFill>
            <p:spPr>
              <a:xfrm>
                <a:off x="2375626" y="5066028"/>
                <a:ext cx="717523" cy="57904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1" name="Google Shape;41;p5"/>
              <p:cNvGrpSpPr/>
              <p:nvPr/>
            </p:nvGrpSpPr>
            <p:grpSpPr>
              <a:xfrm>
                <a:off x="2825950" y="3690175"/>
                <a:ext cx="1607209" cy="1587048"/>
                <a:chOff x="2825950" y="3690175"/>
                <a:chExt cx="1607209" cy="1587048"/>
              </a:xfrm>
            </p:grpSpPr>
            <p:grpSp>
              <p:nvGrpSpPr>
                <p:cNvPr id="42" name="Google Shape;42;p5"/>
                <p:cNvGrpSpPr/>
                <p:nvPr/>
              </p:nvGrpSpPr>
              <p:grpSpPr>
                <a:xfrm>
                  <a:off x="2825950" y="3690175"/>
                  <a:ext cx="1607209" cy="1587048"/>
                  <a:chOff x="5826125" y="2241550"/>
                  <a:chExt cx="1771650" cy="1749426"/>
                </a:xfrm>
              </p:grpSpPr>
              <p:sp>
                <p:nvSpPr>
                  <p:cNvPr id="43" name="Google Shape;43;p5"/>
                  <p:cNvSpPr/>
                  <p:nvPr/>
                </p:nvSpPr>
                <p:spPr>
                  <a:xfrm>
                    <a:off x="5826125" y="2241550"/>
                    <a:ext cx="1771650" cy="1749426"/>
                  </a:xfrm>
                  <a:custGeom>
                    <a:rect b="b" l="l" r="r" t="t"/>
                    <a:pathLst>
                      <a:path extrusionOk="0" h="2477" w="4923">
                        <a:moveTo>
                          <a:pt x="4741" y="2476"/>
                        </a:moveTo>
                        <a:lnTo>
                          <a:pt x="1800" y="2476"/>
                        </a:lnTo>
                        <a:cubicBezTo>
                          <a:pt x="1751" y="2476"/>
                          <a:pt x="1710" y="2436"/>
                          <a:pt x="1710" y="2386"/>
                        </a:cubicBezTo>
                        <a:cubicBezTo>
                          <a:pt x="1710" y="2336"/>
                          <a:pt x="1751" y="2295"/>
                          <a:pt x="1800" y="2295"/>
                        </a:cubicBezTo>
                        <a:lnTo>
                          <a:pt x="4741" y="2295"/>
                        </a:lnTo>
                        <a:lnTo>
                          <a:pt x="4741" y="181"/>
                        </a:lnTo>
                        <a:lnTo>
                          <a:pt x="181" y="181"/>
                        </a:lnTo>
                        <a:lnTo>
                          <a:pt x="181" y="1382"/>
                        </a:lnTo>
                        <a:cubicBezTo>
                          <a:pt x="181" y="1432"/>
                          <a:pt x="141" y="1472"/>
                          <a:pt x="91" y="1472"/>
                        </a:cubicBezTo>
                        <a:cubicBezTo>
                          <a:pt x="41" y="1472"/>
                          <a:pt x="0" y="1432"/>
                          <a:pt x="0" y="1382"/>
                        </a:cubicBezTo>
                        <a:lnTo>
                          <a:pt x="0" y="181"/>
                        </a:lnTo>
                        <a:cubicBezTo>
                          <a:pt x="0" y="82"/>
                          <a:pt x="81" y="0"/>
                          <a:pt x="181" y="0"/>
                        </a:cubicBezTo>
                        <a:lnTo>
                          <a:pt x="4741" y="0"/>
                        </a:lnTo>
                        <a:cubicBezTo>
                          <a:pt x="4841" y="0"/>
                          <a:pt x="4922" y="82"/>
                          <a:pt x="4922" y="181"/>
                        </a:cubicBezTo>
                        <a:lnTo>
                          <a:pt x="4922" y="2295"/>
                        </a:lnTo>
                        <a:cubicBezTo>
                          <a:pt x="4922" y="2395"/>
                          <a:pt x="4841" y="2476"/>
                          <a:pt x="4741" y="2476"/>
                        </a:cubicBez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33"/>
                      <a:buFont typeface="Arial"/>
                      <a:buNone/>
                    </a:pPr>
                    <a:r>
                      <a:t/>
                    </a:r>
                    <a:endParaRPr b="0" i="0" sz="1633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5"/>
                  <p:cNvSpPr/>
                  <p:nvPr/>
                </p:nvSpPr>
                <p:spPr>
                  <a:xfrm>
                    <a:off x="6007100" y="2504329"/>
                    <a:ext cx="923925" cy="85725"/>
                  </a:xfrm>
                  <a:custGeom>
                    <a:rect b="b" l="l" r="r" t="t"/>
                    <a:pathLst>
                      <a:path extrusionOk="0" h="238" w="2565">
                        <a:moveTo>
                          <a:pt x="2564" y="192"/>
                        </a:moveTo>
                        <a:lnTo>
                          <a:pt x="2564" y="192"/>
                        </a:lnTo>
                        <a:cubicBezTo>
                          <a:pt x="2564" y="216"/>
                          <a:pt x="2543" y="237"/>
                          <a:pt x="2519" y="237"/>
                        </a:cubicBezTo>
                        <a:lnTo>
                          <a:pt x="45" y="237"/>
                        </a:lnTo>
                        <a:cubicBezTo>
                          <a:pt x="21" y="237"/>
                          <a:pt x="0" y="216"/>
                          <a:pt x="0" y="192"/>
                        </a:cubicBezTo>
                        <a:lnTo>
                          <a:pt x="0" y="45"/>
                        </a:lnTo>
                        <a:cubicBezTo>
                          <a:pt x="0" y="21"/>
                          <a:pt x="21" y="0"/>
                          <a:pt x="45" y="0"/>
                        </a:cubicBezTo>
                        <a:lnTo>
                          <a:pt x="2519" y="0"/>
                        </a:lnTo>
                        <a:cubicBezTo>
                          <a:pt x="2543" y="0"/>
                          <a:pt x="2564" y="21"/>
                          <a:pt x="2564" y="45"/>
                        </a:cubicBezTo>
                        <a:lnTo>
                          <a:pt x="2564" y="192"/>
                        </a:ln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33"/>
                      <a:buFont typeface="Arial"/>
                      <a:buNone/>
                    </a:pPr>
                    <a:r>
                      <a:t/>
                    </a:r>
                    <a:endParaRPr b="0" i="0" sz="1633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" name="Google Shape;45;p5"/>
                  <p:cNvSpPr/>
                  <p:nvPr/>
                </p:nvSpPr>
                <p:spPr>
                  <a:xfrm>
                    <a:off x="6980237" y="2504327"/>
                    <a:ext cx="493694" cy="505966"/>
                  </a:xfrm>
                  <a:custGeom>
                    <a:rect b="b" l="l" r="r" t="t"/>
                    <a:pathLst>
                      <a:path extrusionOk="0" h="238" w="714">
                        <a:moveTo>
                          <a:pt x="713" y="192"/>
                        </a:moveTo>
                        <a:lnTo>
                          <a:pt x="713" y="192"/>
                        </a:lnTo>
                        <a:cubicBezTo>
                          <a:pt x="713" y="216"/>
                          <a:pt x="693" y="237"/>
                          <a:pt x="668" y="237"/>
                        </a:cubicBezTo>
                        <a:lnTo>
                          <a:pt x="45" y="237"/>
                        </a:lnTo>
                        <a:cubicBezTo>
                          <a:pt x="20" y="237"/>
                          <a:pt x="0" y="216"/>
                          <a:pt x="0" y="192"/>
                        </a:cubicBezTo>
                        <a:lnTo>
                          <a:pt x="0" y="45"/>
                        </a:lnTo>
                        <a:cubicBezTo>
                          <a:pt x="0" y="21"/>
                          <a:pt x="20" y="0"/>
                          <a:pt x="45" y="0"/>
                        </a:cubicBezTo>
                        <a:lnTo>
                          <a:pt x="668" y="0"/>
                        </a:lnTo>
                        <a:cubicBezTo>
                          <a:pt x="693" y="0"/>
                          <a:pt x="713" y="21"/>
                          <a:pt x="713" y="45"/>
                        </a:cubicBezTo>
                        <a:lnTo>
                          <a:pt x="713" y="192"/>
                        </a:ln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33"/>
                      <a:buFont typeface="Arial"/>
                      <a:buNone/>
                    </a:pPr>
                    <a:r>
                      <a:t/>
                    </a:r>
                    <a:endParaRPr b="0" i="0" sz="1633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" name="Google Shape;46;p5"/>
                  <p:cNvSpPr/>
                  <p:nvPr/>
                </p:nvSpPr>
                <p:spPr>
                  <a:xfrm>
                    <a:off x="6018212" y="2766267"/>
                    <a:ext cx="784225" cy="50397"/>
                  </a:xfrm>
                  <a:custGeom>
                    <a:rect b="b" l="l" r="r" t="t"/>
                    <a:pathLst>
                      <a:path extrusionOk="0" h="96" w="3388">
                        <a:moveTo>
                          <a:pt x="3387" y="50"/>
                        </a:moveTo>
                        <a:lnTo>
                          <a:pt x="3387" y="50"/>
                        </a:lnTo>
                        <a:cubicBezTo>
                          <a:pt x="3387" y="75"/>
                          <a:pt x="3367" y="95"/>
                          <a:pt x="3342" y="95"/>
                        </a:cubicBezTo>
                        <a:lnTo>
                          <a:pt x="45" y="95"/>
                        </a:lnTo>
                        <a:cubicBezTo>
                          <a:pt x="20" y="95"/>
                          <a:pt x="0" y="75"/>
                          <a:pt x="0" y="50"/>
                        </a:cubicBezTo>
                        <a:lnTo>
                          <a:pt x="0" y="45"/>
                        </a:lnTo>
                        <a:cubicBezTo>
                          <a:pt x="0" y="20"/>
                          <a:pt x="20" y="0"/>
                          <a:pt x="45" y="0"/>
                        </a:cubicBezTo>
                        <a:lnTo>
                          <a:pt x="3342" y="0"/>
                        </a:lnTo>
                        <a:cubicBezTo>
                          <a:pt x="3367" y="0"/>
                          <a:pt x="3387" y="20"/>
                          <a:pt x="3387" y="45"/>
                        </a:cubicBezTo>
                        <a:lnTo>
                          <a:pt x="3387" y="50"/>
                        </a:ln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33"/>
                      <a:buFont typeface="Arial"/>
                      <a:buNone/>
                    </a:pPr>
                    <a:r>
                      <a:t/>
                    </a:r>
                    <a:endParaRPr b="0" i="0" sz="1633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" name="Google Shape;47;p5"/>
                  <p:cNvSpPr/>
                  <p:nvPr/>
                </p:nvSpPr>
                <p:spPr>
                  <a:xfrm flipH="1" rot="10800000">
                    <a:off x="6018212" y="2642845"/>
                    <a:ext cx="806450" cy="50397"/>
                  </a:xfrm>
                  <a:custGeom>
                    <a:rect b="b" l="l" r="r" t="t"/>
                    <a:pathLst>
                      <a:path extrusionOk="0" h="97" w="3388">
                        <a:moveTo>
                          <a:pt x="3387" y="50"/>
                        </a:moveTo>
                        <a:lnTo>
                          <a:pt x="3387" y="50"/>
                        </a:lnTo>
                        <a:cubicBezTo>
                          <a:pt x="3387" y="76"/>
                          <a:pt x="3367" y="96"/>
                          <a:pt x="3342" y="96"/>
                        </a:cubicBezTo>
                        <a:lnTo>
                          <a:pt x="45" y="96"/>
                        </a:lnTo>
                        <a:cubicBezTo>
                          <a:pt x="20" y="96"/>
                          <a:pt x="0" y="76"/>
                          <a:pt x="0" y="50"/>
                        </a:cubicBezTo>
                        <a:lnTo>
                          <a:pt x="0" y="45"/>
                        </a:lnTo>
                        <a:cubicBezTo>
                          <a:pt x="0" y="20"/>
                          <a:pt x="20" y="0"/>
                          <a:pt x="45" y="0"/>
                        </a:cubicBezTo>
                        <a:lnTo>
                          <a:pt x="3342" y="0"/>
                        </a:lnTo>
                        <a:cubicBezTo>
                          <a:pt x="3367" y="0"/>
                          <a:pt x="3387" y="20"/>
                          <a:pt x="3387" y="45"/>
                        </a:cubicBezTo>
                        <a:lnTo>
                          <a:pt x="3387" y="50"/>
                        </a:ln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33"/>
                      <a:buFont typeface="Arial"/>
                      <a:buNone/>
                    </a:pPr>
                    <a:r>
                      <a:t/>
                    </a:r>
                    <a:endParaRPr b="0" i="0" sz="1633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" name="Google Shape;48;p5"/>
                  <p:cNvSpPr/>
                  <p:nvPr/>
                </p:nvSpPr>
                <p:spPr>
                  <a:xfrm>
                    <a:off x="6178550" y="2928594"/>
                    <a:ext cx="623410" cy="50397"/>
                  </a:xfrm>
                  <a:custGeom>
                    <a:rect b="b" l="l" r="r" t="t"/>
                    <a:pathLst>
                      <a:path extrusionOk="0" h="92" w="1403">
                        <a:moveTo>
                          <a:pt x="1357" y="91"/>
                        </a:moveTo>
                        <a:lnTo>
                          <a:pt x="44" y="91"/>
                        </a:lnTo>
                        <a:cubicBezTo>
                          <a:pt x="20" y="91"/>
                          <a:pt x="0" y="70"/>
                          <a:pt x="0" y="46"/>
                        </a:cubicBezTo>
                        <a:cubicBezTo>
                          <a:pt x="0" y="20"/>
                          <a:pt x="20" y="0"/>
                          <a:pt x="44" y="0"/>
                        </a:cubicBezTo>
                        <a:lnTo>
                          <a:pt x="1357" y="0"/>
                        </a:lnTo>
                        <a:cubicBezTo>
                          <a:pt x="1382" y="0"/>
                          <a:pt x="1402" y="20"/>
                          <a:pt x="1402" y="46"/>
                        </a:cubicBezTo>
                        <a:cubicBezTo>
                          <a:pt x="1402" y="70"/>
                          <a:pt x="1382" y="91"/>
                          <a:pt x="1357" y="91"/>
                        </a:cubicBez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33"/>
                      <a:buFont typeface="Arial"/>
                      <a:buNone/>
                    </a:pPr>
                    <a:r>
                      <a:t/>
                    </a:r>
                    <a:endParaRPr b="0" i="0" sz="1633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9" name="Google Shape;49;p5"/>
                <p:cNvSpPr/>
                <p:nvPr/>
              </p:nvSpPr>
              <p:spPr>
                <a:xfrm>
                  <a:off x="3188285" y="4488845"/>
                  <a:ext cx="1022746" cy="45719"/>
                </a:xfrm>
                <a:custGeom>
                  <a:rect b="b" l="l" r="r" t="t"/>
                  <a:pathLst>
                    <a:path extrusionOk="0" h="92" w="1403">
                      <a:moveTo>
                        <a:pt x="1357" y="91"/>
                      </a:moveTo>
                      <a:lnTo>
                        <a:pt x="44" y="91"/>
                      </a:lnTo>
                      <a:cubicBezTo>
                        <a:pt x="20" y="91"/>
                        <a:pt x="0" y="70"/>
                        <a:pt x="0" y="46"/>
                      </a:cubicBezTo>
                      <a:cubicBezTo>
                        <a:pt x="0" y="20"/>
                        <a:pt x="20" y="0"/>
                        <a:pt x="44" y="0"/>
                      </a:cubicBezTo>
                      <a:lnTo>
                        <a:pt x="1357" y="0"/>
                      </a:lnTo>
                      <a:cubicBezTo>
                        <a:pt x="1382" y="0"/>
                        <a:pt x="1402" y="20"/>
                        <a:pt x="1402" y="46"/>
                      </a:cubicBezTo>
                      <a:cubicBezTo>
                        <a:pt x="1402" y="70"/>
                        <a:pt x="1382" y="91"/>
                        <a:pt x="1357" y="91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33"/>
                    <a:buFont typeface="Arial"/>
                    <a:buNone/>
                  </a:pPr>
                  <a:r>
                    <a:t/>
                  </a:r>
                  <a:endParaRPr b="0" i="0" sz="1633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50;p5"/>
                <p:cNvSpPr/>
                <p:nvPr/>
              </p:nvSpPr>
              <p:spPr>
                <a:xfrm flipH="1" rot="10800000">
                  <a:off x="3188285" y="4628665"/>
                  <a:ext cx="1022746" cy="45719"/>
                </a:xfrm>
                <a:custGeom>
                  <a:rect b="b" l="l" r="r" t="t"/>
                  <a:pathLst>
                    <a:path extrusionOk="0" h="92" w="1403">
                      <a:moveTo>
                        <a:pt x="1357" y="91"/>
                      </a:moveTo>
                      <a:lnTo>
                        <a:pt x="44" y="91"/>
                      </a:lnTo>
                      <a:cubicBezTo>
                        <a:pt x="20" y="91"/>
                        <a:pt x="0" y="70"/>
                        <a:pt x="0" y="46"/>
                      </a:cubicBezTo>
                      <a:cubicBezTo>
                        <a:pt x="0" y="20"/>
                        <a:pt x="20" y="0"/>
                        <a:pt x="44" y="0"/>
                      </a:cubicBezTo>
                      <a:lnTo>
                        <a:pt x="1357" y="0"/>
                      </a:lnTo>
                      <a:cubicBezTo>
                        <a:pt x="1382" y="0"/>
                        <a:pt x="1402" y="20"/>
                        <a:pt x="1402" y="46"/>
                      </a:cubicBezTo>
                      <a:cubicBezTo>
                        <a:pt x="1402" y="70"/>
                        <a:pt x="1382" y="91"/>
                        <a:pt x="1357" y="91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33"/>
                    <a:buFont typeface="Arial"/>
                    <a:buNone/>
                  </a:pPr>
                  <a:r>
                    <a:t/>
                  </a:r>
                  <a:endParaRPr b="0" i="0" sz="1633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51;p5"/>
                <p:cNvSpPr/>
                <p:nvPr/>
              </p:nvSpPr>
              <p:spPr>
                <a:xfrm>
                  <a:off x="3288322" y="4798785"/>
                  <a:ext cx="1022746" cy="45719"/>
                </a:xfrm>
                <a:custGeom>
                  <a:rect b="b" l="l" r="r" t="t"/>
                  <a:pathLst>
                    <a:path extrusionOk="0" h="92" w="1403">
                      <a:moveTo>
                        <a:pt x="1357" y="91"/>
                      </a:moveTo>
                      <a:lnTo>
                        <a:pt x="44" y="91"/>
                      </a:lnTo>
                      <a:cubicBezTo>
                        <a:pt x="20" y="91"/>
                        <a:pt x="0" y="70"/>
                        <a:pt x="0" y="46"/>
                      </a:cubicBezTo>
                      <a:cubicBezTo>
                        <a:pt x="0" y="20"/>
                        <a:pt x="20" y="0"/>
                        <a:pt x="44" y="0"/>
                      </a:cubicBezTo>
                      <a:lnTo>
                        <a:pt x="1357" y="0"/>
                      </a:lnTo>
                      <a:cubicBezTo>
                        <a:pt x="1382" y="0"/>
                        <a:pt x="1402" y="20"/>
                        <a:pt x="1402" y="46"/>
                      </a:cubicBezTo>
                      <a:cubicBezTo>
                        <a:pt x="1402" y="70"/>
                        <a:pt x="1382" y="91"/>
                        <a:pt x="1357" y="91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33"/>
                    <a:buFont typeface="Arial"/>
                    <a:buNone/>
                  </a:pPr>
                  <a:r>
                    <a:t/>
                  </a:r>
                  <a:endParaRPr b="0" i="0" sz="1633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52;p5"/>
                <p:cNvSpPr/>
                <p:nvPr/>
              </p:nvSpPr>
              <p:spPr>
                <a:xfrm>
                  <a:off x="3573220" y="4992285"/>
                  <a:ext cx="565546" cy="45719"/>
                </a:xfrm>
                <a:custGeom>
                  <a:rect b="b" l="l" r="r" t="t"/>
                  <a:pathLst>
                    <a:path extrusionOk="0" h="92" w="1403">
                      <a:moveTo>
                        <a:pt x="1357" y="91"/>
                      </a:moveTo>
                      <a:lnTo>
                        <a:pt x="44" y="91"/>
                      </a:lnTo>
                      <a:cubicBezTo>
                        <a:pt x="20" y="91"/>
                        <a:pt x="0" y="70"/>
                        <a:pt x="0" y="46"/>
                      </a:cubicBezTo>
                      <a:cubicBezTo>
                        <a:pt x="0" y="20"/>
                        <a:pt x="20" y="0"/>
                        <a:pt x="44" y="0"/>
                      </a:cubicBezTo>
                      <a:lnTo>
                        <a:pt x="1357" y="0"/>
                      </a:lnTo>
                      <a:cubicBezTo>
                        <a:pt x="1382" y="0"/>
                        <a:pt x="1402" y="20"/>
                        <a:pt x="1402" y="46"/>
                      </a:cubicBezTo>
                      <a:cubicBezTo>
                        <a:pt x="1402" y="70"/>
                        <a:pt x="1382" y="91"/>
                        <a:pt x="1357" y="91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33"/>
                    <a:buFont typeface="Arial"/>
                    <a:buNone/>
                  </a:pPr>
                  <a:r>
                    <a:t/>
                  </a:r>
                  <a:endParaRPr b="0" i="0" sz="1633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3" name="Google Shape;53;p5"/>
              <p:cNvSpPr/>
              <p:nvPr/>
            </p:nvSpPr>
            <p:spPr>
              <a:xfrm>
                <a:off x="1224587" y="2727509"/>
                <a:ext cx="1607209" cy="1438680"/>
              </a:xfrm>
              <a:custGeom>
                <a:rect b="b" l="l" r="r" t="t"/>
                <a:pathLst>
                  <a:path extrusionOk="0" h="3079" w="3041">
                    <a:moveTo>
                      <a:pt x="1531" y="1126"/>
                    </a:moveTo>
                    <a:lnTo>
                      <a:pt x="1531" y="1126"/>
                    </a:lnTo>
                    <a:cubicBezTo>
                      <a:pt x="1303" y="1126"/>
                      <a:pt x="1119" y="1312"/>
                      <a:pt x="1119" y="1539"/>
                    </a:cubicBezTo>
                    <a:cubicBezTo>
                      <a:pt x="1119" y="1767"/>
                      <a:pt x="1303" y="1953"/>
                      <a:pt x="1531" y="1953"/>
                    </a:cubicBezTo>
                    <a:cubicBezTo>
                      <a:pt x="1759" y="1953"/>
                      <a:pt x="1945" y="1767"/>
                      <a:pt x="1945" y="1539"/>
                    </a:cubicBezTo>
                    <a:cubicBezTo>
                      <a:pt x="1945" y="1312"/>
                      <a:pt x="1759" y="1126"/>
                      <a:pt x="1531" y="1126"/>
                    </a:cubicBezTo>
                    <a:close/>
                    <a:moveTo>
                      <a:pt x="1531" y="2134"/>
                    </a:moveTo>
                    <a:lnTo>
                      <a:pt x="1531" y="2134"/>
                    </a:lnTo>
                    <a:cubicBezTo>
                      <a:pt x="1204" y="2134"/>
                      <a:pt x="938" y="1867"/>
                      <a:pt x="938" y="1539"/>
                    </a:cubicBezTo>
                    <a:cubicBezTo>
                      <a:pt x="938" y="1212"/>
                      <a:pt x="1204" y="945"/>
                      <a:pt x="1531" y="945"/>
                    </a:cubicBezTo>
                    <a:cubicBezTo>
                      <a:pt x="1859" y="945"/>
                      <a:pt x="2126" y="1212"/>
                      <a:pt x="2126" y="1539"/>
                    </a:cubicBezTo>
                    <a:cubicBezTo>
                      <a:pt x="2126" y="1867"/>
                      <a:pt x="1859" y="2134"/>
                      <a:pt x="1531" y="2134"/>
                    </a:cubicBezTo>
                    <a:close/>
                    <a:moveTo>
                      <a:pt x="834" y="2325"/>
                    </a:moveTo>
                    <a:lnTo>
                      <a:pt x="834" y="2325"/>
                    </a:lnTo>
                    <a:cubicBezTo>
                      <a:pt x="854" y="2325"/>
                      <a:pt x="874" y="2331"/>
                      <a:pt x="890" y="2344"/>
                    </a:cubicBezTo>
                    <a:cubicBezTo>
                      <a:pt x="970" y="2409"/>
                      <a:pt x="1060" y="2460"/>
                      <a:pt x="1156" y="2498"/>
                    </a:cubicBezTo>
                    <a:cubicBezTo>
                      <a:pt x="1190" y="2511"/>
                      <a:pt x="1213" y="2545"/>
                      <a:pt x="1213" y="2582"/>
                    </a:cubicBezTo>
                    <a:lnTo>
                      <a:pt x="1213" y="2853"/>
                    </a:lnTo>
                    <a:cubicBezTo>
                      <a:pt x="1213" y="2877"/>
                      <a:pt x="1233" y="2897"/>
                      <a:pt x="1257" y="2897"/>
                    </a:cubicBezTo>
                    <a:lnTo>
                      <a:pt x="1806" y="2897"/>
                    </a:lnTo>
                    <a:cubicBezTo>
                      <a:pt x="1830" y="2897"/>
                      <a:pt x="1850" y="2877"/>
                      <a:pt x="1850" y="2853"/>
                    </a:cubicBezTo>
                    <a:lnTo>
                      <a:pt x="1850" y="2582"/>
                    </a:lnTo>
                    <a:cubicBezTo>
                      <a:pt x="1850" y="2545"/>
                      <a:pt x="1873" y="2511"/>
                      <a:pt x="1908" y="2498"/>
                    </a:cubicBezTo>
                    <a:cubicBezTo>
                      <a:pt x="2003" y="2460"/>
                      <a:pt x="2093" y="2409"/>
                      <a:pt x="2173" y="2344"/>
                    </a:cubicBezTo>
                    <a:cubicBezTo>
                      <a:pt x="2202" y="2321"/>
                      <a:pt x="2243" y="2318"/>
                      <a:pt x="2275" y="2337"/>
                    </a:cubicBezTo>
                    <a:lnTo>
                      <a:pt x="2510" y="2473"/>
                    </a:lnTo>
                    <a:cubicBezTo>
                      <a:pt x="2517" y="2476"/>
                      <a:pt x="2524" y="2479"/>
                      <a:pt x="2532" y="2479"/>
                    </a:cubicBezTo>
                    <a:cubicBezTo>
                      <a:pt x="2545" y="2479"/>
                      <a:pt x="2561" y="2473"/>
                      <a:pt x="2570" y="2456"/>
                    </a:cubicBezTo>
                    <a:lnTo>
                      <a:pt x="2845" y="1981"/>
                    </a:lnTo>
                    <a:cubicBezTo>
                      <a:pt x="2853" y="1967"/>
                      <a:pt x="2851" y="1954"/>
                      <a:pt x="2849" y="1947"/>
                    </a:cubicBezTo>
                    <a:cubicBezTo>
                      <a:pt x="2848" y="1941"/>
                      <a:pt x="2842" y="1928"/>
                      <a:pt x="2829" y="1921"/>
                    </a:cubicBezTo>
                    <a:lnTo>
                      <a:pt x="2594" y="1785"/>
                    </a:lnTo>
                    <a:cubicBezTo>
                      <a:pt x="2561" y="1766"/>
                      <a:pt x="2544" y="1730"/>
                      <a:pt x="2550" y="1693"/>
                    </a:cubicBezTo>
                    <a:cubicBezTo>
                      <a:pt x="2557" y="1642"/>
                      <a:pt x="2561" y="1590"/>
                      <a:pt x="2561" y="1539"/>
                    </a:cubicBezTo>
                    <a:cubicBezTo>
                      <a:pt x="2561" y="1488"/>
                      <a:pt x="2557" y="1437"/>
                      <a:pt x="2550" y="1386"/>
                    </a:cubicBezTo>
                    <a:cubicBezTo>
                      <a:pt x="2544" y="1349"/>
                      <a:pt x="2561" y="1313"/>
                      <a:pt x="2594" y="1295"/>
                    </a:cubicBezTo>
                    <a:lnTo>
                      <a:pt x="2829" y="1158"/>
                    </a:lnTo>
                    <a:cubicBezTo>
                      <a:pt x="2842" y="1151"/>
                      <a:pt x="2848" y="1138"/>
                      <a:pt x="2849" y="1132"/>
                    </a:cubicBezTo>
                    <a:cubicBezTo>
                      <a:pt x="2851" y="1125"/>
                      <a:pt x="2853" y="1112"/>
                      <a:pt x="2845" y="1098"/>
                    </a:cubicBezTo>
                    <a:lnTo>
                      <a:pt x="2570" y="623"/>
                    </a:lnTo>
                    <a:cubicBezTo>
                      <a:pt x="2561" y="607"/>
                      <a:pt x="2545" y="601"/>
                      <a:pt x="2532" y="601"/>
                    </a:cubicBezTo>
                    <a:cubicBezTo>
                      <a:pt x="2524" y="601"/>
                      <a:pt x="2517" y="603"/>
                      <a:pt x="2510" y="607"/>
                    </a:cubicBezTo>
                    <a:lnTo>
                      <a:pt x="2275" y="742"/>
                    </a:lnTo>
                    <a:cubicBezTo>
                      <a:pt x="2243" y="760"/>
                      <a:pt x="2202" y="758"/>
                      <a:pt x="2173" y="735"/>
                    </a:cubicBezTo>
                    <a:cubicBezTo>
                      <a:pt x="2092" y="670"/>
                      <a:pt x="2003" y="618"/>
                      <a:pt x="1908" y="581"/>
                    </a:cubicBezTo>
                    <a:cubicBezTo>
                      <a:pt x="1873" y="567"/>
                      <a:pt x="1850" y="535"/>
                      <a:pt x="1850" y="497"/>
                    </a:cubicBezTo>
                    <a:lnTo>
                      <a:pt x="1850" y="225"/>
                    </a:lnTo>
                    <a:cubicBezTo>
                      <a:pt x="1850" y="201"/>
                      <a:pt x="1830" y="181"/>
                      <a:pt x="1806" y="181"/>
                    </a:cubicBezTo>
                    <a:lnTo>
                      <a:pt x="1257" y="181"/>
                    </a:lnTo>
                    <a:cubicBezTo>
                      <a:pt x="1233" y="181"/>
                      <a:pt x="1213" y="201"/>
                      <a:pt x="1213" y="225"/>
                    </a:cubicBezTo>
                    <a:lnTo>
                      <a:pt x="1213" y="497"/>
                    </a:lnTo>
                    <a:cubicBezTo>
                      <a:pt x="1213" y="535"/>
                      <a:pt x="1190" y="567"/>
                      <a:pt x="1156" y="581"/>
                    </a:cubicBezTo>
                    <a:cubicBezTo>
                      <a:pt x="1060" y="618"/>
                      <a:pt x="970" y="670"/>
                      <a:pt x="890" y="735"/>
                    </a:cubicBezTo>
                    <a:cubicBezTo>
                      <a:pt x="861" y="758"/>
                      <a:pt x="821" y="760"/>
                      <a:pt x="788" y="742"/>
                    </a:cubicBezTo>
                    <a:lnTo>
                      <a:pt x="553" y="607"/>
                    </a:lnTo>
                    <a:cubicBezTo>
                      <a:pt x="546" y="603"/>
                      <a:pt x="539" y="601"/>
                      <a:pt x="531" y="601"/>
                    </a:cubicBezTo>
                    <a:cubicBezTo>
                      <a:pt x="519" y="601"/>
                      <a:pt x="502" y="607"/>
                      <a:pt x="493" y="623"/>
                    </a:cubicBezTo>
                    <a:lnTo>
                      <a:pt x="218" y="1098"/>
                    </a:lnTo>
                    <a:cubicBezTo>
                      <a:pt x="210" y="1112"/>
                      <a:pt x="212" y="1125"/>
                      <a:pt x="214" y="1132"/>
                    </a:cubicBezTo>
                    <a:cubicBezTo>
                      <a:pt x="216" y="1138"/>
                      <a:pt x="220" y="1151"/>
                      <a:pt x="234" y="1158"/>
                    </a:cubicBezTo>
                    <a:lnTo>
                      <a:pt x="470" y="1294"/>
                    </a:lnTo>
                    <a:cubicBezTo>
                      <a:pt x="502" y="1313"/>
                      <a:pt x="519" y="1349"/>
                      <a:pt x="513" y="1386"/>
                    </a:cubicBezTo>
                    <a:cubicBezTo>
                      <a:pt x="506" y="1437"/>
                      <a:pt x="502" y="1488"/>
                      <a:pt x="502" y="1539"/>
                    </a:cubicBezTo>
                    <a:cubicBezTo>
                      <a:pt x="502" y="1590"/>
                      <a:pt x="506" y="1642"/>
                      <a:pt x="513" y="1693"/>
                    </a:cubicBezTo>
                    <a:cubicBezTo>
                      <a:pt x="519" y="1730"/>
                      <a:pt x="501" y="1766"/>
                      <a:pt x="470" y="1785"/>
                    </a:cubicBezTo>
                    <a:lnTo>
                      <a:pt x="234" y="1921"/>
                    </a:lnTo>
                    <a:cubicBezTo>
                      <a:pt x="213" y="1932"/>
                      <a:pt x="206" y="1960"/>
                      <a:pt x="218" y="1981"/>
                    </a:cubicBezTo>
                    <a:lnTo>
                      <a:pt x="493" y="2456"/>
                    </a:lnTo>
                    <a:cubicBezTo>
                      <a:pt x="502" y="2473"/>
                      <a:pt x="519" y="2479"/>
                      <a:pt x="531" y="2479"/>
                    </a:cubicBezTo>
                    <a:cubicBezTo>
                      <a:pt x="539" y="2479"/>
                      <a:pt x="546" y="2476"/>
                      <a:pt x="553" y="2473"/>
                    </a:cubicBezTo>
                    <a:lnTo>
                      <a:pt x="788" y="2337"/>
                    </a:lnTo>
                    <a:cubicBezTo>
                      <a:pt x="803" y="2328"/>
                      <a:pt x="818" y="2325"/>
                      <a:pt x="834" y="2325"/>
                    </a:cubicBezTo>
                    <a:close/>
                    <a:moveTo>
                      <a:pt x="1806" y="3078"/>
                    </a:moveTo>
                    <a:lnTo>
                      <a:pt x="1257" y="3078"/>
                    </a:lnTo>
                    <a:cubicBezTo>
                      <a:pt x="1133" y="3078"/>
                      <a:pt x="1032" y="2978"/>
                      <a:pt x="1032" y="2853"/>
                    </a:cubicBezTo>
                    <a:lnTo>
                      <a:pt x="1032" y="2642"/>
                    </a:lnTo>
                    <a:cubicBezTo>
                      <a:pt x="960" y="2609"/>
                      <a:pt x="891" y="2570"/>
                      <a:pt x="827" y="2523"/>
                    </a:cubicBezTo>
                    <a:lnTo>
                      <a:pt x="643" y="2629"/>
                    </a:lnTo>
                    <a:cubicBezTo>
                      <a:pt x="609" y="2649"/>
                      <a:pt x="571" y="2659"/>
                      <a:pt x="531" y="2659"/>
                    </a:cubicBezTo>
                    <a:cubicBezTo>
                      <a:pt x="451" y="2659"/>
                      <a:pt x="376" y="2616"/>
                      <a:pt x="336" y="2547"/>
                    </a:cubicBezTo>
                    <a:lnTo>
                      <a:pt x="61" y="2071"/>
                    </a:lnTo>
                    <a:cubicBezTo>
                      <a:pt x="0" y="1963"/>
                      <a:pt x="37" y="1826"/>
                      <a:pt x="144" y="1764"/>
                    </a:cubicBezTo>
                    <a:lnTo>
                      <a:pt x="327" y="1658"/>
                    </a:lnTo>
                    <a:cubicBezTo>
                      <a:pt x="323" y="1619"/>
                      <a:pt x="321" y="1579"/>
                      <a:pt x="321" y="1539"/>
                    </a:cubicBezTo>
                    <a:cubicBezTo>
                      <a:pt x="321" y="1500"/>
                      <a:pt x="323" y="1460"/>
                      <a:pt x="327" y="1421"/>
                    </a:cubicBezTo>
                    <a:lnTo>
                      <a:pt x="144" y="1315"/>
                    </a:lnTo>
                    <a:cubicBezTo>
                      <a:pt x="92" y="1285"/>
                      <a:pt x="55" y="1237"/>
                      <a:pt x="39" y="1179"/>
                    </a:cubicBezTo>
                    <a:cubicBezTo>
                      <a:pt x="24" y="1121"/>
                      <a:pt x="32" y="1060"/>
                      <a:pt x="62" y="1008"/>
                    </a:cubicBezTo>
                    <a:lnTo>
                      <a:pt x="336" y="532"/>
                    </a:lnTo>
                    <a:cubicBezTo>
                      <a:pt x="376" y="463"/>
                      <a:pt x="451" y="420"/>
                      <a:pt x="531" y="420"/>
                    </a:cubicBezTo>
                    <a:cubicBezTo>
                      <a:pt x="571" y="420"/>
                      <a:pt x="609" y="431"/>
                      <a:pt x="643" y="450"/>
                    </a:cubicBezTo>
                    <a:lnTo>
                      <a:pt x="827" y="556"/>
                    </a:lnTo>
                    <a:cubicBezTo>
                      <a:pt x="891" y="509"/>
                      <a:pt x="960" y="470"/>
                      <a:pt x="1032" y="437"/>
                    </a:cubicBezTo>
                    <a:lnTo>
                      <a:pt x="1032" y="225"/>
                    </a:lnTo>
                    <a:cubicBezTo>
                      <a:pt x="1032" y="102"/>
                      <a:pt x="1133" y="0"/>
                      <a:pt x="1257" y="0"/>
                    </a:cubicBezTo>
                    <a:lnTo>
                      <a:pt x="1806" y="0"/>
                    </a:lnTo>
                    <a:cubicBezTo>
                      <a:pt x="1930" y="0"/>
                      <a:pt x="2031" y="102"/>
                      <a:pt x="2031" y="225"/>
                    </a:cubicBezTo>
                    <a:lnTo>
                      <a:pt x="2031" y="437"/>
                    </a:lnTo>
                    <a:cubicBezTo>
                      <a:pt x="2103" y="470"/>
                      <a:pt x="2172" y="510"/>
                      <a:pt x="2236" y="556"/>
                    </a:cubicBezTo>
                    <a:lnTo>
                      <a:pt x="2420" y="450"/>
                    </a:lnTo>
                    <a:cubicBezTo>
                      <a:pt x="2454" y="431"/>
                      <a:pt x="2493" y="420"/>
                      <a:pt x="2532" y="420"/>
                    </a:cubicBezTo>
                    <a:cubicBezTo>
                      <a:pt x="2612" y="420"/>
                      <a:pt x="2687" y="463"/>
                      <a:pt x="2727" y="532"/>
                    </a:cubicBezTo>
                    <a:lnTo>
                      <a:pt x="3001" y="1008"/>
                    </a:lnTo>
                    <a:cubicBezTo>
                      <a:pt x="3031" y="1060"/>
                      <a:pt x="3040" y="1121"/>
                      <a:pt x="3024" y="1179"/>
                    </a:cubicBezTo>
                    <a:cubicBezTo>
                      <a:pt x="3009" y="1236"/>
                      <a:pt x="2971" y="1285"/>
                      <a:pt x="2919" y="1315"/>
                    </a:cubicBezTo>
                    <a:lnTo>
                      <a:pt x="2736" y="1421"/>
                    </a:lnTo>
                    <a:cubicBezTo>
                      <a:pt x="2740" y="1460"/>
                      <a:pt x="2742" y="1500"/>
                      <a:pt x="2742" y="1539"/>
                    </a:cubicBezTo>
                    <a:cubicBezTo>
                      <a:pt x="2742" y="1579"/>
                      <a:pt x="2740" y="1619"/>
                      <a:pt x="2736" y="1658"/>
                    </a:cubicBezTo>
                    <a:lnTo>
                      <a:pt x="2919" y="1764"/>
                    </a:lnTo>
                    <a:cubicBezTo>
                      <a:pt x="2971" y="1794"/>
                      <a:pt x="3009" y="1842"/>
                      <a:pt x="3024" y="1901"/>
                    </a:cubicBezTo>
                    <a:cubicBezTo>
                      <a:pt x="3040" y="1959"/>
                      <a:pt x="3031" y="2019"/>
                      <a:pt x="3001" y="2071"/>
                    </a:cubicBezTo>
                    <a:lnTo>
                      <a:pt x="2727" y="2547"/>
                    </a:lnTo>
                    <a:cubicBezTo>
                      <a:pt x="2687" y="2616"/>
                      <a:pt x="2612" y="2659"/>
                      <a:pt x="2532" y="2659"/>
                    </a:cubicBezTo>
                    <a:cubicBezTo>
                      <a:pt x="2493" y="2659"/>
                      <a:pt x="2454" y="2649"/>
                      <a:pt x="2420" y="2629"/>
                    </a:cubicBezTo>
                    <a:lnTo>
                      <a:pt x="2236" y="2523"/>
                    </a:lnTo>
                    <a:cubicBezTo>
                      <a:pt x="2172" y="2570"/>
                      <a:pt x="2103" y="2609"/>
                      <a:pt x="2031" y="2642"/>
                    </a:cubicBezTo>
                    <a:lnTo>
                      <a:pt x="2031" y="2853"/>
                    </a:lnTo>
                    <a:cubicBezTo>
                      <a:pt x="2031" y="2978"/>
                      <a:pt x="1930" y="3078"/>
                      <a:pt x="1806" y="3078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Connections" id="54" name="Google Shape;54;p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19769" y="3994144"/>
                <a:ext cx="1700720" cy="1700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" id="55" name="Google Shape;55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-90432" y="3439619"/>
                <a:ext cx="1072085" cy="10720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ightbulb" id="56" name="Google Shape;56;p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37185" y="2528744"/>
                <a:ext cx="1136898" cy="11368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7" name="Google Shape;57;p5"/>
          <p:cNvSpPr txBox="1"/>
          <p:nvPr/>
        </p:nvSpPr>
        <p:spPr>
          <a:xfrm>
            <a:off x="4767344" y="4694261"/>
            <a:ext cx="343525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By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S. Renugadevi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 University CEG , Chennai 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4"/>
          <p:cNvGrpSpPr/>
          <p:nvPr/>
        </p:nvGrpSpPr>
        <p:grpSpPr>
          <a:xfrm>
            <a:off x="198022" y="1344966"/>
            <a:ext cx="1479105" cy="1098302"/>
            <a:chOff x="575475" y="1370750"/>
            <a:chExt cx="1095552" cy="752004"/>
          </a:xfrm>
        </p:grpSpPr>
        <p:sp>
          <p:nvSpPr>
            <p:cNvPr id="228" name="Google Shape;228;p14"/>
            <p:cNvSpPr/>
            <p:nvPr/>
          </p:nvSpPr>
          <p:spPr>
            <a:xfrm>
              <a:off x="575475" y="1370750"/>
              <a:ext cx="1095552" cy="752004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Twitter Dev API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9" name="Google Shape;229;p14"/>
            <p:cNvPicPr preferRelativeResize="0"/>
            <p:nvPr/>
          </p:nvPicPr>
          <p:blipFill rotWithShape="1">
            <a:blip r:embed="rId3">
              <a:alphaModFix amt="88000"/>
            </a:blip>
            <a:srcRect b="0" l="0" r="0" t="0"/>
            <a:stretch/>
          </p:blipFill>
          <p:spPr>
            <a:xfrm>
              <a:off x="1213676" y="1482952"/>
              <a:ext cx="206825" cy="206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14"/>
          <p:cNvSpPr/>
          <p:nvPr/>
        </p:nvSpPr>
        <p:spPr>
          <a:xfrm>
            <a:off x="6106979" y="1246101"/>
            <a:ext cx="2196000" cy="12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news </a:t>
            </a: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tweet time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retweet </a:t>
            </a: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ids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retweet time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news links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2158532" y="1246101"/>
            <a:ext cx="1759800" cy="12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news tweets from official twitter handle of news channels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4348290" y="1259326"/>
            <a:ext cx="1328700" cy="12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News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retweets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6114037" y="2916603"/>
            <a:ext cx="2196000" cy="116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news links, scrap news </a:t>
            </a: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description,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14"/>
          <p:cNvCxnSpPr>
            <a:stCxn id="228" idx="0"/>
            <a:endCxn id="231" idx="1"/>
          </p:cNvCxnSpPr>
          <p:nvPr/>
        </p:nvCxnSpPr>
        <p:spPr>
          <a:xfrm flipH="1" rot="10800000">
            <a:off x="1675895" y="1880917"/>
            <a:ext cx="4827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" name="Google Shape;235;p14"/>
          <p:cNvCxnSpPr>
            <a:stCxn id="231" idx="3"/>
            <a:endCxn id="232" idx="1"/>
          </p:cNvCxnSpPr>
          <p:nvPr/>
        </p:nvCxnSpPr>
        <p:spPr>
          <a:xfrm>
            <a:off x="3918332" y="1880901"/>
            <a:ext cx="429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p14"/>
          <p:cNvSpPr/>
          <p:nvPr/>
        </p:nvSpPr>
        <p:spPr>
          <a:xfrm>
            <a:off x="9288627" y="2540154"/>
            <a:ext cx="1664100" cy="1884900"/>
          </a:xfrm>
          <a:prstGeom prst="can">
            <a:avLst>
              <a:gd fmla="val 1016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:news_id</a:t>
            </a:r>
            <a:endParaRPr b="0" i="1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:title</a:t>
            </a:r>
            <a:endParaRPr b="0" i="1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:meta_desp</a:t>
            </a:r>
            <a:endParaRPr b="0" i="1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:content,</a:t>
            </a:r>
            <a:endParaRPr b="0" i="1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:published_time</a:t>
            </a:r>
            <a:endParaRPr b="0" i="1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9098582" y="1183853"/>
            <a:ext cx="1855500" cy="1394100"/>
          </a:xfrm>
          <a:prstGeom prst="can">
            <a:avLst>
              <a:gd fmla="val 146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 Read History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:news_id</a:t>
            </a:r>
            <a:endParaRPr b="0" i="1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:user_id</a:t>
            </a:r>
            <a:endParaRPr b="0" i="1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:read_time</a:t>
            </a:r>
            <a:endParaRPr b="0" i="1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14"/>
          <p:cNvCxnSpPr>
            <a:stCxn id="233" idx="3"/>
            <a:endCxn id="236" idx="2"/>
          </p:cNvCxnSpPr>
          <p:nvPr/>
        </p:nvCxnSpPr>
        <p:spPr>
          <a:xfrm flipH="1" rot="10800000">
            <a:off x="8310037" y="3482703"/>
            <a:ext cx="9786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14"/>
          <p:cNvCxnSpPr>
            <a:stCxn id="230" idx="3"/>
            <a:endCxn id="237" idx="2"/>
          </p:cNvCxnSpPr>
          <p:nvPr/>
        </p:nvCxnSpPr>
        <p:spPr>
          <a:xfrm>
            <a:off x="8302979" y="1880901"/>
            <a:ext cx="7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p14"/>
          <p:cNvSpPr txBox="1"/>
          <p:nvPr/>
        </p:nvSpPr>
        <p:spPr>
          <a:xfrm>
            <a:off x="3395675" y="165175"/>
            <a:ext cx="527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1582052" y="3569599"/>
            <a:ext cx="2196000" cy="139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xtract given / subscribed user tweets and his following tweets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4"/>
          <p:cNvSpPr/>
          <p:nvPr/>
        </p:nvSpPr>
        <p:spPr>
          <a:xfrm>
            <a:off x="4461859" y="4386987"/>
            <a:ext cx="1664100" cy="12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user tweets, hashtag, @mentions of users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4"/>
          <p:cNvSpPr/>
          <p:nvPr/>
        </p:nvSpPr>
        <p:spPr>
          <a:xfrm>
            <a:off x="4461842" y="5825276"/>
            <a:ext cx="1664100" cy="9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recent tweets of following users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9387834" y="4574324"/>
            <a:ext cx="1664100" cy="2024400"/>
          </a:xfrm>
          <a:prstGeom prst="can">
            <a:avLst>
              <a:gd fmla="val 1016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Tweets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:user_id</a:t>
            </a:r>
            <a:endParaRPr b="0" i="1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:tweet</a:t>
            </a:r>
            <a:endParaRPr b="0" i="1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:hash_tag</a:t>
            </a:r>
            <a:endParaRPr b="0" i="1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:mention_id,</a:t>
            </a:r>
            <a:endParaRPr b="0" i="1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:tweet_time</a:t>
            </a:r>
            <a:endParaRPr b="0" i="1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:following_ids</a:t>
            </a: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14"/>
          <p:cNvCxnSpPr>
            <a:stCxn id="228" idx="1"/>
            <a:endCxn id="241" idx="1"/>
          </p:cNvCxnSpPr>
          <p:nvPr/>
        </p:nvCxnSpPr>
        <p:spPr>
          <a:xfrm flipH="1" rot="-5400000">
            <a:off x="347475" y="3032199"/>
            <a:ext cx="1824600" cy="64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14"/>
          <p:cNvCxnSpPr>
            <a:stCxn id="241" idx="3"/>
            <a:endCxn id="242" idx="1"/>
          </p:cNvCxnSpPr>
          <p:nvPr/>
        </p:nvCxnSpPr>
        <p:spPr>
          <a:xfrm>
            <a:off x="3778052" y="4266649"/>
            <a:ext cx="683700" cy="7551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p14"/>
          <p:cNvCxnSpPr>
            <a:stCxn id="241" idx="3"/>
            <a:endCxn id="243" idx="1"/>
          </p:cNvCxnSpPr>
          <p:nvPr/>
        </p:nvCxnSpPr>
        <p:spPr>
          <a:xfrm>
            <a:off x="3778052" y="4266649"/>
            <a:ext cx="683700" cy="20421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14"/>
          <p:cNvCxnSpPr>
            <a:stCxn id="242" idx="3"/>
          </p:cNvCxnSpPr>
          <p:nvPr/>
        </p:nvCxnSpPr>
        <p:spPr>
          <a:xfrm>
            <a:off x="6125959" y="5021787"/>
            <a:ext cx="33264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Google Shape;249;p14"/>
          <p:cNvCxnSpPr>
            <a:stCxn id="243" idx="3"/>
          </p:cNvCxnSpPr>
          <p:nvPr/>
        </p:nvCxnSpPr>
        <p:spPr>
          <a:xfrm flipH="1" rot="10800000">
            <a:off x="6125942" y="6276026"/>
            <a:ext cx="3260400" cy="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14"/>
          <p:cNvCxnSpPr>
            <a:stCxn id="232" idx="3"/>
            <a:endCxn id="230" idx="1"/>
          </p:cNvCxnSpPr>
          <p:nvPr/>
        </p:nvCxnSpPr>
        <p:spPr>
          <a:xfrm flipH="1" rot="10800000">
            <a:off x="5676990" y="1880926"/>
            <a:ext cx="429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1" name="Google Shape;251;p14"/>
          <p:cNvSpPr txBox="1"/>
          <p:nvPr/>
        </p:nvSpPr>
        <p:spPr>
          <a:xfrm>
            <a:off x="1825750" y="347100"/>
            <a:ext cx="762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Tweets And News Data Scraper</a:t>
            </a:r>
            <a:endParaRPr b="1" sz="48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2" name="Google Shape;252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 txBox="1"/>
          <p:nvPr/>
        </p:nvSpPr>
        <p:spPr>
          <a:xfrm>
            <a:off x="6920252" y="3465187"/>
            <a:ext cx="1940593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0" i="1" lang="en-US" sz="1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Select clusters having given user </a:t>
            </a:r>
            <a:endParaRPr b="0" i="1" sz="1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0" i="1" lang="en-US" sz="1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Select the users with similarity above given user</a:t>
            </a:r>
            <a:endParaRPr b="0" i="1" sz="1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1279443" y="2368083"/>
            <a:ext cx="831949" cy="1174154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4598188" y="2296131"/>
            <a:ext cx="1209587" cy="1165345"/>
          </a:xfrm>
          <a:prstGeom prst="flowChartMultidocumen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4490179" y="3725977"/>
            <a:ext cx="1727585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</a:t>
            </a:r>
            <a:r>
              <a:rPr b="1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clustering</a:t>
            </a: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users using </a:t>
            </a:r>
            <a:r>
              <a:rPr b="1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Jaccard</a:t>
            </a: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similarity score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2744468" y="3578394"/>
            <a:ext cx="1616518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r>
              <a:rPr b="1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News Read</a:t>
            </a: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Binary Matrix between user and news 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Term</a:t>
            </a: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Profile)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15"/>
          <p:cNvGrpSpPr/>
          <p:nvPr/>
        </p:nvGrpSpPr>
        <p:grpSpPr>
          <a:xfrm>
            <a:off x="2570252" y="2000267"/>
            <a:ext cx="1617124" cy="1398236"/>
            <a:chOff x="1889976" y="223625"/>
            <a:chExt cx="1285118" cy="816237"/>
          </a:xfrm>
        </p:grpSpPr>
        <p:grpSp>
          <p:nvGrpSpPr>
            <p:cNvPr id="263" name="Google Shape;263;p15"/>
            <p:cNvGrpSpPr/>
            <p:nvPr/>
          </p:nvGrpSpPr>
          <p:grpSpPr>
            <a:xfrm>
              <a:off x="2125913" y="454918"/>
              <a:ext cx="1049181" cy="575663"/>
              <a:chOff x="1931125" y="631325"/>
              <a:chExt cx="1466975" cy="854100"/>
            </a:xfrm>
          </p:grpSpPr>
          <p:sp>
            <p:nvSpPr>
              <p:cNvPr id="264" name="Google Shape;264;p15"/>
              <p:cNvSpPr/>
              <p:nvPr/>
            </p:nvSpPr>
            <p:spPr>
              <a:xfrm>
                <a:off x="1931125" y="631325"/>
                <a:ext cx="1457700" cy="835500"/>
              </a:xfrm>
              <a:prstGeom prst="rect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5" name="Google Shape;265;p15"/>
              <p:cNvCxnSpPr>
                <a:stCxn id="264" idx="0"/>
                <a:endCxn id="264" idx="2"/>
              </p:cNvCxnSpPr>
              <p:nvPr/>
            </p:nvCxnSpPr>
            <p:spPr>
              <a:xfrm>
                <a:off x="2659975" y="631325"/>
                <a:ext cx="0" cy="8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p15"/>
              <p:cNvCxnSpPr>
                <a:stCxn id="264" idx="1"/>
                <a:endCxn id="264" idx="3"/>
              </p:cNvCxnSpPr>
              <p:nvPr/>
            </p:nvCxnSpPr>
            <p:spPr>
              <a:xfrm>
                <a:off x="1931125" y="1049075"/>
                <a:ext cx="1457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p15"/>
              <p:cNvCxnSpPr/>
              <p:nvPr/>
            </p:nvCxnSpPr>
            <p:spPr>
              <a:xfrm flipH="1">
                <a:off x="2265350" y="640625"/>
                <a:ext cx="9300" cy="82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15"/>
              <p:cNvCxnSpPr/>
              <p:nvPr/>
            </p:nvCxnSpPr>
            <p:spPr>
              <a:xfrm>
                <a:off x="2998825" y="640625"/>
                <a:ext cx="0" cy="8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" name="Google Shape;269;p15"/>
              <p:cNvCxnSpPr/>
              <p:nvPr/>
            </p:nvCxnSpPr>
            <p:spPr>
              <a:xfrm>
                <a:off x="1949700" y="844875"/>
                <a:ext cx="142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0" name="Google Shape;270;p15"/>
              <p:cNvCxnSpPr/>
              <p:nvPr/>
            </p:nvCxnSpPr>
            <p:spPr>
              <a:xfrm>
                <a:off x="1949700" y="1262675"/>
                <a:ext cx="1448400" cy="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71" name="Google Shape;271;p15"/>
            <p:cNvSpPr txBox="1"/>
            <p:nvPr/>
          </p:nvSpPr>
          <p:spPr>
            <a:xfrm rot="-5400000">
              <a:off x="1790460" y="621765"/>
              <a:ext cx="517613" cy="31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 txBox="1"/>
            <p:nvPr/>
          </p:nvSpPr>
          <p:spPr>
            <a:xfrm>
              <a:off x="2404513" y="223625"/>
              <a:ext cx="518332" cy="335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News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3" name="Google Shape;273;p15"/>
          <p:cNvCxnSpPr>
            <a:stCxn id="258" idx="4"/>
            <a:endCxn id="271" idx="0"/>
          </p:cNvCxnSpPr>
          <p:nvPr/>
        </p:nvCxnSpPr>
        <p:spPr>
          <a:xfrm>
            <a:off x="2111392" y="2955160"/>
            <a:ext cx="45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p15"/>
          <p:cNvCxnSpPr>
            <a:stCxn id="264" idx="3"/>
            <a:endCxn id="259" idx="1"/>
          </p:cNvCxnSpPr>
          <p:nvPr/>
        </p:nvCxnSpPr>
        <p:spPr>
          <a:xfrm>
            <a:off x="4179029" y="2878804"/>
            <a:ext cx="4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75" name="Google Shape;2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156330" y="1807802"/>
            <a:ext cx="361500" cy="3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5"/>
          <p:cNvSpPr/>
          <p:nvPr/>
        </p:nvSpPr>
        <p:spPr>
          <a:xfrm>
            <a:off x="6238680" y="2786674"/>
            <a:ext cx="196800" cy="206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15"/>
          <p:cNvCxnSpPr>
            <a:stCxn id="275" idx="2"/>
            <a:endCxn id="276" idx="0"/>
          </p:cNvCxnSpPr>
          <p:nvPr/>
        </p:nvCxnSpPr>
        <p:spPr>
          <a:xfrm>
            <a:off x="6337080" y="2169302"/>
            <a:ext cx="0" cy="617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78" name="Google Shape;278;p15"/>
          <p:cNvCxnSpPr>
            <a:stCxn id="259" idx="3"/>
            <a:endCxn id="276" idx="2"/>
          </p:cNvCxnSpPr>
          <p:nvPr/>
        </p:nvCxnSpPr>
        <p:spPr>
          <a:xfrm>
            <a:off x="5807775" y="2878804"/>
            <a:ext cx="4308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9" name="Google Shape;279;p15"/>
          <p:cNvSpPr/>
          <p:nvPr/>
        </p:nvSpPr>
        <p:spPr>
          <a:xfrm>
            <a:off x="7063186" y="2435977"/>
            <a:ext cx="1370383" cy="885652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Order similar users 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15"/>
          <p:cNvCxnSpPr>
            <a:stCxn id="276" idx="6"/>
            <a:endCxn id="279" idx="1"/>
          </p:cNvCxnSpPr>
          <p:nvPr/>
        </p:nvCxnSpPr>
        <p:spPr>
          <a:xfrm flipH="1" rot="10800000">
            <a:off x="6435480" y="2878924"/>
            <a:ext cx="6276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1" name="Google Shape;281;p15"/>
          <p:cNvSpPr/>
          <p:nvPr/>
        </p:nvSpPr>
        <p:spPr>
          <a:xfrm>
            <a:off x="9003780" y="2679042"/>
            <a:ext cx="1370400" cy="446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weighted news of similar users 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9038896" y="1817599"/>
            <a:ext cx="1940594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based on </a:t>
            </a: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User’s hotness rate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news’s hotness rate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15"/>
          <p:cNvCxnSpPr>
            <a:stCxn id="279" idx="3"/>
            <a:endCxn id="281" idx="1"/>
          </p:cNvCxnSpPr>
          <p:nvPr/>
        </p:nvCxnSpPr>
        <p:spPr>
          <a:xfrm>
            <a:off x="8433569" y="2878803"/>
            <a:ext cx="570300" cy="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15"/>
          <p:cNvCxnSpPr>
            <a:endCxn id="285" idx="0"/>
          </p:cNvCxnSpPr>
          <p:nvPr/>
        </p:nvCxnSpPr>
        <p:spPr>
          <a:xfrm>
            <a:off x="9794146" y="3110894"/>
            <a:ext cx="0" cy="14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6" name="Google Shape;286;p15"/>
          <p:cNvSpPr txBox="1"/>
          <p:nvPr/>
        </p:nvSpPr>
        <p:spPr>
          <a:xfrm>
            <a:off x="6435480" y="1794466"/>
            <a:ext cx="1553400" cy="32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Calibri"/>
              <a:buNone/>
            </a:pPr>
            <a:r>
              <a:rPr b="1" i="1" lang="en-US" sz="9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User News Read Data</a:t>
            </a:r>
            <a:endParaRPr b="1" i="1" sz="9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5"/>
          <p:cNvSpPr txBox="1"/>
          <p:nvPr/>
        </p:nvSpPr>
        <p:spPr>
          <a:xfrm>
            <a:off x="1244691" y="3784625"/>
            <a:ext cx="1153135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Read Behaviour Data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9038896" y="4549994"/>
            <a:ext cx="1510500" cy="168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Personalised News</a:t>
            </a: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recommended by combining, prioritising, rating news using </a:t>
            </a: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user’s reading rate , news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 category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specified explicitly by the user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1396930" y="795996"/>
            <a:ext cx="8364284" cy="575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Collaborative Filter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3603657" y="1543339"/>
            <a:ext cx="26014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Block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/>
        </p:nvSpPr>
        <p:spPr>
          <a:xfrm>
            <a:off x="1018867" y="829313"/>
            <a:ext cx="836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Collaborative Filter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1163320" y="1586665"/>
            <a:ext cx="9865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Construct a News Read Binary Matrix from news read history of the user.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From the News Read Matrix calculate the similarity between the users using Jaccardian Similarity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 a Similarity Matrix using the User-User Similarity score calculated in the above step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With the similarity Matrix as input perform ordered clustering on the users and group them into clusters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From the Clusters select the users similar to the users and only higher order similar users are selected in this step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8" name="Google Shape;298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/>
        </p:nvSpPr>
        <p:spPr>
          <a:xfrm>
            <a:off x="948529" y="800367"/>
            <a:ext cx="836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Collaborative Filter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948529" y="1586665"/>
            <a:ext cx="9865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6.   Collect the news items read by the similar users from the news read matrix obtained from step(1)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 startAt="7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Calculate the weight of each news item based on the similarity score of the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 startAt="7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news items are selected in order of higher weightage to the news.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9.   The resulting news is the set of news items recommended from the collaborative filter module.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6" name="Google Shape;306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/>
        </p:nvSpPr>
        <p:spPr>
          <a:xfrm>
            <a:off x="626708" y="529700"/>
            <a:ext cx="93489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Content Based Filter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18"/>
          <p:cNvGrpSpPr/>
          <p:nvPr/>
        </p:nvGrpSpPr>
        <p:grpSpPr>
          <a:xfrm>
            <a:off x="460159" y="2158036"/>
            <a:ext cx="1464896" cy="1580060"/>
            <a:chOff x="2084325" y="2281425"/>
            <a:chExt cx="1327500" cy="1218900"/>
          </a:xfrm>
        </p:grpSpPr>
        <p:sp>
          <p:nvSpPr>
            <p:cNvPr id="313" name="Google Shape;313;p18"/>
            <p:cNvSpPr/>
            <p:nvPr/>
          </p:nvSpPr>
          <p:spPr>
            <a:xfrm>
              <a:off x="2084325" y="2281425"/>
              <a:ext cx="1327500" cy="1218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190978" y="2367501"/>
              <a:ext cx="1114200" cy="441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Extract </a:t>
              </a:r>
              <a:r>
                <a:rPr b="1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Topics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from </a:t>
              </a:r>
              <a:r>
                <a:rPr b="1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2190975" y="2901525"/>
              <a:ext cx="1114200" cy="487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Extract </a:t>
              </a:r>
              <a:r>
                <a:rPr b="1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Named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Entity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from </a:t>
              </a:r>
              <a:r>
                <a:rPr b="1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Content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8"/>
          <p:cNvSpPr txBox="1"/>
          <p:nvPr/>
        </p:nvSpPr>
        <p:spPr>
          <a:xfrm>
            <a:off x="537846" y="3957552"/>
            <a:ext cx="1285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</a:t>
            </a:r>
            <a:r>
              <a:rPr b="1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all news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2792628" y="1822870"/>
            <a:ext cx="1389300" cy="1400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Summarized</a:t>
            </a: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Topics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Named Entity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each users from news read history 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18"/>
          <p:cNvGrpSpPr/>
          <p:nvPr/>
        </p:nvGrpSpPr>
        <p:grpSpPr>
          <a:xfrm>
            <a:off x="4764527" y="2491489"/>
            <a:ext cx="1449329" cy="1262083"/>
            <a:chOff x="1819313" y="223623"/>
            <a:chExt cx="1355780" cy="806959"/>
          </a:xfrm>
        </p:grpSpPr>
        <p:grpSp>
          <p:nvGrpSpPr>
            <p:cNvPr id="319" name="Google Shape;319;p18"/>
            <p:cNvGrpSpPr/>
            <p:nvPr/>
          </p:nvGrpSpPr>
          <p:grpSpPr>
            <a:xfrm>
              <a:off x="2125912" y="454918"/>
              <a:ext cx="1049181" cy="575663"/>
              <a:chOff x="1931125" y="631325"/>
              <a:chExt cx="1466975" cy="854100"/>
            </a:xfrm>
          </p:grpSpPr>
          <p:sp>
            <p:nvSpPr>
              <p:cNvPr id="320" name="Google Shape;320;p18"/>
              <p:cNvSpPr/>
              <p:nvPr/>
            </p:nvSpPr>
            <p:spPr>
              <a:xfrm>
                <a:off x="1931125" y="631325"/>
                <a:ext cx="1457700" cy="8355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1" name="Google Shape;321;p18"/>
              <p:cNvCxnSpPr>
                <a:stCxn id="320" idx="0"/>
                <a:endCxn id="320" idx="2"/>
              </p:cNvCxnSpPr>
              <p:nvPr/>
            </p:nvCxnSpPr>
            <p:spPr>
              <a:xfrm>
                <a:off x="2659975" y="631325"/>
                <a:ext cx="0" cy="8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p18"/>
              <p:cNvCxnSpPr>
                <a:stCxn id="320" idx="1"/>
                <a:endCxn id="320" idx="3"/>
              </p:cNvCxnSpPr>
              <p:nvPr/>
            </p:nvCxnSpPr>
            <p:spPr>
              <a:xfrm>
                <a:off x="1931125" y="1049075"/>
                <a:ext cx="1457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p18"/>
              <p:cNvCxnSpPr/>
              <p:nvPr/>
            </p:nvCxnSpPr>
            <p:spPr>
              <a:xfrm flipH="1">
                <a:off x="2265350" y="640625"/>
                <a:ext cx="9300" cy="82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18"/>
              <p:cNvCxnSpPr/>
              <p:nvPr/>
            </p:nvCxnSpPr>
            <p:spPr>
              <a:xfrm>
                <a:off x="2998825" y="640625"/>
                <a:ext cx="0" cy="8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5" name="Google Shape;325;p18"/>
              <p:cNvCxnSpPr/>
              <p:nvPr/>
            </p:nvCxnSpPr>
            <p:spPr>
              <a:xfrm>
                <a:off x="1949700" y="844875"/>
                <a:ext cx="142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p18"/>
              <p:cNvCxnSpPr/>
              <p:nvPr/>
            </p:nvCxnSpPr>
            <p:spPr>
              <a:xfrm>
                <a:off x="1949700" y="1262675"/>
                <a:ext cx="1448400" cy="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27" name="Google Shape;327;p18"/>
            <p:cNvSpPr txBox="1"/>
            <p:nvPr/>
          </p:nvSpPr>
          <p:spPr>
            <a:xfrm rot="-5400000">
              <a:off x="1737263" y="607425"/>
              <a:ext cx="44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+ S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8"/>
            <p:cNvSpPr txBox="1"/>
            <p:nvPr/>
          </p:nvSpPr>
          <p:spPr>
            <a:xfrm>
              <a:off x="2321262" y="223623"/>
              <a:ext cx="5751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+ S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18"/>
          <p:cNvSpPr txBox="1"/>
          <p:nvPr/>
        </p:nvSpPr>
        <p:spPr>
          <a:xfrm>
            <a:off x="5030701" y="3924433"/>
            <a:ext cx="13671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Similarity matrix between news including short term profile of user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2792628" y="3876084"/>
            <a:ext cx="1544700" cy="846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Named Entity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each news (</a:t>
            </a: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4447445" y="1758146"/>
            <a:ext cx="425400" cy="2975100"/>
          </a:xfrm>
          <a:prstGeom prst="rightBrace">
            <a:avLst>
              <a:gd fmla="val 50000" name="adj1"/>
              <a:gd fmla="val 4933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8"/>
          <p:cNvSpPr/>
          <p:nvPr/>
        </p:nvSpPr>
        <p:spPr>
          <a:xfrm>
            <a:off x="6779181" y="2963440"/>
            <a:ext cx="733482" cy="646488"/>
          </a:xfrm>
          <a:prstGeom prst="flowChartMultidocumen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N+S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6322997" y="3579302"/>
            <a:ext cx="1099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</a:t>
            </a:r>
            <a:r>
              <a:rPr b="1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clustering</a:t>
            </a: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news using </a:t>
            </a:r>
            <a:r>
              <a:rPr b="1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Semi-Cosine</a:t>
            </a: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similarity score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18"/>
          <p:cNvCxnSpPr>
            <a:stCxn id="320" idx="3"/>
            <a:endCxn id="332" idx="1"/>
          </p:cNvCxnSpPr>
          <p:nvPr/>
        </p:nvCxnSpPr>
        <p:spPr>
          <a:xfrm flipH="1" rot="10800000">
            <a:off x="6206765" y="3286700"/>
            <a:ext cx="5724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5" name="Google Shape;335;p18"/>
          <p:cNvSpPr txBox="1"/>
          <p:nvPr/>
        </p:nvSpPr>
        <p:spPr>
          <a:xfrm>
            <a:off x="8500936" y="1826027"/>
            <a:ext cx="259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0" i="1" lang="en-US" sz="1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Select clusters having given user short term profile</a:t>
            </a:r>
            <a:endParaRPr b="0" i="1" sz="1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0" i="1" lang="en-US" sz="1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Select the news with similarity above given user short term profile</a:t>
            </a:r>
            <a:endParaRPr b="0" i="1" sz="1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b="0" i="1" lang="en-US" sz="1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Select the other users short term profile above given user profile and repeat step 1 and 2 (</a:t>
            </a:r>
            <a:r>
              <a:rPr b="1" i="1" lang="en-US" sz="1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submodularity model</a:t>
            </a:r>
            <a:r>
              <a:rPr b="0" i="1" lang="en-US" sz="1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1" sz="1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2833916" y="3291989"/>
            <a:ext cx="151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</a:t>
            </a:r>
            <a:r>
              <a:rPr b="1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term</a:t>
            </a: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profile(</a:t>
            </a:r>
            <a:r>
              <a:rPr b="1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of each user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18"/>
          <p:cNvCxnSpPr>
            <a:stCxn id="313" idx="3"/>
            <a:endCxn id="317" idx="1"/>
          </p:cNvCxnSpPr>
          <p:nvPr/>
        </p:nvCxnSpPr>
        <p:spPr>
          <a:xfrm flipH="1" rot="10800000">
            <a:off x="1925055" y="2522966"/>
            <a:ext cx="867600" cy="4251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8" name="Google Shape;338;p18"/>
          <p:cNvCxnSpPr>
            <a:stCxn id="313" idx="3"/>
            <a:endCxn id="330" idx="1"/>
          </p:cNvCxnSpPr>
          <p:nvPr/>
        </p:nvCxnSpPr>
        <p:spPr>
          <a:xfrm>
            <a:off x="1925055" y="2948066"/>
            <a:ext cx="867600" cy="13512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9" name="Google Shape;339;p18"/>
          <p:cNvSpPr/>
          <p:nvPr/>
        </p:nvSpPr>
        <p:spPr>
          <a:xfrm>
            <a:off x="7986529" y="3196507"/>
            <a:ext cx="196800" cy="206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18"/>
          <p:cNvCxnSpPr>
            <a:stCxn id="332" idx="3"/>
            <a:endCxn id="339" idx="2"/>
          </p:cNvCxnSpPr>
          <p:nvPr/>
        </p:nvCxnSpPr>
        <p:spPr>
          <a:xfrm>
            <a:off x="7512663" y="3286684"/>
            <a:ext cx="474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1" name="Google Shape;341;p18"/>
          <p:cNvSpPr/>
          <p:nvPr/>
        </p:nvSpPr>
        <p:spPr>
          <a:xfrm>
            <a:off x="8790408" y="3083166"/>
            <a:ext cx="1714200" cy="42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order Similar news </a:t>
            </a: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Submodular news set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8"/>
          <p:cNvSpPr/>
          <p:nvPr/>
        </p:nvSpPr>
        <p:spPr>
          <a:xfrm>
            <a:off x="8985408" y="4078428"/>
            <a:ext cx="1324200" cy="336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weighted news 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3" name="Google Shape;343;p18"/>
          <p:cNvCxnSpPr>
            <a:stCxn id="339" idx="6"/>
            <a:endCxn id="341" idx="1"/>
          </p:cNvCxnSpPr>
          <p:nvPr/>
        </p:nvCxnSpPr>
        <p:spPr>
          <a:xfrm flipH="1" rot="10800000">
            <a:off x="8183329" y="3293557"/>
            <a:ext cx="6072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4" name="Google Shape;344;p18"/>
          <p:cNvCxnSpPr>
            <a:stCxn id="341" idx="2"/>
            <a:endCxn id="342" idx="0"/>
          </p:cNvCxnSpPr>
          <p:nvPr/>
        </p:nvCxnSpPr>
        <p:spPr>
          <a:xfrm>
            <a:off x="9647508" y="3504066"/>
            <a:ext cx="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5" name="Google Shape;345;p18"/>
          <p:cNvSpPr/>
          <p:nvPr/>
        </p:nvSpPr>
        <p:spPr>
          <a:xfrm>
            <a:off x="8892258" y="4989390"/>
            <a:ext cx="1510500" cy="168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Personalised News</a:t>
            </a: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recommended by combining, prioritising, rating news using </a:t>
            </a: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user’s reading rate , news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 category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specified explicitly by the user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18"/>
          <p:cNvCxnSpPr/>
          <p:nvPr/>
        </p:nvCxnSpPr>
        <p:spPr>
          <a:xfrm>
            <a:off x="9642234" y="4415028"/>
            <a:ext cx="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7" name="Google Shape;347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/>
          <p:nvPr/>
        </p:nvSpPr>
        <p:spPr>
          <a:xfrm>
            <a:off x="793783" y="482767"/>
            <a:ext cx="923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Content Based Filter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793783" y="1289744"/>
            <a:ext cx="98655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Extract the Meta Data from news by Identifying the topics from the title of the news and  named entities from the content of the news.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From the above meta data construct a news item N={T,E} which contains named entities and relevance tag from the title and content of the news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 Short Term Profile(S) for the user ,which contains  the summarized Topics and Named Entity of each users from last two weeks news read history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Similarity between the news items is calculated using Cosine similarity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Cosine Semi-Similarity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is used to evaluate the degree of similarity between a users Short Term Profile(S) and News item(N)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Similarity Matrix is Constructed between the Short Term profiles and the news items using the precalculated similarity scores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"/>
          <p:cNvSpPr txBox="1"/>
          <p:nvPr/>
        </p:nvSpPr>
        <p:spPr>
          <a:xfrm>
            <a:off x="760958" y="629132"/>
            <a:ext cx="923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Content Based Filter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60958" y="1458694"/>
            <a:ext cx="103839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 startAt="7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Now User Short Term Profile and News Items are clustered using ordered clustering algorithms.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 startAt="7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news items that lies in the cluster in which the user belongs to are selected and extracted.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 startAt="7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Also the other higher order User profile present in the cluster in which the user belongs are selected and are considered as similar to the user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 startAt="7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 (8) is again performed on the similar user profiles selected from the above step.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 startAt="7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news items are selected in order of higher weightage to the news.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12.   The resulting news is the set of news items recommended from the content based  filter module.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/>
          <p:nvPr/>
        </p:nvSpPr>
        <p:spPr>
          <a:xfrm>
            <a:off x="647765" y="575712"/>
            <a:ext cx="1089646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Additional Collaborative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651399" y="1488197"/>
            <a:ext cx="1167600" cy="1376575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2442370" y="4347105"/>
            <a:ext cx="1475095" cy="107222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news metadata to entered news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4668556" y="4349575"/>
            <a:ext cx="2121336" cy="107222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short term user profile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4895432" y="2385122"/>
            <a:ext cx="2229033" cy="107222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user profile usinng extracted info of given users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1"/>
          <p:cNvSpPr/>
          <p:nvPr/>
        </p:nvSpPr>
        <p:spPr>
          <a:xfrm>
            <a:off x="7151426" y="4349576"/>
            <a:ext cx="2281294" cy="10697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FLANN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from all users short term profile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21"/>
          <p:cNvCxnSpPr>
            <a:stCxn id="370" idx="3"/>
            <a:endCxn id="376" idx="1"/>
          </p:cNvCxnSpPr>
          <p:nvPr/>
        </p:nvCxnSpPr>
        <p:spPr>
          <a:xfrm flipH="1" rot="-5400000">
            <a:off x="1835349" y="2264622"/>
            <a:ext cx="44700" cy="124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7" name="Google Shape;377;p21"/>
          <p:cNvCxnSpPr>
            <a:stCxn id="370" idx="3"/>
            <a:endCxn id="371" idx="1"/>
          </p:cNvCxnSpPr>
          <p:nvPr/>
        </p:nvCxnSpPr>
        <p:spPr>
          <a:xfrm flipH="1" rot="-5400000">
            <a:off x="829599" y="3270372"/>
            <a:ext cx="2018400" cy="1207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8" name="Google Shape;378;p21"/>
          <p:cNvCxnSpPr>
            <a:stCxn id="371" idx="3"/>
            <a:endCxn id="372" idx="1"/>
          </p:cNvCxnSpPr>
          <p:nvPr/>
        </p:nvCxnSpPr>
        <p:spPr>
          <a:xfrm>
            <a:off x="3917465" y="4883217"/>
            <a:ext cx="7512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9" name="Google Shape;379;p21"/>
          <p:cNvSpPr/>
          <p:nvPr/>
        </p:nvSpPr>
        <p:spPr>
          <a:xfrm>
            <a:off x="8112073" y="2716863"/>
            <a:ext cx="360000" cy="360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8349657" y="2482205"/>
            <a:ext cx="13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top  user 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21"/>
          <p:cNvCxnSpPr>
            <a:stCxn id="373" idx="3"/>
            <a:endCxn id="379" idx="2"/>
          </p:cNvCxnSpPr>
          <p:nvPr/>
        </p:nvCxnSpPr>
        <p:spPr>
          <a:xfrm flipH="1" rot="10800000">
            <a:off x="7124465" y="2896934"/>
            <a:ext cx="987600" cy="2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2" name="Google Shape;382;p21"/>
          <p:cNvCxnSpPr>
            <a:stCxn id="372" idx="3"/>
            <a:endCxn id="374" idx="1"/>
          </p:cNvCxnSpPr>
          <p:nvPr/>
        </p:nvCxnSpPr>
        <p:spPr>
          <a:xfrm flipH="1" rot="10800000">
            <a:off x="6789892" y="4884487"/>
            <a:ext cx="3615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3" name="Google Shape;383;p21"/>
          <p:cNvCxnSpPr>
            <a:stCxn id="374" idx="0"/>
            <a:endCxn id="379" idx="4"/>
          </p:cNvCxnSpPr>
          <p:nvPr/>
        </p:nvCxnSpPr>
        <p:spPr>
          <a:xfrm rot="10800000">
            <a:off x="8292073" y="3076976"/>
            <a:ext cx="0" cy="127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4" name="Google Shape;384;p21"/>
          <p:cNvCxnSpPr>
            <a:stCxn id="379" idx="6"/>
            <a:endCxn id="385" idx="1"/>
          </p:cNvCxnSpPr>
          <p:nvPr/>
        </p:nvCxnSpPr>
        <p:spPr>
          <a:xfrm flipH="1" rot="10800000">
            <a:off x="8472073" y="2864763"/>
            <a:ext cx="1167600" cy="3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6" name="Google Shape;376;p21"/>
          <p:cNvSpPr/>
          <p:nvPr/>
        </p:nvSpPr>
        <p:spPr>
          <a:xfrm>
            <a:off x="2480115" y="2385122"/>
            <a:ext cx="1949865" cy="10486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Tweets retweets, likes tag of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users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1"/>
          <p:cNvSpPr/>
          <p:nvPr/>
        </p:nvSpPr>
        <p:spPr>
          <a:xfrm>
            <a:off x="9639681" y="2240667"/>
            <a:ext cx="1839556" cy="12481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Top Nearest   user from the user read history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21"/>
          <p:cNvCxnSpPr/>
          <p:nvPr/>
        </p:nvCxnSpPr>
        <p:spPr>
          <a:xfrm>
            <a:off x="4451426" y="2941834"/>
            <a:ext cx="422560" cy="247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7" name="Google Shape;387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 txBox="1"/>
          <p:nvPr/>
        </p:nvSpPr>
        <p:spPr>
          <a:xfrm>
            <a:off x="647765" y="630704"/>
            <a:ext cx="1089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Additional Collaborative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647765" y="1565318"/>
            <a:ext cx="9903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Fetch the Tweets of the User and other retweets and Hashtags from the Data-Base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Pre-Process the Tweets and perform Topic Modelling on the tweets to identify the important topics and entities.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Summarise the identified topics and entities of the user and form a User Profile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Extract the Meta Data from news by Identifying the topics from the title of the news and  named entities from the content of the news.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Construct Short Term Profile for the users from the above extracted Rich Meta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5" name="Google Shape;395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3"/>
          <p:cNvSpPr txBox="1"/>
          <p:nvPr/>
        </p:nvSpPr>
        <p:spPr>
          <a:xfrm>
            <a:off x="647765" y="744524"/>
            <a:ext cx="1089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Additional Collaborative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 txBox="1"/>
          <p:nvPr/>
        </p:nvSpPr>
        <p:spPr>
          <a:xfrm>
            <a:off x="840154" y="1809046"/>
            <a:ext cx="9865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 startAt="6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Construct a FLANN model from all users short term profile based on the topics and entities.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 startAt="6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Now for the user profile in step(3) select the top 10 nearest neighbours in the FLANN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 startAt="6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These Neighbours are considered as similar users based on their historical read behaviour.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 startAt="6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These similar users are further used in Colaborative module and Content based module.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3" name="Google Shape;403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/>
        </p:nvSpPr>
        <p:spPr>
          <a:xfrm>
            <a:off x="1302823" y="1768898"/>
            <a:ext cx="10390403" cy="466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ews item is different in nature when compared to other recommendations item like products, books and movies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Each news is more specific and different from other news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 has short life span and expires in small duration of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Recency and Popularity plays a major role in changing user intertest on the news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need to deal with large news corpus by addressing the scalability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 txBox="1"/>
          <p:nvPr/>
        </p:nvSpPr>
        <p:spPr>
          <a:xfrm>
            <a:off x="698107" y="427120"/>
            <a:ext cx="56684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6"/>
          <p:cNvCxnSpPr/>
          <p:nvPr/>
        </p:nvCxnSpPr>
        <p:spPr>
          <a:xfrm>
            <a:off x="796583" y="1272185"/>
            <a:ext cx="39582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6"/>
          <p:cNvSpPr/>
          <p:nvPr/>
        </p:nvSpPr>
        <p:spPr>
          <a:xfrm>
            <a:off x="891885" y="1778756"/>
            <a:ext cx="282069" cy="285340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ghtbulb" id="68" name="Google Shape;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2247" y="-1364199"/>
            <a:ext cx="1136898" cy="11368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6"/>
          <p:cNvGrpSpPr/>
          <p:nvPr/>
        </p:nvGrpSpPr>
        <p:grpSpPr>
          <a:xfrm>
            <a:off x="9829758" y="-43548"/>
            <a:ext cx="2607255" cy="2664879"/>
            <a:chOff x="9829758" y="-43548"/>
            <a:chExt cx="2607255" cy="2664879"/>
          </a:xfrm>
        </p:grpSpPr>
        <p:sp>
          <p:nvSpPr>
            <p:cNvPr id="70" name="Google Shape;70;p6"/>
            <p:cNvSpPr/>
            <p:nvPr/>
          </p:nvSpPr>
          <p:spPr>
            <a:xfrm rot="175411">
              <a:off x="9979717" y="852869"/>
              <a:ext cx="1617377" cy="1357396"/>
            </a:xfrm>
            <a:custGeom>
              <a:rect b="b" l="l" r="r" t="t"/>
              <a:pathLst>
                <a:path extrusionOk="0" h="5233" w="5361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rgbClr val="077E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4928863">
              <a:off x="9834138" y="63794"/>
              <a:ext cx="870993" cy="767959"/>
            </a:xfrm>
            <a:custGeom>
              <a:rect b="b" l="l" r="r" t="t"/>
              <a:pathLst>
                <a:path extrusionOk="0" h="3602" w="4095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onnections" id="72" name="Google Shape;7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29350" y="-43548"/>
              <a:ext cx="1527981" cy="1527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ightbulb" id="73" name="Google Shape;7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00115" y="1484433"/>
              <a:ext cx="1136898" cy="1136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"/>
          <p:cNvSpPr txBox="1"/>
          <p:nvPr/>
        </p:nvSpPr>
        <p:spPr>
          <a:xfrm>
            <a:off x="779715" y="628263"/>
            <a:ext cx="1036189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Personalized News Recommendation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4"/>
          <p:cNvSpPr/>
          <p:nvPr/>
        </p:nvSpPr>
        <p:spPr>
          <a:xfrm>
            <a:off x="904672" y="1894636"/>
            <a:ext cx="2140200" cy="865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4"/>
          <p:cNvSpPr/>
          <p:nvPr/>
        </p:nvSpPr>
        <p:spPr>
          <a:xfrm>
            <a:off x="904672" y="3122579"/>
            <a:ext cx="2140200" cy="865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4"/>
          <p:cNvSpPr/>
          <p:nvPr/>
        </p:nvSpPr>
        <p:spPr>
          <a:xfrm>
            <a:off x="4333673" y="2534055"/>
            <a:ext cx="2140200" cy="865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4"/>
          <p:cNvSpPr/>
          <p:nvPr/>
        </p:nvSpPr>
        <p:spPr>
          <a:xfrm>
            <a:off x="4333673" y="3910868"/>
            <a:ext cx="2140200" cy="8658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1013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rPr>
              <a:t>ORDERING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rPr>
              <a:t> NEWS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4"/>
          <p:cNvSpPr/>
          <p:nvPr/>
        </p:nvSpPr>
        <p:spPr>
          <a:xfrm>
            <a:off x="4333673" y="5287679"/>
            <a:ext cx="2140200" cy="8658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1013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rPr>
              <a:t>READING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4"/>
          <p:cNvSpPr/>
          <p:nvPr/>
        </p:nvSpPr>
        <p:spPr>
          <a:xfrm>
            <a:off x="8463064" y="1551912"/>
            <a:ext cx="1935900" cy="646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1013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4"/>
          <p:cNvSpPr/>
          <p:nvPr/>
        </p:nvSpPr>
        <p:spPr>
          <a:xfrm>
            <a:off x="8463064" y="2568102"/>
            <a:ext cx="1935900" cy="797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1013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rPr>
              <a:t>TWEET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8463064" y="3881684"/>
            <a:ext cx="1935900" cy="92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1013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rPr>
              <a:t>EXPLICT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8263647" y="5306088"/>
            <a:ext cx="2334600" cy="797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1013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rPr>
              <a:t>RECOMMENDATION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24"/>
          <p:cNvCxnSpPr>
            <a:stCxn id="409" idx="3"/>
          </p:cNvCxnSpPr>
          <p:nvPr/>
        </p:nvCxnSpPr>
        <p:spPr>
          <a:xfrm>
            <a:off x="3044872" y="2327536"/>
            <a:ext cx="1288800" cy="460800"/>
          </a:xfrm>
          <a:prstGeom prst="bentConnector3">
            <a:avLst>
              <a:gd fmla="val 50000" name="adj1"/>
            </a:avLst>
          </a:prstGeom>
          <a:solidFill>
            <a:srgbClr val="FFFFFF"/>
          </a:solidFill>
          <a:ln cap="flat" cmpd="sng" w="25400">
            <a:solidFill>
              <a:srgbClr val="10132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9" name="Google Shape;419;p24"/>
          <p:cNvCxnSpPr>
            <a:stCxn id="410" idx="3"/>
          </p:cNvCxnSpPr>
          <p:nvPr/>
        </p:nvCxnSpPr>
        <p:spPr>
          <a:xfrm flipH="1" rot="10800000">
            <a:off x="3044872" y="3091379"/>
            <a:ext cx="1288800" cy="464100"/>
          </a:xfrm>
          <a:prstGeom prst="bentConnector3">
            <a:avLst>
              <a:gd fmla="val 50000" name="adj1"/>
            </a:avLst>
          </a:prstGeom>
          <a:solidFill>
            <a:srgbClr val="FFFFFF"/>
          </a:solidFill>
          <a:ln cap="flat" cmpd="sng" w="25400">
            <a:solidFill>
              <a:srgbClr val="10132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0" name="Google Shape;420;p24"/>
          <p:cNvCxnSpPr>
            <a:stCxn id="411" idx="2"/>
            <a:endCxn id="412" idx="0"/>
          </p:cNvCxnSpPr>
          <p:nvPr/>
        </p:nvCxnSpPr>
        <p:spPr>
          <a:xfrm>
            <a:off x="5403773" y="3399855"/>
            <a:ext cx="0" cy="510900"/>
          </a:xfrm>
          <a:prstGeom prst="straightConnector1">
            <a:avLst/>
          </a:prstGeom>
          <a:solidFill>
            <a:srgbClr val="FFFFFF"/>
          </a:solidFill>
          <a:ln cap="flat" cmpd="sng" w="25400">
            <a:solidFill>
              <a:srgbClr val="10132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1" name="Google Shape;421;p24"/>
          <p:cNvCxnSpPr>
            <a:stCxn id="412" idx="2"/>
            <a:endCxn id="413" idx="0"/>
          </p:cNvCxnSpPr>
          <p:nvPr/>
        </p:nvCxnSpPr>
        <p:spPr>
          <a:xfrm>
            <a:off x="5403773" y="4776668"/>
            <a:ext cx="0" cy="510900"/>
          </a:xfrm>
          <a:prstGeom prst="straightConnector1">
            <a:avLst/>
          </a:prstGeom>
          <a:solidFill>
            <a:srgbClr val="FFFFFF"/>
          </a:solidFill>
          <a:ln cap="flat" cmpd="sng" w="25400">
            <a:solidFill>
              <a:srgbClr val="10132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2" name="Google Shape;422;p24"/>
          <p:cNvCxnSpPr>
            <a:stCxn id="414" idx="2"/>
            <a:endCxn id="415" idx="0"/>
          </p:cNvCxnSpPr>
          <p:nvPr/>
        </p:nvCxnSpPr>
        <p:spPr>
          <a:xfrm>
            <a:off x="9431014" y="2198412"/>
            <a:ext cx="0" cy="369600"/>
          </a:xfrm>
          <a:prstGeom prst="straightConnector1">
            <a:avLst/>
          </a:prstGeom>
          <a:solidFill>
            <a:srgbClr val="FFFFFF"/>
          </a:solidFill>
          <a:ln cap="flat" cmpd="sng" w="25400">
            <a:solidFill>
              <a:srgbClr val="10132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3" name="Google Shape;423;p24"/>
          <p:cNvCxnSpPr>
            <a:stCxn id="415" idx="2"/>
            <a:endCxn id="416" idx="0"/>
          </p:cNvCxnSpPr>
          <p:nvPr/>
        </p:nvCxnSpPr>
        <p:spPr>
          <a:xfrm>
            <a:off x="9431014" y="3365802"/>
            <a:ext cx="0" cy="516000"/>
          </a:xfrm>
          <a:prstGeom prst="straightConnector1">
            <a:avLst/>
          </a:prstGeom>
          <a:solidFill>
            <a:srgbClr val="FFFFFF"/>
          </a:solidFill>
          <a:ln cap="flat" cmpd="sng" w="25400">
            <a:solidFill>
              <a:srgbClr val="10132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4" name="Google Shape;424;p24"/>
          <p:cNvCxnSpPr>
            <a:stCxn id="416" idx="1"/>
            <a:endCxn id="412" idx="3"/>
          </p:cNvCxnSpPr>
          <p:nvPr/>
        </p:nvCxnSpPr>
        <p:spPr>
          <a:xfrm rot="10800000">
            <a:off x="6473764" y="4343684"/>
            <a:ext cx="1989300" cy="0"/>
          </a:xfrm>
          <a:prstGeom prst="straightConnector1">
            <a:avLst/>
          </a:prstGeom>
          <a:solidFill>
            <a:srgbClr val="FFFFFF"/>
          </a:solidFill>
          <a:ln cap="flat" cmpd="sng" w="25400">
            <a:solidFill>
              <a:srgbClr val="10132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5" name="Google Shape;425;p24"/>
          <p:cNvCxnSpPr>
            <a:stCxn id="413" idx="3"/>
            <a:endCxn id="417" idx="1"/>
          </p:cNvCxnSpPr>
          <p:nvPr/>
        </p:nvCxnSpPr>
        <p:spPr>
          <a:xfrm flipH="1" rot="10800000">
            <a:off x="6473873" y="5704979"/>
            <a:ext cx="1789800" cy="15600"/>
          </a:xfrm>
          <a:prstGeom prst="straightConnector1">
            <a:avLst/>
          </a:prstGeom>
          <a:solidFill>
            <a:srgbClr val="FFFFFF"/>
          </a:solidFill>
          <a:ln cap="flat" cmpd="sng" w="25400">
            <a:solidFill>
              <a:srgbClr val="10132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6" name="Google Shape;426;p24"/>
          <p:cNvSpPr txBox="1"/>
          <p:nvPr/>
        </p:nvSpPr>
        <p:spPr>
          <a:xfrm>
            <a:off x="3368211" y="2044562"/>
            <a:ext cx="25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4"/>
          <p:cNvSpPr txBox="1"/>
          <p:nvPr/>
        </p:nvSpPr>
        <p:spPr>
          <a:xfrm>
            <a:off x="3356064" y="3501453"/>
            <a:ext cx="24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/>
          <p:nvPr/>
        </p:nvSpPr>
        <p:spPr>
          <a:xfrm>
            <a:off x="695337" y="964478"/>
            <a:ext cx="9865500" cy="5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CFnews and CBnews are combined to produce final news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		News HYPNER = αNews CF + βNews CB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α and β are wights that signifies the trust corresponding to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CF –based and CB- based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 startAt="3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final news set is prioritized based on the explicit rating specified by the user.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 startAt="3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Finally the number of news articles recommended are limited by the reading rate coefficient of the user.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 startAt="3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resulting news articles are recommended to the user.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5"/>
          <p:cNvSpPr txBox="1"/>
          <p:nvPr/>
        </p:nvSpPr>
        <p:spPr>
          <a:xfrm>
            <a:off x="556337" y="410563"/>
            <a:ext cx="1107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Personalized News Recommendation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6"/>
          <p:cNvSpPr txBox="1"/>
          <p:nvPr/>
        </p:nvSpPr>
        <p:spPr>
          <a:xfrm>
            <a:off x="1076325" y="838750"/>
            <a:ext cx="3039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Ordered Clustering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9850" y="0"/>
            <a:ext cx="510435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"/>
          <p:cNvSpPr txBox="1"/>
          <p:nvPr/>
        </p:nvSpPr>
        <p:spPr>
          <a:xfrm>
            <a:off x="966528" y="261563"/>
            <a:ext cx="934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Implementation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 txBox="1"/>
          <p:nvPr/>
        </p:nvSpPr>
        <p:spPr>
          <a:xfrm>
            <a:off x="3794999" y="908075"/>
            <a:ext cx="39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News Channel Tweets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600" y="1308274"/>
            <a:ext cx="11075802" cy="50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 txBox="1"/>
          <p:nvPr/>
        </p:nvSpPr>
        <p:spPr>
          <a:xfrm>
            <a:off x="948528" y="628263"/>
            <a:ext cx="9349023" cy="575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Implementation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8"/>
          <p:cNvSpPr txBox="1"/>
          <p:nvPr/>
        </p:nvSpPr>
        <p:spPr>
          <a:xfrm>
            <a:off x="2094079" y="1591232"/>
            <a:ext cx="70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Retweets Information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4075" y="2225424"/>
            <a:ext cx="7943950" cy="38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/>
          <p:nvPr/>
        </p:nvSpPr>
        <p:spPr>
          <a:xfrm>
            <a:off x="2094079" y="794752"/>
            <a:ext cx="705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User’s Information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9275" y="1653349"/>
            <a:ext cx="7155400" cy="43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/>
          <p:nvPr/>
        </p:nvSpPr>
        <p:spPr>
          <a:xfrm>
            <a:off x="2718958" y="149084"/>
            <a:ext cx="60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NEWS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325" y="661638"/>
            <a:ext cx="10110450" cy="56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/>
          <p:nvPr/>
        </p:nvSpPr>
        <p:spPr>
          <a:xfrm>
            <a:off x="3165676" y="149171"/>
            <a:ext cx="46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NEWS READ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01778"/>
            <a:ext cx="11879425" cy="53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/>
          <p:nvPr/>
        </p:nvSpPr>
        <p:spPr>
          <a:xfrm>
            <a:off x="2982592" y="349165"/>
            <a:ext cx="49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COLLABORATIVE SIMILARITY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83350"/>
            <a:ext cx="11446125" cy="57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/>
          <p:nvPr/>
        </p:nvSpPr>
        <p:spPr>
          <a:xfrm>
            <a:off x="2278966" y="549273"/>
            <a:ext cx="6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Clustering users based on the Similarity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8200" y="1524572"/>
            <a:ext cx="3397050" cy="50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3625" y="1524575"/>
            <a:ext cx="3659318" cy="50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/>
        </p:nvSpPr>
        <p:spPr>
          <a:xfrm>
            <a:off x="1449687" y="523368"/>
            <a:ext cx="10409400" cy="6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Traditional recommendation methods are ineffective in addressing the drastic changing nature of news.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Also existing clustering algorithms are not considering the news nature while solving the scalability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existing personalized news recommendation such as Google News, Yahoo News doesn’t filter the news specific to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 the other hand, existing microblogging based / user read behavior based recommendations fails to use exact micro level properties of news and enriched user profile.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893351" y="675719"/>
            <a:ext cx="282069" cy="285340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902687" y="2314606"/>
            <a:ext cx="282068" cy="285339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892520" y="4013786"/>
            <a:ext cx="282068" cy="285339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889035" y="5576473"/>
            <a:ext cx="282068" cy="285339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"/>
          <p:cNvSpPr txBox="1"/>
          <p:nvPr/>
        </p:nvSpPr>
        <p:spPr>
          <a:xfrm>
            <a:off x="1975475" y="830025"/>
            <a:ext cx="84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CALCULATING RECOMMENDATIONS OF COLLABORATIVE PART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82554"/>
            <a:ext cx="11344275" cy="4417722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 txBox="1"/>
          <p:nvPr/>
        </p:nvSpPr>
        <p:spPr>
          <a:xfrm>
            <a:off x="3149600" y="830036"/>
            <a:ext cx="57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Named Entities Recognition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000" y="1284525"/>
            <a:ext cx="11114250" cy="53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 txBox="1"/>
          <p:nvPr/>
        </p:nvSpPr>
        <p:spPr>
          <a:xfrm>
            <a:off x="2991891" y="149086"/>
            <a:ext cx="57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NEWS META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5" name="Google Shape;5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49275"/>
            <a:ext cx="11794850" cy="56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 txBox="1"/>
          <p:nvPr/>
        </p:nvSpPr>
        <p:spPr>
          <a:xfrm>
            <a:off x="3128691" y="255924"/>
            <a:ext cx="57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USER SHORT TERM PROFILE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25" y="749425"/>
            <a:ext cx="11321600" cy="593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"/>
          <p:cNvSpPr txBox="1"/>
          <p:nvPr/>
        </p:nvSpPr>
        <p:spPr>
          <a:xfrm>
            <a:off x="2974791" y="235786"/>
            <a:ext cx="57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Content Based Similarity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82554"/>
            <a:ext cx="11677074" cy="50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050" y="1022800"/>
            <a:ext cx="4298025" cy="53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4275" y="1022802"/>
            <a:ext cx="4047725" cy="53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9"/>
          <p:cNvSpPr txBox="1"/>
          <p:nvPr/>
        </p:nvSpPr>
        <p:spPr>
          <a:xfrm>
            <a:off x="1408402" y="320675"/>
            <a:ext cx="78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Clustering </a:t>
            </a:r>
            <a:r>
              <a:rPr b="1" lang="en-US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news and profiles 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based on the Similarity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0"/>
          <p:cNvSpPr txBox="1"/>
          <p:nvPr/>
        </p:nvSpPr>
        <p:spPr>
          <a:xfrm>
            <a:off x="2549552" y="461675"/>
            <a:ext cx="6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Recommendations from Content based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588" y="1037139"/>
            <a:ext cx="11096824" cy="47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"/>
          <p:cNvSpPr txBox="1"/>
          <p:nvPr/>
        </p:nvSpPr>
        <p:spPr>
          <a:xfrm>
            <a:off x="2248528" y="349175"/>
            <a:ext cx="75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Combined &amp; Prioritised Final Recommendations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1" name="Google Shape;55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75" y="1014251"/>
            <a:ext cx="11681050" cy="56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"/>
          <p:cNvSpPr txBox="1"/>
          <p:nvPr/>
        </p:nvSpPr>
        <p:spPr>
          <a:xfrm>
            <a:off x="3029416" y="349174"/>
            <a:ext cx="57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Final Results</a:t>
            </a:r>
            <a:r>
              <a:rPr b="1" lang="en-US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750" y="901824"/>
            <a:ext cx="11321695" cy="5803776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"/>
          <p:cNvSpPr txBox="1"/>
          <p:nvPr/>
        </p:nvSpPr>
        <p:spPr>
          <a:xfrm>
            <a:off x="3083316" y="349224"/>
            <a:ext cx="57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Final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5" name="Google Shape;56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500" y="901824"/>
            <a:ext cx="11240997" cy="5803776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/>
        </p:nvSpPr>
        <p:spPr>
          <a:xfrm>
            <a:off x="878523" y="1379517"/>
            <a:ext cx="8951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Aims to provide diverse set of news from the multiple press releases with improved accuracy by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Enriching user profile using user’s tweets, retweets</a:t>
            </a:r>
            <a:r>
              <a:rPr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exact properties and characteristic of news like recency and popularity to recommend news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Tune it specific to individual user’s read behavior using long term profile, short term profile, Reading rate and  Hotness rate of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"/>
          <p:cNvSpPr txBox="1"/>
          <p:nvPr/>
        </p:nvSpPr>
        <p:spPr>
          <a:xfrm>
            <a:off x="561342" y="304943"/>
            <a:ext cx="737954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Overall 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8"/>
          <p:cNvGrpSpPr/>
          <p:nvPr/>
        </p:nvGrpSpPr>
        <p:grpSpPr>
          <a:xfrm>
            <a:off x="9829758" y="-43548"/>
            <a:ext cx="2607255" cy="2664879"/>
            <a:chOff x="9829758" y="-43548"/>
            <a:chExt cx="2607255" cy="2664879"/>
          </a:xfrm>
        </p:grpSpPr>
        <p:sp>
          <p:nvSpPr>
            <p:cNvPr id="94" name="Google Shape;94;p8"/>
            <p:cNvSpPr/>
            <p:nvPr/>
          </p:nvSpPr>
          <p:spPr>
            <a:xfrm rot="175411">
              <a:off x="9979717" y="852869"/>
              <a:ext cx="1617377" cy="1357396"/>
            </a:xfrm>
            <a:custGeom>
              <a:rect b="b" l="l" r="r" t="t"/>
              <a:pathLst>
                <a:path extrusionOk="0" h="5233" w="5361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rgbClr val="077E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 rot="-4928863">
              <a:off x="9834138" y="63794"/>
              <a:ext cx="870993" cy="767959"/>
            </a:xfrm>
            <a:custGeom>
              <a:rect b="b" l="l" r="r" t="t"/>
              <a:pathLst>
                <a:path extrusionOk="0" h="3602" w="4095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onnections" id="96" name="Google Shape;9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29350" y="-43548"/>
              <a:ext cx="1527981" cy="1527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ightbulb" id="97" name="Google Shape;97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300115" y="1484433"/>
              <a:ext cx="1136898" cy="113689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8" name="Google Shape;98;p8"/>
          <p:cNvCxnSpPr/>
          <p:nvPr/>
        </p:nvCxnSpPr>
        <p:spPr>
          <a:xfrm>
            <a:off x="796583" y="1207938"/>
            <a:ext cx="553387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4"/>
          <p:cNvSpPr txBox="1"/>
          <p:nvPr/>
        </p:nvSpPr>
        <p:spPr>
          <a:xfrm>
            <a:off x="1022638" y="1515466"/>
            <a:ext cx="100146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Test Case 1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	 User is a</a:t>
            </a:r>
            <a:r>
              <a:rPr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 existing user who is present in the system and recommendation is to be done to the existing user.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3" name="Google Shape;573;p44"/>
          <p:cNvSpPr txBox="1"/>
          <p:nvPr/>
        </p:nvSpPr>
        <p:spPr>
          <a:xfrm>
            <a:off x="796125" y="628274"/>
            <a:ext cx="5299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Test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4"/>
          <p:cNvSpPr/>
          <p:nvPr/>
        </p:nvSpPr>
        <p:spPr>
          <a:xfrm>
            <a:off x="793860" y="3219947"/>
            <a:ext cx="262438" cy="265487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4"/>
          <p:cNvSpPr/>
          <p:nvPr/>
        </p:nvSpPr>
        <p:spPr>
          <a:xfrm>
            <a:off x="793860" y="4873262"/>
            <a:ext cx="282068" cy="285339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4"/>
          <p:cNvSpPr txBox="1"/>
          <p:nvPr/>
        </p:nvSpPr>
        <p:spPr>
          <a:xfrm>
            <a:off x="1056310" y="3114344"/>
            <a:ext cx="94470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Test Case 2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	  </a:t>
            </a:r>
            <a:r>
              <a:rPr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User is a non existing user i.e. new to the system and recommendations is to be done to the user.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7" name="Google Shape;577;p44"/>
          <p:cNvSpPr txBox="1"/>
          <p:nvPr/>
        </p:nvSpPr>
        <p:spPr>
          <a:xfrm>
            <a:off x="1081310" y="4720860"/>
            <a:ext cx="98973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Test Case 3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	</a:t>
            </a:r>
            <a:r>
              <a:rPr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User account of a user who does not tweet neither  follows friends and news handles. i.e. the user is totally new to Twitter.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5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25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8" name="Google Shape;578;p44"/>
          <p:cNvSpPr/>
          <p:nvPr/>
        </p:nvSpPr>
        <p:spPr>
          <a:xfrm>
            <a:off x="731291" y="1632707"/>
            <a:ext cx="282068" cy="285339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138" y="1244550"/>
            <a:ext cx="10431726" cy="46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45"/>
          <p:cNvSpPr txBox="1"/>
          <p:nvPr/>
        </p:nvSpPr>
        <p:spPr>
          <a:xfrm>
            <a:off x="3083316" y="349224"/>
            <a:ext cx="57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Test Case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25" y="1586850"/>
            <a:ext cx="9684700" cy="46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46"/>
          <p:cNvSpPr txBox="1"/>
          <p:nvPr/>
        </p:nvSpPr>
        <p:spPr>
          <a:xfrm>
            <a:off x="3083316" y="349224"/>
            <a:ext cx="57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Test Case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550" y="1389100"/>
            <a:ext cx="640080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7"/>
          <p:cNvSpPr txBox="1"/>
          <p:nvPr/>
        </p:nvSpPr>
        <p:spPr>
          <a:xfrm>
            <a:off x="3083316" y="349224"/>
            <a:ext cx="57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Test Case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000" y="872775"/>
            <a:ext cx="9459500" cy="17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5775" y="2693200"/>
            <a:ext cx="5182469" cy="40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48"/>
          <p:cNvSpPr txBox="1"/>
          <p:nvPr/>
        </p:nvSpPr>
        <p:spPr>
          <a:xfrm>
            <a:off x="2234163" y="302975"/>
            <a:ext cx="1029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   WHEN THE USER DOES NOT HAVE ENOUGH TWEETS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9"/>
          <p:cNvSpPr txBox="1"/>
          <p:nvPr/>
        </p:nvSpPr>
        <p:spPr>
          <a:xfrm>
            <a:off x="972681" y="1305980"/>
            <a:ext cx="10564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Diversity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dissimilarity between news items that are recommended to a given user.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9" name="Google Shape;619;p49"/>
          <p:cNvSpPr txBox="1"/>
          <p:nvPr/>
        </p:nvSpPr>
        <p:spPr>
          <a:xfrm>
            <a:off x="1052910" y="3846027"/>
            <a:ext cx="1056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Precision 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portion of recommended items that is in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 relevant to the user.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</a:t>
            </a:r>
            <a:endParaRPr b="0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0" name="Google Shape;620;p49"/>
          <p:cNvSpPr txBox="1"/>
          <p:nvPr/>
        </p:nvSpPr>
        <p:spPr>
          <a:xfrm>
            <a:off x="948528" y="339163"/>
            <a:ext cx="7787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Performance Metrics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9"/>
          <p:cNvSpPr/>
          <p:nvPr/>
        </p:nvSpPr>
        <p:spPr>
          <a:xfrm>
            <a:off x="666458" y="1896272"/>
            <a:ext cx="282069" cy="285340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49"/>
          <p:cNvSpPr/>
          <p:nvPr/>
        </p:nvSpPr>
        <p:spPr>
          <a:xfrm>
            <a:off x="678537" y="4294813"/>
            <a:ext cx="282069" cy="285340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49"/>
          <p:cNvSpPr txBox="1"/>
          <p:nvPr/>
        </p:nvSpPr>
        <p:spPr>
          <a:xfrm>
            <a:off x="2088750" y="3702050"/>
            <a:ext cx="801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600"/>
              <a:t>highest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Diversity-Score  obtained is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0.7312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9"/>
          <p:cNvSpPr txBox="1"/>
          <p:nvPr/>
        </p:nvSpPr>
        <p:spPr>
          <a:xfrm>
            <a:off x="2391850" y="5970025"/>
            <a:ext cx="801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600"/>
              <a:t>highest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Precision obtained is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r>
              <a:rPr b="1" lang="en-US" sz="1600"/>
              <a:t>5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9"/>
          <p:cNvSpPr txBox="1"/>
          <p:nvPr/>
        </p:nvSpPr>
        <p:spPr>
          <a:xfrm>
            <a:off x="3959225" y="5535600"/>
            <a:ext cx="43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= --------------------------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9"/>
          <p:cNvSpPr txBox="1"/>
          <p:nvPr/>
        </p:nvSpPr>
        <p:spPr>
          <a:xfrm>
            <a:off x="5228375" y="5362500"/>
            <a:ext cx="26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9"/>
          <p:cNvSpPr txBox="1"/>
          <p:nvPr/>
        </p:nvSpPr>
        <p:spPr>
          <a:xfrm>
            <a:off x="5364700" y="5701200"/>
            <a:ext cx="26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TP + FP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9"/>
          <p:cNvSpPr txBox="1"/>
          <p:nvPr/>
        </p:nvSpPr>
        <p:spPr>
          <a:xfrm>
            <a:off x="2521175" y="2957625"/>
            <a:ext cx="43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diversity(N)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------------- 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9"/>
          <p:cNvSpPr txBox="1"/>
          <p:nvPr/>
        </p:nvSpPr>
        <p:spPr>
          <a:xfrm>
            <a:off x="4505975" y="2795150"/>
            <a:ext cx="134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9"/>
          <p:cNvSpPr txBox="1"/>
          <p:nvPr/>
        </p:nvSpPr>
        <p:spPr>
          <a:xfrm>
            <a:off x="4024150" y="3248588"/>
            <a:ext cx="26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P(P-1)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9"/>
          <p:cNvSpPr txBox="1"/>
          <p:nvPr/>
        </p:nvSpPr>
        <p:spPr>
          <a:xfrm>
            <a:off x="7284150" y="2957613"/>
            <a:ext cx="26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( 1 -Sim(ni,nj) 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9"/>
          <p:cNvSpPr txBox="1"/>
          <p:nvPr/>
        </p:nvSpPr>
        <p:spPr>
          <a:xfrm>
            <a:off x="5364700" y="2896125"/>
            <a:ext cx="296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ni∈N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Σ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nj∈N, ni!=nj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0"/>
          <p:cNvSpPr txBox="1"/>
          <p:nvPr/>
        </p:nvSpPr>
        <p:spPr>
          <a:xfrm>
            <a:off x="948606" y="1347655"/>
            <a:ext cx="10564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Recall 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portion of relevant items that is recommended to the active user 			</a:t>
            </a:r>
            <a:endParaRPr b="0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			</a:t>
            </a:r>
            <a:endParaRPr b="0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0" name="Google Shape;640;p50"/>
          <p:cNvSpPr txBox="1"/>
          <p:nvPr/>
        </p:nvSpPr>
        <p:spPr>
          <a:xfrm>
            <a:off x="948527" y="4024927"/>
            <a:ext cx="10564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F1-Score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harmonic mean of precision and recall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</a:t>
            </a:r>
            <a:endParaRPr b="0" i="0" sz="2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1" name="Google Shape;641;p50"/>
          <p:cNvSpPr txBox="1"/>
          <p:nvPr/>
        </p:nvSpPr>
        <p:spPr>
          <a:xfrm>
            <a:off x="948528" y="628263"/>
            <a:ext cx="77875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Performance Metrics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0"/>
          <p:cNvSpPr/>
          <p:nvPr/>
        </p:nvSpPr>
        <p:spPr>
          <a:xfrm>
            <a:off x="666458" y="1896272"/>
            <a:ext cx="282069" cy="285340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50"/>
          <p:cNvSpPr/>
          <p:nvPr/>
        </p:nvSpPr>
        <p:spPr>
          <a:xfrm>
            <a:off x="678537" y="4142413"/>
            <a:ext cx="282068" cy="285339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50"/>
          <p:cNvSpPr txBox="1"/>
          <p:nvPr/>
        </p:nvSpPr>
        <p:spPr>
          <a:xfrm>
            <a:off x="2088750" y="3702050"/>
            <a:ext cx="801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600"/>
              <a:t>highest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Recall Score obtained is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0.8</a:t>
            </a:r>
            <a:r>
              <a:rPr b="1" lang="en-US" sz="1600"/>
              <a:t>79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0"/>
          <p:cNvSpPr txBox="1"/>
          <p:nvPr/>
        </p:nvSpPr>
        <p:spPr>
          <a:xfrm>
            <a:off x="2088750" y="6283550"/>
            <a:ext cx="80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600"/>
              <a:t>highest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F1-Score obtained is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</a:t>
            </a:r>
            <a:r>
              <a:rPr b="1" lang="en-US" sz="1600"/>
              <a:t>489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0"/>
          <p:cNvSpPr txBox="1"/>
          <p:nvPr/>
        </p:nvSpPr>
        <p:spPr>
          <a:xfrm>
            <a:off x="2353575" y="2806800"/>
            <a:ext cx="801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---------------------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0"/>
          <p:cNvSpPr txBox="1"/>
          <p:nvPr/>
        </p:nvSpPr>
        <p:spPr>
          <a:xfrm>
            <a:off x="2762950" y="2997500"/>
            <a:ext cx="801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TP + FN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0"/>
          <p:cNvSpPr txBox="1"/>
          <p:nvPr/>
        </p:nvSpPr>
        <p:spPr>
          <a:xfrm>
            <a:off x="5421100" y="2616100"/>
            <a:ext cx="26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0"/>
          <p:cNvSpPr txBox="1"/>
          <p:nvPr/>
        </p:nvSpPr>
        <p:spPr>
          <a:xfrm>
            <a:off x="4881900" y="5276550"/>
            <a:ext cx="26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x recall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0"/>
          <p:cNvSpPr txBox="1"/>
          <p:nvPr/>
        </p:nvSpPr>
        <p:spPr>
          <a:xfrm>
            <a:off x="3959225" y="5535600"/>
            <a:ext cx="43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F1-Score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---------------------------------------------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50"/>
          <p:cNvSpPr txBox="1"/>
          <p:nvPr/>
        </p:nvSpPr>
        <p:spPr>
          <a:xfrm>
            <a:off x="4881900" y="5780050"/>
            <a:ext cx="26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+ recall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1"/>
          <p:cNvSpPr txBox="1"/>
          <p:nvPr/>
        </p:nvSpPr>
        <p:spPr>
          <a:xfrm>
            <a:off x="3995063" y="1146209"/>
            <a:ext cx="939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News is relevant to the user and is recommended</a:t>
            </a:r>
            <a:endParaRPr b="1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8" name="Google Shape;658;p51"/>
          <p:cNvSpPr txBox="1"/>
          <p:nvPr/>
        </p:nvSpPr>
        <p:spPr>
          <a:xfrm>
            <a:off x="1276176" y="1100000"/>
            <a:ext cx="3060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TRUE POSITIVE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1"/>
          <p:cNvSpPr txBox="1"/>
          <p:nvPr/>
        </p:nvSpPr>
        <p:spPr>
          <a:xfrm>
            <a:off x="4147850" y="473075"/>
            <a:ext cx="360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ALL CASES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1"/>
          <p:cNvSpPr txBox="1"/>
          <p:nvPr/>
        </p:nvSpPr>
        <p:spPr>
          <a:xfrm>
            <a:off x="1292526" y="2515100"/>
            <a:ext cx="2610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FALSE NEGATIVE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51"/>
          <p:cNvSpPr txBox="1"/>
          <p:nvPr/>
        </p:nvSpPr>
        <p:spPr>
          <a:xfrm>
            <a:off x="1312326" y="2042350"/>
            <a:ext cx="2722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FALSE POSITIVE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1"/>
          <p:cNvSpPr txBox="1"/>
          <p:nvPr/>
        </p:nvSpPr>
        <p:spPr>
          <a:xfrm>
            <a:off x="3729425" y="1603400"/>
            <a:ext cx="74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News that is related to the user but not recommended</a:t>
            </a:r>
            <a:endParaRPr b="1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3" name="Google Shape;663;p51"/>
          <p:cNvSpPr txBox="1"/>
          <p:nvPr/>
        </p:nvSpPr>
        <p:spPr>
          <a:xfrm>
            <a:off x="3749576" y="2060600"/>
            <a:ext cx="793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News  is  recommended to the user but is not relevant</a:t>
            </a:r>
            <a:endParaRPr b="1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4" name="Google Shape;664;p51"/>
          <p:cNvSpPr txBox="1"/>
          <p:nvPr/>
        </p:nvSpPr>
        <p:spPr>
          <a:xfrm>
            <a:off x="3766473" y="2517800"/>
            <a:ext cx="777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News that is not related to the user and is  not recommended</a:t>
            </a:r>
            <a:endParaRPr b="1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5" name="Google Shape;665;p51"/>
          <p:cNvSpPr txBox="1"/>
          <p:nvPr/>
        </p:nvSpPr>
        <p:spPr>
          <a:xfrm>
            <a:off x="1276176" y="1566900"/>
            <a:ext cx="2795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TRUE NEGATIVE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6" name="Google Shape;666;p51"/>
          <p:cNvGraphicFramePr/>
          <p:nvPr/>
        </p:nvGraphicFramePr>
        <p:xfrm>
          <a:off x="2857500" y="335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{5A1E9D16-A0DE-437C-9704-2552230D9527}</a:tableStyleId>
              </a:tblPr>
              <a:tblGrid>
                <a:gridCol w="2583025"/>
                <a:gridCol w="1865000"/>
                <a:gridCol w="1811500"/>
              </a:tblGrid>
              <a:tr h="4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     </a:t>
                      </a:r>
                      <a:r>
                        <a:rPr b="1" lang="en-US" sz="1400" u="none" cap="none" strike="noStrike"/>
                        <a:t> RECOMMENDED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         </a:t>
                      </a:r>
                      <a:r>
                        <a:rPr b="1" lang="en-US" sz="1400" u="none" cap="none" strike="noStrike"/>
                        <a:t>  RELEVANT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        </a:t>
                      </a:r>
                      <a:r>
                        <a:rPr b="1" lang="en-US" sz="1400" u="none" cap="none" strike="noStrike"/>
                        <a:t> TRUE POSITIVE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             </a:t>
                      </a:r>
                      <a:r>
                        <a:rPr b="1" lang="en-US" sz="1700" u="none" cap="none" strike="noStrike"/>
                        <a:t>  YES</a:t>
                      </a:r>
                      <a:endParaRPr b="1"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             </a:t>
                      </a:r>
                      <a:r>
                        <a:rPr b="1" lang="en-US" sz="1700" u="none" cap="none" strike="noStrike"/>
                        <a:t>  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         </a:t>
                      </a:r>
                      <a:r>
                        <a:rPr b="1" lang="en-US" sz="1400" u="none" cap="none" strike="noStrike"/>
                        <a:t>TRUE NEGATIVE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             </a:t>
                      </a:r>
                      <a:r>
                        <a:rPr b="1" lang="en-US" sz="1700" u="none" cap="none" strike="noStrike"/>
                        <a:t>  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             </a:t>
                      </a:r>
                      <a:r>
                        <a:rPr b="1" lang="en-US" sz="1700" u="none" cap="none" strike="noStrike"/>
                        <a:t>  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        </a:t>
                      </a:r>
                      <a:r>
                        <a:rPr b="1" lang="en-US" sz="1400" u="none" cap="none" strike="noStrike"/>
                        <a:t> FALSE POSITIVE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             </a:t>
                      </a:r>
                      <a:r>
                        <a:rPr b="1" lang="en-US" sz="1700" u="none" cap="none" strike="noStrike"/>
                        <a:t>  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             </a:t>
                      </a:r>
                      <a:r>
                        <a:rPr b="1" lang="en-US" sz="1700" u="none" cap="none" strike="noStrike"/>
                        <a:t>  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        </a:t>
                      </a:r>
                      <a:r>
                        <a:rPr b="1" lang="en-US" sz="1400" u="none" cap="none" strike="noStrike"/>
                        <a:t> FALSE NEGATIVE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             </a:t>
                      </a:r>
                      <a:r>
                        <a:rPr b="1" lang="en-US" sz="1700" u="none" cap="none" strike="noStrike"/>
                        <a:t>  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             </a:t>
                      </a:r>
                      <a:r>
                        <a:rPr b="1" lang="en-US" sz="1700" u="none" cap="none" strike="noStrike"/>
                        <a:t>  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7" name="Google Shape;667;p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2"/>
          <p:cNvSpPr txBox="1"/>
          <p:nvPr/>
        </p:nvSpPr>
        <p:spPr>
          <a:xfrm>
            <a:off x="2839152" y="461675"/>
            <a:ext cx="6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AVERAGE PRECISION, RECALL AND F-1 SCORE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3" name="Google Shape;67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125" y="1581550"/>
            <a:ext cx="9058075" cy="36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3"/>
          <p:cNvSpPr txBox="1"/>
          <p:nvPr/>
        </p:nvSpPr>
        <p:spPr>
          <a:xfrm>
            <a:off x="2473352" y="690275"/>
            <a:ext cx="6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DIVERSITY SCORE BEFORE MODIFICATION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0" name="Google Shape;68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4400" y="4247725"/>
            <a:ext cx="6561951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8375" y="1450325"/>
            <a:ext cx="6634000" cy="1864599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53"/>
          <p:cNvSpPr txBox="1"/>
          <p:nvPr/>
        </p:nvSpPr>
        <p:spPr>
          <a:xfrm>
            <a:off x="2778152" y="3585875"/>
            <a:ext cx="6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DIVERSITY SCORE AFTER MODIFICATION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/>
        </p:nvSpPr>
        <p:spPr>
          <a:xfrm>
            <a:off x="978843" y="921320"/>
            <a:ext cx="88509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Adopt the core advantage of recommendation concept from HYPNER, like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Ordered Clustering to cluster news and user  based on nature of news and user’s reading behavior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User Profiling with long-term and short term user profile using user read behavior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Incorporate reading rate and hotness rate of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Enrich news using recency and popularity parameter of 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News selection based on sub modularity</a:t>
            </a:r>
            <a:endParaRPr b="0" i="0" sz="20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Address the limitation of mandatory user read behavior by selecting top  user using FLANN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 txBox="1"/>
          <p:nvPr/>
        </p:nvSpPr>
        <p:spPr>
          <a:xfrm>
            <a:off x="523706" y="223760"/>
            <a:ext cx="781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9"/>
          <p:cNvGrpSpPr/>
          <p:nvPr/>
        </p:nvGrpSpPr>
        <p:grpSpPr>
          <a:xfrm>
            <a:off x="9829758" y="-43548"/>
            <a:ext cx="2607255" cy="2664879"/>
            <a:chOff x="9829758" y="-43548"/>
            <a:chExt cx="2607255" cy="2664879"/>
          </a:xfrm>
        </p:grpSpPr>
        <p:sp>
          <p:nvSpPr>
            <p:cNvPr id="108" name="Google Shape;108;p9"/>
            <p:cNvSpPr/>
            <p:nvPr/>
          </p:nvSpPr>
          <p:spPr>
            <a:xfrm rot="175411">
              <a:off x="9979717" y="852869"/>
              <a:ext cx="1617377" cy="1357396"/>
            </a:xfrm>
            <a:custGeom>
              <a:rect b="b" l="l" r="r" t="t"/>
              <a:pathLst>
                <a:path extrusionOk="0" h="5233" w="5361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rgbClr val="077E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 rot="-4928863">
              <a:off x="9834138" y="63794"/>
              <a:ext cx="870993" cy="767959"/>
            </a:xfrm>
            <a:custGeom>
              <a:rect b="b" l="l" r="r" t="t"/>
              <a:pathLst>
                <a:path extrusionOk="0" h="3602" w="4095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onnections" id="110" name="Google Shape;11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29350" y="-43548"/>
              <a:ext cx="1527981" cy="1527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ightbulb" id="111" name="Google Shape;11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300115" y="1484433"/>
              <a:ext cx="1136898" cy="1136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/>
          <p:nvPr/>
        </p:nvSpPr>
        <p:spPr>
          <a:xfrm>
            <a:off x="599211" y="1103557"/>
            <a:ext cx="282069" cy="285340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599198" y="5406896"/>
            <a:ext cx="282068" cy="285339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4"/>
          <p:cNvSpPr txBox="1"/>
          <p:nvPr/>
        </p:nvSpPr>
        <p:spPr>
          <a:xfrm>
            <a:off x="774278" y="132863"/>
            <a:ext cx="778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3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Analysis Graphs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0" name="Google Shape;69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375" y="1317350"/>
            <a:ext cx="9008351" cy="50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54"/>
          <p:cNvSpPr txBox="1"/>
          <p:nvPr/>
        </p:nvSpPr>
        <p:spPr>
          <a:xfrm>
            <a:off x="3997352" y="690275"/>
            <a:ext cx="6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DIVERSITY SCORE </a:t>
            </a:r>
            <a:r>
              <a:rPr b="1" lang="en-US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525" y="991575"/>
            <a:ext cx="9446124" cy="57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55"/>
          <p:cNvSpPr txBox="1"/>
          <p:nvPr/>
        </p:nvSpPr>
        <p:spPr>
          <a:xfrm>
            <a:off x="4454552" y="461675"/>
            <a:ext cx="6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PRECISION </a:t>
            </a:r>
            <a:r>
              <a:rPr b="1" lang="en-US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990600"/>
            <a:ext cx="8782575" cy="5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56"/>
          <p:cNvSpPr txBox="1"/>
          <p:nvPr/>
        </p:nvSpPr>
        <p:spPr>
          <a:xfrm>
            <a:off x="4454552" y="385475"/>
            <a:ext cx="6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RECALL</a:t>
            </a:r>
            <a:r>
              <a:rPr b="1" lang="en-US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8" name="Google Shape;708;p56"/>
          <p:cNvPicPr preferRelativeResize="0"/>
          <p:nvPr/>
        </p:nvPicPr>
        <p:blipFill rotWithShape="1">
          <a:blip r:embed="rId4">
            <a:alphaModFix/>
          </a:blip>
          <a:srcRect b="81330" l="54072" r="28074" t="9371"/>
          <a:stretch/>
        </p:blipFill>
        <p:spPr>
          <a:xfrm>
            <a:off x="6368825" y="1509725"/>
            <a:ext cx="1686400" cy="5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7"/>
          <p:cNvSpPr txBox="1"/>
          <p:nvPr/>
        </p:nvSpPr>
        <p:spPr>
          <a:xfrm>
            <a:off x="4454551" y="461675"/>
            <a:ext cx="28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F1 SCORE </a:t>
            </a:r>
            <a:r>
              <a:rPr b="1" lang="en-US" sz="2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6" name="Google Shape;71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014275"/>
            <a:ext cx="9048775" cy="55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8"/>
          <p:cNvSpPr txBox="1"/>
          <p:nvPr/>
        </p:nvSpPr>
        <p:spPr>
          <a:xfrm>
            <a:off x="362857" y="1263891"/>
            <a:ext cx="1100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[1]</a:t>
            </a: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A. Darvishi, H. Ibrahim, F. Sidi and A. Mustapha, "HYPNER: A Hybrid Approach for Personalized News Recommendation," in IEEE Access, vol. 8, pp. 46877-46894, 2020,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58"/>
          <p:cNvSpPr txBox="1"/>
          <p:nvPr/>
        </p:nvSpPr>
        <p:spPr>
          <a:xfrm>
            <a:off x="948528" y="425063"/>
            <a:ext cx="56684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Reference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58"/>
          <p:cNvSpPr txBox="1"/>
          <p:nvPr/>
        </p:nvSpPr>
        <p:spPr>
          <a:xfrm>
            <a:off x="457200" y="2925776"/>
            <a:ext cx="1100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​[2]</a:t>
            </a: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C. Feng, M. Khan, A. U. Rahman and A. Ahmad, "News Recommendation Systems - Accomplishments, Challenges &amp; Future Directions," in IEEE Access, vol. 8, pp. 16702-16725, 2020,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58"/>
          <p:cNvSpPr txBox="1"/>
          <p:nvPr/>
        </p:nvSpPr>
        <p:spPr>
          <a:xfrm>
            <a:off x="457201" y="4507833"/>
            <a:ext cx="1100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[3]</a:t>
            </a: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D. Wu, M. Zhang, C. Shen, Z. Huang and M. Gu, "BTM and GloVe Similarity Linear Fusion-Based Short Text Clustering Algorithm for Microblog Hot Topic Discovery," in IEEE Access, vol. 8, pp. 32215-32225,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/>
        </p:nvSpPr>
        <p:spPr>
          <a:xfrm>
            <a:off x="362857" y="349491"/>
            <a:ext cx="1100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[4]</a:t>
            </a: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R. Nugroho, J. Yang, W. Zhao, C. Paris and S. Nepal, "What and With Whom? Identifying Topics in Twitter Through Both Interactions and Text," in IEEE Transactions on Services Computing, vol. 13, no. 3, pp. 584-596, 1 May-June 2020.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9"/>
          <p:cNvSpPr txBox="1"/>
          <p:nvPr/>
        </p:nvSpPr>
        <p:spPr>
          <a:xfrm>
            <a:off x="370114" y="2650008"/>
            <a:ext cx="1100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[5] </a:t>
            </a: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G. De Souza Pereira Moreira, “CHAMELEON: A meta architecture for news recommender systems,” in Proc. 12th ACM Conf. Recommender Syst. (RecSys), 2018, pp. 578-583.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9"/>
          <p:cNvSpPr txBox="1"/>
          <p:nvPr/>
        </p:nvSpPr>
        <p:spPr>
          <a:xfrm>
            <a:off x="446314" y="4402608"/>
            <a:ext cx="1100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[</a:t>
            </a:r>
            <a:r>
              <a:rPr b="1"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r>
              <a:rPr b="1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] </a:t>
            </a:r>
            <a:r>
              <a:rPr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D. Khattar, V. Kumar, M. Gupta, and V. Varma, ‘‘Personalized news recom-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mendation: A review and an experimental investigation,’’ in Proc. NewsIR Work-shop, 2018, pp. 45–50.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5" name="Google Shape;735;p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0"/>
          <p:cNvSpPr txBox="1"/>
          <p:nvPr/>
        </p:nvSpPr>
        <p:spPr>
          <a:xfrm>
            <a:off x="522514" y="668808"/>
            <a:ext cx="1100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[</a:t>
            </a:r>
            <a:r>
              <a:rPr b="1"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r>
              <a:rPr b="1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] </a:t>
            </a:r>
            <a:r>
              <a:rPr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L. Zheng, L. Li, W. Hong, and T. Li, ‘‘PENETRATE: Personalized news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recommendation using ensemble hierarchical clustering,’’ Expert Syst.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Appl., vol. 40, no. 6, pp. 2127–2136, May 2013.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2" name="Google Shape;742;p60"/>
          <p:cNvSpPr txBox="1"/>
          <p:nvPr/>
        </p:nvSpPr>
        <p:spPr>
          <a:xfrm>
            <a:off x="522514" y="2269008"/>
            <a:ext cx="1100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[</a:t>
            </a:r>
            <a:r>
              <a:rPr b="1"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8</a:t>
            </a:r>
            <a:r>
              <a:rPr b="1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] </a:t>
            </a:r>
            <a:r>
              <a:rPr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L. Li, D. Wang, T. Li, D. Knox, and B. Padmanabhan, ‘‘SCENE: A scalable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two-stage personalized news recommendation system,’’ in Proc. 34th. Int.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ACM SIGIR Conf. Res. Develop. Inf. Retr., 2011, pp. 125–134.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3" name="Google Shape;743;p60"/>
          <p:cNvSpPr txBox="1"/>
          <p:nvPr/>
        </p:nvSpPr>
        <p:spPr>
          <a:xfrm>
            <a:off x="522514" y="4097808"/>
            <a:ext cx="1100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[</a:t>
            </a:r>
            <a:r>
              <a:rPr b="1"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r>
              <a:rPr b="1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] </a:t>
            </a:r>
            <a:r>
              <a:rPr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A. S. Das, M. Datar, A. Garg, and S. Rajaram, ‘‘Google news personaliza-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tion: Scalable online collaborative filtering,’’ in Proc. 16th Int. Conf. World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Wide Web (WWW), 2017, pp. 271–280.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4" name="Google Shape;744;p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1"/>
          <p:cNvSpPr txBox="1"/>
          <p:nvPr/>
        </p:nvSpPr>
        <p:spPr>
          <a:xfrm>
            <a:off x="5088486" y="1213985"/>
            <a:ext cx="643785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0" name="Google Shape;750;p61"/>
          <p:cNvGrpSpPr/>
          <p:nvPr/>
        </p:nvGrpSpPr>
        <p:grpSpPr>
          <a:xfrm>
            <a:off x="-90432" y="1547446"/>
            <a:ext cx="5801915" cy="5646811"/>
            <a:chOff x="-90432" y="2528744"/>
            <a:chExt cx="4523591" cy="4605323"/>
          </a:xfrm>
        </p:grpSpPr>
        <p:grpSp>
          <p:nvGrpSpPr>
            <p:cNvPr id="751" name="Google Shape;751;p61"/>
            <p:cNvGrpSpPr/>
            <p:nvPr/>
          </p:nvGrpSpPr>
          <p:grpSpPr>
            <a:xfrm>
              <a:off x="1894403" y="4658502"/>
              <a:ext cx="1474715" cy="1356622"/>
              <a:chOff x="4892675" y="3322638"/>
              <a:chExt cx="1625600" cy="1495425"/>
            </a:xfrm>
          </p:grpSpPr>
          <p:sp>
            <p:nvSpPr>
              <p:cNvPr id="752" name="Google Shape;752;p61"/>
              <p:cNvSpPr/>
              <p:nvPr/>
            </p:nvSpPr>
            <p:spPr>
              <a:xfrm>
                <a:off x="4892675" y="3322638"/>
                <a:ext cx="909638" cy="1495425"/>
              </a:xfrm>
              <a:custGeom>
                <a:rect b="b" l="l" r="r" t="t"/>
                <a:pathLst>
                  <a:path extrusionOk="0" h="4153" w="2528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61"/>
              <p:cNvSpPr/>
              <p:nvPr/>
            </p:nvSpPr>
            <p:spPr>
              <a:xfrm>
                <a:off x="5022850" y="3322638"/>
                <a:ext cx="1495425" cy="1495425"/>
              </a:xfrm>
              <a:custGeom>
                <a:rect b="b" l="l" r="r" t="t"/>
                <a:pathLst>
                  <a:path extrusionOk="0" h="4153" w="4154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4" name="Google Shape;754;p61"/>
            <p:cNvGrpSpPr/>
            <p:nvPr/>
          </p:nvGrpSpPr>
          <p:grpSpPr>
            <a:xfrm>
              <a:off x="-90432" y="2528744"/>
              <a:ext cx="4523591" cy="4605323"/>
              <a:chOff x="-90432" y="2528744"/>
              <a:chExt cx="4523591" cy="4605323"/>
            </a:xfrm>
          </p:grpSpPr>
          <p:sp>
            <p:nvSpPr>
              <p:cNvPr id="755" name="Google Shape;755;p61"/>
              <p:cNvSpPr/>
              <p:nvPr/>
            </p:nvSpPr>
            <p:spPr>
              <a:xfrm rot="-392266">
                <a:off x="-5228" y="5267213"/>
                <a:ext cx="1821725" cy="1600700"/>
              </a:xfrm>
              <a:custGeom>
                <a:rect b="b" l="l" r="r" t="t"/>
                <a:pathLst>
                  <a:path extrusionOk="0" h="5233" w="5361">
                    <a:moveTo>
                      <a:pt x="4901" y="3002"/>
                    </a:moveTo>
                    <a:lnTo>
                      <a:pt x="4901" y="3002"/>
                    </a:lnTo>
                    <a:cubicBezTo>
                      <a:pt x="4885" y="3002"/>
                      <a:pt x="4869" y="2998"/>
                      <a:pt x="4855" y="2990"/>
                    </a:cubicBezTo>
                    <a:lnTo>
                      <a:pt x="4660" y="2876"/>
                    </a:lnTo>
                    <a:cubicBezTo>
                      <a:pt x="4627" y="2858"/>
                      <a:pt x="4610" y="2822"/>
                      <a:pt x="4616" y="2785"/>
                    </a:cubicBezTo>
                    <a:cubicBezTo>
                      <a:pt x="4630" y="2689"/>
                      <a:pt x="4637" y="2591"/>
                      <a:pt x="4637" y="2493"/>
                    </a:cubicBezTo>
                    <a:cubicBezTo>
                      <a:pt x="4637" y="2396"/>
                      <a:pt x="4630" y="2297"/>
                      <a:pt x="4616" y="2201"/>
                    </a:cubicBezTo>
                    <a:cubicBezTo>
                      <a:pt x="4610" y="2164"/>
                      <a:pt x="4627" y="2128"/>
                      <a:pt x="4660" y="2109"/>
                    </a:cubicBezTo>
                    <a:lnTo>
                      <a:pt x="5089" y="1861"/>
                    </a:lnTo>
                    <a:cubicBezTo>
                      <a:pt x="5126" y="1841"/>
                      <a:pt x="5151" y="1807"/>
                      <a:pt x="5162" y="1767"/>
                    </a:cubicBezTo>
                    <a:cubicBezTo>
                      <a:pt x="5172" y="1727"/>
                      <a:pt x="5167" y="1684"/>
                      <a:pt x="5147" y="1649"/>
                    </a:cubicBezTo>
                    <a:lnTo>
                      <a:pt x="4959" y="1324"/>
                    </a:lnTo>
                    <a:cubicBezTo>
                      <a:pt x="4934" y="1281"/>
                      <a:pt x="4949" y="1225"/>
                      <a:pt x="4992" y="1201"/>
                    </a:cubicBezTo>
                    <a:cubicBezTo>
                      <a:pt x="5036" y="1176"/>
                      <a:pt x="5091" y="1190"/>
                      <a:pt x="5116" y="1234"/>
                    </a:cubicBezTo>
                    <a:lnTo>
                      <a:pt x="5303" y="1559"/>
                    </a:lnTo>
                    <a:cubicBezTo>
                      <a:pt x="5348" y="1636"/>
                      <a:pt x="5360" y="1727"/>
                      <a:pt x="5336" y="1813"/>
                    </a:cubicBezTo>
                    <a:cubicBezTo>
                      <a:pt x="5313" y="1900"/>
                      <a:pt x="5258" y="1973"/>
                      <a:pt x="5180" y="2017"/>
                    </a:cubicBezTo>
                    <a:lnTo>
                      <a:pt x="4802" y="2236"/>
                    </a:lnTo>
                    <a:cubicBezTo>
                      <a:pt x="4813" y="2321"/>
                      <a:pt x="4818" y="2407"/>
                      <a:pt x="4818" y="2493"/>
                    </a:cubicBezTo>
                    <a:cubicBezTo>
                      <a:pt x="4818" y="2579"/>
                      <a:pt x="4813" y="2665"/>
                      <a:pt x="4802" y="2750"/>
                    </a:cubicBezTo>
                    <a:lnTo>
                      <a:pt x="4946" y="2833"/>
                    </a:lnTo>
                    <a:cubicBezTo>
                      <a:pt x="4989" y="2858"/>
                      <a:pt x="5004" y="2914"/>
                      <a:pt x="4978" y="2956"/>
                    </a:cubicBezTo>
                    <a:cubicBezTo>
                      <a:pt x="4962" y="2986"/>
                      <a:pt x="4932" y="3002"/>
                      <a:pt x="4901" y="3002"/>
                    </a:cubicBezTo>
                    <a:close/>
                    <a:moveTo>
                      <a:pt x="2680" y="1662"/>
                    </a:moveTo>
                    <a:lnTo>
                      <a:pt x="2680" y="1662"/>
                    </a:lnTo>
                    <a:cubicBezTo>
                      <a:pt x="2222" y="1662"/>
                      <a:pt x="1849" y="2035"/>
                      <a:pt x="1849" y="2493"/>
                    </a:cubicBezTo>
                    <a:cubicBezTo>
                      <a:pt x="1849" y="2951"/>
                      <a:pt x="2222" y="3323"/>
                      <a:pt x="2680" y="3323"/>
                    </a:cubicBezTo>
                    <a:cubicBezTo>
                      <a:pt x="3138" y="3323"/>
                      <a:pt x="3510" y="2951"/>
                      <a:pt x="3510" y="2493"/>
                    </a:cubicBezTo>
                    <a:cubicBezTo>
                      <a:pt x="3510" y="2035"/>
                      <a:pt x="3138" y="1662"/>
                      <a:pt x="2680" y="1662"/>
                    </a:cubicBezTo>
                    <a:close/>
                    <a:moveTo>
                      <a:pt x="2680" y="3504"/>
                    </a:moveTo>
                    <a:lnTo>
                      <a:pt x="2680" y="3504"/>
                    </a:lnTo>
                    <a:cubicBezTo>
                      <a:pt x="2122" y="3504"/>
                      <a:pt x="1668" y="3051"/>
                      <a:pt x="1668" y="2493"/>
                    </a:cubicBezTo>
                    <a:cubicBezTo>
                      <a:pt x="1668" y="1935"/>
                      <a:pt x="2122" y="1481"/>
                      <a:pt x="2680" y="1481"/>
                    </a:cubicBezTo>
                    <a:cubicBezTo>
                      <a:pt x="3237" y="1481"/>
                      <a:pt x="3691" y="1935"/>
                      <a:pt x="3691" y="2493"/>
                    </a:cubicBezTo>
                    <a:cubicBezTo>
                      <a:pt x="3691" y="3051"/>
                      <a:pt x="3237" y="3504"/>
                      <a:pt x="2680" y="3504"/>
                    </a:cubicBezTo>
                    <a:close/>
                    <a:moveTo>
                      <a:pt x="3182" y="5232"/>
                    </a:moveTo>
                    <a:lnTo>
                      <a:pt x="2178" y="5232"/>
                    </a:lnTo>
                    <a:cubicBezTo>
                      <a:pt x="1992" y="5232"/>
                      <a:pt x="1841" y="5081"/>
                      <a:pt x="1841" y="4896"/>
                    </a:cubicBezTo>
                    <a:lnTo>
                      <a:pt x="1841" y="4460"/>
                    </a:lnTo>
                    <a:cubicBezTo>
                      <a:pt x="1683" y="4393"/>
                      <a:pt x="1533" y="4306"/>
                      <a:pt x="1395" y="4203"/>
                    </a:cubicBezTo>
                    <a:lnTo>
                      <a:pt x="1018" y="4421"/>
                    </a:lnTo>
                    <a:cubicBezTo>
                      <a:pt x="941" y="4465"/>
                      <a:pt x="850" y="4477"/>
                      <a:pt x="764" y="4454"/>
                    </a:cubicBezTo>
                    <a:cubicBezTo>
                      <a:pt x="676" y="4431"/>
                      <a:pt x="604" y="4375"/>
                      <a:pt x="559" y="4298"/>
                    </a:cubicBezTo>
                    <a:lnTo>
                      <a:pt x="56" y="3428"/>
                    </a:lnTo>
                    <a:cubicBezTo>
                      <a:pt x="12" y="3350"/>
                      <a:pt x="0" y="3259"/>
                      <a:pt x="23" y="3173"/>
                    </a:cubicBezTo>
                    <a:cubicBezTo>
                      <a:pt x="46" y="3086"/>
                      <a:pt x="102" y="3013"/>
                      <a:pt x="179" y="2968"/>
                    </a:cubicBezTo>
                    <a:lnTo>
                      <a:pt x="557" y="2750"/>
                    </a:lnTo>
                    <a:cubicBezTo>
                      <a:pt x="547" y="2664"/>
                      <a:pt x="541" y="2578"/>
                      <a:pt x="541" y="2493"/>
                    </a:cubicBezTo>
                    <a:cubicBezTo>
                      <a:pt x="541" y="2407"/>
                      <a:pt x="547" y="2321"/>
                      <a:pt x="557" y="2236"/>
                    </a:cubicBezTo>
                    <a:lnTo>
                      <a:pt x="180" y="2017"/>
                    </a:lnTo>
                    <a:cubicBezTo>
                      <a:pt x="102" y="1973"/>
                      <a:pt x="46" y="1900"/>
                      <a:pt x="24" y="1813"/>
                    </a:cubicBezTo>
                    <a:cubicBezTo>
                      <a:pt x="0" y="1727"/>
                      <a:pt x="12" y="1636"/>
                      <a:pt x="56" y="1559"/>
                    </a:cubicBezTo>
                    <a:lnTo>
                      <a:pt x="559" y="688"/>
                    </a:lnTo>
                    <a:cubicBezTo>
                      <a:pt x="604" y="611"/>
                      <a:pt x="676" y="555"/>
                      <a:pt x="763" y="532"/>
                    </a:cubicBezTo>
                    <a:cubicBezTo>
                      <a:pt x="850" y="508"/>
                      <a:pt x="940" y="521"/>
                      <a:pt x="1018" y="565"/>
                    </a:cubicBezTo>
                    <a:lnTo>
                      <a:pt x="1396" y="783"/>
                    </a:lnTo>
                    <a:cubicBezTo>
                      <a:pt x="1533" y="679"/>
                      <a:pt x="1683" y="593"/>
                      <a:pt x="1841" y="526"/>
                    </a:cubicBezTo>
                    <a:lnTo>
                      <a:pt x="1841" y="90"/>
                    </a:lnTo>
                    <a:cubicBezTo>
                      <a:pt x="1841" y="40"/>
                      <a:pt x="1882" y="0"/>
                      <a:pt x="1932" y="0"/>
                    </a:cubicBezTo>
                    <a:cubicBezTo>
                      <a:pt x="1981" y="0"/>
                      <a:pt x="2022" y="40"/>
                      <a:pt x="2022" y="90"/>
                    </a:cubicBezTo>
                    <a:lnTo>
                      <a:pt x="2022" y="586"/>
                    </a:lnTo>
                    <a:cubicBezTo>
                      <a:pt x="2022" y="624"/>
                      <a:pt x="1999" y="657"/>
                      <a:pt x="1965" y="670"/>
                    </a:cubicBezTo>
                    <a:cubicBezTo>
                      <a:pt x="1783" y="742"/>
                      <a:pt x="1613" y="840"/>
                      <a:pt x="1460" y="962"/>
                    </a:cubicBezTo>
                    <a:cubicBezTo>
                      <a:pt x="1431" y="986"/>
                      <a:pt x="1390" y="989"/>
                      <a:pt x="1358" y="970"/>
                    </a:cubicBezTo>
                    <a:lnTo>
                      <a:pt x="927" y="722"/>
                    </a:lnTo>
                    <a:cubicBezTo>
                      <a:pt x="892" y="701"/>
                      <a:pt x="850" y="696"/>
                      <a:pt x="810" y="706"/>
                    </a:cubicBezTo>
                    <a:cubicBezTo>
                      <a:pt x="769" y="717"/>
                      <a:pt x="736" y="743"/>
                      <a:pt x="715" y="779"/>
                    </a:cubicBezTo>
                    <a:lnTo>
                      <a:pt x="213" y="1649"/>
                    </a:lnTo>
                    <a:cubicBezTo>
                      <a:pt x="193" y="1685"/>
                      <a:pt x="187" y="1727"/>
                      <a:pt x="198" y="1767"/>
                    </a:cubicBezTo>
                    <a:cubicBezTo>
                      <a:pt x="208" y="1807"/>
                      <a:pt x="234" y="1841"/>
                      <a:pt x="270" y="1861"/>
                    </a:cubicBezTo>
                    <a:lnTo>
                      <a:pt x="700" y="2109"/>
                    </a:lnTo>
                    <a:cubicBezTo>
                      <a:pt x="732" y="2128"/>
                      <a:pt x="749" y="2164"/>
                      <a:pt x="744" y="2201"/>
                    </a:cubicBezTo>
                    <a:cubicBezTo>
                      <a:pt x="729" y="2298"/>
                      <a:pt x="722" y="2396"/>
                      <a:pt x="722" y="2493"/>
                    </a:cubicBezTo>
                    <a:cubicBezTo>
                      <a:pt x="722" y="2590"/>
                      <a:pt x="729" y="2688"/>
                      <a:pt x="744" y="2785"/>
                    </a:cubicBezTo>
                    <a:cubicBezTo>
                      <a:pt x="749" y="2822"/>
                      <a:pt x="732" y="2858"/>
                      <a:pt x="700" y="2876"/>
                    </a:cubicBezTo>
                    <a:lnTo>
                      <a:pt x="269" y="3125"/>
                    </a:lnTo>
                    <a:cubicBezTo>
                      <a:pt x="234" y="3146"/>
                      <a:pt x="208" y="3179"/>
                      <a:pt x="198" y="3219"/>
                    </a:cubicBezTo>
                    <a:cubicBezTo>
                      <a:pt x="187" y="3259"/>
                      <a:pt x="193" y="3301"/>
                      <a:pt x="213" y="3337"/>
                    </a:cubicBezTo>
                    <a:lnTo>
                      <a:pt x="715" y="4208"/>
                    </a:lnTo>
                    <a:cubicBezTo>
                      <a:pt x="736" y="4243"/>
                      <a:pt x="769" y="4269"/>
                      <a:pt x="810" y="4279"/>
                    </a:cubicBezTo>
                    <a:cubicBezTo>
                      <a:pt x="850" y="4290"/>
                      <a:pt x="892" y="4284"/>
                      <a:pt x="927" y="4264"/>
                    </a:cubicBezTo>
                    <a:lnTo>
                      <a:pt x="1358" y="4015"/>
                    </a:lnTo>
                    <a:cubicBezTo>
                      <a:pt x="1390" y="3997"/>
                      <a:pt x="1431" y="4000"/>
                      <a:pt x="1460" y="4023"/>
                    </a:cubicBezTo>
                    <a:cubicBezTo>
                      <a:pt x="1612" y="4145"/>
                      <a:pt x="1782" y="4244"/>
                      <a:pt x="1965" y="4315"/>
                    </a:cubicBezTo>
                    <a:cubicBezTo>
                      <a:pt x="1999" y="4329"/>
                      <a:pt x="2022" y="4362"/>
                      <a:pt x="2022" y="4400"/>
                    </a:cubicBezTo>
                    <a:lnTo>
                      <a:pt x="2022" y="4896"/>
                    </a:lnTo>
                    <a:cubicBezTo>
                      <a:pt x="2022" y="4982"/>
                      <a:pt x="2092" y="5051"/>
                      <a:pt x="2178" y="5051"/>
                    </a:cubicBezTo>
                    <a:lnTo>
                      <a:pt x="3182" y="5051"/>
                    </a:lnTo>
                    <a:cubicBezTo>
                      <a:pt x="3268" y="5051"/>
                      <a:pt x="3338" y="4982"/>
                      <a:pt x="3338" y="4896"/>
                    </a:cubicBezTo>
                    <a:lnTo>
                      <a:pt x="3338" y="4400"/>
                    </a:lnTo>
                    <a:cubicBezTo>
                      <a:pt x="3338" y="4362"/>
                      <a:pt x="3360" y="4329"/>
                      <a:pt x="3395" y="4315"/>
                    </a:cubicBezTo>
                    <a:cubicBezTo>
                      <a:pt x="3577" y="4244"/>
                      <a:pt x="3747" y="4146"/>
                      <a:pt x="3900" y="4023"/>
                    </a:cubicBezTo>
                    <a:cubicBezTo>
                      <a:pt x="3929" y="4000"/>
                      <a:pt x="3970" y="3997"/>
                      <a:pt x="4001" y="4015"/>
                    </a:cubicBezTo>
                    <a:lnTo>
                      <a:pt x="4432" y="4264"/>
                    </a:lnTo>
                    <a:cubicBezTo>
                      <a:pt x="4506" y="4307"/>
                      <a:pt x="4602" y="4282"/>
                      <a:pt x="4644" y="4207"/>
                    </a:cubicBezTo>
                    <a:lnTo>
                      <a:pt x="4844" y="3863"/>
                    </a:lnTo>
                    <a:cubicBezTo>
                      <a:pt x="4868" y="3819"/>
                      <a:pt x="4923" y="3805"/>
                      <a:pt x="4967" y="3829"/>
                    </a:cubicBezTo>
                    <a:cubicBezTo>
                      <a:pt x="5010" y="3855"/>
                      <a:pt x="5025" y="3910"/>
                      <a:pt x="5000" y="3952"/>
                    </a:cubicBezTo>
                    <a:lnTo>
                      <a:pt x="4801" y="4298"/>
                    </a:lnTo>
                    <a:cubicBezTo>
                      <a:pt x="4708" y="4458"/>
                      <a:pt x="4502" y="4514"/>
                      <a:pt x="4341" y="4421"/>
                    </a:cubicBezTo>
                    <a:lnTo>
                      <a:pt x="3964" y="4203"/>
                    </a:lnTo>
                    <a:cubicBezTo>
                      <a:pt x="3826" y="4306"/>
                      <a:pt x="3677" y="4393"/>
                      <a:pt x="3518" y="4460"/>
                    </a:cubicBezTo>
                    <a:lnTo>
                      <a:pt x="3518" y="4896"/>
                    </a:lnTo>
                    <a:cubicBezTo>
                      <a:pt x="3518" y="5081"/>
                      <a:pt x="3368" y="5232"/>
                      <a:pt x="3182" y="5232"/>
                    </a:cubicBezTo>
                    <a:close/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61"/>
              <p:cNvSpPr/>
              <p:nvPr/>
            </p:nvSpPr>
            <p:spPr>
              <a:xfrm rot="8798038">
                <a:off x="2542648" y="5686517"/>
                <a:ext cx="1337901" cy="1176604"/>
              </a:xfrm>
              <a:custGeom>
                <a:rect b="b" l="l" r="r" t="t"/>
                <a:pathLst>
                  <a:path extrusionOk="0" h="3602" w="4095">
                    <a:moveTo>
                      <a:pt x="2047" y="1486"/>
                    </a:moveTo>
                    <a:lnTo>
                      <a:pt x="2047" y="1486"/>
                    </a:lnTo>
                    <a:cubicBezTo>
                      <a:pt x="1713" y="1486"/>
                      <a:pt x="1442" y="1757"/>
                      <a:pt x="1442" y="2091"/>
                    </a:cubicBezTo>
                    <a:cubicBezTo>
                      <a:pt x="1442" y="2425"/>
                      <a:pt x="1713" y="2697"/>
                      <a:pt x="2047" y="2697"/>
                    </a:cubicBezTo>
                    <a:cubicBezTo>
                      <a:pt x="2381" y="2697"/>
                      <a:pt x="2653" y="2425"/>
                      <a:pt x="2653" y="2091"/>
                    </a:cubicBezTo>
                    <a:cubicBezTo>
                      <a:pt x="2653" y="1757"/>
                      <a:pt x="2381" y="1486"/>
                      <a:pt x="2047" y="1486"/>
                    </a:cubicBezTo>
                    <a:close/>
                    <a:moveTo>
                      <a:pt x="2047" y="2877"/>
                    </a:moveTo>
                    <a:lnTo>
                      <a:pt x="2047" y="2877"/>
                    </a:lnTo>
                    <a:cubicBezTo>
                      <a:pt x="1613" y="2877"/>
                      <a:pt x="1261" y="2525"/>
                      <a:pt x="1261" y="2091"/>
                    </a:cubicBezTo>
                    <a:cubicBezTo>
                      <a:pt x="1261" y="1657"/>
                      <a:pt x="1613" y="1305"/>
                      <a:pt x="2047" y="1305"/>
                    </a:cubicBezTo>
                    <a:cubicBezTo>
                      <a:pt x="2481" y="1305"/>
                      <a:pt x="2833" y="1657"/>
                      <a:pt x="2833" y="2091"/>
                    </a:cubicBezTo>
                    <a:cubicBezTo>
                      <a:pt x="2833" y="2525"/>
                      <a:pt x="2481" y="2877"/>
                      <a:pt x="2047" y="2877"/>
                    </a:cubicBezTo>
                    <a:close/>
                    <a:moveTo>
                      <a:pt x="3456" y="3601"/>
                    </a:moveTo>
                    <a:lnTo>
                      <a:pt x="3456" y="3601"/>
                    </a:lnTo>
                    <a:cubicBezTo>
                      <a:pt x="3412" y="3601"/>
                      <a:pt x="3374" y="3569"/>
                      <a:pt x="3367" y="3524"/>
                    </a:cubicBezTo>
                    <a:cubicBezTo>
                      <a:pt x="3360" y="3475"/>
                      <a:pt x="3394" y="3429"/>
                      <a:pt x="3444" y="3422"/>
                    </a:cubicBezTo>
                    <a:cubicBezTo>
                      <a:pt x="3472" y="3417"/>
                      <a:pt x="3497" y="3400"/>
                      <a:pt x="3512" y="3375"/>
                    </a:cubicBezTo>
                    <a:lnTo>
                      <a:pt x="3891" y="2717"/>
                    </a:lnTo>
                    <a:cubicBezTo>
                      <a:pt x="3904" y="2696"/>
                      <a:pt x="3908" y="2670"/>
                      <a:pt x="3900" y="2645"/>
                    </a:cubicBezTo>
                    <a:cubicBezTo>
                      <a:pt x="3894" y="2620"/>
                      <a:pt x="3879" y="2600"/>
                      <a:pt x="3856" y="2587"/>
                    </a:cubicBezTo>
                    <a:lnTo>
                      <a:pt x="3532" y="2400"/>
                    </a:lnTo>
                    <a:cubicBezTo>
                      <a:pt x="3499" y="2381"/>
                      <a:pt x="3482" y="2345"/>
                      <a:pt x="3487" y="2308"/>
                    </a:cubicBezTo>
                    <a:cubicBezTo>
                      <a:pt x="3498" y="2237"/>
                      <a:pt x="3504" y="2163"/>
                      <a:pt x="3504" y="2091"/>
                    </a:cubicBezTo>
                    <a:cubicBezTo>
                      <a:pt x="3504" y="2018"/>
                      <a:pt x="3498" y="1945"/>
                      <a:pt x="3487" y="1874"/>
                    </a:cubicBezTo>
                    <a:cubicBezTo>
                      <a:pt x="3482" y="1837"/>
                      <a:pt x="3499" y="1801"/>
                      <a:pt x="3532" y="1782"/>
                    </a:cubicBezTo>
                    <a:lnTo>
                      <a:pt x="3856" y="1594"/>
                    </a:lnTo>
                    <a:cubicBezTo>
                      <a:pt x="3879" y="1582"/>
                      <a:pt x="3894" y="1561"/>
                      <a:pt x="3900" y="1537"/>
                    </a:cubicBezTo>
                    <a:cubicBezTo>
                      <a:pt x="3908" y="1512"/>
                      <a:pt x="3904" y="1486"/>
                      <a:pt x="3892" y="1465"/>
                    </a:cubicBezTo>
                    <a:lnTo>
                      <a:pt x="3512" y="807"/>
                    </a:lnTo>
                    <a:cubicBezTo>
                      <a:pt x="3486" y="761"/>
                      <a:pt x="3427" y="746"/>
                      <a:pt x="3382" y="772"/>
                    </a:cubicBezTo>
                    <a:lnTo>
                      <a:pt x="3056" y="960"/>
                    </a:lnTo>
                    <a:cubicBezTo>
                      <a:pt x="3024" y="979"/>
                      <a:pt x="2984" y="975"/>
                      <a:pt x="2955" y="952"/>
                    </a:cubicBezTo>
                    <a:cubicBezTo>
                      <a:pt x="2841" y="861"/>
                      <a:pt x="2715" y="788"/>
                      <a:pt x="2579" y="735"/>
                    </a:cubicBezTo>
                    <a:cubicBezTo>
                      <a:pt x="2544" y="721"/>
                      <a:pt x="2522" y="688"/>
                      <a:pt x="2522" y="651"/>
                    </a:cubicBezTo>
                    <a:lnTo>
                      <a:pt x="2522" y="276"/>
                    </a:lnTo>
                    <a:cubicBezTo>
                      <a:pt x="2522" y="223"/>
                      <a:pt x="2479" y="181"/>
                      <a:pt x="2426" y="181"/>
                    </a:cubicBezTo>
                    <a:lnTo>
                      <a:pt x="1667" y="181"/>
                    </a:lnTo>
                    <a:cubicBezTo>
                      <a:pt x="1615" y="181"/>
                      <a:pt x="1572" y="223"/>
                      <a:pt x="1572" y="276"/>
                    </a:cubicBezTo>
                    <a:lnTo>
                      <a:pt x="1572" y="651"/>
                    </a:lnTo>
                    <a:cubicBezTo>
                      <a:pt x="1572" y="688"/>
                      <a:pt x="1549" y="721"/>
                      <a:pt x="1515" y="735"/>
                    </a:cubicBezTo>
                    <a:cubicBezTo>
                      <a:pt x="1380" y="788"/>
                      <a:pt x="1253" y="861"/>
                      <a:pt x="1139" y="952"/>
                    </a:cubicBezTo>
                    <a:cubicBezTo>
                      <a:pt x="1110" y="975"/>
                      <a:pt x="1069" y="979"/>
                      <a:pt x="1038" y="960"/>
                    </a:cubicBezTo>
                    <a:lnTo>
                      <a:pt x="712" y="772"/>
                    </a:lnTo>
                    <a:cubicBezTo>
                      <a:pt x="667" y="746"/>
                      <a:pt x="609" y="761"/>
                      <a:pt x="582" y="807"/>
                    </a:cubicBezTo>
                    <a:lnTo>
                      <a:pt x="203" y="1465"/>
                    </a:lnTo>
                    <a:cubicBezTo>
                      <a:pt x="190" y="1486"/>
                      <a:pt x="187" y="1511"/>
                      <a:pt x="194" y="1537"/>
                    </a:cubicBezTo>
                    <a:cubicBezTo>
                      <a:pt x="200" y="1561"/>
                      <a:pt x="216" y="1582"/>
                      <a:pt x="238" y="1594"/>
                    </a:cubicBezTo>
                    <a:lnTo>
                      <a:pt x="563" y="1782"/>
                    </a:lnTo>
                    <a:cubicBezTo>
                      <a:pt x="594" y="1801"/>
                      <a:pt x="612" y="1837"/>
                      <a:pt x="607" y="1873"/>
                    </a:cubicBezTo>
                    <a:cubicBezTo>
                      <a:pt x="596" y="1946"/>
                      <a:pt x="590" y="2018"/>
                      <a:pt x="590" y="2091"/>
                    </a:cubicBezTo>
                    <a:cubicBezTo>
                      <a:pt x="590" y="2163"/>
                      <a:pt x="596" y="2236"/>
                      <a:pt x="607" y="2309"/>
                    </a:cubicBezTo>
                    <a:cubicBezTo>
                      <a:pt x="612" y="2345"/>
                      <a:pt x="594" y="2381"/>
                      <a:pt x="563" y="2400"/>
                    </a:cubicBezTo>
                    <a:lnTo>
                      <a:pt x="238" y="2587"/>
                    </a:lnTo>
                    <a:cubicBezTo>
                      <a:pt x="216" y="2600"/>
                      <a:pt x="200" y="2620"/>
                      <a:pt x="194" y="2645"/>
                    </a:cubicBezTo>
                    <a:cubicBezTo>
                      <a:pt x="187" y="2670"/>
                      <a:pt x="190" y="2696"/>
                      <a:pt x="203" y="2717"/>
                    </a:cubicBezTo>
                    <a:lnTo>
                      <a:pt x="405" y="3068"/>
                    </a:lnTo>
                    <a:cubicBezTo>
                      <a:pt x="430" y="3111"/>
                      <a:pt x="415" y="3167"/>
                      <a:pt x="372" y="3191"/>
                    </a:cubicBezTo>
                    <a:cubicBezTo>
                      <a:pt x="329" y="3217"/>
                      <a:pt x="274" y="3202"/>
                      <a:pt x="248" y="3159"/>
                    </a:cubicBezTo>
                    <a:lnTo>
                      <a:pt x="46" y="2808"/>
                    </a:lnTo>
                    <a:cubicBezTo>
                      <a:pt x="9" y="2744"/>
                      <a:pt x="0" y="2670"/>
                      <a:pt x="19" y="2599"/>
                    </a:cubicBezTo>
                    <a:cubicBezTo>
                      <a:pt x="38" y="2527"/>
                      <a:pt x="83" y="2468"/>
                      <a:pt x="147" y="2431"/>
                    </a:cubicBezTo>
                    <a:lnTo>
                      <a:pt x="420" y="2273"/>
                    </a:lnTo>
                    <a:cubicBezTo>
                      <a:pt x="413" y="2213"/>
                      <a:pt x="410" y="2152"/>
                      <a:pt x="410" y="2091"/>
                    </a:cubicBezTo>
                    <a:cubicBezTo>
                      <a:pt x="410" y="2030"/>
                      <a:pt x="413" y="1969"/>
                      <a:pt x="420" y="1908"/>
                    </a:cubicBezTo>
                    <a:lnTo>
                      <a:pt x="147" y="1751"/>
                    </a:lnTo>
                    <a:cubicBezTo>
                      <a:pt x="84" y="1714"/>
                      <a:pt x="38" y="1655"/>
                      <a:pt x="19" y="1583"/>
                    </a:cubicBezTo>
                    <a:cubicBezTo>
                      <a:pt x="0" y="1512"/>
                      <a:pt x="9" y="1438"/>
                      <a:pt x="46" y="1374"/>
                    </a:cubicBezTo>
                    <a:lnTo>
                      <a:pt x="426" y="717"/>
                    </a:lnTo>
                    <a:cubicBezTo>
                      <a:pt x="502" y="585"/>
                      <a:pt x="671" y="539"/>
                      <a:pt x="803" y="616"/>
                    </a:cubicBezTo>
                    <a:lnTo>
                      <a:pt x="1075" y="773"/>
                    </a:lnTo>
                    <a:cubicBezTo>
                      <a:pt x="1174" y="700"/>
                      <a:pt x="1280" y="639"/>
                      <a:pt x="1391" y="590"/>
                    </a:cubicBezTo>
                    <a:lnTo>
                      <a:pt x="1391" y="276"/>
                    </a:lnTo>
                    <a:cubicBezTo>
                      <a:pt x="1391" y="124"/>
                      <a:pt x="1515" y="0"/>
                      <a:pt x="1667" y="0"/>
                    </a:cubicBezTo>
                    <a:lnTo>
                      <a:pt x="2426" y="0"/>
                    </a:lnTo>
                    <a:cubicBezTo>
                      <a:pt x="2579" y="0"/>
                      <a:pt x="2703" y="124"/>
                      <a:pt x="2703" y="276"/>
                    </a:cubicBezTo>
                    <a:lnTo>
                      <a:pt x="2703" y="590"/>
                    </a:lnTo>
                    <a:cubicBezTo>
                      <a:pt x="2815" y="639"/>
                      <a:pt x="2920" y="700"/>
                      <a:pt x="3018" y="773"/>
                    </a:cubicBezTo>
                    <a:lnTo>
                      <a:pt x="3291" y="616"/>
                    </a:lnTo>
                    <a:cubicBezTo>
                      <a:pt x="3423" y="539"/>
                      <a:pt x="3592" y="585"/>
                      <a:pt x="3668" y="717"/>
                    </a:cubicBezTo>
                    <a:lnTo>
                      <a:pt x="4048" y="1374"/>
                    </a:lnTo>
                    <a:cubicBezTo>
                      <a:pt x="4085" y="1438"/>
                      <a:pt x="4094" y="1512"/>
                      <a:pt x="4075" y="1583"/>
                    </a:cubicBezTo>
                    <a:cubicBezTo>
                      <a:pt x="4056" y="1655"/>
                      <a:pt x="4011" y="1714"/>
                      <a:pt x="3947" y="1751"/>
                    </a:cubicBezTo>
                    <a:lnTo>
                      <a:pt x="3674" y="1908"/>
                    </a:lnTo>
                    <a:cubicBezTo>
                      <a:pt x="3681" y="1969"/>
                      <a:pt x="3684" y="2030"/>
                      <a:pt x="3684" y="2091"/>
                    </a:cubicBezTo>
                    <a:cubicBezTo>
                      <a:pt x="3684" y="2152"/>
                      <a:pt x="3681" y="2213"/>
                      <a:pt x="3674" y="2273"/>
                    </a:cubicBezTo>
                    <a:lnTo>
                      <a:pt x="3947" y="2431"/>
                    </a:lnTo>
                    <a:cubicBezTo>
                      <a:pt x="4010" y="2468"/>
                      <a:pt x="4056" y="2527"/>
                      <a:pt x="4075" y="2599"/>
                    </a:cubicBezTo>
                    <a:cubicBezTo>
                      <a:pt x="4094" y="2670"/>
                      <a:pt x="4085" y="2744"/>
                      <a:pt x="4048" y="2808"/>
                    </a:cubicBezTo>
                    <a:lnTo>
                      <a:pt x="3668" y="3466"/>
                    </a:lnTo>
                    <a:cubicBezTo>
                      <a:pt x="3626" y="3538"/>
                      <a:pt x="3554" y="3587"/>
                      <a:pt x="3470" y="3600"/>
                    </a:cubicBezTo>
                    <a:cubicBezTo>
                      <a:pt x="3466" y="3601"/>
                      <a:pt x="3461" y="3601"/>
                      <a:pt x="3456" y="36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57" name="Google Shape;757;p61"/>
              <p:cNvPicPr preferRelativeResize="0"/>
              <p:nvPr/>
            </p:nvPicPr>
            <p:blipFill rotWithShape="1">
              <a:blip r:embed="rId3">
                <a:alphaModFix amt="88000"/>
              </a:blip>
              <a:srcRect b="0" l="0" r="0" t="0"/>
              <a:stretch/>
            </p:blipFill>
            <p:spPr>
              <a:xfrm>
                <a:off x="2375626" y="5066028"/>
                <a:ext cx="717523" cy="57904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58" name="Google Shape;758;p61"/>
              <p:cNvGrpSpPr/>
              <p:nvPr/>
            </p:nvGrpSpPr>
            <p:grpSpPr>
              <a:xfrm>
                <a:off x="2825950" y="3690175"/>
                <a:ext cx="1607209" cy="1587048"/>
                <a:chOff x="2825950" y="3690175"/>
                <a:chExt cx="1607209" cy="1587048"/>
              </a:xfrm>
            </p:grpSpPr>
            <p:grpSp>
              <p:nvGrpSpPr>
                <p:cNvPr id="759" name="Google Shape;759;p61"/>
                <p:cNvGrpSpPr/>
                <p:nvPr/>
              </p:nvGrpSpPr>
              <p:grpSpPr>
                <a:xfrm>
                  <a:off x="2825950" y="3690175"/>
                  <a:ext cx="1607209" cy="1587048"/>
                  <a:chOff x="5826125" y="2241550"/>
                  <a:chExt cx="1771650" cy="1749426"/>
                </a:xfrm>
              </p:grpSpPr>
              <p:sp>
                <p:nvSpPr>
                  <p:cNvPr id="760" name="Google Shape;760;p61"/>
                  <p:cNvSpPr/>
                  <p:nvPr/>
                </p:nvSpPr>
                <p:spPr>
                  <a:xfrm>
                    <a:off x="5826125" y="2241550"/>
                    <a:ext cx="1771650" cy="1749426"/>
                  </a:xfrm>
                  <a:custGeom>
                    <a:rect b="b" l="l" r="r" t="t"/>
                    <a:pathLst>
                      <a:path extrusionOk="0" h="2477" w="4923">
                        <a:moveTo>
                          <a:pt x="4741" y="2476"/>
                        </a:moveTo>
                        <a:lnTo>
                          <a:pt x="1800" y="2476"/>
                        </a:lnTo>
                        <a:cubicBezTo>
                          <a:pt x="1751" y="2476"/>
                          <a:pt x="1710" y="2436"/>
                          <a:pt x="1710" y="2386"/>
                        </a:cubicBezTo>
                        <a:cubicBezTo>
                          <a:pt x="1710" y="2336"/>
                          <a:pt x="1751" y="2295"/>
                          <a:pt x="1800" y="2295"/>
                        </a:cubicBezTo>
                        <a:lnTo>
                          <a:pt x="4741" y="2295"/>
                        </a:lnTo>
                        <a:lnTo>
                          <a:pt x="4741" y="181"/>
                        </a:lnTo>
                        <a:lnTo>
                          <a:pt x="181" y="181"/>
                        </a:lnTo>
                        <a:lnTo>
                          <a:pt x="181" y="1382"/>
                        </a:lnTo>
                        <a:cubicBezTo>
                          <a:pt x="181" y="1432"/>
                          <a:pt x="141" y="1472"/>
                          <a:pt x="91" y="1472"/>
                        </a:cubicBezTo>
                        <a:cubicBezTo>
                          <a:pt x="41" y="1472"/>
                          <a:pt x="0" y="1432"/>
                          <a:pt x="0" y="1382"/>
                        </a:cubicBezTo>
                        <a:lnTo>
                          <a:pt x="0" y="181"/>
                        </a:lnTo>
                        <a:cubicBezTo>
                          <a:pt x="0" y="82"/>
                          <a:pt x="81" y="0"/>
                          <a:pt x="181" y="0"/>
                        </a:cubicBezTo>
                        <a:lnTo>
                          <a:pt x="4741" y="0"/>
                        </a:lnTo>
                        <a:cubicBezTo>
                          <a:pt x="4841" y="0"/>
                          <a:pt x="4922" y="82"/>
                          <a:pt x="4922" y="181"/>
                        </a:cubicBezTo>
                        <a:lnTo>
                          <a:pt x="4922" y="2295"/>
                        </a:lnTo>
                        <a:cubicBezTo>
                          <a:pt x="4922" y="2395"/>
                          <a:pt x="4841" y="2476"/>
                          <a:pt x="4741" y="2476"/>
                        </a:cubicBez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33"/>
                      <a:buFont typeface="Arial"/>
                      <a:buNone/>
                    </a:pPr>
                    <a:r>
                      <a:t/>
                    </a:r>
                    <a:endParaRPr b="0" i="0" sz="1633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1" name="Google Shape;761;p61"/>
                  <p:cNvSpPr/>
                  <p:nvPr/>
                </p:nvSpPr>
                <p:spPr>
                  <a:xfrm>
                    <a:off x="6007100" y="2504329"/>
                    <a:ext cx="923925" cy="85725"/>
                  </a:xfrm>
                  <a:custGeom>
                    <a:rect b="b" l="l" r="r" t="t"/>
                    <a:pathLst>
                      <a:path extrusionOk="0" h="238" w="2565">
                        <a:moveTo>
                          <a:pt x="2564" y="192"/>
                        </a:moveTo>
                        <a:lnTo>
                          <a:pt x="2564" y="192"/>
                        </a:lnTo>
                        <a:cubicBezTo>
                          <a:pt x="2564" y="216"/>
                          <a:pt x="2543" y="237"/>
                          <a:pt x="2519" y="237"/>
                        </a:cubicBezTo>
                        <a:lnTo>
                          <a:pt x="45" y="237"/>
                        </a:lnTo>
                        <a:cubicBezTo>
                          <a:pt x="21" y="237"/>
                          <a:pt x="0" y="216"/>
                          <a:pt x="0" y="192"/>
                        </a:cubicBezTo>
                        <a:lnTo>
                          <a:pt x="0" y="45"/>
                        </a:lnTo>
                        <a:cubicBezTo>
                          <a:pt x="0" y="21"/>
                          <a:pt x="21" y="0"/>
                          <a:pt x="45" y="0"/>
                        </a:cubicBezTo>
                        <a:lnTo>
                          <a:pt x="2519" y="0"/>
                        </a:lnTo>
                        <a:cubicBezTo>
                          <a:pt x="2543" y="0"/>
                          <a:pt x="2564" y="21"/>
                          <a:pt x="2564" y="45"/>
                        </a:cubicBezTo>
                        <a:lnTo>
                          <a:pt x="2564" y="192"/>
                        </a:ln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33"/>
                      <a:buFont typeface="Arial"/>
                      <a:buNone/>
                    </a:pPr>
                    <a:r>
                      <a:t/>
                    </a:r>
                    <a:endParaRPr b="0" i="0" sz="1633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2" name="Google Shape;762;p61"/>
                  <p:cNvSpPr/>
                  <p:nvPr/>
                </p:nvSpPr>
                <p:spPr>
                  <a:xfrm>
                    <a:off x="6980237" y="2504327"/>
                    <a:ext cx="493694" cy="505966"/>
                  </a:xfrm>
                  <a:custGeom>
                    <a:rect b="b" l="l" r="r" t="t"/>
                    <a:pathLst>
                      <a:path extrusionOk="0" h="238" w="714">
                        <a:moveTo>
                          <a:pt x="713" y="192"/>
                        </a:moveTo>
                        <a:lnTo>
                          <a:pt x="713" y="192"/>
                        </a:lnTo>
                        <a:cubicBezTo>
                          <a:pt x="713" y="216"/>
                          <a:pt x="693" y="237"/>
                          <a:pt x="668" y="237"/>
                        </a:cubicBezTo>
                        <a:lnTo>
                          <a:pt x="45" y="237"/>
                        </a:lnTo>
                        <a:cubicBezTo>
                          <a:pt x="20" y="237"/>
                          <a:pt x="0" y="216"/>
                          <a:pt x="0" y="192"/>
                        </a:cubicBezTo>
                        <a:lnTo>
                          <a:pt x="0" y="45"/>
                        </a:lnTo>
                        <a:cubicBezTo>
                          <a:pt x="0" y="21"/>
                          <a:pt x="20" y="0"/>
                          <a:pt x="45" y="0"/>
                        </a:cubicBezTo>
                        <a:lnTo>
                          <a:pt x="668" y="0"/>
                        </a:lnTo>
                        <a:cubicBezTo>
                          <a:pt x="693" y="0"/>
                          <a:pt x="713" y="21"/>
                          <a:pt x="713" y="45"/>
                        </a:cubicBezTo>
                        <a:lnTo>
                          <a:pt x="713" y="192"/>
                        </a:ln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33"/>
                      <a:buFont typeface="Arial"/>
                      <a:buNone/>
                    </a:pPr>
                    <a:r>
                      <a:t/>
                    </a:r>
                    <a:endParaRPr b="0" i="0" sz="1633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3" name="Google Shape;763;p61"/>
                  <p:cNvSpPr/>
                  <p:nvPr/>
                </p:nvSpPr>
                <p:spPr>
                  <a:xfrm>
                    <a:off x="6018212" y="2766267"/>
                    <a:ext cx="784225" cy="50397"/>
                  </a:xfrm>
                  <a:custGeom>
                    <a:rect b="b" l="l" r="r" t="t"/>
                    <a:pathLst>
                      <a:path extrusionOk="0" h="96" w="3388">
                        <a:moveTo>
                          <a:pt x="3387" y="50"/>
                        </a:moveTo>
                        <a:lnTo>
                          <a:pt x="3387" y="50"/>
                        </a:lnTo>
                        <a:cubicBezTo>
                          <a:pt x="3387" y="75"/>
                          <a:pt x="3367" y="95"/>
                          <a:pt x="3342" y="95"/>
                        </a:cubicBezTo>
                        <a:lnTo>
                          <a:pt x="45" y="95"/>
                        </a:lnTo>
                        <a:cubicBezTo>
                          <a:pt x="20" y="95"/>
                          <a:pt x="0" y="75"/>
                          <a:pt x="0" y="50"/>
                        </a:cubicBezTo>
                        <a:lnTo>
                          <a:pt x="0" y="45"/>
                        </a:lnTo>
                        <a:cubicBezTo>
                          <a:pt x="0" y="20"/>
                          <a:pt x="20" y="0"/>
                          <a:pt x="45" y="0"/>
                        </a:cubicBezTo>
                        <a:lnTo>
                          <a:pt x="3342" y="0"/>
                        </a:lnTo>
                        <a:cubicBezTo>
                          <a:pt x="3367" y="0"/>
                          <a:pt x="3387" y="20"/>
                          <a:pt x="3387" y="45"/>
                        </a:cubicBezTo>
                        <a:lnTo>
                          <a:pt x="3387" y="50"/>
                        </a:ln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33"/>
                      <a:buFont typeface="Arial"/>
                      <a:buNone/>
                    </a:pPr>
                    <a:r>
                      <a:t/>
                    </a:r>
                    <a:endParaRPr b="0" i="0" sz="1633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4" name="Google Shape;764;p61"/>
                  <p:cNvSpPr/>
                  <p:nvPr/>
                </p:nvSpPr>
                <p:spPr>
                  <a:xfrm flipH="1" rot="10800000">
                    <a:off x="6018212" y="2642845"/>
                    <a:ext cx="806450" cy="50397"/>
                  </a:xfrm>
                  <a:custGeom>
                    <a:rect b="b" l="l" r="r" t="t"/>
                    <a:pathLst>
                      <a:path extrusionOk="0" h="97" w="3388">
                        <a:moveTo>
                          <a:pt x="3387" y="50"/>
                        </a:moveTo>
                        <a:lnTo>
                          <a:pt x="3387" y="50"/>
                        </a:lnTo>
                        <a:cubicBezTo>
                          <a:pt x="3387" y="76"/>
                          <a:pt x="3367" y="96"/>
                          <a:pt x="3342" y="96"/>
                        </a:cubicBezTo>
                        <a:lnTo>
                          <a:pt x="45" y="96"/>
                        </a:lnTo>
                        <a:cubicBezTo>
                          <a:pt x="20" y="96"/>
                          <a:pt x="0" y="76"/>
                          <a:pt x="0" y="50"/>
                        </a:cubicBezTo>
                        <a:lnTo>
                          <a:pt x="0" y="45"/>
                        </a:lnTo>
                        <a:cubicBezTo>
                          <a:pt x="0" y="20"/>
                          <a:pt x="20" y="0"/>
                          <a:pt x="45" y="0"/>
                        </a:cubicBezTo>
                        <a:lnTo>
                          <a:pt x="3342" y="0"/>
                        </a:lnTo>
                        <a:cubicBezTo>
                          <a:pt x="3367" y="0"/>
                          <a:pt x="3387" y="20"/>
                          <a:pt x="3387" y="45"/>
                        </a:cubicBezTo>
                        <a:lnTo>
                          <a:pt x="3387" y="50"/>
                        </a:ln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33"/>
                      <a:buFont typeface="Arial"/>
                      <a:buNone/>
                    </a:pPr>
                    <a:r>
                      <a:t/>
                    </a:r>
                    <a:endParaRPr b="0" i="0" sz="1633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5" name="Google Shape;765;p61"/>
                  <p:cNvSpPr/>
                  <p:nvPr/>
                </p:nvSpPr>
                <p:spPr>
                  <a:xfrm>
                    <a:off x="6178550" y="2928594"/>
                    <a:ext cx="623410" cy="50397"/>
                  </a:xfrm>
                  <a:custGeom>
                    <a:rect b="b" l="l" r="r" t="t"/>
                    <a:pathLst>
                      <a:path extrusionOk="0" h="92" w="1403">
                        <a:moveTo>
                          <a:pt x="1357" y="91"/>
                        </a:moveTo>
                        <a:lnTo>
                          <a:pt x="44" y="91"/>
                        </a:lnTo>
                        <a:cubicBezTo>
                          <a:pt x="20" y="91"/>
                          <a:pt x="0" y="70"/>
                          <a:pt x="0" y="46"/>
                        </a:cubicBezTo>
                        <a:cubicBezTo>
                          <a:pt x="0" y="20"/>
                          <a:pt x="20" y="0"/>
                          <a:pt x="44" y="0"/>
                        </a:cubicBezTo>
                        <a:lnTo>
                          <a:pt x="1357" y="0"/>
                        </a:lnTo>
                        <a:cubicBezTo>
                          <a:pt x="1382" y="0"/>
                          <a:pt x="1402" y="20"/>
                          <a:pt x="1402" y="46"/>
                        </a:cubicBezTo>
                        <a:cubicBezTo>
                          <a:pt x="1402" y="70"/>
                          <a:pt x="1382" y="91"/>
                          <a:pt x="1357" y="91"/>
                        </a:cubicBez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33"/>
                      <a:buFont typeface="Arial"/>
                      <a:buNone/>
                    </a:pPr>
                    <a:r>
                      <a:t/>
                    </a:r>
                    <a:endParaRPr b="0" i="0" sz="1633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66" name="Google Shape;766;p61"/>
                <p:cNvSpPr/>
                <p:nvPr/>
              </p:nvSpPr>
              <p:spPr>
                <a:xfrm>
                  <a:off x="3188285" y="4488845"/>
                  <a:ext cx="1022746" cy="45719"/>
                </a:xfrm>
                <a:custGeom>
                  <a:rect b="b" l="l" r="r" t="t"/>
                  <a:pathLst>
                    <a:path extrusionOk="0" h="92" w="1403">
                      <a:moveTo>
                        <a:pt x="1357" y="91"/>
                      </a:moveTo>
                      <a:lnTo>
                        <a:pt x="44" y="91"/>
                      </a:lnTo>
                      <a:cubicBezTo>
                        <a:pt x="20" y="91"/>
                        <a:pt x="0" y="70"/>
                        <a:pt x="0" y="46"/>
                      </a:cubicBezTo>
                      <a:cubicBezTo>
                        <a:pt x="0" y="20"/>
                        <a:pt x="20" y="0"/>
                        <a:pt x="44" y="0"/>
                      </a:cubicBezTo>
                      <a:lnTo>
                        <a:pt x="1357" y="0"/>
                      </a:lnTo>
                      <a:cubicBezTo>
                        <a:pt x="1382" y="0"/>
                        <a:pt x="1402" y="20"/>
                        <a:pt x="1402" y="46"/>
                      </a:cubicBezTo>
                      <a:cubicBezTo>
                        <a:pt x="1402" y="70"/>
                        <a:pt x="1382" y="91"/>
                        <a:pt x="1357" y="91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33"/>
                    <a:buFont typeface="Arial"/>
                    <a:buNone/>
                  </a:pPr>
                  <a:r>
                    <a:t/>
                  </a:r>
                  <a:endParaRPr b="0" i="0" sz="1633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61"/>
                <p:cNvSpPr/>
                <p:nvPr/>
              </p:nvSpPr>
              <p:spPr>
                <a:xfrm flipH="1" rot="10800000">
                  <a:off x="3188285" y="4628665"/>
                  <a:ext cx="1022746" cy="45719"/>
                </a:xfrm>
                <a:custGeom>
                  <a:rect b="b" l="l" r="r" t="t"/>
                  <a:pathLst>
                    <a:path extrusionOk="0" h="92" w="1403">
                      <a:moveTo>
                        <a:pt x="1357" y="91"/>
                      </a:moveTo>
                      <a:lnTo>
                        <a:pt x="44" y="91"/>
                      </a:lnTo>
                      <a:cubicBezTo>
                        <a:pt x="20" y="91"/>
                        <a:pt x="0" y="70"/>
                        <a:pt x="0" y="46"/>
                      </a:cubicBezTo>
                      <a:cubicBezTo>
                        <a:pt x="0" y="20"/>
                        <a:pt x="20" y="0"/>
                        <a:pt x="44" y="0"/>
                      </a:cubicBezTo>
                      <a:lnTo>
                        <a:pt x="1357" y="0"/>
                      </a:lnTo>
                      <a:cubicBezTo>
                        <a:pt x="1382" y="0"/>
                        <a:pt x="1402" y="20"/>
                        <a:pt x="1402" y="46"/>
                      </a:cubicBezTo>
                      <a:cubicBezTo>
                        <a:pt x="1402" y="70"/>
                        <a:pt x="1382" y="91"/>
                        <a:pt x="1357" y="91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33"/>
                    <a:buFont typeface="Arial"/>
                    <a:buNone/>
                  </a:pPr>
                  <a:r>
                    <a:t/>
                  </a:r>
                  <a:endParaRPr b="0" i="0" sz="1633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61"/>
                <p:cNvSpPr/>
                <p:nvPr/>
              </p:nvSpPr>
              <p:spPr>
                <a:xfrm>
                  <a:off x="3288322" y="4798785"/>
                  <a:ext cx="1022746" cy="45719"/>
                </a:xfrm>
                <a:custGeom>
                  <a:rect b="b" l="l" r="r" t="t"/>
                  <a:pathLst>
                    <a:path extrusionOk="0" h="92" w="1403">
                      <a:moveTo>
                        <a:pt x="1357" y="91"/>
                      </a:moveTo>
                      <a:lnTo>
                        <a:pt x="44" y="91"/>
                      </a:lnTo>
                      <a:cubicBezTo>
                        <a:pt x="20" y="91"/>
                        <a:pt x="0" y="70"/>
                        <a:pt x="0" y="46"/>
                      </a:cubicBezTo>
                      <a:cubicBezTo>
                        <a:pt x="0" y="20"/>
                        <a:pt x="20" y="0"/>
                        <a:pt x="44" y="0"/>
                      </a:cubicBezTo>
                      <a:lnTo>
                        <a:pt x="1357" y="0"/>
                      </a:lnTo>
                      <a:cubicBezTo>
                        <a:pt x="1382" y="0"/>
                        <a:pt x="1402" y="20"/>
                        <a:pt x="1402" y="46"/>
                      </a:cubicBezTo>
                      <a:cubicBezTo>
                        <a:pt x="1402" y="70"/>
                        <a:pt x="1382" y="91"/>
                        <a:pt x="1357" y="91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33"/>
                    <a:buFont typeface="Arial"/>
                    <a:buNone/>
                  </a:pPr>
                  <a:r>
                    <a:t/>
                  </a:r>
                  <a:endParaRPr b="0" i="0" sz="1633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61"/>
                <p:cNvSpPr/>
                <p:nvPr/>
              </p:nvSpPr>
              <p:spPr>
                <a:xfrm>
                  <a:off x="3573220" y="4992285"/>
                  <a:ext cx="565546" cy="45719"/>
                </a:xfrm>
                <a:custGeom>
                  <a:rect b="b" l="l" r="r" t="t"/>
                  <a:pathLst>
                    <a:path extrusionOk="0" h="92" w="1403">
                      <a:moveTo>
                        <a:pt x="1357" y="91"/>
                      </a:moveTo>
                      <a:lnTo>
                        <a:pt x="44" y="91"/>
                      </a:lnTo>
                      <a:cubicBezTo>
                        <a:pt x="20" y="91"/>
                        <a:pt x="0" y="70"/>
                        <a:pt x="0" y="46"/>
                      </a:cubicBezTo>
                      <a:cubicBezTo>
                        <a:pt x="0" y="20"/>
                        <a:pt x="20" y="0"/>
                        <a:pt x="44" y="0"/>
                      </a:cubicBezTo>
                      <a:lnTo>
                        <a:pt x="1357" y="0"/>
                      </a:lnTo>
                      <a:cubicBezTo>
                        <a:pt x="1382" y="0"/>
                        <a:pt x="1402" y="20"/>
                        <a:pt x="1402" y="46"/>
                      </a:cubicBezTo>
                      <a:cubicBezTo>
                        <a:pt x="1402" y="70"/>
                        <a:pt x="1382" y="91"/>
                        <a:pt x="1357" y="91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33"/>
                    <a:buFont typeface="Arial"/>
                    <a:buNone/>
                  </a:pPr>
                  <a:r>
                    <a:t/>
                  </a:r>
                  <a:endParaRPr b="0" i="0" sz="1633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70" name="Google Shape;770;p61"/>
              <p:cNvSpPr/>
              <p:nvPr/>
            </p:nvSpPr>
            <p:spPr>
              <a:xfrm>
                <a:off x="1224587" y="2727509"/>
                <a:ext cx="1607209" cy="1438680"/>
              </a:xfrm>
              <a:custGeom>
                <a:rect b="b" l="l" r="r" t="t"/>
                <a:pathLst>
                  <a:path extrusionOk="0" h="3079" w="3041">
                    <a:moveTo>
                      <a:pt x="1531" y="1126"/>
                    </a:moveTo>
                    <a:lnTo>
                      <a:pt x="1531" y="1126"/>
                    </a:lnTo>
                    <a:cubicBezTo>
                      <a:pt x="1303" y="1126"/>
                      <a:pt x="1119" y="1312"/>
                      <a:pt x="1119" y="1539"/>
                    </a:cubicBezTo>
                    <a:cubicBezTo>
                      <a:pt x="1119" y="1767"/>
                      <a:pt x="1303" y="1953"/>
                      <a:pt x="1531" y="1953"/>
                    </a:cubicBezTo>
                    <a:cubicBezTo>
                      <a:pt x="1759" y="1953"/>
                      <a:pt x="1945" y="1767"/>
                      <a:pt x="1945" y="1539"/>
                    </a:cubicBezTo>
                    <a:cubicBezTo>
                      <a:pt x="1945" y="1312"/>
                      <a:pt x="1759" y="1126"/>
                      <a:pt x="1531" y="1126"/>
                    </a:cubicBezTo>
                    <a:close/>
                    <a:moveTo>
                      <a:pt x="1531" y="2134"/>
                    </a:moveTo>
                    <a:lnTo>
                      <a:pt x="1531" y="2134"/>
                    </a:lnTo>
                    <a:cubicBezTo>
                      <a:pt x="1204" y="2134"/>
                      <a:pt x="938" y="1867"/>
                      <a:pt x="938" y="1539"/>
                    </a:cubicBezTo>
                    <a:cubicBezTo>
                      <a:pt x="938" y="1212"/>
                      <a:pt x="1204" y="945"/>
                      <a:pt x="1531" y="945"/>
                    </a:cubicBezTo>
                    <a:cubicBezTo>
                      <a:pt x="1859" y="945"/>
                      <a:pt x="2126" y="1212"/>
                      <a:pt x="2126" y="1539"/>
                    </a:cubicBezTo>
                    <a:cubicBezTo>
                      <a:pt x="2126" y="1867"/>
                      <a:pt x="1859" y="2134"/>
                      <a:pt x="1531" y="2134"/>
                    </a:cubicBezTo>
                    <a:close/>
                    <a:moveTo>
                      <a:pt x="834" y="2325"/>
                    </a:moveTo>
                    <a:lnTo>
                      <a:pt x="834" y="2325"/>
                    </a:lnTo>
                    <a:cubicBezTo>
                      <a:pt x="854" y="2325"/>
                      <a:pt x="874" y="2331"/>
                      <a:pt x="890" y="2344"/>
                    </a:cubicBezTo>
                    <a:cubicBezTo>
                      <a:pt x="970" y="2409"/>
                      <a:pt x="1060" y="2460"/>
                      <a:pt x="1156" y="2498"/>
                    </a:cubicBezTo>
                    <a:cubicBezTo>
                      <a:pt x="1190" y="2511"/>
                      <a:pt x="1213" y="2545"/>
                      <a:pt x="1213" y="2582"/>
                    </a:cubicBezTo>
                    <a:lnTo>
                      <a:pt x="1213" y="2853"/>
                    </a:lnTo>
                    <a:cubicBezTo>
                      <a:pt x="1213" y="2877"/>
                      <a:pt x="1233" y="2897"/>
                      <a:pt x="1257" y="2897"/>
                    </a:cubicBezTo>
                    <a:lnTo>
                      <a:pt x="1806" y="2897"/>
                    </a:lnTo>
                    <a:cubicBezTo>
                      <a:pt x="1830" y="2897"/>
                      <a:pt x="1850" y="2877"/>
                      <a:pt x="1850" y="2853"/>
                    </a:cubicBezTo>
                    <a:lnTo>
                      <a:pt x="1850" y="2582"/>
                    </a:lnTo>
                    <a:cubicBezTo>
                      <a:pt x="1850" y="2545"/>
                      <a:pt x="1873" y="2511"/>
                      <a:pt x="1908" y="2498"/>
                    </a:cubicBezTo>
                    <a:cubicBezTo>
                      <a:pt x="2003" y="2460"/>
                      <a:pt x="2093" y="2409"/>
                      <a:pt x="2173" y="2344"/>
                    </a:cubicBezTo>
                    <a:cubicBezTo>
                      <a:pt x="2202" y="2321"/>
                      <a:pt x="2243" y="2318"/>
                      <a:pt x="2275" y="2337"/>
                    </a:cubicBezTo>
                    <a:lnTo>
                      <a:pt x="2510" y="2473"/>
                    </a:lnTo>
                    <a:cubicBezTo>
                      <a:pt x="2517" y="2476"/>
                      <a:pt x="2524" y="2479"/>
                      <a:pt x="2532" y="2479"/>
                    </a:cubicBezTo>
                    <a:cubicBezTo>
                      <a:pt x="2545" y="2479"/>
                      <a:pt x="2561" y="2473"/>
                      <a:pt x="2570" y="2456"/>
                    </a:cubicBezTo>
                    <a:lnTo>
                      <a:pt x="2845" y="1981"/>
                    </a:lnTo>
                    <a:cubicBezTo>
                      <a:pt x="2853" y="1967"/>
                      <a:pt x="2851" y="1954"/>
                      <a:pt x="2849" y="1947"/>
                    </a:cubicBezTo>
                    <a:cubicBezTo>
                      <a:pt x="2848" y="1941"/>
                      <a:pt x="2842" y="1928"/>
                      <a:pt x="2829" y="1921"/>
                    </a:cubicBezTo>
                    <a:lnTo>
                      <a:pt x="2594" y="1785"/>
                    </a:lnTo>
                    <a:cubicBezTo>
                      <a:pt x="2561" y="1766"/>
                      <a:pt x="2544" y="1730"/>
                      <a:pt x="2550" y="1693"/>
                    </a:cubicBezTo>
                    <a:cubicBezTo>
                      <a:pt x="2557" y="1642"/>
                      <a:pt x="2561" y="1590"/>
                      <a:pt x="2561" y="1539"/>
                    </a:cubicBezTo>
                    <a:cubicBezTo>
                      <a:pt x="2561" y="1488"/>
                      <a:pt x="2557" y="1437"/>
                      <a:pt x="2550" y="1386"/>
                    </a:cubicBezTo>
                    <a:cubicBezTo>
                      <a:pt x="2544" y="1349"/>
                      <a:pt x="2561" y="1313"/>
                      <a:pt x="2594" y="1295"/>
                    </a:cubicBezTo>
                    <a:lnTo>
                      <a:pt x="2829" y="1158"/>
                    </a:lnTo>
                    <a:cubicBezTo>
                      <a:pt x="2842" y="1151"/>
                      <a:pt x="2848" y="1138"/>
                      <a:pt x="2849" y="1132"/>
                    </a:cubicBezTo>
                    <a:cubicBezTo>
                      <a:pt x="2851" y="1125"/>
                      <a:pt x="2853" y="1112"/>
                      <a:pt x="2845" y="1098"/>
                    </a:cubicBezTo>
                    <a:lnTo>
                      <a:pt x="2570" y="623"/>
                    </a:lnTo>
                    <a:cubicBezTo>
                      <a:pt x="2561" y="607"/>
                      <a:pt x="2545" y="601"/>
                      <a:pt x="2532" y="601"/>
                    </a:cubicBezTo>
                    <a:cubicBezTo>
                      <a:pt x="2524" y="601"/>
                      <a:pt x="2517" y="603"/>
                      <a:pt x="2510" y="607"/>
                    </a:cubicBezTo>
                    <a:lnTo>
                      <a:pt x="2275" y="742"/>
                    </a:lnTo>
                    <a:cubicBezTo>
                      <a:pt x="2243" y="760"/>
                      <a:pt x="2202" y="758"/>
                      <a:pt x="2173" y="735"/>
                    </a:cubicBezTo>
                    <a:cubicBezTo>
                      <a:pt x="2092" y="670"/>
                      <a:pt x="2003" y="618"/>
                      <a:pt x="1908" y="581"/>
                    </a:cubicBezTo>
                    <a:cubicBezTo>
                      <a:pt x="1873" y="567"/>
                      <a:pt x="1850" y="535"/>
                      <a:pt x="1850" y="497"/>
                    </a:cubicBezTo>
                    <a:lnTo>
                      <a:pt x="1850" y="225"/>
                    </a:lnTo>
                    <a:cubicBezTo>
                      <a:pt x="1850" y="201"/>
                      <a:pt x="1830" y="181"/>
                      <a:pt x="1806" y="181"/>
                    </a:cubicBezTo>
                    <a:lnTo>
                      <a:pt x="1257" y="181"/>
                    </a:lnTo>
                    <a:cubicBezTo>
                      <a:pt x="1233" y="181"/>
                      <a:pt x="1213" y="201"/>
                      <a:pt x="1213" y="225"/>
                    </a:cubicBezTo>
                    <a:lnTo>
                      <a:pt x="1213" y="497"/>
                    </a:lnTo>
                    <a:cubicBezTo>
                      <a:pt x="1213" y="535"/>
                      <a:pt x="1190" y="567"/>
                      <a:pt x="1156" y="581"/>
                    </a:cubicBezTo>
                    <a:cubicBezTo>
                      <a:pt x="1060" y="618"/>
                      <a:pt x="970" y="670"/>
                      <a:pt x="890" y="735"/>
                    </a:cubicBezTo>
                    <a:cubicBezTo>
                      <a:pt x="861" y="758"/>
                      <a:pt x="821" y="760"/>
                      <a:pt x="788" y="742"/>
                    </a:cubicBezTo>
                    <a:lnTo>
                      <a:pt x="553" y="607"/>
                    </a:lnTo>
                    <a:cubicBezTo>
                      <a:pt x="546" y="603"/>
                      <a:pt x="539" y="601"/>
                      <a:pt x="531" y="601"/>
                    </a:cubicBezTo>
                    <a:cubicBezTo>
                      <a:pt x="519" y="601"/>
                      <a:pt x="502" y="607"/>
                      <a:pt x="493" y="623"/>
                    </a:cubicBezTo>
                    <a:lnTo>
                      <a:pt x="218" y="1098"/>
                    </a:lnTo>
                    <a:cubicBezTo>
                      <a:pt x="210" y="1112"/>
                      <a:pt x="212" y="1125"/>
                      <a:pt x="214" y="1132"/>
                    </a:cubicBezTo>
                    <a:cubicBezTo>
                      <a:pt x="216" y="1138"/>
                      <a:pt x="220" y="1151"/>
                      <a:pt x="234" y="1158"/>
                    </a:cubicBezTo>
                    <a:lnTo>
                      <a:pt x="470" y="1294"/>
                    </a:lnTo>
                    <a:cubicBezTo>
                      <a:pt x="502" y="1313"/>
                      <a:pt x="519" y="1349"/>
                      <a:pt x="513" y="1386"/>
                    </a:cubicBezTo>
                    <a:cubicBezTo>
                      <a:pt x="506" y="1437"/>
                      <a:pt x="502" y="1488"/>
                      <a:pt x="502" y="1539"/>
                    </a:cubicBezTo>
                    <a:cubicBezTo>
                      <a:pt x="502" y="1590"/>
                      <a:pt x="506" y="1642"/>
                      <a:pt x="513" y="1693"/>
                    </a:cubicBezTo>
                    <a:cubicBezTo>
                      <a:pt x="519" y="1730"/>
                      <a:pt x="501" y="1766"/>
                      <a:pt x="470" y="1785"/>
                    </a:cubicBezTo>
                    <a:lnTo>
                      <a:pt x="234" y="1921"/>
                    </a:lnTo>
                    <a:cubicBezTo>
                      <a:pt x="213" y="1932"/>
                      <a:pt x="206" y="1960"/>
                      <a:pt x="218" y="1981"/>
                    </a:cubicBezTo>
                    <a:lnTo>
                      <a:pt x="493" y="2456"/>
                    </a:lnTo>
                    <a:cubicBezTo>
                      <a:pt x="502" y="2473"/>
                      <a:pt x="519" y="2479"/>
                      <a:pt x="531" y="2479"/>
                    </a:cubicBezTo>
                    <a:cubicBezTo>
                      <a:pt x="539" y="2479"/>
                      <a:pt x="546" y="2476"/>
                      <a:pt x="553" y="2473"/>
                    </a:cubicBezTo>
                    <a:lnTo>
                      <a:pt x="788" y="2337"/>
                    </a:lnTo>
                    <a:cubicBezTo>
                      <a:pt x="803" y="2328"/>
                      <a:pt x="818" y="2325"/>
                      <a:pt x="834" y="2325"/>
                    </a:cubicBezTo>
                    <a:close/>
                    <a:moveTo>
                      <a:pt x="1806" y="3078"/>
                    </a:moveTo>
                    <a:lnTo>
                      <a:pt x="1257" y="3078"/>
                    </a:lnTo>
                    <a:cubicBezTo>
                      <a:pt x="1133" y="3078"/>
                      <a:pt x="1032" y="2978"/>
                      <a:pt x="1032" y="2853"/>
                    </a:cubicBezTo>
                    <a:lnTo>
                      <a:pt x="1032" y="2642"/>
                    </a:lnTo>
                    <a:cubicBezTo>
                      <a:pt x="960" y="2609"/>
                      <a:pt x="891" y="2570"/>
                      <a:pt x="827" y="2523"/>
                    </a:cubicBezTo>
                    <a:lnTo>
                      <a:pt x="643" y="2629"/>
                    </a:lnTo>
                    <a:cubicBezTo>
                      <a:pt x="609" y="2649"/>
                      <a:pt x="571" y="2659"/>
                      <a:pt x="531" y="2659"/>
                    </a:cubicBezTo>
                    <a:cubicBezTo>
                      <a:pt x="451" y="2659"/>
                      <a:pt x="376" y="2616"/>
                      <a:pt x="336" y="2547"/>
                    </a:cubicBezTo>
                    <a:lnTo>
                      <a:pt x="61" y="2071"/>
                    </a:lnTo>
                    <a:cubicBezTo>
                      <a:pt x="0" y="1963"/>
                      <a:pt x="37" y="1826"/>
                      <a:pt x="144" y="1764"/>
                    </a:cubicBezTo>
                    <a:lnTo>
                      <a:pt x="327" y="1658"/>
                    </a:lnTo>
                    <a:cubicBezTo>
                      <a:pt x="323" y="1619"/>
                      <a:pt x="321" y="1579"/>
                      <a:pt x="321" y="1539"/>
                    </a:cubicBezTo>
                    <a:cubicBezTo>
                      <a:pt x="321" y="1500"/>
                      <a:pt x="323" y="1460"/>
                      <a:pt x="327" y="1421"/>
                    </a:cubicBezTo>
                    <a:lnTo>
                      <a:pt x="144" y="1315"/>
                    </a:lnTo>
                    <a:cubicBezTo>
                      <a:pt x="92" y="1285"/>
                      <a:pt x="55" y="1237"/>
                      <a:pt x="39" y="1179"/>
                    </a:cubicBezTo>
                    <a:cubicBezTo>
                      <a:pt x="24" y="1121"/>
                      <a:pt x="32" y="1060"/>
                      <a:pt x="62" y="1008"/>
                    </a:cubicBezTo>
                    <a:lnTo>
                      <a:pt x="336" y="532"/>
                    </a:lnTo>
                    <a:cubicBezTo>
                      <a:pt x="376" y="463"/>
                      <a:pt x="451" y="420"/>
                      <a:pt x="531" y="420"/>
                    </a:cubicBezTo>
                    <a:cubicBezTo>
                      <a:pt x="571" y="420"/>
                      <a:pt x="609" y="431"/>
                      <a:pt x="643" y="450"/>
                    </a:cubicBezTo>
                    <a:lnTo>
                      <a:pt x="827" y="556"/>
                    </a:lnTo>
                    <a:cubicBezTo>
                      <a:pt x="891" y="509"/>
                      <a:pt x="960" y="470"/>
                      <a:pt x="1032" y="437"/>
                    </a:cubicBezTo>
                    <a:lnTo>
                      <a:pt x="1032" y="225"/>
                    </a:lnTo>
                    <a:cubicBezTo>
                      <a:pt x="1032" y="102"/>
                      <a:pt x="1133" y="0"/>
                      <a:pt x="1257" y="0"/>
                    </a:cubicBezTo>
                    <a:lnTo>
                      <a:pt x="1806" y="0"/>
                    </a:lnTo>
                    <a:cubicBezTo>
                      <a:pt x="1930" y="0"/>
                      <a:pt x="2031" y="102"/>
                      <a:pt x="2031" y="225"/>
                    </a:cubicBezTo>
                    <a:lnTo>
                      <a:pt x="2031" y="437"/>
                    </a:lnTo>
                    <a:cubicBezTo>
                      <a:pt x="2103" y="470"/>
                      <a:pt x="2172" y="510"/>
                      <a:pt x="2236" y="556"/>
                    </a:cubicBezTo>
                    <a:lnTo>
                      <a:pt x="2420" y="450"/>
                    </a:lnTo>
                    <a:cubicBezTo>
                      <a:pt x="2454" y="431"/>
                      <a:pt x="2493" y="420"/>
                      <a:pt x="2532" y="420"/>
                    </a:cubicBezTo>
                    <a:cubicBezTo>
                      <a:pt x="2612" y="420"/>
                      <a:pt x="2687" y="463"/>
                      <a:pt x="2727" y="532"/>
                    </a:cubicBezTo>
                    <a:lnTo>
                      <a:pt x="3001" y="1008"/>
                    </a:lnTo>
                    <a:cubicBezTo>
                      <a:pt x="3031" y="1060"/>
                      <a:pt x="3040" y="1121"/>
                      <a:pt x="3024" y="1179"/>
                    </a:cubicBezTo>
                    <a:cubicBezTo>
                      <a:pt x="3009" y="1236"/>
                      <a:pt x="2971" y="1285"/>
                      <a:pt x="2919" y="1315"/>
                    </a:cubicBezTo>
                    <a:lnTo>
                      <a:pt x="2736" y="1421"/>
                    </a:lnTo>
                    <a:cubicBezTo>
                      <a:pt x="2740" y="1460"/>
                      <a:pt x="2742" y="1500"/>
                      <a:pt x="2742" y="1539"/>
                    </a:cubicBezTo>
                    <a:cubicBezTo>
                      <a:pt x="2742" y="1579"/>
                      <a:pt x="2740" y="1619"/>
                      <a:pt x="2736" y="1658"/>
                    </a:cubicBezTo>
                    <a:lnTo>
                      <a:pt x="2919" y="1764"/>
                    </a:lnTo>
                    <a:cubicBezTo>
                      <a:pt x="2971" y="1794"/>
                      <a:pt x="3009" y="1842"/>
                      <a:pt x="3024" y="1901"/>
                    </a:cubicBezTo>
                    <a:cubicBezTo>
                      <a:pt x="3040" y="1959"/>
                      <a:pt x="3031" y="2019"/>
                      <a:pt x="3001" y="2071"/>
                    </a:cubicBezTo>
                    <a:lnTo>
                      <a:pt x="2727" y="2547"/>
                    </a:lnTo>
                    <a:cubicBezTo>
                      <a:pt x="2687" y="2616"/>
                      <a:pt x="2612" y="2659"/>
                      <a:pt x="2532" y="2659"/>
                    </a:cubicBezTo>
                    <a:cubicBezTo>
                      <a:pt x="2493" y="2659"/>
                      <a:pt x="2454" y="2649"/>
                      <a:pt x="2420" y="2629"/>
                    </a:cubicBezTo>
                    <a:lnTo>
                      <a:pt x="2236" y="2523"/>
                    </a:lnTo>
                    <a:cubicBezTo>
                      <a:pt x="2172" y="2570"/>
                      <a:pt x="2103" y="2609"/>
                      <a:pt x="2031" y="2642"/>
                    </a:cubicBezTo>
                    <a:lnTo>
                      <a:pt x="2031" y="2853"/>
                    </a:lnTo>
                    <a:cubicBezTo>
                      <a:pt x="2031" y="2978"/>
                      <a:pt x="1930" y="3078"/>
                      <a:pt x="1806" y="3078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Connections" id="771" name="Google Shape;771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19769" y="3994144"/>
                <a:ext cx="1700720" cy="1700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atabase" id="772" name="Google Shape;772;p6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-90432" y="3439619"/>
                <a:ext cx="1072085" cy="10720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ightbulb" id="773" name="Google Shape;773;p6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37185" y="2528744"/>
                <a:ext cx="1136898" cy="11368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74" name="Google Shape;774;p6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/>
        </p:nvSpPr>
        <p:spPr>
          <a:xfrm>
            <a:off x="459497" y="220079"/>
            <a:ext cx="5668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Proposed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0"/>
          <p:cNvGrpSpPr/>
          <p:nvPr/>
        </p:nvGrpSpPr>
        <p:grpSpPr>
          <a:xfrm>
            <a:off x="694103" y="1340872"/>
            <a:ext cx="11019459" cy="5131439"/>
            <a:chOff x="578028" y="1307710"/>
            <a:chExt cx="11019459" cy="5131439"/>
          </a:xfrm>
        </p:grpSpPr>
        <p:sp>
          <p:nvSpPr>
            <p:cNvPr id="122" name="Google Shape;122;p10"/>
            <p:cNvSpPr/>
            <p:nvPr/>
          </p:nvSpPr>
          <p:spPr>
            <a:xfrm>
              <a:off x="1199655" y="4761082"/>
              <a:ext cx="8116989" cy="1620624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2321195" y="1319775"/>
              <a:ext cx="8086241" cy="1555235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578028" y="1665965"/>
              <a:ext cx="925973" cy="104641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Tweets And News Data Scraper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1716863" y="1841268"/>
              <a:ext cx="537300" cy="687450"/>
            </a:xfrm>
            <a:prstGeom prst="flowChartMagneticDisk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2464786" y="1631381"/>
              <a:ext cx="1425676" cy="1107223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Construction of  Long Term User Profile from New Read Behaviour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4153557" y="1649324"/>
              <a:ext cx="1183711" cy="1089279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Ordered Clustering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6983828" y="1649323"/>
              <a:ext cx="1183710" cy="1062951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Selection of  News from Similar User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8467255" y="1638104"/>
              <a:ext cx="1634253" cy="1074271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Weight News based on similarity in cluster and user specific weight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" name="Google Shape;130;p10"/>
            <p:cNvCxnSpPr>
              <a:stCxn id="126" idx="3"/>
              <a:endCxn id="127" idx="1"/>
            </p:cNvCxnSpPr>
            <p:nvPr/>
          </p:nvCxnSpPr>
          <p:spPr>
            <a:xfrm>
              <a:off x="3890462" y="2184992"/>
              <a:ext cx="263100" cy="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1" name="Google Shape;131;p10"/>
            <p:cNvCxnSpPr>
              <a:stCxn id="127" idx="3"/>
              <a:endCxn id="132" idx="1"/>
            </p:cNvCxnSpPr>
            <p:nvPr/>
          </p:nvCxnSpPr>
          <p:spPr>
            <a:xfrm flipH="1" rot="10800000">
              <a:off x="5337268" y="2193064"/>
              <a:ext cx="2751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3" name="Google Shape;133;p10"/>
            <p:cNvCxnSpPr>
              <a:stCxn id="128" idx="3"/>
              <a:endCxn id="129" idx="1"/>
            </p:cNvCxnSpPr>
            <p:nvPr/>
          </p:nvCxnSpPr>
          <p:spPr>
            <a:xfrm flipH="1" rot="10800000">
              <a:off x="8167538" y="2175099"/>
              <a:ext cx="299700" cy="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4" name="Google Shape;134;p10"/>
            <p:cNvSpPr/>
            <p:nvPr/>
          </p:nvSpPr>
          <p:spPr>
            <a:xfrm>
              <a:off x="1337380" y="4921173"/>
              <a:ext cx="1305825" cy="107691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Construction of  news metadata to entered news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2846703" y="4917084"/>
              <a:ext cx="1011900" cy="1072223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Construction of  short term user profile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2308972" y="3043603"/>
              <a:ext cx="1457458" cy="1447935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Construction of  user profile using 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given  user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tweets info of given users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topic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entity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4162652" y="3695334"/>
              <a:ext cx="1468819" cy="974795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Construct of  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FLANN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model from all users short term profile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5612449" y="1639361"/>
              <a:ext cx="1183711" cy="1107222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Selection of  higher Order Similar User from Top Users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4170398" y="4903601"/>
              <a:ext cx="1287872" cy="109919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Clustering News Metadata and short term user profile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9" name="Google Shape;139;p10"/>
            <p:cNvCxnSpPr>
              <a:stCxn id="132" idx="3"/>
              <a:endCxn id="128" idx="1"/>
            </p:cNvCxnSpPr>
            <p:nvPr/>
          </p:nvCxnSpPr>
          <p:spPr>
            <a:xfrm flipH="1" rot="10800000">
              <a:off x="6796160" y="2180672"/>
              <a:ext cx="187800" cy="1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0" name="Google Shape;140;p10"/>
            <p:cNvSpPr/>
            <p:nvPr/>
          </p:nvSpPr>
          <p:spPr>
            <a:xfrm>
              <a:off x="5660045" y="4917084"/>
              <a:ext cx="1408540" cy="1053971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Selection Similar  higher Order cluster from Top 5 Users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7297964" y="4930598"/>
              <a:ext cx="1832790" cy="1026943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Weight News based on Content Similarity and User specific weights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8498470" y="3107845"/>
              <a:ext cx="1571824" cy="796955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Combine, Prioritise, and rate news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10025663" y="4117127"/>
              <a:ext cx="1571824" cy="934921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Limit Ranked News and Recommend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0"/>
            <p:cNvSpPr txBox="1"/>
            <p:nvPr/>
          </p:nvSpPr>
          <p:spPr>
            <a:xfrm>
              <a:off x="4488908" y="1307710"/>
              <a:ext cx="31428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PROPOSED COLLABORATIVE FILTERING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5" name="Google Shape;145;p10"/>
            <p:cNvCxnSpPr>
              <a:stCxn id="124" idx="3"/>
              <a:endCxn id="125" idx="2"/>
            </p:cNvCxnSpPr>
            <p:nvPr/>
          </p:nvCxnSpPr>
          <p:spPr>
            <a:xfrm flipH="1" rot="10800000">
              <a:off x="1504001" y="2184970"/>
              <a:ext cx="213000" cy="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6" name="Google Shape;146;p10"/>
            <p:cNvCxnSpPr>
              <a:stCxn id="125" idx="4"/>
              <a:endCxn id="126" idx="1"/>
            </p:cNvCxnSpPr>
            <p:nvPr/>
          </p:nvCxnSpPr>
          <p:spPr>
            <a:xfrm>
              <a:off x="2254163" y="2184993"/>
              <a:ext cx="21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7" name="Google Shape;147;p10"/>
            <p:cNvSpPr txBox="1"/>
            <p:nvPr/>
          </p:nvSpPr>
          <p:spPr>
            <a:xfrm>
              <a:off x="3903458" y="6039070"/>
              <a:ext cx="31428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PROPOSED CONTENT BASED FILTERING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4790764" y="3231000"/>
              <a:ext cx="207000" cy="19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0"/>
            <p:cNvCxnSpPr>
              <a:stCxn id="125" idx="3"/>
              <a:endCxn id="134" idx="0"/>
            </p:cNvCxnSpPr>
            <p:nvPr/>
          </p:nvCxnSpPr>
          <p:spPr>
            <a:xfrm>
              <a:off x="1985513" y="2528718"/>
              <a:ext cx="4800" cy="239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0" name="Google Shape;150;p10"/>
            <p:cNvCxnSpPr>
              <a:stCxn id="125" idx="3"/>
              <a:endCxn id="136" idx="1"/>
            </p:cNvCxnSpPr>
            <p:nvPr/>
          </p:nvCxnSpPr>
          <p:spPr>
            <a:xfrm flipH="1" rot="-5400000">
              <a:off x="1527713" y="2986518"/>
              <a:ext cx="1239000" cy="323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0"/>
            <p:cNvCxnSpPr>
              <a:stCxn id="134" idx="3"/>
              <a:endCxn id="135" idx="1"/>
            </p:cNvCxnSpPr>
            <p:nvPr/>
          </p:nvCxnSpPr>
          <p:spPr>
            <a:xfrm flipH="1" rot="10800000">
              <a:off x="2643205" y="5453328"/>
              <a:ext cx="203400" cy="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2" name="Google Shape;152;p10"/>
            <p:cNvCxnSpPr>
              <a:stCxn id="135" idx="3"/>
              <a:endCxn id="138" idx="1"/>
            </p:cNvCxnSpPr>
            <p:nvPr/>
          </p:nvCxnSpPr>
          <p:spPr>
            <a:xfrm>
              <a:off x="3858603" y="5453195"/>
              <a:ext cx="3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3" name="Google Shape;153;p10"/>
            <p:cNvCxnSpPr>
              <a:stCxn id="138" idx="3"/>
              <a:endCxn id="140" idx="1"/>
            </p:cNvCxnSpPr>
            <p:nvPr/>
          </p:nvCxnSpPr>
          <p:spPr>
            <a:xfrm flipH="1" rot="10800000">
              <a:off x="5458270" y="5444196"/>
              <a:ext cx="201900" cy="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4" name="Google Shape;154;p10"/>
            <p:cNvCxnSpPr>
              <a:stCxn id="140" idx="3"/>
              <a:endCxn id="141" idx="1"/>
            </p:cNvCxnSpPr>
            <p:nvPr/>
          </p:nvCxnSpPr>
          <p:spPr>
            <a:xfrm>
              <a:off x="7068585" y="5444069"/>
              <a:ext cx="229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5" name="Google Shape;155;p10"/>
            <p:cNvCxnSpPr>
              <a:stCxn id="141" idx="0"/>
              <a:endCxn id="142" idx="1"/>
            </p:cNvCxnSpPr>
            <p:nvPr/>
          </p:nvCxnSpPr>
          <p:spPr>
            <a:xfrm rot="-5400000">
              <a:off x="7644209" y="4076348"/>
              <a:ext cx="1424400" cy="2841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6" name="Google Shape;156;p10"/>
            <p:cNvCxnSpPr>
              <a:stCxn id="137" idx="0"/>
              <a:endCxn id="148" idx="4"/>
            </p:cNvCxnSpPr>
            <p:nvPr/>
          </p:nvCxnSpPr>
          <p:spPr>
            <a:xfrm rot="10800000">
              <a:off x="4894361" y="3428934"/>
              <a:ext cx="2700" cy="26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7" name="Google Shape;157;p10"/>
            <p:cNvCxnSpPr>
              <a:endCxn id="148" idx="2"/>
            </p:cNvCxnSpPr>
            <p:nvPr/>
          </p:nvCxnSpPr>
          <p:spPr>
            <a:xfrm flipH="1" rot="10800000">
              <a:off x="3717664" y="3330000"/>
              <a:ext cx="1073100" cy="1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8" name="Google Shape;158;p10"/>
            <p:cNvCxnSpPr>
              <a:stCxn id="148" idx="6"/>
              <a:endCxn id="132" idx="2"/>
            </p:cNvCxnSpPr>
            <p:nvPr/>
          </p:nvCxnSpPr>
          <p:spPr>
            <a:xfrm flipH="1" rot="10800000">
              <a:off x="4997764" y="2746500"/>
              <a:ext cx="1206600" cy="583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med" w="med" type="stealth"/>
            </a:ln>
          </p:spPr>
        </p:cxnSp>
        <p:cxnSp>
          <p:nvCxnSpPr>
            <p:cNvPr id="159" name="Google Shape;159;p10"/>
            <p:cNvCxnSpPr>
              <a:stCxn id="148" idx="6"/>
              <a:endCxn id="140" idx="0"/>
            </p:cNvCxnSpPr>
            <p:nvPr/>
          </p:nvCxnSpPr>
          <p:spPr>
            <a:xfrm>
              <a:off x="4997764" y="3330000"/>
              <a:ext cx="1366500" cy="1587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med" w="med" type="stealth"/>
            </a:ln>
          </p:spPr>
        </p:cxnSp>
        <p:sp>
          <p:nvSpPr>
            <p:cNvPr id="160" name="Google Shape;160;p10"/>
            <p:cNvSpPr txBox="1"/>
            <p:nvPr/>
          </p:nvSpPr>
          <p:spPr>
            <a:xfrm>
              <a:off x="5122230" y="2875739"/>
              <a:ext cx="13488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1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top nearest  users </a:t>
              </a:r>
              <a:endParaRPr b="0" i="1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1" name="Google Shape;16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838156" y="3117061"/>
              <a:ext cx="361500" cy="3615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2" name="Google Shape;162;p10"/>
            <p:cNvCxnSpPr>
              <a:stCxn id="161" idx="0"/>
              <a:endCxn id="124" idx="2"/>
            </p:cNvCxnSpPr>
            <p:nvPr/>
          </p:nvCxnSpPr>
          <p:spPr>
            <a:xfrm flipH="1" rot="10800000">
              <a:off x="1018906" y="2712361"/>
              <a:ext cx="22200" cy="40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3" name="Google Shape;163;p10"/>
            <p:cNvSpPr txBox="1"/>
            <p:nvPr/>
          </p:nvSpPr>
          <p:spPr>
            <a:xfrm>
              <a:off x="694103" y="3347191"/>
              <a:ext cx="870000" cy="1046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Calibri"/>
                <a:buNone/>
              </a:pPr>
              <a:r>
                <a:rPr b="1" i="1" lang="en-US" sz="1400" u="none" cap="none" strike="noStrike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Given User twitter Id</a:t>
              </a:r>
              <a:endParaRPr b="1" i="1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4" name="Google Shape;164;p10"/>
            <p:cNvCxnSpPr>
              <a:stCxn id="129" idx="2"/>
              <a:endCxn id="142" idx="0"/>
            </p:cNvCxnSpPr>
            <p:nvPr/>
          </p:nvCxnSpPr>
          <p:spPr>
            <a:xfrm>
              <a:off x="9284381" y="2712375"/>
              <a:ext cx="0" cy="39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5" name="Google Shape;165;p10"/>
            <p:cNvCxnSpPr>
              <a:stCxn id="142" idx="3"/>
              <a:endCxn id="143" idx="0"/>
            </p:cNvCxnSpPr>
            <p:nvPr/>
          </p:nvCxnSpPr>
          <p:spPr>
            <a:xfrm>
              <a:off x="10070294" y="3506322"/>
              <a:ext cx="741300" cy="610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6" name="Google Shape;166;p10"/>
            <p:cNvCxnSpPr>
              <a:stCxn id="135" idx="3"/>
              <a:endCxn id="137" idx="1"/>
            </p:cNvCxnSpPr>
            <p:nvPr/>
          </p:nvCxnSpPr>
          <p:spPr>
            <a:xfrm flipH="1" rot="10800000">
              <a:off x="3858603" y="4182695"/>
              <a:ext cx="303900" cy="1270500"/>
            </a:xfrm>
            <a:prstGeom prst="bentConnector3">
              <a:avLst>
                <a:gd fmla="val 11805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67" name="Google Shape;167;p10"/>
          <p:cNvSpPr/>
          <p:nvPr/>
        </p:nvSpPr>
        <p:spPr>
          <a:xfrm>
            <a:off x="9813741" y="5378369"/>
            <a:ext cx="144000" cy="14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9957741" y="5250329"/>
            <a:ext cx="1692091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Our Contribution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9813741" y="5652182"/>
            <a:ext cx="144000" cy="1440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9813741" y="6108360"/>
            <a:ext cx="144000" cy="144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9957741" y="5982094"/>
            <a:ext cx="2685244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Existing Algorithm without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modification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9957741" y="5505063"/>
            <a:ext cx="2685244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Existing Algorithm with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modification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/>
        </p:nvSpPr>
        <p:spPr>
          <a:xfrm>
            <a:off x="677949" y="498029"/>
            <a:ext cx="687710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Overall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3648498" y="1814838"/>
            <a:ext cx="3779244" cy="4290539"/>
          </a:xfrm>
          <a:prstGeom prst="rect">
            <a:avLst/>
          </a:prstGeom>
          <a:solidFill>
            <a:srgbClr val="F4F0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1069145" y="1814839"/>
            <a:ext cx="2223855" cy="114536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Scalable Tweets And News Data Scraper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(Task Queue Concept)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4116500" y="2085700"/>
            <a:ext cx="2701600" cy="802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Collaborative Model using User Read Behaviour 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 Clustering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4162124" y="3388575"/>
            <a:ext cx="2805775" cy="99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Collaborative Model  Using Short Term User Profile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FLANN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3987048" y="4636232"/>
            <a:ext cx="3155926" cy="110439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 Based Model using News Content and  Short Term User Profile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 Clustering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8830629" y="3143284"/>
            <a:ext cx="2317176" cy="1455041"/>
          </a:xfrm>
          <a:prstGeom prst="rect">
            <a:avLst/>
          </a:prstGeom>
          <a:solidFill>
            <a:srgbClr val="DFD3B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Personalised Recommandation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and Prioritise Algorithm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8805679" y="1637752"/>
            <a:ext cx="2317176" cy="10262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Shows News based on twitter id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1703598" y="3484375"/>
            <a:ext cx="954950" cy="89490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11"/>
          <p:cNvCxnSpPr>
            <a:stCxn id="181" idx="2"/>
            <a:endCxn id="187" idx="1"/>
          </p:cNvCxnSpPr>
          <p:nvPr/>
        </p:nvCxnSpPr>
        <p:spPr>
          <a:xfrm>
            <a:off x="2181073" y="2960200"/>
            <a:ext cx="0" cy="524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11"/>
          <p:cNvCxnSpPr>
            <a:stCxn id="187" idx="4"/>
            <a:endCxn id="182" idx="1"/>
          </p:cNvCxnSpPr>
          <p:nvPr/>
        </p:nvCxnSpPr>
        <p:spPr>
          <a:xfrm flipH="1" rot="10800000">
            <a:off x="2658548" y="2487025"/>
            <a:ext cx="1458000" cy="1444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11"/>
          <p:cNvCxnSpPr>
            <a:stCxn id="187" idx="4"/>
            <a:endCxn id="184" idx="1"/>
          </p:cNvCxnSpPr>
          <p:nvPr/>
        </p:nvCxnSpPr>
        <p:spPr>
          <a:xfrm>
            <a:off x="2658548" y="3931825"/>
            <a:ext cx="1328400" cy="1256700"/>
          </a:xfrm>
          <a:prstGeom prst="bentConnector3">
            <a:avLst>
              <a:gd fmla="val 58475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11"/>
          <p:cNvCxnSpPr>
            <a:stCxn id="184" idx="0"/>
            <a:endCxn id="183" idx="2"/>
          </p:cNvCxnSpPr>
          <p:nvPr/>
        </p:nvCxnSpPr>
        <p:spPr>
          <a:xfrm rot="10800000">
            <a:off x="5565011" y="4379132"/>
            <a:ext cx="0" cy="25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11"/>
          <p:cNvCxnSpPr/>
          <p:nvPr/>
        </p:nvCxnSpPr>
        <p:spPr>
          <a:xfrm>
            <a:off x="6409600" y="4273125"/>
            <a:ext cx="9300" cy="32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11"/>
          <p:cNvCxnSpPr/>
          <p:nvPr/>
        </p:nvCxnSpPr>
        <p:spPr>
          <a:xfrm flipH="1" rot="10800000">
            <a:off x="6409600" y="2944850"/>
            <a:ext cx="9300" cy="454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11"/>
          <p:cNvCxnSpPr>
            <a:stCxn id="182" idx="3"/>
            <a:endCxn id="185" idx="1"/>
          </p:cNvCxnSpPr>
          <p:nvPr/>
        </p:nvCxnSpPr>
        <p:spPr>
          <a:xfrm>
            <a:off x="6818100" y="2487113"/>
            <a:ext cx="2012400" cy="1383600"/>
          </a:xfrm>
          <a:prstGeom prst="bentConnector3">
            <a:avLst>
              <a:gd fmla="val 5839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11"/>
          <p:cNvCxnSpPr>
            <a:stCxn id="184" idx="3"/>
            <a:endCxn id="185" idx="1"/>
          </p:cNvCxnSpPr>
          <p:nvPr/>
        </p:nvCxnSpPr>
        <p:spPr>
          <a:xfrm flipH="1" rot="10800000">
            <a:off x="7142974" y="3870827"/>
            <a:ext cx="1687800" cy="1317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11"/>
          <p:cNvCxnSpPr>
            <a:stCxn id="185" idx="0"/>
            <a:endCxn id="186" idx="2"/>
          </p:cNvCxnSpPr>
          <p:nvPr/>
        </p:nvCxnSpPr>
        <p:spPr>
          <a:xfrm rot="10800000">
            <a:off x="9964317" y="2663884"/>
            <a:ext cx="24900" cy="47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/>
        </p:nvSpPr>
        <p:spPr>
          <a:xfrm>
            <a:off x="2373532" y="3172946"/>
            <a:ext cx="4855840" cy="519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Content Based Filter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2375219" y="2031202"/>
            <a:ext cx="5367781" cy="519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Tweets and News Data Scrapper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2386729" y="2589572"/>
            <a:ext cx="4907817" cy="519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Collaborative Filter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948528" y="628263"/>
            <a:ext cx="659175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Details of Modules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2067950" y="2170283"/>
            <a:ext cx="282069" cy="285340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2"/>
          <p:cNvSpPr/>
          <p:nvPr/>
        </p:nvSpPr>
        <p:spPr>
          <a:xfrm>
            <a:off x="2065604" y="2716578"/>
            <a:ext cx="282069" cy="285340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1912660" y="4239518"/>
            <a:ext cx="744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Personalized News Recommendation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2426585" y="3712644"/>
            <a:ext cx="7688091" cy="50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Additional Collaborative Module and FLANN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2077324" y="3839650"/>
            <a:ext cx="282069" cy="285340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2067962" y="4357814"/>
            <a:ext cx="282068" cy="285339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2065604" y="3321488"/>
            <a:ext cx="282069" cy="285340"/>
          </a:xfrm>
          <a:custGeom>
            <a:rect b="b" l="l" r="r" t="t"/>
            <a:pathLst>
              <a:path extrusionOk="0" h="3079" w="3041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 txBox="1"/>
          <p:nvPr>
            <p:ph idx="12" type="sldNum"/>
          </p:nvPr>
        </p:nvSpPr>
        <p:spPr>
          <a:xfrm>
            <a:off x="8796350" y="630872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/>
        </p:nvSpPr>
        <p:spPr>
          <a:xfrm>
            <a:off x="948528" y="628263"/>
            <a:ext cx="1012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Tweets and News Data Scrapper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1163320" y="1203677"/>
            <a:ext cx="98655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Extract the Tweets of Official News Handles from Twitter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Fetch the URL of the news from the tweet for scrapping the entire news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Also fetch the Time the tweet was published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From the news tweet fetch the retweeter’s information like user id , time of the retweet and hashtags used in the retweet.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From the User account Extract the recent tweets and store it in the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Perform the above step for the users followings also.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Using the News URLs obtained from news handles tweet form a task queue based web scrapper that scraps the news title ,content and other news related meta data from the specified URL.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All the data mined in this module are stored for further use in other modules.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PTIFY - Financial - Light">
      <a:dk1>
        <a:srgbClr val="10132B"/>
      </a:dk1>
      <a:lt1>
        <a:srgbClr val="FFFFFF"/>
      </a:lt1>
      <a:dk2>
        <a:srgbClr val="212459"/>
      </a:dk2>
      <a:lt2>
        <a:srgbClr val="EAF6FF"/>
      </a:lt2>
      <a:accent1>
        <a:srgbClr val="29A3F7"/>
      </a:accent1>
      <a:accent2>
        <a:srgbClr val="2B2E6E"/>
      </a:accent2>
      <a:accent3>
        <a:srgbClr val="CCB796"/>
      </a:accent3>
      <a:accent4>
        <a:srgbClr val="FBA239"/>
      </a:accent4>
      <a:accent5>
        <a:srgbClr val="F53C4B"/>
      </a:accent5>
      <a:accent6>
        <a:srgbClr val="555B6C"/>
      </a:accent6>
      <a:hlink>
        <a:srgbClr val="F9A145"/>
      </a:hlink>
      <a:folHlink>
        <a:srgbClr val="F240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