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3" r:id="rId11"/>
    <p:sldId id="264" r:id="rId12"/>
    <p:sldId id="267"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EEB3-3059-118D-A202-E7464C016F40}"/>
              </a:ext>
            </a:extLst>
          </p:cNvPr>
          <p:cNvSpPr>
            <a:spLocks noGrp="1"/>
          </p:cNvSpPr>
          <p:nvPr>
            <p:ph type="ctrTitle"/>
          </p:nvPr>
        </p:nvSpPr>
        <p:spPr/>
        <p:txBody>
          <a:bodyPr>
            <a:normAutofit fontScale="90000"/>
          </a:bodyPr>
          <a:lstStyle/>
          <a:p>
            <a:pPr algn="l"/>
            <a:r>
              <a:rPr lang="en-IN" dirty="0">
                <a:latin typeface="Times New Roman" panose="02020603050405020304" pitchFamily="18" charset="0"/>
                <a:cs typeface="Times New Roman" panose="02020603050405020304" pitchFamily="18" charset="0"/>
              </a:rPr>
              <a:t>Tc-capstone project</a:t>
            </a:r>
            <a:br>
              <a:rPr lang="en-IN" dirty="0">
                <a:latin typeface="Times New Roman" panose="02020603050405020304" pitchFamily="18" charset="0"/>
                <a:cs typeface="Times New Roman" panose="02020603050405020304" pitchFamily="18" charset="0"/>
              </a:rPr>
            </a:br>
            <a:r>
              <a:rPr lang="en-IN" sz="4400" dirty="0">
                <a:solidFill>
                  <a:schemeClr val="accent6">
                    <a:lumMod val="75000"/>
                  </a:schemeClr>
                </a:solidFill>
                <a:latin typeface="Times New Roman" panose="02020603050405020304" pitchFamily="18" charset="0"/>
                <a:cs typeface="Times New Roman" panose="02020603050405020304" pitchFamily="18" charset="0"/>
              </a:rPr>
              <a:t>calculator using </a:t>
            </a:r>
            <a:r>
              <a:rPr lang="en-IN" sz="4400" dirty="0" err="1">
                <a:solidFill>
                  <a:schemeClr val="accent6">
                    <a:lumMod val="75000"/>
                  </a:schemeClr>
                </a:solidFill>
                <a:latin typeface="Times New Roman" panose="02020603050405020304" pitchFamily="18" charset="0"/>
                <a:cs typeface="Times New Roman" panose="02020603050405020304" pitchFamily="18" charset="0"/>
              </a:rPr>
              <a:t>html,css</a:t>
            </a:r>
            <a:r>
              <a:rPr lang="en-IN" sz="4400" dirty="0">
                <a:solidFill>
                  <a:schemeClr val="accent6">
                    <a:lumMod val="75000"/>
                  </a:schemeClr>
                </a:solidFill>
                <a:latin typeface="Times New Roman" panose="02020603050405020304" pitchFamily="18" charset="0"/>
                <a:cs typeface="Times New Roman" panose="02020603050405020304" pitchFamily="18" charset="0"/>
              </a:rPr>
              <a:t> and java script</a:t>
            </a:r>
          </a:p>
        </p:txBody>
      </p:sp>
      <p:sp>
        <p:nvSpPr>
          <p:cNvPr id="3" name="Subtitle 2">
            <a:extLst>
              <a:ext uri="{FF2B5EF4-FFF2-40B4-BE49-F238E27FC236}">
                <a16:creationId xmlns:a16="http://schemas.microsoft.com/office/drawing/2014/main" id="{7A4CAD40-54B4-520A-CCCA-A01321F076F4}"/>
              </a:ext>
            </a:extLst>
          </p:cNvPr>
          <p:cNvSpPr>
            <a:spLocks noGrp="1"/>
          </p:cNvSpPr>
          <p:nvPr>
            <p:ph type="subTitle" idx="1"/>
          </p:nvPr>
        </p:nvSpPr>
        <p:spPr>
          <a:xfrm>
            <a:off x="2041864" y="4385732"/>
            <a:ext cx="10031767" cy="3320085"/>
          </a:xfrm>
        </p:spPr>
        <p:txBody>
          <a:bodyPr>
            <a:noAutofit/>
          </a:bodyPr>
          <a:lstStyle/>
          <a:p>
            <a:r>
              <a:rPr lang="en-IN" sz="2400" dirty="0">
                <a:latin typeface="Times New Roman" panose="02020603050405020304" pitchFamily="18" charset="0"/>
                <a:cs typeface="Times New Roman" panose="02020603050405020304" pitchFamily="18" charset="0"/>
              </a:rPr>
              <a:t>Presented by</a:t>
            </a:r>
          </a:p>
          <a:p>
            <a:r>
              <a:rPr lang="en-IN" sz="2400" dirty="0">
                <a:latin typeface="Times New Roman" panose="02020603050405020304" pitchFamily="18" charset="0"/>
                <a:cs typeface="Times New Roman" panose="02020603050405020304" pitchFamily="18" charset="0"/>
              </a:rPr>
              <a:t>B.Jayanth</a:t>
            </a:r>
          </a:p>
          <a:p>
            <a:r>
              <a:rPr lang="en-IN" sz="2400" dirty="0">
                <a:latin typeface="Times New Roman" panose="02020603050405020304" pitchFamily="18" charset="0"/>
                <a:cs typeface="Times New Roman" panose="02020603050405020304" pitchFamily="18" charset="0"/>
              </a:rPr>
              <a:t>S.Sravani</a:t>
            </a:r>
          </a:p>
          <a:p>
            <a:r>
              <a:rPr lang="en-IN" sz="2400" dirty="0">
                <a:latin typeface="Times New Roman" panose="02020603050405020304" pitchFamily="18" charset="0"/>
                <a:cs typeface="Times New Roman" panose="02020603050405020304" pitchFamily="18" charset="0"/>
              </a:rPr>
              <a:t>               M. Chaitanya</a:t>
            </a:r>
          </a:p>
          <a:p>
            <a:r>
              <a:rPr lang="en-IN" sz="2400" dirty="0">
                <a:latin typeface="Times New Roman" panose="02020603050405020304" pitchFamily="18" charset="0"/>
                <a:cs typeface="Times New Roman" panose="02020603050405020304" pitchFamily="18" charset="0"/>
              </a:rPr>
              <a:t>S.priyamvada</a:t>
            </a:r>
          </a:p>
        </p:txBody>
      </p:sp>
    </p:spTree>
    <p:extLst>
      <p:ext uri="{BB962C8B-B14F-4D97-AF65-F5344CB8AC3E}">
        <p14:creationId xmlns:p14="http://schemas.microsoft.com/office/powerpoint/2010/main" val="131857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D9CC-6CC6-02C8-FD29-15568C6F8D82}"/>
              </a:ext>
            </a:extLst>
          </p:cNvPr>
          <p:cNvSpPr>
            <a:spLocks noGrp="1"/>
          </p:cNvSpPr>
          <p:nvPr>
            <p:ph type="title"/>
          </p:nvPr>
        </p:nvSpPr>
        <p:spPr>
          <a:xfrm>
            <a:off x="807721" y="985520"/>
            <a:ext cx="10131425" cy="1456267"/>
          </a:xfrm>
        </p:spPr>
        <p:txBody>
          <a:bodyPr>
            <a:normAutofit/>
          </a:bodyPr>
          <a:lstStyle/>
          <a:p>
            <a:r>
              <a:rPr lang="en-IN" sz="4800"/>
              <a:t>                      </a:t>
            </a:r>
            <a:r>
              <a:rPr lang="en-IN" sz="4800" err="1">
                <a:solidFill>
                  <a:srgbClr val="FF0000"/>
                </a:solidFill>
              </a:rPr>
              <a:t>conculsion</a:t>
            </a:r>
            <a:endParaRPr lang="en-IN" sz="4800">
              <a:solidFill>
                <a:srgbClr val="FF0000"/>
              </a:solidFill>
            </a:endParaRPr>
          </a:p>
        </p:txBody>
      </p:sp>
      <p:sp>
        <p:nvSpPr>
          <p:cNvPr id="3" name="Content Placeholder 2">
            <a:extLst>
              <a:ext uri="{FF2B5EF4-FFF2-40B4-BE49-F238E27FC236}">
                <a16:creationId xmlns:a16="http://schemas.microsoft.com/office/drawing/2014/main" id="{E6771280-700D-D32B-44CE-08D91A8A12BE}"/>
              </a:ext>
            </a:extLst>
          </p:cNvPr>
          <p:cNvSpPr>
            <a:spLocks noGrp="1"/>
          </p:cNvSpPr>
          <p:nvPr>
            <p:ph idx="1"/>
          </p:nvPr>
        </p:nvSpPr>
        <p:spPr>
          <a:xfrm>
            <a:off x="807721" y="2223347"/>
            <a:ext cx="10131425" cy="3649133"/>
          </a:xfrm>
        </p:spPr>
        <p:txBody>
          <a:bodyPr>
            <a:noAutofit/>
          </a:bodyPr>
          <a:lstStyle/>
          <a:p>
            <a:pPr algn="just"/>
            <a:r>
              <a:rPr lang="en-US" sz="2000" b="0" i="0">
                <a:effectLst/>
                <a:latin typeface="inter-regular"/>
              </a:rPr>
              <a:t>As we know, the </a:t>
            </a:r>
            <a:r>
              <a:rPr lang="en-US" sz="2000" b="1" i="0">
                <a:effectLst/>
                <a:latin typeface="inter-bold"/>
              </a:rPr>
              <a:t>Calculator</a:t>
            </a:r>
            <a:r>
              <a:rPr lang="en-US" sz="2000" b="0" i="0">
                <a:effectLst/>
                <a:latin typeface="inter-regular"/>
              </a:rPr>
              <a:t> is a portable device used in our daily life to perform various mathematical functions such as </a:t>
            </a:r>
            <a:r>
              <a:rPr lang="en-US" sz="2000" b="1" i="0">
                <a:effectLst/>
                <a:latin typeface="inter-bold"/>
              </a:rPr>
              <a:t>addition, subtraction, multiplication, division</a:t>
            </a:r>
            <a:r>
              <a:rPr lang="en-US" sz="2000" b="0" i="0">
                <a:effectLst/>
                <a:latin typeface="inter-regular"/>
              </a:rPr>
              <a:t>, root, etc. However, we have scientific or sophisticated calculators used to solve complex tasks such as trigonometry functions, degrees, exponential operators, log functions, hyperbolic functions, square root, and so on. In this topic, we will create a calculator program in JavaScript.</a:t>
            </a:r>
          </a:p>
          <a:p>
            <a:br>
              <a:rPr lang="en-US" sz="3200"/>
            </a:br>
            <a:endParaRPr lang="en-IN" sz="3200"/>
          </a:p>
        </p:txBody>
      </p:sp>
    </p:spTree>
    <p:extLst>
      <p:ext uri="{BB962C8B-B14F-4D97-AF65-F5344CB8AC3E}">
        <p14:creationId xmlns:p14="http://schemas.microsoft.com/office/powerpoint/2010/main" val="228495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A89E-F156-111B-4773-168A30C34817}"/>
              </a:ext>
            </a:extLst>
          </p:cNvPr>
          <p:cNvSpPr>
            <a:spLocks noGrp="1"/>
          </p:cNvSpPr>
          <p:nvPr>
            <p:ph type="title"/>
          </p:nvPr>
        </p:nvSpPr>
        <p:spPr/>
        <p:txBody>
          <a:bodyPr/>
          <a:lstStyle/>
          <a:p>
            <a:endParaRPr lang="en-IN"/>
          </a:p>
        </p:txBody>
      </p:sp>
      <p:pic>
        <p:nvPicPr>
          <p:cNvPr id="2052" name="Picture 4">
            <a:extLst>
              <a:ext uri="{FF2B5EF4-FFF2-40B4-BE49-F238E27FC236}">
                <a16:creationId xmlns:a16="http://schemas.microsoft.com/office/drawing/2014/main" id="{C8D283F6-9F07-F6A0-A815-FDA9764B1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196" y="2141538"/>
            <a:ext cx="5476632"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7AB1-00D8-9C7A-60DB-73759FDFF0F3}"/>
              </a:ext>
            </a:extLst>
          </p:cNvPr>
          <p:cNvSpPr>
            <a:spLocks noGrp="1"/>
          </p:cNvSpPr>
          <p:nvPr>
            <p:ph type="title"/>
          </p:nvPr>
        </p:nvSpPr>
        <p:spPr>
          <a:xfrm>
            <a:off x="751840" y="609600"/>
            <a:ext cx="10065386" cy="1456267"/>
          </a:xfrm>
        </p:spPr>
        <p:txBody>
          <a:bodyPr/>
          <a:lstStyle/>
          <a:p>
            <a:r>
              <a:rPr lang="en-IN"/>
              <a:t>                  </a:t>
            </a:r>
            <a:r>
              <a:rPr lang="en-IN" sz="540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3BC7D4C-FD50-2102-F361-AF3B8725825D}"/>
              </a:ext>
            </a:extLst>
          </p:cNvPr>
          <p:cNvSpPr>
            <a:spLocks noGrp="1"/>
          </p:cNvSpPr>
          <p:nvPr>
            <p:ph idx="1"/>
          </p:nvPr>
        </p:nvSpPr>
        <p:spPr/>
        <p:txBody>
          <a:bodyPr>
            <a:noAutofit/>
          </a:bodyPr>
          <a:lstStyle/>
          <a:p>
            <a:r>
              <a:rPr lang="en-IN" sz="3200"/>
              <a:t>Abstract</a:t>
            </a:r>
          </a:p>
          <a:p>
            <a:r>
              <a:rPr lang="en-IN" sz="3200"/>
              <a:t>Problem statement</a:t>
            </a:r>
          </a:p>
          <a:p>
            <a:r>
              <a:rPr lang="en-IN" sz="3200"/>
              <a:t>Introduction</a:t>
            </a:r>
          </a:p>
          <a:p>
            <a:r>
              <a:rPr lang="en-IN" sz="3200"/>
              <a:t>Technologies</a:t>
            </a:r>
          </a:p>
          <a:p>
            <a:r>
              <a:rPr lang="en-IN" sz="3200"/>
              <a:t>Method Adapted</a:t>
            </a:r>
          </a:p>
          <a:p>
            <a:r>
              <a:rPr lang="en-IN" sz="3200"/>
              <a:t>Software Showcasing</a:t>
            </a:r>
          </a:p>
          <a:p>
            <a:r>
              <a:rPr lang="en-IN" sz="3200"/>
              <a:t>Features</a:t>
            </a:r>
          </a:p>
          <a:p>
            <a:r>
              <a:rPr lang="en-IN" sz="3200"/>
              <a:t>Conclusion</a:t>
            </a:r>
          </a:p>
        </p:txBody>
      </p:sp>
    </p:spTree>
    <p:extLst>
      <p:ext uri="{BB962C8B-B14F-4D97-AF65-F5344CB8AC3E}">
        <p14:creationId xmlns:p14="http://schemas.microsoft.com/office/powerpoint/2010/main" val="22932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7A94-8A6C-D09F-38CC-F6D04715FAAA}"/>
              </a:ext>
            </a:extLst>
          </p:cNvPr>
          <p:cNvSpPr>
            <a:spLocks noGrp="1"/>
          </p:cNvSpPr>
          <p:nvPr>
            <p:ph type="title"/>
          </p:nvPr>
        </p:nvSpPr>
        <p:spPr/>
        <p:txBody>
          <a:bodyPr/>
          <a:lstStyle/>
          <a:p>
            <a:r>
              <a:rPr lang="en-IN"/>
              <a:t>                           </a:t>
            </a:r>
            <a:r>
              <a:rPr lang="en-IN" sz="5400">
                <a:solidFill>
                  <a:schemeClr val="accent6">
                    <a:lumMod val="75000"/>
                  </a:schemeClr>
                </a:solidFill>
              </a:rPr>
              <a:t>ABSTRACT</a:t>
            </a:r>
          </a:p>
        </p:txBody>
      </p:sp>
      <p:sp>
        <p:nvSpPr>
          <p:cNvPr id="3" name="Content Placeholder 2">
            <a:extLst>
              <a:ext uri="{FF2B5EF4-FFF2-40B4-BE49-F238E27FC236}">
                <a16:creationId xmlns:a16="http://schemas.microsoft.com/office/drawing/2014/main" id="{B89B0AFB-1879-B7FC-0E60-84DF32357661}"/>
              </a:ext>
            </a:extLst>
          </p:cNvPr>
          <p:cNvSpPr>
            <a:spLocks noGrp="1"/>
          </p:cNvSpPr>
          <p:nvPr>
            <p:ph idx="1"/>
          </p:nvPr>
        </p:nvSpPr>
        <p:spPr/>
        <p:txBody>
          <a:bodyPr/>
          <a:lstStyle/>
          <a:p>
            <a:r>
              <a:rPr lang="en-US" sz="2800" b="0" i="0">
                <a:solidFill>
                  <a:schemeClr val="tx1">
                    <a:lumMod val="95000"/>
                  </a:schemeClr>
                </a:solidFill>
                <a:effectLst/>
                <a:latin typeface="inter-regular"/>
              </a:rPr>
              <a:t>As we know, the </a:t>
            </a:r>
            <a:r>
              <a:rPr lang="en-US" sz="2800" b="1" i="0">
                <a:solidFill>
                  <a:schemeClr val="tx1">
                    <a:lumMod val="95000"/>
                  </a:schemeClr>
                </a:solidFill>
                <a:effectLst/>
                <a:latin typeface="inter-bold"/>
              </a:rPr>
              <a:t>Calculator</a:t>
            </a:r>
            <a:r>
              <a:rPr lang="en-US" sz="2800" b="0" i="0">
                <a:solidFill>
                  <a:schemeClr val="tx1">
                    <a:lumMod val="95000"/>
                  </a:schemeClr>
                </a:solidFill>
                <a:effectLst/>
                <a:latin typeface="inter-regular"/>
              </a:rPr>
              <a:t> is a portable device used in our daily life to perform various mathematical functions such as </a:t>
            </a:r>
            <a:r>
              <a:rPr lang="en-US" sz="2800" b="1" i="0">
                <a:solidFill>
                  <a:schemeClr val="tx1">
                    <a:lumMod val="95000"/>
                  </a:schemeClr>
                </a:solidFill>
                <a:effectLst/>
                <a:latin typeface="inter-bold"/>
              </a:rPr>
              <a:t>addition, subtraction, multiplication, division</a:t>
            </a:r>
            <a:r>
              <a:rPr lang="en-US" sz="2800" b="0" i="0">
                <a:solidFill>
                  <a:schemeClr val="tx1">
                    <a:lumMod val="95000"/>
                  </a:schemeClr>
                </a:solidFill>
                <a:effectLst/>
                <a:latin typeface="inter-regular"/>
              </a:rPr>
              <a:t>, root, etc. However, we have scientific or sophisticated calculators used to solve complex tasks such as trigonometry functions, degrees, exponential operators, log functions, hyperbolic functions, square root, and so on. In this topic, we will create a calculator program in JavaScript</a:t>
            </a:r>
            <a:r>
              <a:rPr lang="en-US" b="0" i="0">
                <a:solidFill>
                  <a:srgbClr val="333333"/>
                </a:solidFill>
                <a:effectLst/>
                <a:latin typeface="inter-regular"/>
              </a:rPr>
              <a:t>.</a:t>
            </a:r>
            <a:endParaRPr lang="en-IN"/>
          </a:p>
        </p:txBody>
      </p:sp>
    </p:spTree>
    <p:extLst>
      <p:ext uri="{BB962C8B-B14F-4D97-AF65-F5344CB8AC3E}">
        <p14:creationId xmlns:p14="http://schemas.microsoft.com/office/powerpoint/2010/main" val="276726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108F-B7A5-A6C8-7081-BA69437BF5BB}"/>
              </a:ext>
            </a:extLst>
          </p:cNvPr>
          <p:cNvSpPr>
            <a:spLocks noGrp="1"/>
          </p:cNvSpPr>
          <p:nvPr>
            <p:ph type="title"/>
          </p:nvPr>
        </p:nvSpPr>
        <p:spPr/>
        <p:txBody>
          <a:bodyPr>
            <a:normAutofit/>
          </a:bodyPr>
          <a:lstStyle/>
          <a:p>
            <a:r>
              <a:rPr lang="en-IN" sz="4400"/>
              <a:t>                   </a:t>
            </a:r>
            <a:r>
              <a:rPr lang="en-IN" sz="4400">
                <a:solidFill>
                  <a:schemeClr val="accent6"/>
                </a:solidFill>
              </a:rPr>
              <a:t>PROBLEM STATEMENT</a:t>
            </a:r>
            <a:endParaRPr lang="en-IN" sz="4400"/>
          </a:p>
        </p:txBody>
      </p:sp>
      <p:sp>
        <p:nvSpPr>
          <p:cNvPr id="3" name="Content Placeholder 2">
            <a:extLst>
              <a:ext uri="{FF2B5EF4-FFF2-40B4-BE49-F238E27FC236}">
                <a16:creationId xmlns:a16="http://schemas.microsoft.com/office/drawing/2014/main" id="{DB49BD3C-5D19-39B8-B558-508250EC71E0}"/>
              </a:ext>
            </a:extLst>
          </p:cNvPr>
          <p:cNvSpPr>
            <a:spLocks noGrp="1"/>
          </p:cNvSpPr>
          <p:nvPr>
            <p:ph idx="1"/>
          </p:nvPr>
        </p:nvSpPr>
        <p:spPr/>
        <p:txBody>
          <a:bodyPr/>
          <a:lstStyle/>
          <a:p>
            <a:r>
              <a:rPr lang="en-US" sz="3200" b="0" i="0">
                <a:solidFill>
                  <a:srgbClr val="D3D3D3"/>
                </a:solidFill>
                <a:effectLst/>
                <a:latin typeface="Roboto" panose="020B0604020202020204" pitchFamily="2" charset="0"/>
              </a:rPr>
              <a:t>You can make a simple calculator using just core web technologies: HTML, CSS, and JavaScript. This calculator can perform basic mathematical operations like addition, subtraction, multiplication, and division</a:t>
            </a:r>
            <a:r>
              <a:rPr lang="en-US" b="0" i="0">
                <a:solidFill>
                  <a:srgbClr val="D3D3D3"/>
                </a:solidFill>
                <a:effectLst/>
                <a:latin typeface="Roboto" panose="020B0604020202020204" pitchFamily="2" charset="0"/>
              </a:rPr>
              <a:t>.</a:t>
            </a:r>
            <a:endParaRPr lang="en-IN"/>
          </a:p>
        </p:txBody>
      </p:sp>
    </p:spTree>
    <p:extLst>
      <p:ext uri="{BB962C8B-B14F-4D97-AF65-F5344CB8AC3E}">
        <p14:creationId xmlns:p14="http://schemas.microsoft.com/office/powerpoint/2010/main" val="184329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8BBF-A99A-ABE2-8806-30FFDEAA3383}"/>
              </a:ext>
            </a:extLst>
          </p:cNvPr>
          <p:cNvSpPr>
            <a:spLocks noGrp="1"/>
          </p:cNvSpPr>
          <p:nvPr>
            <p:ph type="title"/>
          </p:nvPr>
        </p:nvSpPr>
        <p:spPr/>
        <p:txBody>
          <a:bodyPr/>
          <a:lstStyle/>
          <a:p>
            <a:r>
              <a:rPr lang="en-IN">
                <a:solidFill>
                  <a:srgbClr val="FF0000"/>
                </a:solidFill>
              </a:rPr>
              <a:t>                              </a:t>
            </a:r>
            <a:r>
              <a:rPr lang="en-IN" sz="4800">
                <a:solidFill>
                  <a:srgbClr val="FF0000"/>
                </a:solidFill>
              </a:rPr>
              <a:t>Introduction</a:t>
            </a:r>
          </a:p>
        </p:txBody>
      </p:sp>
      <p:sp>
        <p:nvSpPr>
          <p:cNvPr id="3" name="Content Placeholder 2">
            <a:extLst>
              <a:ext uri="{FF2B5EF4-FFF2-40B4-BE49-F238E27FC236}">
                <a16:creationId xmlns:a16="http://schemas.microsoft.com/office/drawing/2014/main" id="{4C0210F3-6DAD-9B4E-6089-9A0FAAF7ABA2}"/>
              </a:ext>
            </a:extLst>
          </p:cNvPr>
          <p:cNvSpPr>
            <a:spLocks noGrp="1"/>
          </p:cNvSpPr>
          <p:nvPr>
            <p:ph idx="1"/>
          </p:nvPr>
        </p:nvSpPr>
        <p:spPr>
          <a:xfrm>
            <a:off x="801210" y="2065867"/>
            <a:ext cx="10131425" cy="3649133"/>
          </a:xfrm>
        </p:spPr>
        <p:txBody>
          <a:bodyPr/>
          <a:lstStyle/>
          <a:p>
            <a:pPr marL="0" indent="0" algn="just">
              <a:buNone/>
            </a:pPr>
            <a:r>
              <a:rPr lang="en-IN" sz="2800"/>
              <a:t>Html calculator is used  for performing basic mathematical operations like Addition ,substraction,multiplication and divison. To design the basic calculator we will use the HTML,CSS,JAVASCRIPT</a:t>
            </a:r>
          </a:p>
          <a:p>
            <a:pPr algn="just"/>
            <a:r>
              <a:rPr lang="en-IN" sz="2800"/>
              <a:t>Html is used to design the basic structure of the calculator </a:t>
            </a:r>
          </a:p>
          <a:p>
            <a:pPr algn="just"/>
            <a:r>
              <a:rPr lang="en-IN" sz="2800"/>
              <a:t> CSS style are used to apply  the style on the calculator and </a:t>
            </a:r>
          </a:p>
          <a:p>
            <a:pPr algn="just"/>
            <a:r>
              <a:rPr lang="en-IN" sz="2800"/>
              <a:t>JAVASCRIPT is used to add the calculation functionality</a:t>
            </a:r>
          </a:p>
          <a:p>
            <a:endParaRPr lang="en-IN"/>
          </a:p>
        </p:txBody>
      </p:sp>
    </p:spTree>
    <p:extLst>
      <p:ext uri="{BB962C8B-B14F-4D97-AF65-F5344CB8AC3E}">
        <p14:creationId xmlns:p14="http://schemas.microsoft.com/office/powerpoint/2010/main" val="10036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C97A-EF3A-80A3-FA62-E3735008860C}"/>
              </a:ext>
            </a:extLst>
          </p:cNvPr>
          <p:cNvSpPr>
            <a:spLocks noGrp="1"/>
          </p:cNvSpPr>
          <p:nvPr>
            <p:ph type="title"/>
          </p:nvPr>
        </p:nvSpPr>
        <p:spPr/>
        <p:txBody>
          <a:bodyPr/>
          <a:lstStyle/>
          <a:p>
            <a:r>
              <a:rPr lang="en-IN">
                <a:solidFill>
                  <a:srgbClr val="C00000"/>
                </a:solidFill>
              </a:rPr>
              <a:t>                      </a:t>
            </a:r>
            <a:r>
              <a:rPr lang="en-IN" sz="4000">
                <a:solidFill>
                  <a:srgbClr val="C00000"/>
                </a:solidFill>
              </a:rPr>
              <a:t>TECHNOLOGY      </a:t>
            </a:r>
          </a:p>
        </p:txBody>
      </p:sp>
      <p:sp>
        <p:nvSpPr>
          <p:cNvPr id="3" name="Content Placeholder 2">
            <a:extLst>
              <a:ext uri="{FF2B5EF4-FFF2-40B4-BE49-F238E27FC236}">
                <a16:creationId xmlns:a16="http://schemas.microsoft.com/office/drawing/2014/main" id="{B3FA910C-543C-E657-0093-3027764C2A9B}"/>
              </a:ext>
            </a:extLst>
          </p:cNvPr>
          <p:cNvSpPr>
            <a:spLocks noGrp="1"/>
          </p:cNvSpPr>
          <p:nvPr>
            <p:ph idx="1"/>
          </p:nvPr>
        </p:nvSpPr>
        <p:spPr/>
        <p:txBody>
          <a:bodyPr/>
          <a:lstStyle/>
          <a:p>
            <a:pPr marL="0" indent="0">
              <a:buNone/>
            </a:pPr>
            <a:r>
              <a:rPr lang="en-IN"/>
              <a:t>The  Technology is adopted to develop a single page calculator are:</a:t>
            </a:r>
          </a:p>
          <a:p>
            <a:r>
              <a:rPr lang="en-IN"/>
              <a:t> Angularjs (Front End)</a:t>
            </a:r>
          </a:p>
          <a:p>
            <a:r>
              <a:rPr lang="en-IN"/>
              <a:t>Java (Back End)</a:t>
            </a:r>
          </a:p>
          <a:p>
            <a:r>
              <a:rPr lang="en-IN"/>
              <a:t>HTML</a:t>
            </a:r>
          </a:p>
          <a:p>
            <a:r>
              <a:rPr lang="en-IN"/>
              <a:t>CSS(Bootstrap)</a:t>
            </a:r>
          </a:p>
        </p:txBody>
      </p:sp>
    </p:spTree>
    <p:extLst>
      <p:ext uri="{BB962C8B-B14F-4D97-AF65-F5344CB8AC3E}">
        <p14:creationId xmlns:p14="http://schemas.microsoft.com/office/powerpoint/2010/main" val="105646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7F36-6C4F-ED7F-3165-36DB397A8A21}"/>
              </a:ext>
            </a:extLst>
          </p:cNvPr>
          <p:cNvSpPr>
            <a:spLocks noGrp="1"/>
          </p:cNvSpPr>
          <p:nvPr>
            <p:ph type="title"/>
          </p:nvPr>
        </p:nvSpPr>
        <p:spPr/>
        <p:txBody>
          <a:bodyPr>
            <a:normAutofit/>
          </a:bodyPr>
          <a:lstStyle/>
          <a:p>
            <a:r>
              <a:rPr lang="en-IN" sz="4400">
                <a:solidFill>
                  <a:srgbClr val="C00000"/>
                </a:solidFill>
              </a:rPr>
              <a:t>                        METHOD ADAPTED</a:t>
            </a:r>
          </a:p>
        </p:txBody>
      </p:sp>
      <p:sp>
        <p:nvSpPr>
          <p:cNvPr id="3" name="Content Placeholder 2">
            <a:extLst>
              <a:ext uri="{FF2B5EF4-FFF2-40B4-BE49-F238E27FC236}">
                <a16:creationId xmlns:a16="http://schemas.microsoft.com/office/drawing/2014/main" id="{0E85A753-2AFB-CA75-2A49-004A396E06EB}"/>
              </a:ext>
            </a:extLst>
          </p:cNvPr>
          <p:cNvSpPr>
            <a:spLocks noGrp="1"/>
          </p:cNvSpPr>
          <p:nvPr>
            <p:ph idx="1"/>
          </p:nvPr>
        </p:nvSpPr>
        <p:spPr/>
        <p:txBody>
          <a:bodyPr>
            <a:normAutofit/>
          </a:bodyPr>
          <a:lstStyle/>
          <a:p>
            <a:pPr marL="0" indent="0">
              <a:buNone/>
            </a:pPr>
            <a:r>
              <a:rPr lang="en-IN" sz="4000"/>
              <a:t>The Calculations uses a 2-way method operation control to calculate the values of  inputted information via the frontend</a:t>
            </a:r>
          </a:p>
        </p:txBody>
      </p:sp>
    </p:spTree>
    <p:extLst>
      <p:ext uri="{BB962C8B-B14F-4D97-AF65-F5344CB8AC3E}">
        <p14:creationId xmlns:p14="http://schemas.microsoft.com/office/powerpoint/2010/main" val="106003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A4AB-3547-1F00-CD18-FB551711998C}"/>
              </a:ext>
            </a:extLst>
          </p:cNvPr>
          <p:cNvSpPr>
            <a:spLocks noGrp="1"/>
          </p:cNvSpPr>
          <p:nvPr>
            <p:ph type="title"/>
          </p:nvPr>
        </p:nvSpPr>
        <p:spPr>
          <a:xfrm>
            <a:off x="685801" y="645160"/>
            <a:ext cx="10131425" cy="1456267"/>
          </a:xfrm>
        </p:spPr>
        <p:txBody>
          <a:bodyPr/>
          <a:lstStyle/>
          <a:p>
            <a:r>
              <a:rPr lang="en-IN" sz="3600">
                <a:solidFill>
                  <a:srgbClr val="FF0000"/>
                </a:solidFill>
              </a:rPr>
              <a:t>               Software Showcasing</a:t>
            </a:r>
            <a:br>
              <a:rPr lang="en-IN" sz="3600"/>
            </a:br>
            <a:endParaRPr lang="en-IN"/>
          </a:p>
        </p:txBody>
      </p:sp>
      <p:pic>
        <p:nvPicPr>
          <p:cNvPr id="1026" name="Picture 2">
            <a:extLst>
              <a:ext uri="{FF2B5EF4-FFF2-40B4-BE49-F238E27FC236}">
                <a16:creationId xmlns:a16="http://schemas.microsoft.com/office/drawing/2014/main" id="{791BAC83-DC8F-FF39-00FB-75ABDDAA0C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5344" y="2141538"/>
            <a:ext cx="5132337"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00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18BF-2180-1586-D256-CF5551ACF351}"/>
              </a:ext>
            </a:extLst>
          </p:cNvPr>
          <p:cNvSpPr>
            <a:spLocks noGrp="1"/>
          </p:cNvSpPr>
          <p:nvPr>
            <p:ph type="title"/>
          </p:nvPr>
        </p:nvSpPr>
        <p:spPr/>
        <p:txBody>
          <a:bodyPr>
            <a:normAutofit/>
          </a:bodyPr>
          <a:lstStyle/>
          <a:p>
            <a:r>
              <a:rPr lang="en-IN" sz="4800">
                <a:solidFill>
                  <a:srgbClr val="FF0000"/>
                </a:solidFill>
              </a:rPr>
              <a:t>                    FEATURES</a:t>
            </a:r>
          </a:p>
        </p:txBody>
      </p:sp>
      <p:sp>
        <p:nvSpPr>
          <p:cNvPr id="3" name="Content Placeholder 2">
            <a:extLst>
              <a:ext uri="{FF2B5EF4-FFF2-40B4-BE49-F238E27FC236}">
                <a16:creationId xmlns:a16="http://schemas.microsoft.com/office/drawing/2014/main" id="{DF3A112F-7F4A-1A79-C8C6-272C0B5B79CC}"/>
              </a:ext>
            </a:extLst>
          </p:cNvPr>
          <p:cNvSpPr>
            <a:spLocks noGrp="1"/>
          </p:cNvSpPr>
          <p:nvPr>
            <p:ph idx="1"/>
          </p:nvPr>
        </p:nvSpPr>
        <p:spPr/>
        <p:txBody>
          <a:bodyPr/>
          <a:lstStyle/>
          <a:p>
            <a:pPr algn="l"/>
            <a:r>
              <a:rPr lang="en-US" b="1" i="0">
                <a:solidFill>
                  <a:srgbClr val="D3D3D3"/>
                </a:solidFill>
                <a:effectLst/>
                <a:latin typeface="Roboto" panose="02000000000000000000" pitchFamily="2" charset="0"/>
              </a:rPr>
              <a:t>Features of the Calculator</a:t>
            </a:r>
          </a:p>
          <a:p>
            <a:pPr algn="l"/>
            <a:r>
              <a:rPr lang="en-US" b="0" i="0">
                <a:solidFill>
                  <a:srgbClr val="D3D3D3"/>
                </a:solidFill>
                <a:effectLst/>
                <a:latin typeface="Roboto" panose="02000000000000000000" pitchFamily="2" charset="0"/>
              </a:rPr>
              <a:t>In this project, you are going to develop a calculator that will have the following features:</a:t>
            </a:r>
          </a:p>
          <a:p>
            <a:pPr algn="l">
              <a:buFont typeface="+mj-lt"/>
              <a:buAutoNum type="arabicPeriod"/>
            </a:pPr>
            <a:r>
              <a:rPr lang="en-US" b="0" i="0">
                <a:solidFill>
                  <a:srgbClr val="D3D3D3"/>
                </a:solidFill>
                <a:effectLst/>
                <a:latin typeface="Roboto" panose="02000000000000000000" pitchFamily="2" charset="0"/>
              </a:rPr>
              <a:t>It will perform basic arithmetic operations like addition, subtraction, division, and multiplication.</a:t>
            </a:r>
          </a:p>
          <a:p>
            <a:pPr algn="l">
              <a:buFont typeface="+mj-lt"/>
              <a:buAutoNum type="arabicPeriod"/>
            </a:pPr>
            <a:r>
              <a:rPr lang="en-US" b="0" i="0">
                <a:solidFill>
                  <a:srgbClr val="D3D3D3"/>
                </a:solidFill>
                <a:effectLst/>
                <a:latin typeface="Roboto" panose="02000000000000000000" pitchFamily="2" charset="0"/>
              </a:rPr>
              <a:t>It will perform decimal operations.</a:t>
            </a:r>
          </a:p>
          <a:p>
            <a:pPr algn="l">
              <a:buFont typeface="+mj-lt"/>
              <a:buAutoNum type="arabicPeriod"/>
            </a:pPr>
            <a:r>
              <a:rPr lang="en-US" b="0" i="0">
                <a:solidFill>
                  <a:srgbClr val="D3D3D3"/>
                </a:solidFill>
                <a:effectLst/>
                <a:latin typeface="Roboto" panose="02000000000000000000" pitchFamily="2" charset="0"/>
              </a:rPr>
              <a:t>The calculator will display </a:t>
            </a:r>
            <a:r>
              <a:rPr lang="en-US" b="1" i="0">
                <a:solidFill>
                  <a:srgbClr val="D3D3D3"/>
                </a:solidFill>
                <a:effectLst/>
                <a:latin typeface="Roboto" panose="02000000000000000000" pitchFamily="2" charset="0"/>
              </a:rPr>
              <a:t>Infinity</a:t>
            </a:r>
            <a:r>
              <a:rPr lang="en-US" b="0" i="0">
                <a:solidFill>
                  <a:srgbClr val="D3D3D3"/>
                </a:solidFill>
                <a:effectLst/>
                <a:latin typeface="Roboto" panose="02000000000000000000" pitchFamily="2" charset="0"/>
              </a:rPr>
              <a:t> if you try to divide any number by zero.</a:t>
            </a:r>
          </a:p>
          <a:p>
            <a:pPr algn="l">
              <a:buFont typeface="+mj-lt"/>
              <a:buAutoNum type="arabicPeriod"/>
            </a:pPr>
            <a:r>
              <a:rPr lang="en-US" b="0" i="0">
                <a:solidFill>
                  <a:srgbClr val="D3D3D3"/>
                </a:solidFill>
                <a:effectLst/>
                <a:latin typeface="Roboto" panose="02000000000000000000" pitchFamily="2" charset="0"/>
              </a:rPr>
              <a:t>It will not display any result in case of invalid expression. For example, 5++9 will not display anything.</a:t>
            </a:r>
          </a:p>
          <a:p>
            <a:pPr algn="l">
              <a:buFont typeface="+mj-lt"/>
              <a:buAutoNum type="arabicPeriod"/>
            </a:pPr>
            <a:r>
              <a:rPr lang="en-US" b="0" i="0">
                <a:solidFill>
                  <a:srgbClr val="D3D3D3"/>
                </a:solidFill>
                <a:effectLst/>
                <a:latin typeface="Roboto" panose="02000000000000000000" pitchFamily="2" charset="0"/>
              </a:rPr>
              <a:t>Clear screen feature to clear the display screen anytime you want.</a:t>
            </a:r>
          </a:p>
          <a:p>
            <a:pPr marL="0" indent="0">
              <a:buNone/>
            </a:pPr>
            <a:endParaRPr lang="en-US" b="0">
              <a:solidFill>
                <a:srgbClr val="D3D3D3"/>
              </a:solidFill>
              <a:effectLst/>
              <a:latin typeface="Roboto" panose="02000000000000000000" pitchFamily="2" charset="0"/>
            </a:endParaRPr>
          </a:p>
          <a:p>
            <a:pPr marL="342900" indent="-342900">
              <a:buFont typeface="+mj-lt"/>
              <a:buAutoNum type="arabicPeriod"/>
            </a:pPr>
            <a:endParaRPr lang="en-IN"/>
          </a:p>
        </p:txBody>
      </p:sp>
    </p:spTree>
    <p:extLst>
      <p:ext uri="{BB962C8B-B14F-4D97-AF65-F5344CB8AC3E}">
        <p14:creationId xmlns:p14="http://schemas.microsoft.com/office/powerpoint/2010/main" val="3460399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4D15FAAB9F6041B71BAC24246A92AC" ma:contentTypeVersion="2" ma:contentTypeDescription="Create a new document." ma:contentTypeScope="" ma:versionID="50d3871d1de00f2a22426e74867b139b">
  <xsd:schema xmlns:xsd="http://www.w3.org/2001/XMLSchema" xmlns:xs="http://www.w3.org/2001/XMLSchema" xmlns:p="http://schemas.microsoft.com/office/2006/metadata/properties" xmlns:ns3="9e72057c-47a4-4540-acf8-6d84d286db05" targetNamespace="http://schemas.microsoft.com/office/2006/metadata/properties" ma:root="true" ma:fieldsID="374e7abf1800e42cbeed5e12af3fbed9" ns3:_="">
    <xsd:import namespace="9e72057c-47a4-4540-acf8-6d84d286db0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72057c-47a4-4540-acf8-6d84d286db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162030-8DA7-4EF9-B7C4-9E1BBBDE8992}">
  <ds:schemaRefs>
    <ds:schemaRef ds:uri="http://schemas.microsoft.com/sharepoint/v3/contenttype/forms"/>
  </ds:schemaRefs>
</ds:datastoreItem>
</file>

<file path=customXml/itemProps2.xml><?xml version="1.0" encoding="utf-8"?>
<ds:datastoreItem xmlns:ds="http://schemas.openxmlformats.org/officeDocument/2006/customXml" ds:itemID="{D8677170-5B44-46D5-A116-C962B323DD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72057c-47a4-4540-acf8-6d84d286db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A8E019-3980-41A2-AAA0-D33B8D7A64DD}">
  <ds:schemaRefs>
    <ds:schemaRef ds:uri="http://purl.org/dc/elements/1.1/"/>
    <ds:schemaRef ds:uri="http://purl.org/dc/terms/"/>
    <ds:schemaRef ds:uri="http://schemas.microsoft.com/office/2006/metadata/properties"/>
    <ds:schemaRef ds:uri="http://schemas.microsoft.com/office/2006/documentManagement/types"/>
    <ds:schemaRef ds:uri="9e72057c-47a4-4540-acf8-6d84d286db05"/>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new ppt projrct</Template>
  <TotalTime>4</TotalTime>
  <Words>466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inter-bold</vt:lpstr>
      <vt:lpstr>inter-regular</vt:lpstr>
      <vt:lpstr>Roboto</vt:lpstr>
      <vt:lpstr>Times New Roman</vt:lpstr>
      <vt:lpstr>Celestial</vt:lpstr>
      <vt:lpstr>Tc-capstone project calculator using html,css and java script</vt:lpstr>
      <vt:lpstr>                  outline</vt:lpstr>
      <vt:lpstr>                           ABSTRACT</vt:lpstr>
      <vt:lpstr>                   PROBLEM STATEMENT</vt:lpstr>
      <vt:lpstr>                              Introduction</vt:lpstr>
      <vt:lpstr>                      TECHNOLOGY      </vt:lpstr>
      <vt:lpstr>                        METHOD ADAPTED</vt:lpstr>
      <vt:lpstr>               Software Showcasing </vt:lpstr>
      <vt:lpstr>                    FEATURES</vt:lpstr>
      <vt:lpstr>                      conculsion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Tc-capstone project calculator using html,css and java script</dc:title>
  <dc:creator>Sambangi Sravani</dc:creator>
  <cp:lastModifiedBy>Sambangi Sravani</cp:lastModifiedBy>
  <cp:revision>1</cp:revision>
  <dcterms:created xsi:type="dcterms:W3CDTF">2023-04-03T12:27:07Z</dcterms:created>
  <dcterms:modified xsi:type="dcterms:W3CDTF">2023-04-03T14:47:06Z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0x010100104D15FAAB9F6041B71BAC24246A92AC</vt:lpwstr>
  </property>
  <property fmtid="{D5CDD505-2E9C-101B-9397-08002B2CF9AE}" pid="3" name="MSIP_Label_defa4170-0d19-0005-0000-bc88714345d2_Enabled">
    <vt:lpwstr>true</vt:lpwstr>
  </property>
  <property fmtid="{D5CDD505-2E9C-101B-9397-08002B2CF9AE}" pid="4" name="MSIP_Label_defa4170-0d19-0005-0000-bc88714345d2_SetDate">
    <vt:lpwstr>2023-04-03T14:41:18Z</vt:lpwstr>
  </property>
  <property fmtid="{D5CDD505-2E9C-101B-9397-08002B2CF9AE}" pid="5" name="MSIP_Label_defa4170-0d19-0005-0000-bc88714345d2_Method">
    <vt:lpwstr>Privileged</vt:lpwstr>
  </property>
  <property fmtid="{D5CDD505-2E9C-101B-9397-08002B2CF9AE}" pid="6" name="MSIP_Label_defa4170-0d19-0005-0000-bc88714345d2_Name">
    <vt:lpwstr>defa4170-0d19-0005-0000-bc88714345d2</vt:lpwstr>
  </property>
  <property fmtid="{D5CDD505-2E9C-101B-9397-08002B2CF9AE}" pid="7" name="MSIP_Label_defa4170-0d19-0005-0000-bc88714345d2_SiteId">
    <vt:lpwstr>05b4311c-dd68-44aa-bcd5-4e4010feaee8</vt:lpwstr>
  </property>
  <property fmtid="{D5CDD505-2E9C-101B-9397-08002B2CF9AE}" pid="8" name="MSIP_Label_defa4170-0d19-0005-0000-bc88714345d2_ActionId">
    <vt:lpwstr>873a4867-849d-484e-8cd5-2289f17de079</vt:lpwstr>
  </property>
  <property fmtid="{D5CDD505-2E9C-101B-9397-08002B2CF9AE}" pid="9" name="MSIP_Label_defa4170-0d19-0005-0000-bc88714345d2_ContentBits">
    <vt:lpwstr>0</vt:lpwstr>
  </property>
</Properties>
</file>