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422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183"/>
    <a:srgbClr val="E07822"/>
    <a:srgbClr val="54933E"/>
    <a:srgbClr val="537F9F"/>
    <a:srgbClr val="34ACDE"/>
    <a:srgbClr val="00BABA"/>
    <a:srgbClr val="F67B44"/>
    <a:srgbClr val="F3540D"/>
    <a:srgbClr val="586068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9762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11/4/2019 1:58:02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11/4/2019 1:58:02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4,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0FB8304-84FC-44EF-952D-A239381EBB42}"/>
              </a:ext>
            </a:extLst>
          </p:cNvPr>
          <p:cNvSpPr/>
          <p:nvPr/>
        </p:nvSpPr>
        <p:spPr>
          <a:xfrm>
            <a:off x="198764" y="213962"/>
            <a:ext cx="9739520" cy="28989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45E928-70A5-4758-8B59-DCE968A5AB76}"/>
              </a:ext>
            </a:extLst>
          </p:cNvPr>
          <p:cNvSpPr/>
          <p:nvPr/>
        </p:nvSpPr>
        <p:spPr>
          <a:xfrm>
            <a:off x="167783" y="3381313"/>
            <a:ext cx="8995589" cy="24473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1794B3-9727-4AEE-AE21-6323F9A28DFB}"/>
              </a:ext>
            </a:extLst>
          </p:cNvPr>
          <p:cNvSpPr/>
          <p:nvPr/>
        </p:nvSpPr>
        <p:spPr>
          <a:xfrm>
            <a:off x="9261988" y="3482832"/>
            <a:ext cx="2930012" cy="1015663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b="1" dirty="0">
                <a:highlight>
                  <a:srgbClr val="FDB183"/>
                </a:highlight>
              </a:rPr>
              <a:t>DATE Full Name</a:t>
            </a:r>
          </a:p>
          <a:p>
            <a:r>
              <a:rPr lang="en-US" altLang="zh-TW" sz="1000" b="1" u="sng" dirty="0"/>
              <a:t>DR PD</a:t>
            </a:r>
            <a:r>
              <a:rPr lang="en-US" altLang="zh-TW" sz="1000" b="1" dirty="0"/>
              <a:t>: </a:t>
            </a:r>
            <a:r>
              <a:rPr lang="en-US" altLang="zh-TW" sz="1000" dirty="0"/>
              <a:t>Design Reg Production Date [MN]</a:t>
            </a:r>
          </a:p>
          <a:p>
            <a:r>
              <a:rPr lang="en-US" altLang="zh-TW" sz="1000" b="1" u="sng" dirty="0"/>
              <a:t>SFDC ECD</a:t>
            </a:r>
            <a:r>
              <a:rPr lang="en-US" altLang="zh-TW" sz="1000" b="1" dirty="0"/>
              <a:t>: </a:t>
            </a:r>
            <a:r>
              <a:rPr lang="en-US" altLang="zh-TW" sz="1000" dirty="0"/>
              <a:t>SFDC Expected Closed Date</a:t>
            </a:r>
          </a:p>
          <a:p>
            <a:r>
              <a:rPr lang="en-US" altLang="zh-TW" sz="1000" b="1" u="sng" dirty="0"/>
              <a:t>SFDC PD</a:t>
            </a:r>
            <a:r>
              <a:rPr lang="en-US" altLang="zh-TW" sz="1000" b="1" dirty="0"/>
              <a:t>: </a:t>
            </a:r>
            <a:r>
              <a:rPr lang="en-US" altLang="zh-TW" sz="1000" dirty="0"/>
              <a:t>SFDC Production Date</a:t>
            </a:r>
          </a:p>
          <a:p>
            <a:r>
              <a:rPr lang="en-US" altLang="zh-TW" sz="1000" b="1" u="sng" dirty="0"/>
              <a:t>User PD</a:t>
            </a:r>
            <a:r>
              <a:rPr lang="en-US" altLang="zh-TW" sz="1000" b="1" dirty="0"/>
              <a:t>: </a:t>
            </a:r>
            <a:r>
              <a:rPr lang="en-US" altLang="zh-TW" sz="1000" dirty="0"/>
              <a:t>Production Date by TSE  [SFDC]</a:t>
            </a:r>
          </a:p>
          <a:p>
            <a:r>
              <a:rPr lang="en-US" altLang="zh-TW" sz="1000" b="1" u="sng" dirty="0"/>
              <a:t>User ECD</a:t>
            </a:r>
            <a:r>
              <a:rPr lang="en-US" altLang="zh-TW" sz="1000" b="1" dirty="0"/>
              <a:t>: </a:t>
            </a:r>
            <a:r>
              <a:rPr lang="en-US" altLang="zh-TW" sz="1000" dirty="0"/>
              <a:t>Expected Close Date by TSE [SFDC]</a:t>
            </a:r>
            <a:endParaRPr lang="zh-TW" altLang="en-US" sz="1000" dirty="0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454F23D-D6FF-4CB3-AD30-1AFA7390B28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9149575" y="4498495"/>
            <a:ext cx="1577419" cy="749571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D3E9E4-BC34-4E67-BF50-5B9C9A43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310716"/>
              </p:ext>
            </p:extLst>
          </p:nvPr>
        </p:nvGraphicFramePr>
        <p:xfrm>
          <a:off x="165913" y="3429000"/>
          <a:ext cx="89836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Worksheet" r:id="rId3" imgW="9784082" imgH="2715084" progId="Excel.Sheet.12">
                  <p:embed/>
                </p:oleObj>
              </mc:Choice>
              <mc:Fallback>
                <p:oleObj name="Worksheet" r:id="rId3" imgW="9784082" imgH="27150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13" y="3429000"/>
                        <a:ext cx="8983662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52CF3F-3F9A-49B1-A271-7EE1AC272D69}"/>
              </a:ext>
            </a:extLst>
          </p:cNvPr>
          <p:cNvSpPr/>
          <p:nvPr/>
        </p:nvSpPr>
        <p:spPr>
          <a:xfrm>
            <a:off x="102848" y="5924625"/>
            <a:ext cx="1119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000" b="1" dirty="0"/>
              <a:t>Once Oppty turn Cancelled/Lost, the Oppty </a:t>
            </a:r>
            <a:r>
              <a:rPr lang="en-US" altLang="zh-TW" sz="1000" b="1" dirty="0"/>
              <a:t>Schedule including Expected Close Date and Production Date</a:t>
            </a:r>
            <a:r>
              <a:rPr lang="zh-TW" altLang="en-US" sz="1000" b="1" dirty="0"/>
              <a:t> cannot b</a:t>
            </a:r>
            <a:r>
              <a:rPr lang="en-US" altLang="zh-TW" sz="1000" b="1" dirty="0"/>
              <a:t>e edited anymore.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b="1" dirty="0"/>
              <a:t>When SFDC stage from non-Commitment to Commitment ; And Old ECD = New ECD ; And ECD is in the future, SFDC will set ECD to today.</a:t>
            </a:r>
            <a:endParaRPr lang="zh-TW" altLang="zh-TW" sz="1000" b="1" dirty="0"/>
          </a:p>
        </p:txBody>
      </p:sp>
      <p:pic>
        <p:nvPicPr>
          <p:cNvPr id="9" name="Picture 1" descr="image001">
            <a:extLst>
              <a:ext uri="{FF2B5EF4-FFF2-40B4-BE49-F238E27FC236}">
                <a16:creationId xmlns:a16="http://schemas.microsoft.com/office/drawing/2014/main" id="{ED221507-75D9-405C-9A32-ADC8C06EB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" b="19934"/>
          <a:stretch/>
        </p:blipFill>
        <p:spPr bwMode="auto">
          <a:xfrm>
            <a:off x="225297" y="284158"/>
            <a:ext cx="9712989" cy="282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33235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CONFIDENTIAL 16_9.pptx" id="{EA661A20-33A1-4055-9379-2644AEFD67A0}" vid="{D402AEE1-4B5F-49B4-9FD0-4B0734A14090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CONFIDENTIAL 16_9.pptx" id="{EA661A20-33A1-4055-9379-2644AEFD67A0}" vid="{AFFFDA95-A32F-4823-AC82-769AC46F7B1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A1CF16D3F231F542B0C3BB7B3CE6AFA3" ma:contentTypeVersion="1" ma:contentTypeDescription="Upload an image." ma:contentTypeScope="" ma:versionID="e4138e7673ead783bfb3835beaf39bb5">
  <xsd:schema xmlns:xsd="http://www.w3.org/2001/XMLSchema" xmlns:xs="http://www.w3.org/2001/XMLSchema" xmlns:p="http://schemas.microsoft.com/office/2006/metadata/properties" xmlns:ns1="http://schemas.microsoft.com/sharepoint/v3" xmlns:ns2="B726B980-9F48-4B62-B6DB-7257583548F3" xmlns:ns3="http://schemas.microsoft.com/sharepoint/v3/fields" targetNamespace="http://schemas.microsoft.com/office/2006/metadata/properties" ma:root="true" ma:fieldsID="4fd720ace74b3a18ec92a999b47a8751" ns1:_="" ns2:_="" ns3:_="">
    <xsd:import namespace="http://schemas.microsoft.com/sharepoint/v3"/>
    <xsd:import namespace="B726B980-9F48-4B62-B6DB-7257583548F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6B980-9F48-4B62-B6DB-7257583548F3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B726B980-9F48-4B62-B6DB-7257583548F3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83F05D24-F041-4C05-9D69-9585F77F2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26B980-9F48-4B62-B6DB-7257583548F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9AA60-7ECC-409A-85F4-0F0A2ACE7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B3650-A115-4DB4-BCB6-DECD44A5A36A}">
  <ds:schemaRefs>
    <ds:schemaRef ds:uri="http://purl.org/dc/elements/1.1/"/>
    <ds:schemaRef ds:uri="B726B980-9F48-4B62-B6DB-7257583548F3"/>
    <ds:schemaRef ds:uri="http://www.w3.org/XML/1998/namespace"/>
    <ds:schemaRef ds:uri="http://purl.org/dc/dcmitype/"/>
    <ds:schemaRef ds:uri="http://purl.org/dc/terms/"/>
    <ds:schemaRef ds:uri="http://schemas.microsoft.com/sharepoint/v3/field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CONFIDENTIAL 16_9</Template>
  <TotalTime>0</TotalTime>
  <Pages>0</Pages>
  <Words>109</Words>
  <Characters>0</Characters>
  <Application>Microsoft Office PowerPoint</Application>
  <DocSecurity>0</DocSecurity>
  <PresentationFormat>Widescreen</PresentationFormat>
  <Lines>0</Lines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Wingdings</vt:lpstr>
      <vt:lpstr>0_Master Content Slide</vt:lpstr>
      <vt:lpstr>10_ FSL Logo Slide</vt:lpstr>
      <vt:lpstr>Worksheet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Karina Lin</dc:creator>
  <cp:lastModifiedBy>Ryan.yj Lee</cp:lastModifiedBy>
  <cp:revision>65</cp:revision>
  <dcterms:created xsi:type="dcterms:W3CDTF">2018-04-18T02:24:23Z</dcterms:created>
  <dcterms:modified xsi:type="dcterms:W3CDTF">2019-11-04T06:00:02Z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0x0101009148F5A04DDD49CBA7127AADA5FB792B00AADE34325A8B49CDA8BB4DB53328F21400A1CF16D3F231F542B0C3BB7B3CE6AFA3</vt:lpwstr>
  </property>
</Properties>
</file>