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906000" cy="6858000" type="A4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>
          <p15:clr>
            <a:srgbClr val="A4A3A4"/>
          </p15:clr>
        </p15:guide>
        <p15:guide id="3" pos="41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16" d="100"/>
          <a:sy n="316" d="100"/>
        </p:scale>
        <p:origin x="-12174" y="-3750"/>
      </p:cViewPr>
      <p:guideLst>
        <p:guide orient="horz" pos="96"/>
        <p:guide/>
        <p:guide pos="41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9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8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1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27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2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6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6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D213-44FD-4541-A65A-17E91238A9C8}" type="datetimeFigureOut">
              <a:rPr lang="en-CA" smtClean="0"/>
              <a:t>2016-01-09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2523-E16A-4F07-8E43-D54AF0705A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52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5035402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35402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Sympathetic joy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Altruistic joy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505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Phassa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791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Vedanā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8077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Saññā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0363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Cetanā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2649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Ekagattā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17221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Jīvitindriya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9507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Vitakka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1793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Vicāra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4079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Adhimokkha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26365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8651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Pīti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0937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Chanda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1394" y="3634105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Moha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394" y="386270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Ahirika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1394" y="4091305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Anottappa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1394" y="431990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Uddhacca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1394" y="45529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Lobha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94" y="47815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Di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/>
              </a:rPr>
              <a:t>ṭṭ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394" y="50101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Māna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1394" y="52387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Dosa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1394" y="54673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Issā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1394" y="56959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Macchariya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1394" y="59245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Kukkucca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1394" y="61531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Thīna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1394" y="63817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Middha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1394" y="66103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Vicikicchā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" y="3505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Contact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Sense impression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" y="5791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Feeling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Sensation / Experience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" y="8077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Perception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Recognition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10363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Volition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Intention / Will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00" y="12649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One-pointedness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Concentration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00" y="17221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Life faculty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Vitality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200" y="19507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application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Thought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" y="21793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application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Examination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200" y="24079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Determination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Commitment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" y="26365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Energy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Effort / Exertion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" y="28651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Zest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Rapture / Enthusiasm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30937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Motivation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/ Zeal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" y="3634105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Delusion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Ignorance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" y="386270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Immodesty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200" y="4091305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Recklessness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moral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" y="431990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Restlessness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Distraction / Wavering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" y="45529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Greed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47815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view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Evil opinion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50101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Conceit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Pride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" y="52387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Anger / Hatred / Fear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54673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Envy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Jealousy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56959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Selfishness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Stinginess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59245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Worry / Regret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61531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Sloth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Sluggishness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63817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Torpor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Laziness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6103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Mentally touching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Being felt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240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Perceiving object’s qualities / Noting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Coordinating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240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Non-scattering / Non-distraction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40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Ceaseless watching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240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Directing mind onto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Continued presence 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Conviction / Being convinced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240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Supporting, exerting and marshalling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40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Endearing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240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to act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24000" y="36341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Mental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blindness, unknowing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4000" y="38627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disgust over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24000" y="40913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dread over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24000" y="43199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excitement / No mindfulness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Grasping an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240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conviction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40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Haughtiness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40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Ferocity / Savageness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240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 to other’s prosperity 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Concealing one’s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240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Subsequent regret,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repentence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240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driving power / No striving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40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5240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Doubting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Shifting about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622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Impact / Impingement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3622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Experiencing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622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Recognizing / Marking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22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 kamma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622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Uniting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622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Maintaining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life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622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Striking at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622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application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622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groping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622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Supporting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Refreshes mind &amp; body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622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Searching for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62200" y="36341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Concealment of object’s nature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62200" y="38627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Doing evil without shame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362200" y="40913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Doing evil without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62200" y="43199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Make the mind unsteady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22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Sticking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622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Pre-assume / Bias / Distort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622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Self-praise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622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Burn up its own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 (heart-base)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622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Dissatisfied with 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622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Unwilling to share with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622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Sorrow over what has been done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622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Destruction of energy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622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Closing the doors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of consciousness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622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wavering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004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Base + object + consciousness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004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Relishing of the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2004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Brief interpretation  of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2004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Directing / Organizing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004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Peace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004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Establishment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04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Leading of the mind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004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Anchoring of Mental Factors 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004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Decisiveness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004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Non-collapse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004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Elation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2004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Need for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00400" y="36341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Absence of right understanding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200400" y="38627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200400" y="40913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200400" y="43199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Turmoil / Whirling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004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giving up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004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belief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2004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to advertise oneself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2004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Persecuting / Injuring / Offending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2004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 towards 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2004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sharing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004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 / Regret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004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Sinking of the mind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2004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Drooping, nodding &amp; sleepiness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004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Indecisiveness / Indecision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0386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 in avenue of awareness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386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Tranquillity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86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 as it appears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0386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386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Happiness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0386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0386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0386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0386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thing to be convinced about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0386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sense of urgency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0386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Mind &amp; body</a:t>
            </a:r>
          </a:p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8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nāmarūpa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386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038600" y="36341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4038600" y="38627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respect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for self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038600" y="409130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respect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for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038600" y="431990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386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Attraction to what leads to bondage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386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Unwillingness to listen to Dhamma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86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Greed disassociated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from wrong view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386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ground for annoyance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0386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0386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One’s own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0386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unskillful kamma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0386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Drowsiness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386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Drowsiness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386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871663" y="54673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Paññā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871663" y="56959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Karu</a:t>
            </a:r>
            <a:r>
              <a:rPr lang="en-CA" sz="800" dirty="0" err="1" smtClean="0">
                <a:solidFill>
                  <a:schemeClr val="tx1"/>
                </a:solidFill>
                <a:latin typeface="Calibri"/>
              </a:rPr>
              <a:t>ṇ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871663" y="59245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Muditā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71663" y="61531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Vaci-duccarita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Virati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871663" y="66103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Ājīva-duccarita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Varita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35402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Understanding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Wisdom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035402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speech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035402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action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035402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livelihood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4770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Penetrating intrinsic nature of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4770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Promoting removal of other’s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suffering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770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Gladness at the success of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770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speech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770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4770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livelihood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3152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Illuminate the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3152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Unable to bear other’s suffering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3152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Being unenvious at other’s success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3152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3152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3152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1534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Non-bewilderment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1534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Non-cruelty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1534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Elimination of aversion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1534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534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1534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9916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9916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Seeing helplessness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9916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Seeing the success of others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9916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Faith, shame and fewness of wishes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9916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Faith,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 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fewness of wishes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9916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Faith,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 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fewness of wishes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71663" y="38671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Tatra-majjhattatā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871663" y="40957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Passaddhi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871663" y="43243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Luhutā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871663" y="45529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Mudutā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871663" y="47815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Kammaññatā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871663" y="50101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Pāguññatā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871663" y="52387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Ujjukatā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035402" y="3867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Equanimity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Mental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balance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35402" y="4095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Tranquillity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035402" y="4324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Agility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Lightness / Buoyancy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35402" y="4552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Pliancy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Elasticity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Malleability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035402" y="4781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Adaptability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Workableness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035402" y="5010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Proficiency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Skill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035402" y="5238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Uprightness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Rectitude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477000" y="3867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Promoting neutrality towards beings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477000" y="4095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Quietening mental disturbances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477000" y="4324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heaviness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477000" y="4552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rigidity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477000" y="4781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477000" y="5010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Healthiness / Fitness / Competence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477000" y="5238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uprightness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315200" y="3867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Inhibiting partiality / Seeing equality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315200" y="4095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disturbances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315200" y="4324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heaviness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315200" y="4552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rigidity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7315200" y="4781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315200" y="5010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unhealthiness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315200" y="5238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crookedness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153400" y="3867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approval or resentment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153400" y="4095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Neutrality / Peacefulness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153400" y="4324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sloth and torpor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153400" y="4552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wrong view and conceit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8153400" y="4781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sense desire and aversion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153400" y="5010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lack of faith (no disability)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8153400" y="5238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hypocrisy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fraudulence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8991600" y="3867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991600" y="4095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991600" y="4324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991600" y="4552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8991600" y="4781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8991600" y="5010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8991600" y="5238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871663" y="24955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Saddhā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871663" y="27241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Sati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71663" y="29527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Hiri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1663" y="31813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Ottappa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871663" y="34099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Alobha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871663" y="36385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Adosa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035402" y="2495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Faith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Confidence / Conviction / Trust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035402" y="2724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Mindfulness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Attentiveness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035402" y="2952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Conscience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/ Shame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Scruples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035402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Fear of blame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Moral dread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5035402" y="3409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Non-attachment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Non-greed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035402" y="3638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Non-aversion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Non-anger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477000" y="2495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Placing faith / Aspiring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6477000" y="2724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Not floating away from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477000" y="2952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Disgust at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477000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Dread of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477000" y="3409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attachment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477000" y="3638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opposing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315200" y="2495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Clarifying / Purifying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315200" y="2724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Non-forgetfulness / 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on-confusion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315200" y="2952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doing evil because of modesty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315200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doing evil because of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315200" y="3409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appropriating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315200" y="3638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Removing annoyance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153400" y="2495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Non-fogginess / Lack of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pollution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153400" y="2724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Being “face to face” with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8153400" y="2952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153400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8153400" y="3409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Detachment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153400" y="3638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Being pleasing / Agreeableness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8991600" y="2495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 worthy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991600" y="2724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Firm remembrance / Four foundations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991600" y="2952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Self-respect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991600" y="3181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Respect for others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991600" y="3409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991600" y="3638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5871663" y="229743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477000" y="229743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315200" y="229743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8153400" y="229743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8991600" y="229743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990600" y="152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  <a:latin typeface="Calibri"/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5240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004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0386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988052" y="201930"/>
            <a:ext cx="164134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t" anchorCtr="0"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b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All Universal Ethically-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variable Mental Factors 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Contact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Feeling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Some Occasional Ethically-variable Mental Factors 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application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application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All Universal Unwholesome 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Delusion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Shamelessness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Some Occasional Unwholesome 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view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/>
              </a:rPr>
              <a:t>, etc.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599454" y="201930"/>
            <a:ext cx="1477746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t" anchorCtr="0"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Rootless (Ethically Neutral) </a:t>
            </a:r>
            <a:b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Thought Moments (13–30)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All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Ethically-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variable 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Contact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Feeling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Some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Occasional Ethically-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variable 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153400" y="201930"/>
            <a:ext cx="1752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t" anchorCtr="0"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Wholesome</a:t>
            </a:r>
            <a:b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Thought Moments (31–89)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All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Universal Ethically-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variable 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Contact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Feeling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Some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Occasional Ethically-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variable 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</a:t>
            </a:r>
            <a:r>
              <a:rPr lang="en-CA" sz="9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application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All Universal Beautiful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Factors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Faith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Mindfulness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etc.)</a:t>
            </a:r>
          </a:p>
          <a:p>
            <a:pPr marL="182880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900" dirty="0">
                <a:solidFill>
                  <a:schemeClr val="tx1"/>
                </a:solidFill>
                <a:latin typeface="Arial Narrow" panose="020B0606020202030204" pitchFamily="34" charset="0"/>
              </a:rPr>
              <a:t>Some 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Occasional Beautiful 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Factors</a:t>
            </a:r>
            <a:b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Understanding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CA" sz="9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</a:t>
            </a:r>
            <a:r>
              <a:rPr lang="en-CA" sz="9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etc.)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991394" y="343598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524000" y="343598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362200" y="343598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3200400" y="343598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038600" y="343598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871663" y="63817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Kāya-duccarita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Varita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6200" y="1524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8581" y="344202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029200" y="229743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990600" y="14935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Manasikāra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76200" y="14935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Attention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Reflection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5240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Driving Mental Factors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3622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Joining Mental Factors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2004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Facing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0386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029200" y="2495550"/>
            <a:ext cx="4800600" cy="297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Rectangle 169"/>
          <p:cNvSpPr/>
          <p:nvPr/>
        </p:nvSpPr>
        <p:spPr>
          <a:xfrm>
            <a:off x="76200" y="1950720"/>
            <a:ext cx="48006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Rectangle 170"/>
          <p:cNvSpPr/>
          <p:nvPr/>
        </p:nvSpPr>
        <p:spPr>
          <a:xfrm>
            <a:off x="76200" y="3634105"/>
            <a:ext cx="48006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Rectangle 171"/>
          <p:cNvSpPr/>
          <p:nvPr/>
        </p:nvSpPr>
        <p:spPr>
          <a:xfrm>
            <a:off x="76200" y="4552950"/>
            <a:ext cx="48006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Rectangle 208"/>
          <p:cNvSpPr/>
          <p:nvPr/>
        </p:nvSpPr>
        <p:spPr>
          <a:xfrm>
            <a:off x="5029200" y="5467350"/>
            <a:ext cx="48006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>
            <a:off x="76200" y="350520"/>
            <a:ext cx="4800600" cy="16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8" name="Rectangle 307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CA" sz="1200" b="1" dirty="0" smtClean="0">
                <a:latin typeface="Arial Narrow" panose="020B0606020202030204" pitchFamily="34" charset="0"/>
              </a:rPr>
              <a:t>Handout 3: Mental Factors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989722" y="49764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602969" y="49764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153400" y="497648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989722" y="90246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6602969" y="90246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153400" y="90246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4992444" y="1416813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8153400" y="1416813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995166" y="182775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8153400" y="1827751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78581" y="4552950"/>
            <a:ext cx="4798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78582" y="1950720"/>
            <a:ext cx="4798218" cy="15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 flipV="1">
            <a:off x="5031582" y="5471160"/>
            <a:ext cx="4798218" cy="15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6877334" y="1506956"/>
            <a:ext cx="1038224" cy="7790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7" name="Rectangle 366"/>
          <p:cNvSpPr/>
          <p:nvPr/>
        </p:nvSpPr>
        <p:spPr>
          <a:xfrm>
            <a:off x="6836853" y="1467268"/>
            <a:ext cx="1031082" cy="753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8" name="Rectangle 367"/>
          <p:cNvSpPr/>
          <p:nvPr/>
        </p:nvSpPr>
        <p:spPr>
          <a:xfrm>
            <a:off x="6882098" y="1506955"/>
            <a:ext cx="935832" cy="1722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" rtlCol="0" anchor="ctr"/>
          <a:lstStyle/>
          <a:p>
            <a:pPr algn="ctr"/>
            <a:r>
              <a:rPr lang="en-CA" sz="1100" b="1" dirty="0" smtClean="0">
                <a:latin typeface="Arial Narrow" panose="020B0606020202030204" pitchFamily="34" charset="0"/>
              </a:rPr>
              <a:t>Legend</a:t>
            </a:r>
            <a:endParaRPr lang="en-CA" sz="1100" b="1" dirty="0">
              <a:latin typeface="Arial Narrow" panose="020B060602020203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6953534" y="1701442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Ethically-variable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6953985" y="1867266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954436" y="2032123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Beautiful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904823" y="1726894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9" name="Oval 338"/>
          <p:cNvSpPr/>
          <p:nvPr/>
        </p:nvSpPr>
        <p:spPr>
          <a:xfrm>
            <a:off x="6904823" y="1893065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0" name="Oval 339"/>
          <p:cNvSpPr/>
          <p:nvPr/>
        </p:nvSpPr>
        <p:spPr>
          <a:xfrm>
            <a:off x="6904823" y="2059236"/>
            <a:ext cx="104660" cy="104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0" name="Rectangle 369"/>
          <p:cNvSpPr/>
          <p:nvPr/>
        </p:nvSpPr>
        <p:spPr>
          <a:xfrm>
            <a:off x="6877334" y="1681476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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877334" y="18473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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877334" y="2012157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400" dirty="0" smtClean="0">
                <a:solidFill>
                  <a:schemeClr val="tx1"/>
                </a:solidFill>
                <a:latin typeface="Arial Narrow" panose="020B0606020202030204" pitchFamily="34" charset="0"/>
                <a:sym typeface="Wingdings"/>
              </a:rPr>
              <a:t></a:t>
            </a:r>
            <a:endParaRPr lang="en-CA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4988052" y="198120"/>
            <a:ext cx="148894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t" anchorCtr="0"/>
          <a:lstStyle/>
          <a:p>
            <a:pPr algn="ctr">
              <a:lnSpc>
                <a:spcPct val="80000"/>
              </a:lnSpc>
              <a:spcBef>
                <a:spcPts val="600"/>
              </a:spcBef>
              <a:buClr>
                <a:schemeClr val="bg1"/>
              </a:buClr>
            </a:pP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Unwholesome</a:t>
            </a:r>
            <a:b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11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Thought Moments (1–12)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149382" y="174224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Ethically-variable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49382" y="3468931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Unwholesome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105400" y="2325931"/>
            <a:ext cx="1122764" cy="18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3152" rtlCol="0" anchor="ctr"/>
          <a:lstStyle/>
          <a:p>
            <a:r>
              <a:rPr lang="en-CA" sz="9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Beautiful</a:t>
            </a:r>
            <a:endParaRPr lang="en-CA" sz="9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5035402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Compassion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35402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Sympathetic joy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Altruistic joy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505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Phassa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5791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Vedanā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8077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Saññā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0363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Cetanā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2649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Ekagattā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172212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Jīvitindriya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7432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Vitakka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97180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Vicāra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3200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Adhimokkha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342900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36576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Pīti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88620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Chanda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4394" y="3805555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Moha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4394" y="403415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Ahirika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4394" y="4262755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Anottappa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4394" y="449135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Uddhacca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1394" y="45529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Lobha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394" y="47815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Di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Times New Roman"/>
              </a:rPr>
              <a:t>ṭṭ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1394" y="50101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Māna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1394" y="52387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Dosa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1394" y="54673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Issā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1394" y="56959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Macchariya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1394" y="59245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Kukkucca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1394" y="61531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Thīna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1394" y="6381750"/>
            <a:ext cx="533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Middha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1394" y="661035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Vicikicchā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00" y="3505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Contact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Sense impression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" y="5791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Feeling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Sensation / Experience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200" y="8077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Perception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Recognition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200" y="10363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Volition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Intention / Will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200" y="12649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One-pointedness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Concentration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00" y="172212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Life faculty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Vitality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200" y="27432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Initial application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Thought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" y="297180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application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Examination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200" y="32004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Determination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Commitment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" y="342900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Energy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Effort / Exertion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" y="365760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Zest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Rapture / Enthusiasm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388620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Motivation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/ Zeal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29200" y="3805555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Delusion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Ignorance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29200" y="403415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Immodesty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29200" y="4262755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Recklessness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moral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29200" y="4491355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Restlessness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Distraction / Wavering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" y="45529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Attachment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Greed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" y="47815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view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Evil opinion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" y="50101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Conceit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Pride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200" y="52387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Anger / Hatred / Fear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54673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Envy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Jealousy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56959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Selfishness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Stinginess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59245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Worry / Regret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61531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Sloth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Sluggishness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6381750"/>
            <a:ext cx="914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Torpor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Laziness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61035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Mentally touching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Being felt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240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Perceiving object’s qualities / Noting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Coordinating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240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Non-scattering / Non-distraction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40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Ceaseless watching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240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Directing mind onto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0" y="29718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Continued presence 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0" y="3200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Conviction / Being convinced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524000" y="34290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Supporting, exerting and marshalling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4000" y="36576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Endearing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24000" y="38862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to act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77000" y="38055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Mental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blindness, unknowing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77000" y="40341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disgust over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42627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dread over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77000" y="44913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excitement / No mindfulness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240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Grasping an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240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conviction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40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Haughtiness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40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Ferocity / Savageness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240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 to other’s prosperity 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Concealing one’s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240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Subsequent regret,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repentence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240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driving power / No striving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240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5240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Doubting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Shifting about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3622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Impact / Impingement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3622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Experiencing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622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Recognizing / Marking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22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Accumulate kamma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622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Uniting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622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Maintaining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life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622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Striking at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62200" y="29718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Sustained application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62200" y="3200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groping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362200" y="34290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Supporting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36576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Refreshes mind &amp; body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62200" y="38862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Searching for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315200" y="38055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Concealment of object’s nature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15200" y="40341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Doing evil without shame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15200" y="42627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Doing evil without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15200" y="44913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Make the mind unsteady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622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Sticking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622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Pre-assume / Bias / Distort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3622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Self-praise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622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Burn up its own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support (heart-base)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622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Dissatisfied with 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622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Unwilling to share with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622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Sorrow over what has been done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622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Destruction of energy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622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Closing the doors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of consciousness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622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wavering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004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Base + object + consciousness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004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Relishing of the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2004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Brief interpretation  of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2004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Directing / Organizing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004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Peace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004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Establishment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04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Leading of the mind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00400" y="29718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Anchoring of Mental Factors on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00400" y="3200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Decisiveness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00400" y="34290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Non-collapse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00400" y="36576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Elation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200400" y="38862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Need for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53400" y="38055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Absence of right understanding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153400" y="40341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153400" y="42627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153400" y="44913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Turmoil / Whirling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004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giving up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004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Wrong belief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2004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Desire to advertise oneself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2004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Persecuting / Injuring / Offending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2004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Aversion towards 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2004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sharing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004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Remorse / Regret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004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Sinking of the mind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2004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Drooping, nodding &amp; sleepiness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004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Indecisiveness / Indecision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0386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 in avenue of awareness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0386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Tranquillity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86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 as it appears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0386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386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Happiness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0386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038600" y="27432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038600" y="29718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038600" y="3200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thing to be convinced about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038600" y="34290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sense of urgency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038600" y="36576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Mind &amp; body</a:t>
            </a:r>
          </a:p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CA" sz="8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nāmarūpa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38600" y="388620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991600" y="38055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991600" y="40341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respect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for self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991600" y="4262755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Lack of respect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for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991600" y="449135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38600" y="4552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Attraction to what leads to bondage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38600" y="4781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Unwillingness to listen to Dhamma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38600" y="5010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Greed disassociated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from wrong view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038600" y="5238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 ground for annoyance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038600" y="5467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Other’s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038600" y="56959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One’s own success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038600" y="59245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Past unskillful kamma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038600" y="61531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Drowsiness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38600" y="63817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Drowsiness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38600" y="6610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871663" y="54673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Paññā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871663" y="56959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Karu</a:t>
            </a:r>
            <a:r>
              <a:rPr lang="en-CA" sz="800" dirty="0" err="1" smtClean="0">
                <a:solidFill>
                  <a:schemeClr val="tx1"/>
                </a:solidFill>
                <a:latin typeface="Calibri"/>
              </a:rPr>
              <a:t>ṇ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871663" y="59245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Muditā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71663" y="61531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Vaci-duccarita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Virati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871663" y="661035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Ājīva-duccarita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Varita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35402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Understanding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Wisdom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035402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speech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035402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action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035402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wrong livelihood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4770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Penetrating intrinsic nature of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4770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Promoting removal of other’s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suffering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4770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Gladness at the success of others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4770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speech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770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4770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Non-transgression by wrong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livelihood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3152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Illuminate the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3152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Unable to bear other’s suffering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3152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Being unenvious at other’s success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3152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3152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3152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Shrink back from evil deeds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1534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Non-bewilderment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1534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Non-cruelty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1534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Elimination of aversion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1534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534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1534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Abstinence from evil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deeds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991600" y="54673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991600" y="56959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Seeing helplessness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8991600" y="59245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Seeing the success of others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991600" y="61531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Faith, shame and fewness of wishes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991600" y="638175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Faith,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 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fewness of wishes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991600" y="661035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Faith,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shame 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fewness of wishes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871663" y="17221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Tatra-majjhattatā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871663" y="19507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Passaddhi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871663" y="21793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Luhutā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871663" y="24079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Mudutā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871663" y="26365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Kammaññatā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871663" y="28651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Pāguññatā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871663" y="30937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Ujjukatā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035402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Equanimity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Mental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balance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35402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Tranquillity</a:t>
            </a:r>
            <a:endParaRPr lang="en-CA" sz="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035402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Agility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Lightness / Buoyancy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35402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Pliancy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Elasticity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Malleability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035402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Adaptability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Workableness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035402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Proficiency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Skill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035402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2 x </a:t>
            </a: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Uprightness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Rectitude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4770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Promoting neutrality towards beings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4770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Quietening mental disturbances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4770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heaviness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4770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rigidity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4770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Opposing mental 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4770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Healthiness / Fitness / Competence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4770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Mental uprightness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73152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Inhibiting partiality / Seeing equality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73152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disturbances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3152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heaviness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3152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rigidity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73152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unwieldiness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3152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unhealthiness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3152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Crushing mental crookedness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1534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approval or resentment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1534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Neutrality / Peacefulness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1534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sloth and torpor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1534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wrong view and conceit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81534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sense desire and aversion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1534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lack of faith (no disability)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81534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Oppose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hypocrisy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fraudulence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8991600" y="17221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991600" y="19507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991600" y="21793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991600" y="24079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8991600" y="2636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8991600" y="2865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8991600" y="3093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Consciousness / Mental Factors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871663" y="3505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Saddhā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871663" y="5791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Sati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71663" y="8077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Hiri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5871663" y="10363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Ottappa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871663" y="1264920"/>
            <a:ext cx="609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Alobha</a:t>
            </a:r>
            <a:endParaRPr lang="en-CA" sz="80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871663" y="149352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Adosa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035402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Faith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Confidence / Conviction / Trust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035402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Mindfulness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Attentiveness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5035402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Conscience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/ Shame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Scruples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035402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Fear of blame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 / Moral dread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5035402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Non-attachment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/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Non-greed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035402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Non-aversion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Non-anger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4770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Placing faith / Aspiring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64770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Not floating away from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64770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Disgust at misconduct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64770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Dread of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4770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 attachment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4770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opposing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3152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Clarifying / Purifying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3152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Non-forgetfulness / 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on-confusion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73152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doing evil because of modesty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3152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doing evil because of dread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3152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Not appropriating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3152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Removing annoyance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1534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Non-fogginess / Lack of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pollution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1534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State of facing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81534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1534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Shrinking away from evil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81534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Detachment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1534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Being pleasing / Agreeableness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8991600" y="3505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A worthy 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8991600" y="5791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Firm remembrance / Four foundations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991600" y="8077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Self-respect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991600" y="10363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Respect for others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991600" y="1264920"/>
            <a:ext cx="838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9916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Wise attention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5871663" y="15240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4770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73152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81534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89916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990600" y="152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  <a:latin typeface="Calibri"/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5240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2004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038600" y="1524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5944394" y="3607435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477000" y="360743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7315200" y="360743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8153400" y="360743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8991600" y="3607435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871663" y="6381750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Kāya-duccarita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/>
            </a:r>
            <a:b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Varita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990600" y="149352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" rIns="0" bIns="0" rtlCol="0" anchor="ctr"/>
          <a:lstStyle/>
          <a:p>
            <a:pPr algn="ctr">
              <a:lnSpc>
                <a:spcPct val="80000"/>
              </a:lnSpc>
            </a:pPr>
            <a:r>
              <a:rPr lang="en-CA" sz="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Manasikāra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76200" y="1493520"/>
            <a:ext cx="914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800" b="1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Attention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/ </a:t>
            </a:r>
            <a:b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Reflection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5240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Driving Mental Factors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3622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Joining Mental Factors to 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2004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Facing </a:t>
            </a:r>
            <a:r>
              <a:rPr lang="en-CA" sz="800" dirty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038600" y="149352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Object</a:t>
            </a:r>
            <a:endParaRPr lang="en-CA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029200" y="350520"/>
            <a:ext cx="4800600" cy="297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Rectangle 169"/>
          <p:cNvSpPr/>
          <p:nvPr/>
        </p:nvSpPr>
        <p:spPr>
          <a:xfrm>
            <a:off x="76200" y="2743200"/>
            <a:ext cx="48006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Rectangle 170"/>
          <p:cNvSpPr/>
          <p:nvPr/>
        </p:nvSpPr>
        <p:spPr>
          <a:xfrm>
            <a:off x="5029200" y="3805555"/>
            <a:ext cx="48006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Rectangle 171"/>
          <p:cNvSpPr/>
          <p:nvPr/>
        </p:nvSpPr>
        <p:spPr>
          <a:xfrm>
            <a:off x="76200" y="4552950"/>
            <a:ext cx="48006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Rectangle 208"/>
          <p:cNvSpPr/>
          <p:nvPr/>
        </p:nvSpPr>
        <p:spPr>
          <a:xfrm>
            <a:off x="5029200" y="5467350"/>
            <a:ext cx="48006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Rectangle 168"/>
          <p:cNvSpPr/>
          <p:nvPr/>
        </p:nvSpPr>
        <p:spPr>
          <a:xfrm>
            <a:off x="76200" y="350520"/>
            <a:ext cx="4800600" cy="16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1" name="Rectangle 340"/>
          <p:cNvSpPr/>
          <p:nvPr/>
        </p:nvSpPr>
        <p:spPr>
          <a:xfrm>
            <a:off x="5867400" y="5268231"/>
            <a:ext cx="609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6472737" y="5268231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7310937" y="5268231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8149137" y="5268231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8987337" y="5268231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990600" y="4367393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  <a:latin typeface="Calibri"/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1524000" y="4367393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2362200" y="4367393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3200400" y="4367393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038600" y="4367393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990600" y="2552942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Pā</a:t>
            </a:r>
            <a:r>
              <a:rPr lang="en-CA" sz="1000" b="1" dirty="0" smtClean="0">
                <a:solidFill>
                  <a:schemeClr val="tx1"/>
                </a:solidFill>
                <a:latin typeface="Calibri"/>
              </a:rPr>
              <a:t>ḷ</a:t>
            </a: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1524000" y="2552942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Characteristic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362200" y="2552942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Function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3200400" y="2552942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4572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Manifestation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4038600" y="2552942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9144" rIns="0" bIns="0" rtlCol="0" anchor="ctr"/>
          <a:lstStyle/>
          <a:p>
            <a:pPr>
              <a:lnSpc>
                <a:spcPct val="80000"/>
              </a:lnSpc>
            </a:pPr>
            <a:r>
              <a:rPr lang="en-CA" sz="1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Proximate Cause</a:t>
            </a:r>
            <a:endParaRPr lang="en-CA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1745</Words>
  <Application>Microsoft Office PowerPoint</Application>
  <PresentationFormat>A4 Paper (210x297 mm)</PresentationFormat>
  <Paragraphs>637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Johnson Controls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Moult</dc:creator>
  <cp:lastModifiedBy>Rob Moult</cp:lastModifiedBy>
  <cp:revision>97</cp:revision>
  <cp:lastPrinted>2015-09-28T08:49:01Z</cp:lastPrinted>
  <dcterms:created xsi:type="dcterms:W3CDTF">2014-08-19T12:01:58Z</dcterms:created>
  <dcterms:modified xsi:type="dcterms:W3CDTF">2016-01-09T07:39:33Z</dcterms:modified>
</cp:coreProperties>
</file>