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Lst>
  <p:sldSz cx="9906000" cy="6858000" type="A4"/>
  <p:notesSz cx="6811963"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66" userDrawn="1">
          <p15:clr>
            <a:srgbClr val="A4A3A4"/>
          </p15:clr>
        </p15:guide>
        <p15:guide id="2" pos="48" userDrawn="1">
          <p15:clr>
            <a:srgbClr val="A4A3A4"/>
          </p15:clr>
        </p15:guide>
        <p15:guide id="3" pos="61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80" d="100"/>
          <a:sy n="80" d="100"/>
        </p:scale>
        <p:origin x="948" y="78"/>
      </p:cViewPr>
      <p:guideLst>
        <p:guide orient="horz" pos="4266"/>
        <p:guide pos="48"/>
        <p:guide pos="61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438E8F-08C3-4A6F-B7C5-FB60A27023FD}" type="datetimeFigureOut">
              <a:rPr lang="en-US" smtClean="0"/>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518E2-C797-46EA-9EDC-980993612D6F}" type="slidenum">
              <a:rPr lang="en-US" smtClean="0"/>
              <a:t>‹#›</a:t>
            </a:fld>
            <a:endParaRPr lang="en-US"/>
          </a:p>
        </p:txBody>
      </p:sp>
    </p:spTree>
    <p:extLst>
      <p:ext uri="{BB962C8B-B14F-4D97-AF65-F5344CB8AC3E}">
        <p14:creationId xmlns:p14="http://schemas.microsoft.com/office/powerpoint/2010/main" val="56641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438E8F-08C3-4A6F-B7C5-FB60A27023FD}" type="datetimeFigureOut">
              <a:rPr lang="en-US" smtClean="0"/>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518E2-C797-46EA-9EDC-980993612D6F}" type="slidenum">
              <a:rPr lang="en-US" smtClean="0"/>
              <a:t>‹#›</a:t>
            </a:fld>
            <a:endParaRPr lang="en-US"/>
          </a:p>
        </p:txBody>
      </p:sp>
    </p:spTree>
    <p:extLst>
      <p:ext uri="{BB962C8B-B14F-4D97-AF65-F5344CB8AC3E}">
        <p14:creationId xmlns:p14="http://schemas.microsoft.com/office/powerpoint/2010/main" val="341477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438E8F-08C3-4A6F-B7C5-FB60A27023FD}" type="datetimeFigureOut">
              <a:rPr lang="en-US" smtClean="0"/>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518E2-C797-46EA-9EDC-980993612D6F}" type="slidenum">
              <a:rPr lang="en-US" smtClean="0"/>
              <a:t>‹#›</a:t>
            </a:fld>
            <a:endParaRPr lang="en-US"/>
          </a:p>
        </p:txBody>
      </p:sp>
    </p:spTree>
    <p:extLst>
      <p:ext uri="{BB962C8B-B14F-4D97-AF65-F5344CB8AC3E}">
        <p14:creationId xmlns:p14="http://schemas.microsoft.com/office/powerpoint/2010/main" val="68635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438E8F-08C3-4A6F-B7C5-FB60A27023FD}" type="datetimeFigureOut">
              <a:rPr lang="en-US" smtClean="0"/>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518E2-C797-46EA-9EDC-980993612D6F}" type="slidenum">
              <a:rPr lang="en-US" smtClean="0"/>
              <a:t>‹#›</a:t>
            </a:fld>
            <a:endParaRPr lang="en-US"/>
          </a:p>
        </p:txBody>
      </p:sp>
    </p:spTree>
    <p:extLst>
      <p:ext uri="{BB962C8B-B14F-4D97-AF65-F5344CB8AC3E}">
        <p14:creationId xmlns:p14="http://schemas.microsoft.com/office/powerpoint/2010/main" val="377819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438E8F-08C3-4A6F-B7C5-FB60A27023FD}" type="datetimeFigureOut">
              <a:rPr lang="en-US" smtClean="0"/>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518E2-C797-46EA-9EDC-980993612D6F}" type="slidenum">
              <a:rPr lang="en-US" smtClean="0"/>
              <a:t>‹#›</a:t>
            </a:fld>
            <a:endParaRPr lang="en-US"/>
          </a:p>
        </p:txBody>
      </p:sp>
    </p:spTree>
    <p:extLst>
      <p:ext uri="{BB962C8B-B14F-4D97-AF65-F5344CB8AC3E}">
        <p14:creationId xmlns:p14="http://schemas.microsoft.com/office/powerpoint/2010/main" val="550074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438E8F-08C3-4A6F-B7C5-FB60A27023FD}" type="datetimeFigureOut">
              <a:rPr lang="en-US" smtClean="0"/>
              <a:t>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518E2-C797-46EA-9EDC-980993612D6F}" type="slidenum">
              <a:rPr lang="en-US" smtClean="0"/>
              <a:t>‹#›</a:t>
            </a:fld>
            <a:endParaRPr lang="en-US"/>
          </a:p>
        </p:txBody>
      </p:sp>
    </p:spTree>
    <p:extLst>
      <p:ext uri="{BB962C8B-B14F-4D97-AF65-F5344CB8AC3E}">
        <p14:creationId xmlns:p14="http://schemas.microsoft.com/office/powerpoint/2010/main" val="216330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438E8F-08C3-4A6F-B7C5-FB60A27023FD}" type="datetimeFigureOut">
              <a:rPr lang="en-US" smtClean="0"/>
              <a:t>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6518E2-C797-46EA-9EDC-980993612D6F}" type="slidenum">
              <a:rPr lang="en-US" smtClean="0"/>
              <a:t>‹#›</a:t>
            </a:fld>
            <a:endParaRPr lang="en-US"/>
          </a:p>
        </p:txBody>
      </p:sp>
    </p:spTree>
    <p:extLst>
      <p:ext uri="{BB962C8B-B14F-4D97-AF65-F5344CB8AC3E}">
        <p14:creationId xmlns:p14="http://schemas.microsoft.com/office/powerpoint/2010/main" val="203816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438E8F-08C3-4A6F-B7C5-FB60A27023FD}" type="datetimeFigureOut">
              <a:rPr lang="en-US" smtClean="0"/>
              <a:t>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6518E2-C797-46EA-9EDC-980993612D6F}" type="slidenum">
              <a:rPr lang="en-US" smtClean="0"/>
              <a:t>‹#›</a:t>
            </a:fld>
            <a:endParaRPr lang="en-US"/>
          </a:p>
        </p:txBody>
      </p:sp>
    </p:spTree>
    <p:extLst>
      <p:ext uri="{BB962C8B-B14F-4D97-AF65-F5344CB8AC3E}">
        <p14:creationId xmlns:p14="http://schemas.microsoft.com/office/powerpoint/2010/main" val="59625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38E8F-08C3-4A6F-B7C5-FB60A27023FD}" type="datetimeFigureOut">
              <a:rPr lang="en-US" smtClean="0"/>
              <a:t>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6518E2-C797-46EA-9EDC-980993612D6F}" type="slidenum">
              <a:rPr lang="en-US" smtClean="0"/>
              <a:t>‹#›</a:t>
            </a:fld>
            <a:endParaRPr lang="en-US"/>
          </a:p>
        </p:txBody>
      </p:sp>
    </p:spTree>
    <p:extLst>
      <p:ext uri="{BB962C8B-B14F-4D97-AF65-F5344CB8AC3E}">
        <p14:creationId xmlns:p14="http://schemas.microsoft.com/office/powerpoint/2010/main" val="279094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38E8F-08C3-4A6F-B7C5-FB60A27023FD}" type="datetimeFigureOut">
              <a:rPr lang="en-US" smtClean="0"/>
              <a:t>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518E2-C797-46EA-9EDC-980993612D6F}" type="slidenum">
              <a:rPr lang="en-US" smtClean="0"/>
              <a:t>‹#›</a:t>
            </a:fld>
            <a:endParaRPr lang="en-US"/>
          </a:p>
        </p:txBody>
      </p:sp>
    </p:spTree>
    <p:extLst>
      <p:ext uri="{BB962C8B-B14F-4D97-AF65-F5344CB8AC3E}">
        <p14:creationId xmlns:p14="http://schemas.microsoft.com/office/powerpoint/2010/main" val="3279202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38E8F-08C3-4A6F-B7C5-FB60A27023FD}" type="datetimeFigureOut">
              <a:rPr lang="en-US" smtClean="0"/>
              <a:t>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518E2-C797-46EA-9EDC-980993612D6F}" type="slidenum">
              <a:rPr lang="en-US" smtClean="0"/>
              <a:t>‹#›</a:t>
            </a:fld>
            <a:endParaRPr lang="en-US"/>
          </a:p>
        </p:txBody>
      </p:sp>
    </p:spTree>
    <p:extLst>
      <p:ext uri="{BB962C8B-B14F-4D97-AF65-F5344CB8AC3E}">
        <p14:creationId xmlns:p14="http://schemas.microsoft.com/office/powerpoint/2010/main" val="2692089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38E8F-08C3-4A6F-B7C5-FB60A27023FD}" type="datetimeFigureOut">
              <a:rPr lang="en-US" smtClean="0"/>
              <a:t>1/4/2016</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518E2-C797-46EA-9EDC-980993612D6F}" type="slidenum">
              <a:rPr lang="en-US" smtClean="0"/>
              <a:t>‹#›</a:t>
            </a:fld>
            <a:endParaRPr lang="en-US"/>
          </a:p>
        </p:txBody>
      </p:sp>
    </p:spTree>
    <p:extLst>
      <p:ext uri="{BB962C8B-B14F-4D97-AF65-F5344CB8AC3E}">
        <p14:creationId xmlns:p14="http://schemas.microsoft.com/office/powerpoint/2010/main" val="117942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9060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CA" sz="1200" b="1" dirty="0" smtClean="0">
                <a:latin typeface="Arial Narrow" panose="020B0606020202030204" pitchFamily="34" charset="0"/>
              </a:rPr>
              <a:t>Handout 8: Kamma and Natural Decisive Support</a:t>
            </a:r>
            <a:endParaRPr lang="en-CA" sz="1200" b="1" dirty="0">
              <a:latin typeface="Arial Narrow" panose="020B0606020202030204" pitchFamily="34" charset="0"/>
            </a:endParaRPr>
          </a:p>
        </p:txBody>
      </p:sp>
      <p:sp>
        <p:nvSpPr>
          <p:cNvPr id="5" name="Rectangle 4"/>
          <p:cNvSpPr/>
          <p:nvPr/>
        </p:nvSpPr>
        <p:spPr>
          <a:xfrm>
            <a:off x="76200" y="228600"/>
            <a:ext cx="4837176" cy="685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90000"/>
              </a:lnSpc>
              <a:spcAft>
                <a:spcPts val="600"/>
              </a:spcAft>
            </a:pPr>
            <a:r>
              <a:rPr lang="en-US" sz="1400" b="1" dirty="0" smtClean="0">
                <a:solidFill>
                  <a:schemeClr val="tx1"/>
                </a:solidFill>
                <a:latin typeface="Arial Narrow" panose="020B0606020202030204" pitchFamily="34" charset="0"/>
              </a:rPr>
              <a:t>Penetrative </a:t>
            </a:r>
            <a:r>
              <a:rPr lang="en-US" sz="1400" b="1" dirty="0">
                <a:solidFill>
                  <a:schemeClr val="tx1"/>
                </a:solidFill>
                <a:latin typeface="Arial Narrow" panose="020B0606020202030204" pitchFamily="34" charset="0"/>
              </a:rPr>
              <a:t>Sutta (AN 6.63)</a:t>
            </a:r>
            <a:endParaRPr lang="en-US" sz="1400" dirty="0">
              <a:solidFill>
                <a:schemeClr val="tx1"/>
              </a:solidFill>
              <a:latin typeface="Arial Narrow" panose="020B0606020202030204" pitchFamily="34" charset="0"/>
            </a:endParaRPr>
          </a:p>
          <a:p>
            <a:pPr>
              <a:lnSpc>
                <a:spcPct val="90000"/>
              </a:lnSpc>
              <a:spcAft>
                <a:spcPts val="600"/>
              </a:spcAft>
            </a:pPr>
            <a:r>
              <a:rPr lang="en-US" sz="1400" dirty="0" smtClean="0">
                <a:solidFill>
                  <a:schemeClr val="tx1"/>
                </a:solidFill>
                <a:latin typeface="Arial Narrow" panose="020B0606020202030204" pitchFamily="34" charset="0"/>
              </a:rPr>
              <a:t>It is volition (</a:t>
            </a:r>
            <a:r>
              <a:rPr lang="en-US" sz="1400" i="1" dirty="0" err="1" smtClean="0">
                <a:solidFill>
                  <a:schemeClr val="tx1"/>
                </a:solidFill>
                <a:latin typeface="Arial Narrow" panose="020B0606020202030204" pitchFamily="34" charset="0"/>
              </a:rPr>
              <a:t>cetanā</a:t>
            </a:r>
            <a:r>
              <a:rPr lang="en-US" sz="1400" dirty="0" smtClean="0">
                <a:solidFill>
                  <a:schemeClr val="tx1"/>
                </a:solidFill>
                <a:latin typeface="Arial Narrow" panose="020B0606020202030204" pitchFamily="34" charset="0"/>
              </a:rPr>
              <a:t>) that I call kamma. For having willed, one acts by body, speech or mind.</a:t>
            </a:r>
          </a:p>
        </p:txBody>
      </p:sp>
      <p:sp>
        <p:nvSpPr>
          <p:cNvPr id="6" name="Rectangle 5"/>
          <p:cNvSpPr/>
          <p:nvPr/>
        </p:nvSpPr>
        <p:spPr>
          <a:xfrm>
            <a:off x="76200" y="990600"/>
            <a:ext cx="4837176" cy="3733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90000"/>
              </a:lnSpc>
              <a:spcAft>
                <a:spcPts val="600"/>
              </a:spcAft>
            </a:pPr>
            <a:r>
              <a:rPr lang="en-US" sz="1400" b="1" dirty="0" smtClean="0">
                <a:solidFill>
                  <a:schemeClr val="tx1"/>
                </a:solidFill>
                <a:latin typeface="Arial Narrow" panose="020B0606020202030204" pitchFamily="34" charset="0"/>
              </a:rPr>
              <a:t>Shorter </a:t>
            </a:r>
            <a:r>
              <a:rPr lang="en-US" sz="1400" b="1" dirty="0">
                <a:solidFill>
                  <a:schemeClr val="tx1"/>
                </a:solidFill>
                <a:latin typeface="Arial Narrow" panose="020B0606020202030204" pitchFamily="34" charset="0"/>
              </a:rPr>
              <a:t>Exposition of Kamma Sutta (MN 135)</a:t>
            </a:r>
            <a:endParaRPr lang="en-US" sz="1400" dirty="0">
              <a:solidFill>
                <a:schemeClr val="tx1"/>
              </a:solidFill>
              <a:latin typeface="Arial Narrow" panose="020B0606020202030204" pitchFamily="34" charset="0"/>
            </a:endParaRPr>
          </a:p>
          <a:p>
            <a:pPr fontAlgn="base">
              <a:lnSpc>
                <a:spcPct val="90000"/>
              </a:lnSpc>
              <a:spcAft>
                <a:spcPts val="600"/>
              </a:spcAft>
            </a:pPr>
            <a:r>
              <a:rPr lang="en-US" sz="1400" dirty="0" err="1">
                <a:solidFill>
                  <a:schemeClr val="tx1"/>
                </a:solidFill>
                <a:latin typeface="Arial Narrow" panose="020B0606020202030204" pitchFamily="34" charset="0"/>
              </a:rPr>
              <a:t>Subha</a:t>
            </a:r>
            <a:r>
              <a:rPr lang="en-US" sz="1400" dirty="0">
                <a:solidFill>
                  <a:schemeClr val="tx1"/>
                </a:solidFill>
                <a:latin typeface="Arial Narrow" panose="020B0606020202030204" pitchFamily="34" charset="0"/>
              </a:rPr>
              <a:t>: “One meets with short-lived and long-lived people, sick and healthy people, ugly and beautiful people, insignificant and influential people, poor and rich people, low-born and high-born people, stupid and wise people. What is the reason, what is the condition, why superiority and inferiority are met with among human beings?”</a:t>
            </a:r>
          </a:p>
          <a:p>
            <a:pPr fontAlgn="base">
              <a:lnSpc>
                <a:spcPct val="90000"/>
              </a:lnSpc>
              <a:spcAft>
                <a:spcPts val="600"/>
              </a:spcAft>
            </a:pPr>
            <a:r>
              <a:rPr lang="en-US" sz="1400" dirty="0">
                <a:solidFill>
                  <a:schemeClr val="tx1"/>
                </a:solidFill>
                <a:latin typeface="Arial Narrow" panose="020B0606020202030204" pitchFamily="34" charset="0"/>
              </a:rPr>
              <a:t>Buddha: “Beings are owners of their kamma, heirs of their kamma; they originate from their kamma, are bound to their kamma and have their kamma as their refuge.”</a:t>
            </a:r>
          </a:p>
          <a:p>
            <a:pPr fontAlgn="base">
              <a:lnSpc>
                <a:spcPct val="90000"/>
              </a:lnSpc>
            </a:pPr>
            <a:r>
              <a:rPr lang="en-US" sz="1400" dirty="0">
                <a:solidFill>
                  <a:schemeClr val="tx1"/>
                </a:solidFill>
                <a:latin typeface="Arial Narrow" panose="020B0606020202030204" pitchFamily="34" charset="0"/>
              </a:rPr>
              <a:t>A person who kills is reborn in an unhappy destination, or if reborn as human they have a short life. A person who refrains from killing is reborn as a god, or if reborn as a human they have a long life.</a:t>
            </a:r>
          </a:p>
          <a:p>
            <a:pPr lvl="0" fontAlgn="base">
              <a:lnSpc>
                <a:spcPct val="90000"/>
              </a:lnSpc>
            </a:pPr>
            <a:r>
              <a:rPr lang="en-US" sz="1400" dirty="0">
                <a:solidFill>
                  <a:schemeClr val="tx1"/>
                </a:solidFill>
                <a:latin typeface="Arial Narrow" panose="020B0606020202030204" pitchFamily="34" charset="0"/>
              </a:rPr>
              <a:t>… injures others </a:t>
            </a:r>
            <a:r>
              <a:rPr lang="en-US" sz="1400" dirty="0">
                <a:solidFill>
                  <a:schemeClr val="tx1"/>
                </a:solidFill>
                <a:latin typeface="Arial Narrow" panose="020B0606020202030204" pitchFamily="34" charset="0"/>
                <a:sym typeface="Wingdings" panose="05000000000000000000" pitchFamily="2" charset="2"/>
              </a:rPr>
              <a:t></a:t>
            </a:r>
            <a:r>
              <a:rPr lang="en-US" sz="1400" dirty="0">
                <a:solidFill>
                  <a:schemeClr val="tx1"/>
                </a:solidFill>
                <a:latin typeface="Arial Narrow" panose="020B0606020202030204" pitchFamily="34" charset="0"/>
              </a:rPr>
              <a:t> sickly</a:t>
            </a:r>
          </a:p>
          <a:p>
            <a:pPr lvl="0" fontAlgn="base">
              <a:lnSpc>
                <a:spcPct val="90000"/>
              </a:lnSpc>
            </a:pPr>
            <a:r>
              <a:rPr lang="en-US" sz="1400" dirty="0">
                <a:solidFill>
                  <a:schemeClr val="tx1"/>
                </a:solidFill>
                <a:latin typeface="Arial Narrow" panose="020B0606020202030204" pitchFamily="34" charset="0"/>
              </a:rPr>
              <a:t>… angry </a:t>
            </a:r>
            <a:r>
              <a:rPr lang="en-US" sz="1400" dirty="0">
                <a:solidFill>
                  <a:schemeClr val="tx1"/>
                </a:solidFill>
                <a:latin typeface="Arial Narrow" panose="020B0606020202030204" pitchFamily="34" charset="0"/>
                <a:sym typeface="Wingdings" panose="05000000000000000000" pitchFamily="2" charset="2"/>
              </a:rPr>
              <a:t></a:t>
            </a:r>
            <a:r>
              <a:rPr lang="en-US" sz="1400" dirty="0">
                <a:solidFill>
                  <a:schemeClr val="tx1"/>
                </a:solidFill>
                <a:latin typeface="Arial Narrow" panose="020B0606020202030204" pitchFamily="34" charset="0"/>
              </a:rPr>
              <a:t> ugly</a:t>
            </a:r>
          </a:p>
          <a:p>
            <a:pPr lvl="0" fontAlgn="base">
              <a:lnSpc>
                <a:spcPct val="90000"/>
              </a:lnSpc>
            </a:pPr>
            <a:r>
              <a:rPr lang="en-US" sz="1400" dirty="0">
                <a:solidFill>
                  <a:schemeClr val="tx1"/>
                </a:solidFill>
                <a:latin typeface="Arial Narrow" panose="020B0606020202030204" pitchFamily="34" charset="0"/>
              </a:rPr>
              <a:t>… envious </a:t>
            </a:r>
            <a:r>
              <a:rPr lang="en-US" sz="1400" dirty="0">
                <a:solidFill>
                  <a:schemeClr val="tx1"/>
                </a:solidFill>
                <a:latin typeface="Arial Narrow" panose="020B0606020202030204" pitchFamily="34" charset="0"/>
                <a:sym typeface="Wingdings" panose="05000000000000000000" pitchFamily="2" charset="2"/>
              </a:rPr>
              <a:t></a:t>
            </a:r>
            <a:r>
              <a:rPr lang="en-US" sz="1400" dirty="0">
                <a:solidFill>
                  <a:schemeClr val="tx1"/>
                </a:solidFill>
                <a:latin typeface="Arial Narrow" panose="020B0606020202030204" pitchFamily="34" charset="0"/>
              </a:rPr>
              <a:t> insignificant</a:t>
            </a:r>
          </a:p>
          <a:p>
            <a:pPr lvl="0" fontAlgn="base">
              <a:lnSpc>
                <a:spcPct val="90000"/>
              </a:lnSpc>
            </a:pPr>
            <a:r>
              <a:rPr lang="en-US" sz="1400" dirty="0">
                <a:solidFill>
                  <a:schemeClr val="tx1"/>
                </a:solidFill>
                <a:latin typeface="Arial Narrow" panose="020B0606020202030204" pitchFamily="34" charset="0"/>
              </a:rPr>
              <a:t>… stingy </a:t>
            </a:r>
            <a:r>
              <a:rPr lang="en-US" sz="1400" dirty="0">
                <a:solidFill>
                  <a:schemeClr val="tx1"/>
                </a:solidFill>
                <a:latin typeface="Arial Narrow" panose="020B0606020202030204" pitchFamily="34" charset="0"/>
                <a:sym typeface="Wingdings" panose="05000000000000000000" pitchFamily="2" charset="2"/>
              </a:rPr>
              <a:t></a:t>
            </a:r>
            <a:r>
              <a:rPr lang="en-US" sz="1400" dirty="0">
                <a:solidFill>
                  <a:schemeClr val="tx1"/>
                </a:solidFill>
                <a:latin typeface="Arial Narrow" panose="020B0606020202030204" pitchFamily="34" charset="0"/>
              </a:rPr>
              <a:t> poor</a:t>
            </a:r>
          </a:p>
          <a:p>
            <a:pPr lvl="0" fontAlgn="base">
              <a:lnSpc>
                <a:spcPct val="90000"/>
              </a:lnSpc>
            </a:pPr>
            <a:r>
              <a:rPr lang="en-US" sz="1400" dirty="0">
                <a:solidFill>
                  <a:schemeClr val="tx1"/>
                </a:solidFill>
                <a:latin typeface="Arial Narrow" panose="020B0606020202030204" pitchFamily="34" charset="0"/>
              </a:rPr>
              <a:t>… </a:t>
            </a:r>
            <a:r>
              <a:rPr lang="en-US" sz="1400" dirty="0" smtClean="0">
                <a:solidFill>
                  <a:schemeClr val="tx1"/>
                </a:solidFill>
                <a:latin typeface="Arial Narrow" panose="020B0606020202030204" pitchFamily="34" charset="0"/>
              </a:rPr>
              <a:t>arrogant </a:t>
            </a:r>
            <a:r>
              <a:rPr lang="en-US" sz="1400" dirty="0">
                <a:solidFill>
                  <a:schemeClr val="tx1"/>
                </a:solidFill>
                <a:latin typeface="Arial Narrow" panose="020B0606020202030204" pitchFamily="34" charset="0"/>
                <a:sym typeface="Wingdings" panose="05000000000000000000" pitchFamily="2" charset="2"/>
              </a:rPr>
              <a:t></a:t>
            </a:r>
            <a:r>
              <a:rPr lang="en-US" sz="1400" dirty="0">
                <a:solidFill>
                  <a:schemeClr val="tx1"/>
                </a:solidFill>
                <a:latin typeface="Arial Narrow" panose="020B0606020202030204" pitchFamily="34" charset="0"/>
              </a:rPr>
              <a:t> low-born</a:t>
            </a:r>
          </a:p>
          <a:p>
            <a:pPr lvl="0" fontAlgn="base">
              <a:lnSpc>
                <a:spcPct val="90000"/>
              </a:lnSpc>
            </a:pPr>
            <a:r>
              <a:rPr lang="en-US" sz="1400" dirty="0">
                <a:solidFill>
                  <a:schemeClr val="tx1"/>
                </a:solidFill>
                <a:latin typeface="Arial Narrow" panose="020B0606020202030204" pitchFamily="34" charset="0"/>
              </a:rPr>
              <a:t>… does not reflect on spiritual matters </a:t>
            </a:r>
            <a:r>
              <a:rPr lang="en-US" sz="1400" dirty="0">
                <a:solidFill>
                  <a:schemeClr val="tx1"/>
                </a:solidFill>
                <a:latin typeface="Arial Narrow" panose="020B0606020202030204" pitchFamily="34" charset="0"/>
                <a:sym typeface="Wingdings" panose="05000000000000000000" pitchFamily="2" charset="2"/>
              </a:rPr>
              <a:t></a:t>
            </a:r>
            <a:r>
              <a:rPr lang="en-US" sz="1400" dirty="0">
                <a:solidFill>
                  <a:schemeClr val="tx1"/>
                </a:solidFill>
                <a:latin typeface="Arial Narrow" panose="020B0606020202030204" pitchFamily="34" charset="0"/>
              </a:rPr>
              <a:t> </a:t>
            </a:r>
            <a:r>
              <a:rPr lang="en-US" sz="1400" dirty="0" smtClean="0">
                <a:solidFill>
                  <a:schemeClr val="tx1"/>
                </a:solidFill>
                <a:latin typeface="Arial Narrow" panose="020B0606020202030204" pitchFamily="34" charset="0"/>
              </a:rPr>
              <a:t>stupid</a:t>
            </a:r>
            <a:endParaRPr lang="en-US" sz="1400" dirty="0">
              <a:solidFill>
                <a:schemeClr val="tx1"/>
              </a:solidFill>
              <a:latin typeface="Arial Narrow" panose="020B0606020202030204" pitchFamily="34" charset="0"/>
            </a:endParaRPr>
          </a:p>
        </p:txBody>
      </p:sp>
      <p:sp>
        <p:nvSpPr>
          <p:cNvPr id="7" name="Rectangle 6"/>
          <p:cNvSpPr/>
          <p:nvPr/>
        </p:nvSpPr>
        <p:spPr>
          <a:xfrm>
            <a:off x="76200" y="4800600"/>
            <a:ext cx="4837176" cy="2057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90000"/>
              </a:lnSpc>
              <a:spcAft>
                <a:spcPts val="600"/>
              </a:spcAft>
            </a:pPr>
            <a:r>
              <a:rPr lang="en-US" sz="1400" b="1" smtClean="0">
                <a:solidFill>
                  <a:schemeClr val="tx1"/>
                </a:solidFill>
                <a:latin typeface="Arial Narrow" panose="020B0606020202030204" pitchFamily="34" charset="0"/>
              </a:rPr>
              <a:t>Kamma Results </a:t>
            </a:r>
            <a:r>
              <a:rPr lang="en-US" sz="1400" b="1" dirty="0">
                <a:solidFill>
                  <a:schemeClr val="tx1"/>
                </a:solidFill>
                <a:latin typeface="Arial Narrow" panose="020B0606020202030204" pitchFamily="34" charset="0"/>
              </a:rPr>
              <a:t>Sutta (AN 8.40)</a:t>
            </a:r>
            <a:endParaRPr lang="en-US" sz="1400" dirty="0">
              <a:solidFill>
                <a:schemeClr val="tx1"/>
              </a:solidFill>
              <a:latin typeface="Arial Narrow" panose="020B0606020202030204" pitchFamily="34" charset="0"/>
            </a:endParaRPr>
          </a:p>
          <a:p>
            <a:pPr fontAlgn="base">
              <a:lnSpc>
                <a:spcPct val="90000"/>
              </a:lnSpc>
            </a:pPr>
            <a:r>
              <a:rPr lang="en-US" sz="1400" dirty="0">
                <a:solidFill>
                  <a:schemeClr val="tx1"/>
                </a:solidFill>
                <a:latin typeface="Arial Narrow" panose="020B0606020202030204" pitchFamily="34" charset="0"/>
              </a:rPr>
              <a:t>A person who steals is reborn in an unhappy destination, or if reborn as human they will tend to lose wealth. </a:t>
            </a:r>
          </a:p>
          <a:p>
            <a:pPr lvl="0" fontAlgn="base">
              <a:lnSpc>
                <a:spcPct val="90000"/>
              </a:lnSpc>
            </a:pPr>
            <a:r>
              <a:rPr lang="en-US" sz="1400" dirty="0">
                <a:solidFill>
                  <a:schemeClr val="tx1"/>
                </a:solidFill>
                <a:latin typeface="Arial Narrow" panose="020B0606020202030204" pitchFamily="34" charset="0"/>
              </a:rPr>
              <a:t>… commits </a:t>
            </a:r>
            <a:r>
              <a:rPr lang="en-US" sz="1400" dirty="0" smtClean="0">
                <a:solidFill>
                  <a:schemeClr val="tx1"/>
                </a:solidFill>
                <a:latin typeface="Arial Narrow" panose="020B0606020202030204" pitchFamily="34" charset="0"/>
              </a:rPr>
              <a:t>sexual misconduct </a:t>
            </a:r>
            <a:r>
              <a:rPr lang="en-US" sz="1400" dirty="0">
                <a:solidFill>
                  <a:schemeClr val="tx1"/>
                </a:solidFill>
                <a:latin typeface="Arial Narrow" panose="020B0606020202030204" pitchFamily="34" charset="0"/>
                <a:sym typeface="Wingdings" panose="05000000000000000000" pitchFamily="2" charset="2"/>
              </a:rPr>
              <a:t></a:t>
            </a:r>
            <a:r>
              <a:rPr lang="en-US" sz="1400" dirty="0">
                <a:solidFill>
                  <a:schemeClr val="tx1"/>
                </a:solidFill>
                <a:latin typeface="Arial Narrow" panose="020B0606020202030204" pitchFamily="34" charset="0"/>
              </a:rPr>
              <a:t> tend to face ill-will and rivalry</a:t>
            </a:r>
          </a:p>
          <a:p>
            <a:pPr lvl="0" fontAlgn="base">
              <a:lnSpc>
                <a:spcPct val="90000"/>
              </a:lnSpc>
            </a:pPr>
            <a:r>
              <a:rPr lang="en-US" sz="1400" dirty="0">
                <a:solidFill>
                  <a:schemeClr val="tx1"/>
                </a:solidFill>
                <a:latin typeface="Arial Narrow" panose="020B0606020202030204" pitchFamily="34" charset="0"/>
              </a:rPr>
              <a:t>… lies </a:t>
            </a:r>
            <a:r>
              <a:rPr lang="en-US" sz="1400" dirty="0">
                <a:solidFill>
                  <a:schemeClr val="tx1"/>
                </a:solidFill>
                <a:latin typeface="Arial Narrow" panose="020B0606020202030204" pitchFamily="34" charset="0"/>
                <a:sym typeface="Wingdings" panose="05000000000000000000" pitchFamily="2" charset="2"/>
              </a:rPr>
              <a:t></a:t>
            </a:r>
            <a:r>
              <a:rPr lang="en-US" sz="1400" dirty="0">
                <a:solidFill>
                  <a:schemeClr val="tx1"/>
                </a:solidFill>
                <a:latin typeface="Arial Narrow" panose="020B0606020202030204" pitchFamily="34" charset="0"/>
              </a:rPr>
              <a:t> tend to face false accusations</a:t>
            </a:r>
          </a:p>
          <a:p>
            <a:pPr lvl="0" fontAlgn="base">
              <a:lnSpc>
                <a:spcPct val="90000"/>
              </a:lnSpc>
            </a:pPr>
            <a:r>
              <a:rPr lang="en-US" sz="1400" dirty="0">
                <a:solidFill>
                  <a:schemeClr val="tx1"/>
                </a:solidFill>
                <a:latin typeface="Arial Narrow" panose="020B0606020202030204" pitchFamily="34" charset="0"/>
              </a:rPr>
              <a:t>… slanders </a:t>
            </a:r>
            <a:r>
              <a:rPr lang="en-US" sz="1400" dirty="0">
                <a:solidFill>
                  <a:schemeClr val="tx1"/>
                </a:solidFill>
                <a:latin typeface="Arial Narrow" panose="020B0606020202030204" pitchFamily="34" charset="0"/>
                <a:sym typeface="Wingdings" panose="05000000000000000000" pitchFamily="2" charset="2"/>
              </a:rPr>
              <a:t></a:t>
            </a:r>
            <a:r>
              <a:rPr lang="en-US" sz="1400" dirty="0">
                <a:solidFill>
                  <a:schemeClr val="tx1"/>
                </a:solidFill>
                <a:latin typeface="Arial Narrow" panose="020B0606020202030204" pitchFamily="34" charset="0"/>
              </a:rPr>
              <a:t> tend to be divided from their friends</a:t>
            </a:r>
          </a:p>
          <a:p>
            <a:pPr lvl="0" fontAlgn="base">
              <a:lnSpc>
                <a:spcPct val="90000"/>
              </a:lnSpc>
            </a:pPr>
            <a:r>
              <a:rPr lang="en-US" sz="1400" dirty="0">
                <a:solidFill>
                  <a:schemeClr val="tx1"/>
                </a:solidFill>
                <a:latin typeface="Arial Narrow" panose="020B0606020202030204" pitchFamily="34" charset="0"/>
              </a:rPr>
              <a:t>… uses harsh speech </a:t>
            </a:r>
            <a:r>
              <a:rPr lang="en-US" sz="1400" dirty="0">
                <a:solidFill>
                  <a:schemeClr val="tx1"/>
                </a:solidFill>
                <a:latin typeface="Arial Narrow" panose="020B0606020202030204" pitchFamily="34" charset="0"/>
                <a:sym typeface="Wingdings" panose="05000000000000000000" pitchFamily="2" charset="2"/>
              </a:rPr>
              <a:t></a:t>
            </a:r>
            <a:r>
              <a:rPr lang="en-US" sz="1400" dirty="0">
                <a:solidFill>
                  <a:schemeClr val="tx1"/>
                </a:solidFill>
                <a:latin typeface="Arial Narrow" panose="020B0606020202030204" pitchFamily="34" charset="0"/>
              </a:rPr>
              <a:t> tend to hear disagreeable sounds</a:t>
            </a:r>
          </a:p>
          <a:p>
            <a:pPr lvl="0" fontAlgn="base">
              <a:lnSpc>
                <a:spcPct val="90000"/>
              </a:lnSpc>
            </a:pPr>
            <a:r>
              <a:rPr lang="en-US" sz="1400" dirty="0">
                <a:solidFill>
                  <a:schemeClr val="tx1"/>
                </a:solidFill>
                <a:latin typeface="Arial Narrow" panose="020B0606020202030204" pitchFamily="34" charset="0"/>
              </a:rPr>
              <a:t>… indulges in frivolous talk </a:t>
            </a:r>
            <a:r>
              <a:rPr lang="en-US" sz="1400" dirty="0">
                <a:solidFill>
                  <a:schemeClr val="tx1"/>
                </a:solidFill>
                <a:latin typeface="Arial Narrow" panose="020B0606020202030204" pitchFamily="34" charset="0"/>
                <a:sym typeface="Wingdings" panose="05000000000000000000" pitchFamily="2" charset="2"/>
              </a:rPr>
              <a:t></a:t>
            </a:r>
            <a:r>
              <a:rPr lang="en-US" sz="1400" dirty="0">
                <a:solidFill>
                  <a:schemeClr val="tx1"/>
                </a:solidFill>
                <a:latin typeface="Arial Narrow" panose="020B0606020202030204" pitchFamily="34" charset="0"/>
              </a:rPr>
              <a:t> tend to have others distrusting </a:t>
            </a:r>
            <a:r>
              <a:rPr lang="en-US" sz="1400" dirty="0" smtClean="0">
                <a:solidFill>
                  <a:schemeClr val="tx1"/>
                </a:solidFill>
                <a:latin typeface="Arial Narrow" panose="020B0606020202030204" pitchFamily="34" charset="0"/>
              </a:rPr>
              <a:t>one’s</a:t>
            </a:r>
            <a:br>
              <a:rPr lang="en-US" sz="1400" dirty="0" smtClean="0">
                <a:solidFill>
                  <a:schemeClr val="tx1"/>
                </a:solidFill>
                <a:latin typeface="Arial Narrow" panose="020B0606020202030204" pitchFamily="34" charset="0"/>
              </a:rPr>
            </a:br>
            <a:r>
              <a:rPr lang="en-US" sz="1400" dirty="0" smtClean="0">
                <a:solidFill>
                  <a:schemeClr val="tx1"/>
                </a:solidFill>
                <a:latin typeface="Arial Narrow" panose="020B0606020202030204" pitchFamily="34" charset="0"/>
              </a:rPr>
              <a:t>     </a:t>
            </a:r>
            <a:r>
              <a:rPr lang="en-US" sz="1400" dirty="0">
                <a:solidFill>
                  <a:schemeClr val="tx1"/>
                </a:solidFill>
                <a:latin typeface="Arial Narrow" panose="020B0606020202030204" pitchFamily="34" charset="0"/>
              </a:rPr>
              <a:t>words</a:t>
            </a:r>
          </a:p>
          <a:p>
            <a:pPr lvl="0" fontAlgn="base">
              <a:lnSpc>
                <a:spcPct val="90000"/>
              </a:lnSpc>
            </a:pPr>
            <a:r>
              <a:rPr lang="en-US" sz="1400" dirty="0">
                <a:solidFill>
                  <a:schemeClr val="tx1"/>
                </a:solidFill>
                <a:latin typeface="Arial Narrow" panose="020B0606020202030204" pitchFamily="34" charset="0"/>
              </a:rPr>
              <a:t>… indulges in intoxicants </a:t>
            </a:r>
            <a:r>
              <a:rPr lang="en-US" sz="1400" dirty="0">
                <a:solidFill>
                  <a:schemeClr val="tx1"/>
                </a:solidFill>
                <a:latin typeface="Arial Narrow" panose="020B0606020202030204" pitchFamily="34" charset="0"/>
                <a:sym typeface="Wingdings" panose="05000000000000000000" pitchFamily="2" charset="2"/>
              </a:rPr>
              <a:t></a:t>
            </a:r>
            <a:r>
              <a:rPr lang="en-US" sz="1400" dirty="0">
                <a:solidFill>
                  <a:schemeClr val="tx1"/>
                </a:solidFill>
                <a:latin typeface="Arial Narrow" panose="020B0606020202030204" pitchFamily="34" charset="0"/>
              </a:rPr>
              <a:t> tend to mental </a:t>
            </a:r>
            <a:r>
              <a:rPr lang="en-US" sz="1400" dirty="0" smtClean="0">
                <a:solidFill>
                  <a:schemeClr val="tx1"/>
                </a:solidFill>
                <a:latin typeface="Arial Narrow" panose="020B0606020202030204" pitchFamily="34" charset="0"/>
              </a:rPr>
              <a:t>derangement</a:t>
            </a:r>
            <a:endParaRPr lang="en-US" sz="1400" dirty="0">
              <a:solidFill>
                <a:schemeClr val="tx1"/>
              </a:solidFill>
              <a:latin typeface="Arial Narrow" panose="020B0606020202030204" pitchFamily="34" charset="0"/>
            </a:endParaRPr>
          </a:p>
        </p:txBody>
      </p:sp>
      <p:sp>
        <p:nvSpPr>
          <p:cNvPr id="8" name="Rectangle 7"/>
          <p:cNvSpPr/>
          <p:nvPr/>
        </p:nvSpPr>
        <p:spPr>
          <a:xfrm>
            <a:off x="4992624" y="228600"/>
            <a:ext cx="4837176" cy="3962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90000"/>
              </a:lnSpc>
              <a:spcAft>
                <a:spcPts val="500"/>
              </a:spcAft>
            </a:pPr>
            <a:r>
              <a:rPr lang="en-US" sz="1400" b="1" dirty="0">
                <a:solidFill>
                  <a:schemeClr val="tx1"/>
                </a:solidFill>
                <a:latin typeface="Arial Narrow" panose="020B0606020202030204" pitchFamily="34" charset="0"/>
              </a:rPr>
              <a:t>Salt Crystal Sutta (AN 3.99)</a:t>
            </a:r>
            <a:endParaRPr lang="en-US" sz="1400" dirty="0">
              <a:solidFill>
                <a:schemeClr val="tx1"/>
              </a:solidFill>
              <a:latin typeface="Arial Narrow" panose="020B0606020202030204" pitchFamily="34" charset="0"/>
            </a:endParaRPr>
          </a:p>
          <a:p>
            <a:pPr fontAlgn="base">
              <a:lnSpc>
                <a:spcPct val="90000"/>
              </a:lnSpc>
              <a:spcAft>
                <a:spcPts val="500"/>
              </a:spcAft>
            </a:pPr>
            <a:r>
              <a:rPr lang="en-US" sz="1400" dirty="0">
                <a:solidFill>
                  <a:schemeClr val="tx1"/>
                </a:solidFill>
                <a:latin typeface="Arial Narrow" panose="020B0606020202030204" pitchFamily="34" charset="0"/>
              </a:rPr>
              <a:t>There is the case where a trifling evil deed done by a certain individual takes him to hell. There is the case where the very same sort of trifling deed done by another individual is experienced in the here-and-now, and for the most part barely appears for a moment.</a:t>
            </a:r>
          </a:p>
          <a:p>
            <a:pPr fontAlgn="base">
              <a:lnSpc>
                <a:spcPct val="90000"/>
              </a:lnSpc>
              <a:spcAft>
                <a:spcPts val="500"/>
              </a:spcAft>
            </a:pPr>
            <a:r>
              <a:rPr lang="en-US" sz="1400" dirty="0">
                <a:solidFill>
                  <a:schemeClr val="tx1"/>
                </a:solidFill>
                <a:latin typeface="Arial Narrow" panose="020B0606020202030204" pitchFamily="34" charset="0"/>
              </a:rPr>
              <a:t>There is an individual who is undeveloped in contemplating the body, undeveloped in virtue, undeveloped in mind, undeveloped in discernment: restricted, small-hearted, dwelling with suffering. A trifling evil deed done by this sort of individual takes him to hell.</a:t>
            </a:r>
          </a:p>
          <a:p>
            <a:pPr fontAlgn="base">
              <a:lnSpc>
                <a:spcPct val="90000"/>
              </a:lnSpc>
              <a:spcAft>
                <a:spcPts val="500"/>
              </a:spcAft>
            </a:pPr>
            <a:r>
              <a:rPr lang="en-US" sz="1400" dirty="0">
                <a:solidFill>
                  <a:schemeClr val="tx1"/>
                </a:solidFill>
                <a:latin typeface="Arial Narrow" panose="020B0606020202030204" pitchFamily="34" charset="0"/>
              </a:rPr>
              <a:t>There is an individual who is developed in contemplating the body, developed in virtue, developed in mind, developed in discernment: unrestricted, large-hearted, dwelling with the immeasurable. A trifling evil deed done by this sort of individual is experienced in the here-and-now, and for the most part barely appears for a moment. </a:t>
            </a:r>
          </a:p>
          <a:p>
            <a:pPr fontAlgn="base">
              <a:lnSpc>
                <a:spcPct val="90000"/>
              </a:lnSpc>
              <a:spcAft>
                <a:spcPts val="500"/>
              </a:spcAft>
            </a:pPr>
            <a:r>
              <a:rPr lang="en-US" sz="1400" dirty="0">
                <a:solidFill>
                  <a:schemeClr val="tx1"/>
                </a:solidFill>
                <a:latin typeface="Arial Narrow" panose="020B0606020202030204" pitchFamily="34" charset="0"/>
              </a:rPr>
              <a:t>A salt crystal in a small cup makes the water undrinkable and a salt crystal in the River Ganges has no effect. In the same way a trifling evil deed takes one individual to hell and the same sort of trifling deed done by the other individual is experienced in the here-and-now, and for the most part barely appears for a moment.</a:t>
            </a:r>
          </a:p>
        </p:txBody>
      </p:sp>
      <p:sp>
        <p:nvSpPr>
          <p:cNvPr id="9" name="Rectangle 8"/>
          <p:cNvSpPr/>
          <p:nvPr/>
        </p:nvSpPr>
        <p:spPr>
          <a:xfrm>
            <a:off x="4992624" y="4267200"/>
            <a:ext cx="4837176" cy="2590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90000"/>
              </a:lnSpc>
              <a:spcAft>
                <a:spcPts val="500"/>
              </a:spcAft>
            </a:pPr>
            <a:r>
              <a:rPr lang="en-US" sz="1400" b="1" dirty="0" err="1">
                <a:solidFill>
                  <a:schemeClr val="tx1"/>
                </a:solidFill>
                <a:latin typeface="Arial Narrow" panose="020B0606020202030204" pitchFamily="34" charset="0"/>
              </a:rPr>
              <a:t>Angulimāla</a:t>
            </a:r>
            <a:r>
              <a:rPr lang="en-US" sz="1400" b="1" dirty="0">
                <a:solidFill>
                  <a:schemeClr val="tx1"/>
                </a:solidFill>
                <a:latin typeface="Arial Narrow" panose="020B0606020202030204" pitchFamily="34" charset="0"/>
              </a:rPr>
              <a:t> Sutta (MN 86)</a:t>
            </a:r>
            <a:endParaRPr lang="en-US" sz="1400" dirty="0">
              <a:solidFill>
                <a:schemeClr val="tx1"/>
              </a:solidFill>
              <a:latin typeface="Arial Narrow" panose="020B0606020202030204" pitchFamily="34" charset="0"/>
            </a:endParaRPr>
          </a:p>
          <a:p>
            <a:pPr fontAlgn="base">
              <a:lnSpc>
                <a:spcPct val="90000"/>
              </a:lnSpc>
              <a:spcAft>
                <a:spcPts val="500"/>
              </a:spcAft>
            </a:pPr>
            <a:r>
              <a:rPr lang="en-US" sz="1400" dirty="0">
                <a:solidFill>
                  <a:schemeClr val="tx1"/>
                </a:solidFill>
                <a:latin typeface="Arial Narrow" panose="020B0606020202030204" pitchFamily="34" charset="0"/>
              </a:rPr>
              <a:t>Then </a:t>
            </a:r>
            <a:r>
              <a:rPr lang="en-US" sz="1400" dirty="0" smtClean="0">
                <a:solidFill>
                  <a:schemeClr val="tx1"/>
                </a:solidFill>
                <a:latin typeface="Arial Narrow" panose="020B0606020202030204" pitchFamily="34" charset="0"/>
              </a:rPr>
              <a:t>Venerable </a:t>
            </a:r>
            <a:r>
              <a:rPr lang="en-US" sz="1400" dirty="0" err="1">
                <a:solidFill>
                  <a:schemeClr val="tx1"/>
                </a:solidFill>
                <a:latin typeface="Arial Narrow" panose="020B0606020202030204" pitchFamily="34" charset="0"/>
              </a:rPr>
              <a:t>Angulimāla</a:t>
            </a:r>
            <a:r>
              <a:rPr lang="en-US" sz="1400" dirty="0">
                <a:solidFill>
                  <a:schemeClr val="tx1"/>
                </a:solidFill>
                <a:latin typeface="Arial Narrow" panose="020B0606020202030204" pitchFamily="34" charset="0"/>
              </a:rPr>
              <a:t>, early in the morning, having put on his robes and carrying his outer robe and bowl, went into </a:t>
            </a:r>
            <a:r>
              <a:rPr lang="en-US" sz="1400" dirty="0" err="1">
                <a:solidFill>
                  <a:schemeClr val="tx1"/>
                </a:solidFill>
                <a:latin typeface="Arial Narrow" panose="020B0606020202030204" pitchFamily="34" charset="0"/>
              </a:rPr>
              <a:t>Sāvatthī</a:t>
            </a:r>
            <a:r>
              <a:rPr lang="en-US" sz="1400" dirty="0">
                <a:solidFill>
                  <a:schemeClr val="tx1"/>
                </a:solidFill>
                <a:latin typeface="Arial Narrow" panose="020B0606020202030204" pitchFamily="34" charset="0"/>
              </a:rPr>
              <a:t> for alms. Now at that time a clod thrown by one person hit </a:t>
            </a:r>
            <a:r>
              <a:rPr lang="en-US" sz="1400" dirty="0" smtClean="0">
                <a:solidFill>
                  <a:schemeClr val="tx1"/>
                </a:solidFill>
                <a:latin typeface="Arial Narrow" panose="020B0606020202030204" pitchFamily="34" charset="0"/>
              </a:rPr>
              <a:t>Venerable </a:t>
            </a:r>
            <a:r>
              <a:rPr lang="en-US" sz="1400" dirty="0" err="1">
                <a:solidFill>
                  <a:schemeClr val="tx1"/>
                </a:solidFill>
                <a:latin typeface="Arial Narrow" panose="020B0606020202030204" pitchFamily="34" charset="0"/>
              </a:rPr>
              <a:t>Angulimāla</a:t>
            </a:r>
            <a:r>
              <a:rPr lang="en-US" sz="1400" dirty="0">
                <a:solidFill>
                  <a:schemeClr val="tx1"/>
                </a:solidFill>
                <a:latin typeface="Arial Narrow" panose="020B0606020202030204" pitchFamily="34" charset="0"/>
              </a:rPr>
              <a:t> on the body, a stone thrown by another person hit him on the body, and a potsherd thrown by still another person hit him on the body. So </a:t>
            </a:r>
            <a:r>
              <a:rPr lang="en-US" sz="1400" dirty="0" smtClean="0">
                <a:solidFill>
                  <a:schemeClr val="tx1"/>
                </a:solidFill>
                <a:latin typeface="Arial Narrow" panose="020B0606020202030204" pitchFamily="34" charset="0"/>
              </a:rPr>
              <a:t>Venerable </a:t>
            </a:r>
            <a:r>
              <a:rPr lang="en-US" sz="1400" dirty="0" err="1">
                <a:solidFill>
                  <a:schemeClr val="tx1"/>
                </a:solidFill>
                <a:latin typeface="Arial Narrow" panose="020B0606020202030204" pitchFamily="34" charset="0"/>
              </a:rPr>
              <a:t>Angulimāla</a:t>
            </a:r>
            <a:r>
              <a:rPr lang="en-US" sz="1400" dirty="0">
                <a:solidFill>
                  <a:schemeClr val="tx1"/>
                </a:solidFill>
                <a:latin typeface="Arial Narrow" panose="020B0606020202030204" pitchFamily="34" charset="0"/>
              </a:rPr>
              <a:t> – his head broken open and dripping with blood, his bowl broken, and his outer robe ripped to shreds – went to the Blessed One. The Blessed One saw him coming from afar and on seeing him said to him: “Bear with it, </a:t>
            </a:r>
            <a:r>
              <a:rPr lang="en-US" sz="1400" dirty="0" err="1">
                <a:solidFill>
                  <a:schemeClr val="tx1"/>
                </a:solidFill>
                <a:latin typeface="Arial Narrow" panose="020B0606020202030204" pitchFamily="34" charset="0"/>
              </a:rPr>
              <a:t>brahmin</a:t>
            </a:r>
            <a:r>
              <a:rPr lang="en-US" sz="1400" dirty="0">
                <a:solidFill>
                  <a:schemeClr val="tx1"/>
                </a:solidFill>
                <a:latin typeface="Arial Narrow" panose="020B0606020202030204" pitchFamily="34" charset="0"/>
              </a:rPr>
              <a:t>! Bear with it! The fruit of the kamma that would have burned you in hell for many years, many hundreds of years, many thousands of years, you are now experiencing in the here-and-now!”</a:t>
            </a:r>
          </a:p>
        </p:txBody>
      </p:sp>
    </p:spTree>
    <p:extLst>
      <p:ext uri="{BB962C8B-B14F-4D97-AF65-F5344CB8AC3E}">
        <p14:creationId xmlns:p14="http://schemas.microsoft.com/office/powerpoint/2010/main" val="211194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6200" y="0"/>
            <a:ext cx="4837176"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pPr>
              <a:lnSpc>
                <a:spcPct val="90000"/>
              </a:lnSpc>
              <a:spcAft>
                <a:spcPts val="500"/>
              </a:spcAft>
            </a:pPr>
            <a:r>
              <a:rPr lang="en-US" sz="1400" b="1" dirty="0" smtClean="0">
                <a:solidFill>
                  <a:schemeClr val="tx1"/>
                </a:solidFill>
                <a:latin typeface="Arial Narrow" panose="020B0606020202030204" pitchFamily="34" charset="0"/>
              </a:rPr>
              <a:t>Completed Kamma</a:t>
            </a:r>
            <a:endParaRPr lang="en-US" sz="1400" dirty="0">
              <a:solidFill>
                <a:schemeClr val="tx1"/>
              </a:solidFill>
              <a:latin typeface="Arial Narrow" panose="020B0606020202030204" pitchFamily="34" charset="0"/>
            </a:endParaRPr>
          </a:p>
        </p:txBody>
      </p:sp>
      <p:sp>
        <p:nvSpPr>
          <p:cNvPr id="10" name="Rectangle 9"/>
          <p:cNvSpPr/>
          <p:nvPr/>
        </p:nvSpPr>
        <p:spPr>
          <a:xfrm>
            <a:off x="76200" y="228600"/>
            <a:ext cx="4837176"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pPr>
              <a:lnSpc>
                <a:spcPct val="90000"/>
              </a:lnSpc>
              <a:spcAft>
                <a:spcPts val="600"/>
              </a:spcAft>
            </a:pPr>
            <a:r>
              <a:rPr lang="en-US" sz="1400" dirty="0" smtClean="0">
                <a:solidFill>
                  <a:schemeClr val="tx1"/>
                </a:solidFill>
                <a:latin typeface="Arial Narrow" panose="020B0606020202030204" pitchFamily="34" charset="0"/>
              </a:rPr>
              <a:t>Killing</a:t>
            </a:r>
            <a:r>
              <a:rPr lang="en-US" sz="1400" dirty="0">
                <a:solidFill>
                  <a:schemeClr val="tx1"/>
                </a:solidFill>
                <a:latin typeface="Arial Narrow" panose="020B0606020202030204" pitchFamily="34" charset="0"/>
              </a:rPr>
              <a:t>: </a:t>
            </a:r>
            <a:r>
              <a:rPr lang="en-US" sz="1400" dirty="0">
                <a:solidFill>
                  <a:schemeClr val="tx1"/>
                </a:solidFill>
                <a:latin typeface="Arial Narrow" panose="020B0606020202030204" pitchFamily="34" charset="0"/>
                <a:sym typeface="Wingdings" panose="05000000000000000000" pitchFamily="2" charset="2"/>
              </a:rPr>
              <a:t> living being  knowledge  intention  effort  death</a:t>
            </a:r>
          </a:p>
          <a:p>
            <a:pPr>
              <a:lnSpc>
                <a:spcPct val="90000"/>
              </a:lnSpc>
              <a:spcAft>
                <a:spcPts val="600"/>
              </a:spcAft>
            </a:pPr>
            <a:r>
              <a:rPr lang="en-US" sz="1400" dirty="0">
                <a:solidFill>
                  <a:schemeClr val="tx1"/>
                </a:solidFill>
                <a:latin typeface="Arial Narrow" panose="020B0606020202030204" pitchFamily="34" charset="0"/>
                <a:sym typeface="Wingdings" panose="05000000000000000000" pitchFamily="2" charset="2"/>
              </a:rPr>
              <a:t>Stealing:  property  knowledge  intention  effort  removal</a:t>
            </a:r>
          </a:p>
          <a:p>
            <a:pPr marL="1308100" indent="-1308100">
              <a:lnSpc>
                <a:spcPct val="90000"/>
              </a:lnSpc>
              <a:spcAft>
                <a:spcPts val="600"/>
              </a:spcAft>
            </a:pPr>
            <a:r>
              <a:rPr lang="en-US" sz="1400" dirty="0">
                <a:solidFill>
                  <a:schemeClr val="tx1"/>
                </a:solidFill>
                <a:latin typeface="Arial Narrow" panose="020B0606020202030204" pitchFamily="34" charset="0"/>
                <a:sym typeface="Wingdings" panose="05000000000000000000" pitchFamily="2" charset="2"/>
              </a:rPr>
              <a:t>Sexual Misconduct:  forbidden partner (married / guardianship) </a:t>
            </a:r>
            <a:br>
              <a:rPr lang="en-US" sz="1400" dirty="0">
                <a:solidFill>
                  <a:schemeClr val="tx1"/>
                </a:solidFill>
                <a:latin typeface="Arial Narrow" panose="020B0606020202030204" pitchFamily="34" charset="0"/>
                <a:sym typeface="Wingdings" panose="05000000000000000000" pitchFamily="2" charset="2"/>
              </a:rPr>
            </a:br>
            <a:r>
              <a:rPr lang="en-US" sz="1400" dirty="0">
                <a:solidFill>
                  <a:schemeClr val="tx1"/>
                </a:solidFill>
                <a:latin typeface="Arial Narrow" panose="020B0606020202030204" pitchFamily="34" charset="0"/>
                <a:sym typeface="Wingdings" panose="05000000000000000000" pitchFamily="2" charset="2"/>
              </a:rPr>
              <a:t> intention  effort  acceptance</a:t>
            </a:r>
          </a:p>
          <a:p>
            <a:pPr>
              <a:lnSpc>
                <a:spcPct val="90000"/>
              </a:lnSpc>
              <a:spcAft>
                <a:spcPts val="600"/>
              </a:spcAft>
            </a:pPr>
            <a:r>
              <a:rPr lang="en-US" sz="1400" dirty="0">
                <a:solidFill>
                  <a:schemeClr val="tx1"/>
                </a:solidFill>
                <a:latin typeface="Arial Narrow" panose="020B0606020202030204" pitchFamily="34" charset="0"/>
                <a:sym typeface="Wingdings" panose="05000000000000000000" pitchFamily="2" charset="2"/>
              </a:rPr>
              <a:t>Lying:  untrue thing  intention  effort  communication</a:t>
            </a:r>
          </a:p>
          <a:p>
            <a:pPr>
              <a:lnSpc>
                <a:spcPct val="90000"/>
              </a:lnSpc>
              <a:spcAft>
                <a:spcPts val="600"/>
              </a:spcAft>
            </a:pPr>
            <a:r>
              <a:rPr lang="en-US" sz="1400" dirty="0">
                <a:solidFill>
                  <a:schemeClr val="tx1"/>
                </a:solidFill>
                <a:latin typeface="Arial Narrow" panose="020B0606020202030204" pitchFamily="34" charset="0"/>
                <a:sym typeface="Wingdings" panose="05000000000000000000" pitchFamily="2" charset="2"/>
              </a:rPr>
              <a:t>Slander:  people to be separated  intention  effort  separation</a:t>
            </a:r>
          </a:p>
          <a:p>
            <a:pPr>
              <a:lnSpc>
                <a:spcPct val="90000"/>
              </a:lnSpc>
              <a:spcAft>
                <a:spcPts val="600"/>
              </a:spcAft>
            </a:pPr>
            <a:r>
              <a:rPr lang="en-US" sz="1400" dirty="0">
                <a:solidFill>
                  <a:schemeClr val="tx1"/>
                </a:solidFill>
                <a:latin typeface="Arial Narrow" panose="020B0606020202030204" pitchFamily="34" charset="0"/>
                <a:sym typeface="Wingdings" panose="05000000000000000000" pitchFamily="2" charset="2"/>
              </a:rPr>
              <a:t>Harsh Speech:  person  intention  effort</a:t>
            </a:r>
          </a:p>
          <a:p>
            <a:pPr marL="941388" indent="-941388">
              <a:lnSpc>
                <a:spcPct val="90000"/>
              </a:lnSpc>
              <a:spcAft>
                <a:spcPts val="600"/>
              </a:spcAft>
            </a:pPr>
            <a:r>
              <a:rPr lang="en-US" sz="1400" dirty="0">
                <a:solidFill>
                  <a:schemeClr val="tx1"/>
                </a:solidFill>
                <a:latin typeface="Arial Narrow" panose="020B0606020202030204" pitchFamily="34" charset="0"/>
                <a:sym typeface="Wingdings" panose="05000000000000000000" pitchFamily="2" charset="2"/>
              </a:rPr>
              <a:t>Frivolous talk:</a:t>
            </a:r>
            <a:r>
              <a:rPr lang="en-US" sz="1400" dirty="0">
                <a:solidFill>
                  <a:schemeClr val="tx1"/>
                </a:solidFill>
                <a:latin typeface="Arial Narrow" panose="020B0606020202030204" pitchFamily="34" charset="0"/>
              </a:rPr>
              <a:t> </a:t>
            </a:r>
            <a:r>
              <a:rPr lang="en-US" sz="1400" dirty="0">
                <a:solidFill>
                  <a:schemeClr val="tx1"/>
                </a:solidFill>
                <a:latin typeface="Arial Narrow" panose="020B0606020202030204" pitchFamily="34" charset="0"/>
                <a:sym typeface="Wingdings" panose="05000000000000000000" pitchFamily="2" charset="2"/>
              </a:rPr>
              <a:t> inclination toward useless talk  effort  others accept </a:t>
            </a:r>
          </a:p>
          <a:p>
            <a:pPr>
              <a:lnSpc>
                <a:spcPct val="90000"/>
              </a:lnSpc>
              <a:spcAft>
                <a:spcPts val="600"/>
              </a:spcAft>
            </a:pPr>
            <a:r>
              <a:rPr lang="en-US" sz="1400" dirty="0">
                <a:solidFill>
                  <a:schemeClr val="tx1"/>
                </a:solidFill>
                <a:latin typeface="Arial Narrow" panose="020B0606020202030204" pitchFamily="34" charset="0"/>
                <a:sym typeface="Wingdings" panose="05000000000000000000" pitchFamily="2" charset="2"/>
              </a:rPr>
              <a:t>Covetousness:  property  thought of “I wish it were mine”</a:t>
            </a:r>
          </a:p>
          <a:p>
            <a:pPr marL="427038" indent="-427038">
              <a:lnSpc>
                <a:spcPct val="90000"/>
              </a:lnSpc>
              <a:spcAft>
                <a:spcPts val="600"/>
              </a:spcAft>
            </a:pPr>
            <a:r>
              <a:rPr lang="en-US" sz="1400" dirty="0">
                <a:solidFill>
                  <a:schemeClr val="tx1"/>
                </a:solidFill>
                <a:latin typeface="Arial Narrow" panose="020B0606020202030204" pitchFamily="34" charset="0"/>
                <a:sym typeface="Wingdings" panose="05000000000000000000" pitchFamily="2" charset="2"/>
              </a:rPr>
              <a:t>Ill will:  another person  thought of “I hope that the other person is destroyed”</a:t>
            </a:r>
          </a:p>
          <a:p>
            <a:pPr marL="841375" indent="-841375">
              <a:lnSpc>
                <a:spcPct val="90000"/>
              </a:lnSpc>
              <a:spcAft>
                <a:spcPts val="600"/>
              </a:spcAft>
            </a:pPr>
            <a:r>
              <a:rPr lang="en-US" sz="1400" dirty="0">
                <a:solidFill>
                  <a:schemeClr val="tx1"/>
                </a:solidFill>
                <a:latin typeface="Arial Narrow" panose="020B0606020202030204" pitchFamily="34" charset="0"/>
                <a:sym typeface="Wingdings" panose="05000000000000000000" pitchFamily="2" charset="2"/>
              </a:rPr>
              <a:t>Wrong view:  ideas of “no kamma” / “no cause” / “no cause and no result”  </a:t>
            </a:r>
            <a:r>
              <a:rPr lang="en-US" sz="1400" dirty="0" smtClean="0">
                <a:solidFill>
                  <a:schemeClr val="tx1"/>
                </a:solidFill>
                <a:latin typeface="Arial Narrow" panose="020B0606020202030204" pitchFamily="34" charset="0"/>
                <a:sym typeface="Wingdings" panose="05000000000000000000" pitchFamily="2" charset="2"/>
              </a:rPr>
              <a:t>manifestation</a:t>
            </a:r>
            <a:endParaRPr lang="en-US" sz="1400" dirty="0">
              <a:solidFill>
                <a:schemeClr val="tx1"/>
              </a:solidFill>
              <a:latin typeface="Arial Narrow" panose="020B0606020202030204" pitchFamily="34" charset="0"/>
              <a:sym typeface="Wingdings" panose="05000000000000000000" pitchFamily="2" charset="2"/>
            </a:endParaRPr>
          </a:p>
        </p:txBody>
      </p:sp>
      <p:sp>
        <p:nvSpPr>
          <p:cNvPr id="15" name="Rectangle 14"/>
          <p:cNvSpPr/>
          <p:nvPr/>
        </p:nvSpPr>
        <p:spPr>
          <a:xfrm>
            <a:off x="4876800" y="0"/>
            <a:ext cx="27432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90000"/>
              </a:lnSpc>
              <a:spcAft>
                <a:spcPts val="500"/>
              </a:spcAft>
            </a:pPr>
            <a:r>
              <a:rPr lang="en-US" sz="1400" b="1" dirty="0" smtClean="0">
                <a:solidFill>
                  <a:schemeClr val="bg1"/>
                </a:solidFill>
                <a:latin typeface="Arial Narrow" panose="020B0606020202030204" pitchFamily="34" charset="0"/>
              </a:rPr>
              <a:t>Kamma Causes</a:t>
            </a:r>
            <a:endParaRPr lang="en-US" sz="1400" b="1" dirty="0">
              <a:solidFill>
                <a:schemeClr val="bg1"/>
              </a:solidFill>
              <a:latin typeface="Arial Narrow" panose="020B0606020202030204" pitchFamily="34" charset="0"/>
            </a:endParaRPr>
          </a:p>
        </p:txBody>
      </p:sp>
      <p:sp>
        <p:nvSpPr>
          <p:cNvPr id="16" name="Rectangle 15"/>
          <p:cNvSpPr/>
          <p:nvPr/>
        </p:nvSpPr>
        <p:spPr>
          <a:xfrm>
            <a:off x="7620000" y="0"/>
            <a:ext cx="22098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nchorCtr="0"/>
          <a:lstStyle/>
          <a:p>
            <a:pPr>
              <a:lnSpc>
                <a:spcPct val="90000"/>
              </a:lnSpc>
              <a:spcAft>
                <a:spcPts val="500"/>
              </a:spcAft>
            </a:pPr>
            <a:r>
              <a:rPr lang="en-US" sz="1400" b="1" dirty="0" smtClean="0">
                <a:solidFill>
                  <a:schemeClr val="bg1"/>
                </a:solidFill>
                <a:latin typeface="Arial Narrow" panose="020B0606020202030204" pitchFamily="34" charset="0"/>
              </a:rPr>
              <a:t>Kamma Results</a:t>
            </a:r>
          </a:p>
        </p:txBody>
      </p:sp>
      <p:sp>
        <p:nvSpPr>
          <p:cNvPr id="17" name="Rectangle 16"/>
          <p:cNvSpPr/>
          <p:nvPr/>
        </p:nvSpPr>
        <p:spPr>
          <a:xfrm>
            <a:off x="4876800" y="228600"/>
            <a:ext cx="2703576"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fontAlgn="base">
              <a:lnSpc>
                <a:spcPct val="90000"/>
              </a:lnSpc>
              <a:spcAft>
                <a:spcPts val="600"/>
              </a:spcAft>
            </a:pPr>
            <a:r>
              <a:rPr lang="en-US" sz="1400" dirty="0" smtClean="0">
                <a:solidFill>
                  <a:schemeClr val="tx1"/>
                </a:solidFill>
                <a:latin typeface="Arial Narrow" panose="020B0606020202030204" pitchFamily="34" charset="0"/>
              </a:rPr>
              <a:t>Volition as part of past unwholesome Thought Moments (</a:t>
            </a:r>
            <a:r>
              <a:rPr lang="en-US" sz="1400" b="1" dirty="0" smtClean="0">
                <a:solidFill>
                  <a:schemeClr val="tx1"/>
                </a:solidFill>
                <a:latin typeface="Arial Narrow" panose="020B0606020202030204" pitchFamily="34" charset="0"/>
              </a:rPr>
              <a:t>1</a:t>
            </a:r>
            <a:r>
              <a:rPr lang="en-US" sz="1400" dirty="0">
                <a:solidFill>
                  <a:schemeClr val="tx1"/>
                </a:solidFill>
                <a:latin typeface="Arial Narrow" panose="020B0606020202030204" pitchFamily="34" charset="0"/>
              </a:rPr>
              <a:t>-</a:t>
            </a:r>
            <a:r>
              <a:rPr lang="en-US" sz="1400" b="1" dirty="0" smtClean="0">
                <a:solidFill>
                  <a:schemeClr val="tx1"/>
                </a:solidFill>
                <a:latin typeface="Arial Narrow" panose="020B0606020202030204" pitchFamily="34" charset="0"/>
              </a:rPr>
              <a:t>12</a:t>
            </a:r>
            <a:r>
              <a:rPr lang="en-US" sz="1400" dirty="0" smtClean="0">
                <a:solidFill>
                  <a:schemeClr val="tx1"/>
                </a:solidFill>
                <a:latin typeface="Arial Narrow" panose="020B0606020202030204" pitchFamily="34" charset="0"/>
              </a:rPr>
              <a:t>)</a:t>
            </a:r>
          </a:p>
          <a:p>
            <a:pPr fontAlgn="base">
              <a:lnSpc>
                <a:spcPct val="90000"/>
              </a:lnSpc>
              <a:spcAft>
                <a:spcPts val="600"/>
              </a:spcAft>
            </a:pPr>
            <a:r>
              <a:rPr lang="en-US" sz="1400" dirty="0" smtClean="0">
                <a:solidFill>
                  <a:schemeClr val="tx1"/>
                </a:solidFill>
                <a:latin typeface="Arial Narrow" panose="020B0606020202030204" pitchFamily="34" charset="0"/>
              </a:rPr>
              <a:t>Volition </a:t>
            </a:r>
            <a:r>
              <a:rPr lang="en-US" sz="1400" dirty="0">
                <a:solidFill>
                  <a:schemeClr val="tx1"/>
                </a:solidFill>
                <a:latin typeface="Arial Narrow" panose="020B0606020202030204" pitchFamily="34" charset="0"/>
              </a:rPr>
              <a:t>as part of past </a:t>
            </a:r>
            <a:r>
              <a:rPr lang="en-US" sz="1400" dirty="0" smtClean="0">
                <a:solidFill>
                  <a:schemeClr val="tx1"/>
                </a:solidFill>
                <a:latin typeface="Arial Narrow" panose="020B0606020202030204" pitchFamily="34" charset="0"/>
              </a:rPr>
              <a:t>wholesome Thought Moments (</a:t>
            </a:r>
            <a:r>
              <a:rPr lang="en-US" sz="1400" b="1" dirty="0" smtClean="0">
                <a:solidFill>
                  <a:schemeClr val="tx1"/>
                </a:solidFill>
                <a:latin typeface="Arial Narrow" panose="020B0606020202030204" pitchFamily="34" charset="0"/>
              </a:rPr>
              <a:t>31</a:t>
            </a:r>
            <a:r>
              <a:rPr lang="en-US" sz="1400" dirty="0">
                <a:solidFill>
                  <a:schemeClr val="tx1"/>
                </a:solidFill>
                <a:latin typeface="Arial Narrow" panose="020B0606020202030204" pitchFamily="34" charset="0"/>
              </a:rPr>
              <a:t>-</a:t>
            </a:r>
            <a:r>
              <a:rPr lang="en-US" sz="1400" b="1" dirty="0" smtClean="0">
                <a:solidFill>
                  <a:schemeClr val="tx1"/>
                </a:solidFill>
                <a:latin typeface="Arial Narrow" panose="020B0606020202030204" pitchFamily="34" charset="0"/>
              </a:rPr>
              <a:t>38</a:t>
            </a:r>
            <a:r>
              <a:rPr lang="en-US" sz="1400" dirty="0" smtClean="0">
                <a:solidFill>
                  <a:schemeClr val="tx1"/>
                </a:solidFill>
                <a:latin typeface="Arial Narrow" panose="020B0606020202030204" pitchFamily="34" charset="0"/>
              </a:rPr>
              <a:t>, </a:t>
            </a:r>
            <a:r>
              <a:rPr lang="en-US" sz="1400" b="1" dirty="0" smtClean="0">
                <a:solidFill>
                  <a:schemeClr val="tx1"/>
                </a:solidFill>
                <a:latin typeface="Arial Narrow" panose="020B0606020202030204" pitchFamily="34" charset="0"/>
              </a:rPr>
              <a:t>55</a:t>
            </a:r>
            <a:r>
              <a:rPr lang="en-US" sz="1400" dirty="0">
                <a:solidFill>
                  <a:schemeClr val="tx1"/>
                </a:solidFill>
                <a:latin typeface="Arial Narrow" panose="020B0606020202030204" pitchFamily="34" charset="0"/>
              </a:rPr>
              <a:t>-</a:t>
            </a:r>
            <a:r>
              <a:rPr lang="en-US" sz="1400" b="1" dirty="0" smtClean="0">
                <a:solidFill>
                  <a:schemeClr val="tx1"/>
                </a:solidFill>
                <a:latin typeface="Arial Narrow" panose="020B0606020202030204" pitchFamily="34" charset="0"/>
              </a:rPr>
              <a:t>59</a:t>
            </a:r>
            <a:r>
              <a:rPr lang="en-US" sz="1400" dirty="0" smtClean="0">
                <a:solidFill>
                  <a:schemeClr val="tx1"/>
                </a:solidFill>
                <a:latin typeface="Arial Narrow" panose="020B0606020202030204" pitchFamily="34" charset="0"/>
              </a:rPr>
              <a:t>, </a:t>
            </a:r>
            <a:r>
              <a:rPr lang="en-US" sz="1400" dirty="0" smtClean="0">
                <a:solidFill>
                  <a:schemeClr val="tx1"/>
                </a:solidFill>
                <a:latin typeface="Arial Narrow" panose="020B0606020202030204" pitchFamily="34" charset="0"/>
              </a:rPr>
              <a:t/>
            </a:r>
            <a:br>
              <a:rPr lang="en-US" sz="1400" dirty="0" smtClean="0">
                <a:solidFill>
                  <a:schemeClr val="tx1"/>
                </a:solidFill>
                <a:latin typeface="Arial Narrow" panose="020B0606020202030204" pitchFamily="34" charset="0"/>
              </a:rPr>
            </a:br>
            <a:r>
              <a:rPr lang="en-US" sz="1400" b="1" dirty="0" smtClean="0">
                <a:solidFill>
                  <a:schemeClr val="tx1"/>
                </a:solidFill>
                <a:latin typeface="Arial Narrow" panose="020B0606020202030204" pitchFamily="34" charset="0"/>
              </a:rPr>
              <a:t>70</a:t>
            </a:r>
            <a:r>
              <a:rPr lang="en-US" sz="1400" dirty="0" smtClean="0">
                <a:solidFill>
                  <a:schemeClr val="tx1"/>
                </a:solidFill>
                <a:latin typeface="Arial Narrow" panose="020B0606020202030204" pitchFamily="34" charset="0"/>
              </a:rPr>
              <a:t>-</a:t>
            </a:r>
            <a:r>
              <a:rPr lang="en-US" sz="1400" b="1" dirty="0" smtClean="0">
                <a:solidFill>
                  <a:schemeClr val="tx1"/>
                </a:solidFill>
                <a:latin typeface="Arial Narrow" panose="020B0606020202030204" pitchFamily="34" charset="0"/>
              </a:rPr>
              <a:t>73</a:t>
            </a:r>
            <a:r>
              <a:rPr lang="en-US" sz="1400" dirty="0" smtClean="0">
                <a:solidFill>
                  <a:schemeClr val="tx1"/>
                </a:solidFill>
                <a:latin typeface="Arial Narrow" panose="020B0606020202030204" pitchFamily="34" charset="0"/>
              </a:rPr>
              <a:t> </a:t>
            </a:r>
            <a:r>
              <a:rPr lang="en-US" sz="1400" dirty="0" smtClean="0">
                <a:solidFill>
                  <a:schemeClr val="tx1"/>
                </a:solidFill>
                <a:latin typeface="Arial Narrow" panose="020B0606020202030204" pitchFamily="34" charset="0"/>
              </a:rPr>
              <a:t>and </a:t>
            </a:r>
            <a:r>
              <a:rPr lang="en-US" sz="1400" b="1" dirty="0" smtClean="0">
                <a:solidFill>
                  <a:schemeClr val="tx1"/>
                </a:solidFill>
                <a:latin typeface="Arial Narrow" panose="020B0606020202030204" pitchFamily="34" charset="0"/>
              </a:rPr>
              <a:t>82</a:t>
            </a:r>
            <a:r>
              <a:rPr lang="en-US" sz="1400" dirty="0" smtClean="0">
                <a:solidFill>
                  <a:schemeClr val="tx1"/>
                </a:solidFill>
                <a:latin typeface="Arial Narrow" panose="020B0606020202030204" pitchFamily="34" charset="0"/>
              </a:rPr>
              <a:t>-</a:t>
            </a:r>
            <a:r>
              <a:rPr lang="en-US" sz="1400" b="1" dirty="0" smtClean="0">
                <a:solidFill>
                  <a:schemeClr val="tx1"/>
                </a:solidFill>
                <a:latin typeface="Arial Narrow" panose="020B0606020202030204" pitchFamily="34" charset="0"/>
              </a:rPr>
              <a:t>85</a:t>
            </a:r>
            <a:r>
              <a:rPr lang="en-US" sz="1400" dirty="0" smtClean="0">
                <a:solidFill>
                  <a:schemeClr val="tx1"/>
                </a:solidFill>
                <a:latin typeface="Arial Narrow" panose="020B0606020202030204" pitchFamily="34" charset="0"/>
              </a:rPr>
              <a:t>)</a:t>
            </a:r>
          </a:p>
        </p:txBody>
      </p:sp>
      <p:sp>
        <p:nvSpPr>
          <p:cNvPr id="18" name="Rectangle 17"/>
          <p:cNvSpPr/>
          <p:nvPr/>
        </p:nvSpPr>
        <p:spPr>
          <a:xfrm>
            <a:off x="7620000" y="228600"/>
            <a:ext cx="22860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t" anchorCtr="0"/>
          <a:lstStyle/>
          <a:p>
            <a:pPr fontAlgn="base">
              <a:lnSpc>
                <a:spcPct val="90000"/>
              </a:lnSpc>
              <a:spcAft>
                <a:spcPts val="600"/>
              </a:spcAft>
            </a:pPr>
            <a:r>
              <a:rPr lang="en-US" sz="1400" dirty="0" smtClean="0">
                <a:solidFill>
                  <a:schemeClr val="tx1"/>
                </a:solidFill>
                <a:latin typeface="Arial Narrow" panose="020B0606020202030204" pitchFamily="34" charset="0"/>
              </a:rPr>
              <a:t>Plane </a:t>
            </a:r>
            <a:r>
              <a:rPr lang="en-US" sz="1400" dirty="0">
                <a:solidFill>
                  <a:schemeClr val="tx1"/>
                </a:solidFill>
                <a:latin typeface="Arial Narrow" panose="020B0606020202030204" pitchFamily="34" charset="0"/>
              </a:rPr>
              <a:t>of </a:t>
            </a:r>
            <a:r>
              <a:rPr lang="en-US" sz="1400" dirty="0" smtClean="0">
                <a:solidFill>
                  <a:schemeClr val="tx1"/>
                </a:solidFill>
                <a:latin typeface="Arial Narrow" panose="020B0606020202030204" pitchFamily="34" charset="0"/>
              </a:rPr>
              <a:t>rebirth (hell, animal</a:t>
            </a:r>
            <a:r>
              <a:rPr lang="en-US" sz="1400" dirty="0">
                <a:solidFill>
                  <a:schemeClr val="tx1"/>
                </a:solidFill>
                <a:latin typeface="Arial Narrow" panose="020B0606020202030204" pitchFamily="34" charset="0"/>
              </a:rPr>
              <a:t>, human, deva, etc</a:t>
            </a:r>
            <a:r>
              <a:rPr lang="en-US" sz="1400" dirty="0" smtClean="0">
                <a:solidFill>
                  <a:schemeClr val="tx1"/>
                </a:solidFill>
                <a:latin typeface="Arial Narrow" panose="020B0606020202030204" pitchFamily="34" charset="0"/>
              </a:rPr>
              <a:t>.)</a:t>
            </a:r>
            <a:endParaRPr lang="en-US" sz="1400" dirty="0">
              <a:solidFill>
                <a:schemeClr val="tx1"/>
              </a:solidFill>
              <a:latin typeface="Arial Narrow" panose="020B0606020202030204" pitchFamily="34" charset="0"/>
            </a:endParaRPr>
          </a:p>
          <a:p>
            <a:pPr fontAlgn="base">
              <a:lnSpc>
                <a:spcPct val="90000"/>
              </a:lnSpc>
              <a:spcAft>
                <a:spcPts val="600"/>
              </a:spcAft>
            </a:pPr>
            <a:r>
              <a:rPr lang="en-US" sz="1400" dirty="0" smtClean="0">
                <a:solidFill>
                  <a:schemeClr val="tx1"/>
                </a:solidFill>
                <a:latin typeface="Arial Narrow" panose="020B0606020202030204" pitchFamily="34" charset="0"/>
              </a:rPr>
              <a:t>Thought Moments </a:t>
            </a:r>
            <a:r>
              <a:rPr lang="en-US" sz="1400" dirty="0">
                <a:solidFill>
                  <a:schemeClr val="tx1"/>
                </a:solidFill>
                <a:latin typeface="Arial Narrow" panose="020B0606020202030204" pitchFamily="34" charset="0"/>
              </a:rPr>
              <a:t>that process </a:t>
            </a:r>
            <a:r>
              <a:rPr lang="en-US" sz="1400" dirty="0" smtClean="0">
                <a:solidFill>
                  <a:schemeClr val="tx1"/>
                </a:solidFill>
                <a:latin typeface="Arial Narrow" panose="020B0606020202030204" pitchFamily="34" charset="0"/>
              </a:rPr>
              <a:t>sense </a:t>
            </a:r>
            <a:r>
              <a:rPr lang="en-US" sz="1400" dirty="0">
                <a:solidFill>
                  <a:schemeClr val="tx1"/>
                </a:solidFill>
                <a:latin typeface="Arial Narrow" panose="020B0606020202030204" pitchFamily="34" charset="0"/>
              </a:rPr>
              <a:t>objects </a:t>
            </a:r>
            <a:r>
              <a:rPr lang="en-US" sz="1400" dirty="0" smtClean="0">
                <a:solidFill>
                  <a:schemeClr val="tx1"/>
                </a:solidFill>
                <a:latin typeface="Arial Narrow" panose="020B0606020202030204" pitchFamily="34" charset="0"/>
              </a:rPr>
              <a:t>(</a:t>
            </a:r>
            <a:r>
              <a:rPr lang="en-US" sz="1400" b="1" dirty="0" smtClean="0">
                <a:solidFill>
                  <a:schemeClr val="tx1"/>
                </a:solidFill>
                <a:latin typeface="Arial Narrow" panose="020B0606020202030204" pitchFamily="34" charset="0"/>
              </a:rPr>
              <a:t>13</a:t>
            </a:r>
            <a:r>
              <a:rPr lang="en-US" sz="1400" dirty="0" smtClean="0">
                <a:solidFill>
                  <a:schemeClr val="tx1"/>
                </a:solidFill>
                <a:latin typeface="Arial Narrow" panose="020B0606020202030204" pitchFamily="34" charset="0"/>
              </a:rPr>
              <a:t>-</a:t>
            </a:r>
            <a:r>
              <a:rPr lang="en-US" sz="1400" b="1" dirty="0" smtClean="0">
                <a:solidFill>
                  <a:schemeClr val="tx1"/>
                </a:solidFill>
                <a:latin typeface="Arial Narrow" panose="020B0606020202030204" pitchFamily="34" charset="0"/>
              </a:rPr>
              <a:t>27</a:t>
            </a:r>
            <a:r>
              <a:rPr lang="en-US" sz="1400" dirty="0" smtClean="0">
                <a:solidFill>
                  <a:schemeClr val="tx1"/>
                </a:solidFill>
                <a:latin typeface="Arial Narrow" panose="020B0606020202030204" pitchFamily="34" charset="0"/>
              </a:rPr>
              <a:t>)</a:t>
            </a:r>
          </a:p>
          <a:p>
            <a:pPr fontAlgn="base">
              <a:lnSpc>
                <a:spcPct val="90000"/>
              </a:lnSpc>
              <a:spcAft>
                <a:spcPts val="600"/>
              </a:spcAft>
            </a:pPr>
            <a:r>
              <a:rPr lang="en-US" sz="1400" dirty="0">
                <a:solidFill>
                  <a:schemeClr val="tx1"/>
                </a:solidFill>
                <a:latin typeface="Arial Narrow" panose="020B0606020202030204" pitchFamily="34" charset="0"/>
              </a:rPr>
              <a:t>Fruit Thought Moments (</a:t>
            </a:r>
            <a:r>
              <a:rPr lang="en-US" sz="1400" b="1" dirty="0">
                <a:solidFill>
                  <a:schemeClr val="tx1"/>
                </a:solidFill>
                <a:latin typeface="Arial Narrow" panose="020B0606020202030204" pitchFamily="34" charset="0"/>
              </a:rPr>
              <a:t>86</a:t>
            </a:r>
            <a:r>
              <a:rPr lang="en-US" sz="1400" dirty="0">
                <a:solidFill>
                  <a:schemeClr val="tx1"/>
                </a:solidFill>
                <a:latin typeface="Arial Narrow" panose="020B0606020202030204" pitchFamily="34" charset="0"/>
              </a:rPr>
              <a:t>-</a:t>
            </a:r>
            <a:r>
              <a:rPr lang="en-US" sz="1400" b="1" dirty="0">
                <a:solidFill>
                  <a:schemeClr val="tx1"/>
                </a:solidFill>
                <a:latin typeface="Arial Narrow" panose="020B0606020202030204" pitchFamily="34" charset="0"/>
              </a:rPr>
              <a:t>89</a:t>
            </a:r>
            <a:r>
              <a:rPr lang="en-US" sz="1400" dirty="0">
                <a:solidFill>
                  <a:schemeClr val="tx1"/>
                </a:solidFill>
                <a:latin typeface="Arial Narrow" panose="020B0606020202030204" pitchFamily="34" charset="0"/>
              </a:rPr>
              <a:t>)</a:t>
            </a:r>
            <a:endParaRPr lang="en-US" sz="1400" dirty="0">
              <a:solidFill>
                <a:schemeClr val="tx1"/>
              </a:solidFill>
              <a:latin typeface="Arial Narrow" panose="020B0606020202030204" pitchFamily="34" charset="0"/>
              <a:ea typeface="Calibri" panose="020F0502020204030204" pitchFamily="34" charset="0"/>
              <a:cs typeface="Times New Roman" panose="02020603050405020304" pitchFamily="18" charset="0"/>
            </a:endParaRPr>
          </a:p>
          <a:p>
            <a:pPr fontAlgn="base">
              <a:lnSpc>
                <a:spcPct val="90000"/>
              </a:lnSpc>
              <a:spcAft>
                <a:spcPts val="600"/>
              </a:spcAft>
            </a:pPr>
            <a:r>
              <a:rPr lang="en-US" sz="1400" dirty="0" smtClean="0">
                <a:solidFill>
                  <a:schemeClr val="tx1"/>
                </a:solidFill>
                <a:latin typeface="Arial Narrow" panose="020B0606020202030204" pitchFamily="34" charset="0"/>
              </a:rPr>
              <a:t>Vital-nonad</a:t>
            </a:r>
            <a:r>
              <a:rPr lang="en-US" sz="1400" dirty="0" smtClean="0">
                <a:solidFill>
                  <a:schemeClr val="tx1"/>
                </a:solidFill>
                <a:latin typeface="Arial Narrow" panose="020B0606020202030204" pitchFamily="34" charset="0"/>
              </a:rPr>
              <a:t>, Heart-base, Gender</a:t>
            </a:r>
            <a:endParaRPr lang="en-US" sz="1400" dirty="0">
              <a:solidFill>
                <a:schemeClr val="tx1"/>
              </a:solidFill>
              <a:latin typeface="Arial Narrow" panose="020B0606020202030204" pitchFamily="34" charset="0"/>
            </a:endParaRPr>
          </a:p>
          <a:p>
            <a:pPr fontAlgn="base">
              <a:lnSpc>
                <a:spcPct val="90000"/>
              </a:lnSpc>
              <a:spcAft>
                <a:spcPts val="600"/>
              </a:spcAft>
            </a:pPr>
            <a:r>
              <a:rPr lang="en-US" sz="1400" dirty="0" smtClean="0">
                <a:solidFill>
                  <a:schemeClr val="tx1"/>
                </a:solidFill>
                <a:latin typeface="Arial Narrow" panose="020B0606020202030204" pitchFamily="34" charset="0"/>
              </a:rPr>
              <a:t>Five sense-sensitivity groups (eye, ear, nose, tongue, body</a:t>
            </a:r>
            <a:r>
              <a:rPr lang="en-US" sz="1400" dirty="0" smtClean="0">
                <a:solidFill>
                  <a:schemeClr val="tx1"/>
                </a:solidFill>
                <a:latin typeface="Arial Narrow" panose="020B0606020202030204" pitchFamily="34" charset="0"/>
              </a:rPr>
              <a:t>)</a:t>
            </a:r>
          </a:p>
        </p:txBody>
      </p:sp>
      <p:sp>
        <p:nvSpPr>
          <p:cNvPr id="21" name="Rectangle 20"/>
          <p:cNvSpPr/>
          <p:nvPr/>
        </p:nvSpPr>
        <p:spPr>
          <a:xfrm>
            <a:off x="4876800" y="2209800"/>
            <a:ext cx="2209800" cy="45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90000"/>
              </a:lnSpc>
              <a:spcAft>
                <a:spcPts val="500"/>
              </a:spcAft>
            </a:pPr>
            <a:r>
              <a:rPr lang="en-US" sz="1400" b="1" dirty="0" smtClean="0">
                <a:solidFill>
                  <a:schemeClr val="bg1"/>
                </a:solidFill>
                <a:latin typeface="Arial Narrow" panose="020B0606020202030204" pitchFamily="34" charset="0"/>
              </a:rPr>
              <a:t>Natural Decisive Support Causes</a:t>
            </a:r>
            <a:endParaRPr lang="en-US" sz="1400" b="1" dirty="0">
              <a:solidFill>
                <a:schemeClr val="bg1"/>
              </a:solidFill>
              <a:latin typeface="Arial Narrow" panose="020B0606020202030204" pitchFamily="34" charset="0"/>
            </a:endParaRPr>
          </a:p>
        </p:txBody>
      </p:sp>
      <p:sp>
        <p:nvSpPr>
          <p:cNvPr id="22" name="Rectangle 21"/>
          <p:cNvSpPr/>
          <p:nvPr/>
        </p:nvSpPr>
        <p:spPr>
          <a:xfrm>
            <a:off x="7086600" y="2209800"/>
            <a:ext cx="2743200" cy="45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nchorCtr="0"/>
          <a:lstStyle/>
          <a:p>
            <a:pPr>
              <a:lnSpc>
                <a:spcPct val="90000"/>
              </a:lnSpc>
              <a:spcAft>
                <a:spcPts val="500"/>
              </a:spcAft>
            </a:pPr>
            <a:r>
              <a:rPr lang="en-US" sz="1400" b="1" dirty="0" smtClean="0">
                <a:solidFill>
                  <a:schemeClr val="bg1"/>
                </a:solidFill>
                <a:latin typeface="Arial Narrow" panose="020B0606020202030204" pitchFamily="34" charset="0"/>
              </a:rPr>
              <a:t>Natural Decisive Support </a:t>
            </a:r>
            <a:br>
              <a:rPr lang="en-US" sz="1400" b="1" dirty="0" smtClean="0">
                <a:solidFill>
                  <a:schemeClr val="bg1"/>
                </a:solidFill>
                <a:latin typeface="Arial Narrow" panose="020B0606020202030204" pitchFamily="34" charset="0"/>
              </a:rPr>
            </a:br>
            <a:r>
              <a:rPr lang="en-US" sz="1400" b="1" dirty="0" smtClean="0">
                <a:solidFill>
                  <a:schemeClr val="bg1"/>
                </a:solidFill>
                <a:latin typeface="Arial Narrow" panose="020B0606020202030204" pitchFamily="34" charset="0"/>
              </a:rPr>
              <a:t>Results</a:t>
            </a:r>
          </a:p>
        </p:txBody>
      </p:sp>
      <p:sp>
        <p:nvSpPr>
          <p:cNvPr id="23" name="Rectangle 22"/>
          <p:cNvSpPr/>
          <p:nvPr/>
        </p:nvSpPr>
        <p:spPr>
          <a:xfrm>
            <a:off x="4876800" y="2667000"/>
            <a:ext cx="2093976"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fontAlgn="base">
              <a:lnSpc>
                <a:spcPct val="90000"/>
              </a:lnSpc>
              <a:spcAft>
                <a:spcPts val="300"/>
              </a:spcAft>
            </a:pPr>
            <a:r>
              <a:rPr lang="en-US" sz="1400" dirty="0" smtClean="0">
                <a:solidFill>
                  <a:schemeClr val="tx1"/>
                </a:solidFill>
                <a:latin typeface="Arial Narrow" panose="020B0606020202030204" pitchFamily="34" charset="0"/>
              </a:rPr>
              <a:t>Past “strong” experiences:</a:t>
            </a:r>
          </a:p>
          <a:p>
            <a:pPr marL="231775" marR="0" lvl="0" indent="-231775" fontAlgn="base">
              <a:lnSpc>
                <a:spcPct val="90000"/>
              </a:lnSpc>
              <a:spcAft>
                <a:spcPts val="300"/>
              </a:spcAft>
              <a:buFont typeface="Symbol" panose="05050102010706020507" pitchFamily="18" charset="2"/>
              <a:buChar char=""/>
            </a:pPr>
            <a:r>
              <a:rPr lang="en-US" sz="1400" dirty="0" smtClean="0">
                <a:solidFill>
                  <a:schemeClr val="tx1"/>
                </a:solidFill>
                <a:latin typeface="Arial Narrow" panose="020B0606020202030204" pitchFamily="34" charset="0"/>
              </a:rPr>
              <a:t>Thought Moments</a:t>
            </a:r>
          </a:p>
          <a:p>
            <a:pPr marL="231775" marR="0" lvl="0" indent="-231775" fontAlgn="base">
              <a:lnSpc>
                <a:spcPct val="90000"/>
              </a:lnSpc>
              <a:spcAft>
                <a:spcPts val="300"/>
              </a:spcAft>
              <a:buFont typeface="Symbol" panose="05050102010706020507" pitchFamily="18" charset="2"/>
              <a:buChar char=""/>
            </a:pPr>
            <a:r>
              <a:rPr lang="en-US" sz="1400" dirty="0" smtClean="0">
                <a:solidFill>
                  <a:schemeClr val="tx1"/>
                </a:solidFill>
                <a:effectLst/>
                <a:latin typeface="Arial Narrow" panose="020B0606020202030204" pitchFamily="34" charset="0"/>
              </a:rPr>
              <a:t>Rūpa</a:t>
            </a:r>
          </a:p>
          <a:p>
            <a:pPr marL="231775" marR="0" lvl="0" indent="-231775" fontAlgn="base">
              <a:lnSpc>
                <a:spcPct val="90000"/>
              </a:lnSpc>
              <a:spcAft>
                <a:spcPts val="300"/>
              </a:spcAft>
              <a:buFont typeface="Symbol" panose="05050102010706020507" pitchFamily="18" charset="2"/>
              <a:buChar char=""/>
            </a:pPr>
            <a:r>
              <a:rPr lang="en-US" sz="1400" dirty="0" smtClean="0">
                <a:solidFill>
                  <a:schemeClr val="tx1"/>
                </a:solidFill>
                <a:latin typeface="Arial Narrow" panose="020B0606020202030204" pitchFamily="34" charset="0"/>
              </a:rPr>
              <a:t>Concepts</a:t>
            </a:r>
            <a:endParaRPr lang="en-US" sz="1400" dirty="0" smtClean="0">
              <a:solidFill>
                <a:schemeClr val="tx1"/>
              </a:solidFill>
              <a:effectLst/>
              <a:latin typeface="Arial Narrow" panose="020B0606020202030204" pitchFamily="34" charset="0"/>
            </a:endParaRPr>
          </a:p>
        </p:txBody>
      </p:sp>
      <p:sp>
        <p:nvSpPr>
          <p:cNvPr id="25" name="Rectangle 24"/>
          <p:cNvSpPr/>
          <p:nvPr/>
        </p:nvSpPr>
        <p:spPr>
          <a:xfrm>
            <a:off x="7086600" y="2671011"/>
            <a:ext cx="27432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t" anchorCtr="0"/>
          <a:lstStyle/>
          <a:p>
            <a:pPr fontAlgn="base">
              <a:lnSpc>
                <a:spcPct val="90000"/>
              </a:lnSpc>
              <a:spcAft>
                <a:spcPts val="300"/>
              </a:spcAft>
            </a:pPr>
            <a:r>
              <a:rPr lang="en-US" sz="1400" b="1" dirty="0" smtClean="0">
                <a:solidFill>
                  <a:schemeClr val="tx1"/>
                </a:solidFill>
                <a:latin typeface="Arial Narrow" panose="020B0606020202030204" pitchFamily="34" charset="0"/>
              </a:rPr>
              <a:t>All</a:t>
            </a:r>
            <a:r>
              <a:rPr lang="en-US" sz="1400" dirty="0" smtClean="0">
                <a:solidFill>
                  <a:schemeClr val="tx1"/>
                </a:solidFill>
                <a:latin typeface="Arial Narrow" panose="020B0606020202030204" pitchFamily="34" charset="0"/>
              </a:rPr>
              <a:t> current Thought Moments:</a:t>
            </a:r>
          </a:p>
          <a:p>
            <a:pPr marL="231775" marR="0" lvl="0" indent="-231775" fontAlgn="base">
              <a:lnSpc>
                <a:spcPct val="90000"/>
              </a:lnSpc>
              <a:spcAft>
                <a:spcPts val="300"/>
              </a:spcAft>
              <a:buFont typeface="Symbol" panose="05050102010706020507" pitchFamily="18" charset="2"/>
              <a:buChar char=""/>
            </a:pPr>
            <a:r>
              <a:rPr lang="en-US" sz="1400" dirty="0" smtClean="0">
                <a:solidFill>
                  <a:schemeClr val="tx1"/>
                </a:solidFill>
                <a:latin typeface="Arial Narrow" panose="020B0606020202030204" pitchFamily="34" charset="0"/>
              </a:rPr>
              <a:t>Life-continuum Thought Moments</a:t>
            </a:r>
          </a:p>
          <a:p>
            <a:pPr marL="231775" marR="0" lvl="0" indent="-231775" fontAlgn="base">
              <a:lnSpc>
                <a:spcPct val="90000"/>
              </a:lnSpc>
              <a:spcAft>
                <a:spcPts val="300"/>
              </a:spcAft>
              <a:buFont typeface="Symbol" panose="05050102010706020507" pitchFamily="18" charset="2"/>
              <a:buChar char=""/>
            </a:pPr>
            <a:r>
              <a:rPr lang="en-US" sz="1400" dirty="0" smtClean="0">
                <a:solidFill>
                  <a:schemeClr val="tx1"/>
                </a:solidFill>
                <a:latin typeface="Arial Narrow" panose="020B0606020202030204" pitchFamily="34" charset="0"/>
              </a:rPr>
              <a:t>Thought Moments that process s</a:t>
            </a:r>
            <a:r>
              <a:rPr lang="en-US" sz="1400" dirty="0" smtClean="0">
                <a:solidFill>
                  <a:schemeClr val="tx1"/>
                </a:solidFill>
                <a:effectLst/>
                <a:latin typeface="Arial Narrow" panose="020B0606020202030204" pitchFamily="34" charset="0"/>
              </a:rPr>
              <a:t>ense objects (</a:t>
            </a:r>
            <a:r>
              <a:rPr lang="en-US" sz="1400" b="1" dirty="0" smtClean="0">
                <a:solidFill>
                  <a:schemeClr val="tx1"/>
                </a:solidFill>
                <a:effectLst/>
                <a:latin typeface="Arial Narrow" panose="020B0606020202030204" pitchFamily="34" charset="0"/>
              </a:rPr>
              <a:t>13</a:t>
            </a:r>
            <a:r>
              <a:rPr lang="en-US" sz="1400" dirty="0" smtClean="0">
                <a:solidFill>
                  <a:schemeClr val="tx1"/>
                </a:solidFill>
                <a:effectLst/>
                <a:latin typeface="Arial Narrow" panose="020B0606020202030204" pitchFamily="34" charset="0"/>
              </a:rPr>
              <a:t>-</a:t>
            </a:r>
            <a:r>
              <a:rPr lang="en-US" sz="1400" b="1" dirty="0" smtClean="0">
                <a:solidFill>
                  <a:schemeClr val="tx1"/>
                </a:solidFill>
                <a:effectLst/>
                <a:latin typeface="Arial Narrow" panose="020B0606020202030204" pitchFamily="34" charset="0"/>
              </a:rPr>
              <a:t>27</a:t>
            </a:r>
            <a:r>
              <a:rPr lang="en-US" sz="1400" dirty="0" smtClean="0">
                <a:solidFill>
                  <a:schemeClr val="tx1"/>
                </a:solidFill>
                <a:effectLst/>
                <a:latin typeface="Arial Narrow" panose="020B0606020202030204" pitchFamily="34" charset="0"/>
              </a:rPr>
              <a:t>)</a:t>
            </a:r>
          </a:p>
          <a:p>
            <a:pPr marL="231775" marR="0" lvl="0" indent="-231775" fontAlgn="base">
              <a:lnSpc>
                <a:spcPct val="90000"/>
              </a:lnSpc>
              <a:spcAft>
                <a:spcPts val="300"/>
              </a:spcAft>
              <a:buFont typeface="Symbol" panose="05050102010706020507" pitchFamily="18" charset="2"/>
              <a:buChar char=""/>
            </a:pPr>
            <a:r>
              <a:rPr lang="en-US" sz="1400" dirty="0" smtClean="0">
                <a:solidFill>
                  <a:schemeClr val="tx1"/>
                </a:solidFill>
                <a:latin typeface="Arial Narrow" panose="020B0606020202030204" pitchFamily="34" charset="0"/>
              </a:rPr>
              <a:t>Thought Moment that </a:t>
            </a:r>
            <a:r>
              <a:rPr lang="en-US" sz="1400" b="1" dirty="0" smtClean="0">
                <a:solidFill>
                  <a:schemeClr val="tx1"/>
                </a:solidFill>
                <a:latin typeface="Arial Narrow" panose="020B0606020202030204" pitchFamily="34" charset="0"/>
              </a:rPr>
              <a:t>decides</a:t>
            </a:r>
            <a:r>
              <a:rPr lang="en-US" sz="1400" dirty="0" smtClean="0">
                <a:solidFill>
                  <a:schemeClr val="tx1"/>
                </a:solidFill>
                <a:latin typeface="Arial Narrow" panose="020B0606020202030204" pitchFamily="34" charset="0"/>
              </a:rPr>
              <a:t> reaction (</a:t>
            </a:r>
            <a:r>
              <a:rPr lang="en-US" sz="1400" b="1" dirty="0" smtClean="0">
                <a:solidFill>
                  <a:schemeClr val="tx1"/>
                </a:solidFill>
                <a:latin typeface="Arial Narrow" panose="020B0606020202030204" pitchFamily="34" charset="0"/>
              </a:rPr>
              <a:t>29</a:t>
            </a:r>
            <a:r>
              <a:rPr lang="en-US" sz="1400" dirty="0" smtClean="0">
                <a:solidFill>
                  <a:schemeClr val="tx1"/>
                </a:solidFill>
                <a:latin typeface="Arial Narrow" panose="020B0606020202030204" pitchFamily="34" charset="0"/>
              </a:rPr>
              <a:t>)</a:t>
            </a:r>
          </a:p>
          <a:p>
            <a:pPr marL="231775" marR="0" lvl="0" indent="-231775" fontAlgn="base">
              <a:lnSpc>
                <a:spcPct val="90000"/>
              </a:lnSpc>
              <a:spcAft>
                <a:spcPts val="300"/>
              </a:spcAft>
              <a:buFont typeface="Symbol" panose="05050102010706020507" pitchFamily="18" charset="2"/>
              <a:buChar char=""/>
            </a:pPr>
            <a:r>
              <a:rPr lang="en-US" sz="1400" dirty="0" smtClean="0">
                <a:solidFill>
                  <a:schemeClr val="tx1"/>
                </a:solidFill>
                <a:effectLst/>
                <a:latin typeface="Arial Narrow" panose="020B0606020202030204" pitchFamily="34" charset="0"/>
              </a:rPr>
              <a:t>Thought Moments that </a:t>
            </a:r>
            <a:r>
              <a:rPr lang="en-US" sz="1400" dirty="0" smtClean="0">
                <a:solidFill>
                  <a:schemeClr val="tx1"/>
                </a:solidFill>
                <a:latin typeface="Arial Narrow" panose="020B0606020202030204" pitchFamily="34" charset="0"/>
              </a:rPr>
              <a:t>create new kamma</a:t>
            </a:r>
            <a:r>
              <a:rPr lang="en-US" sz="1400" dirty="0" smtClean="0">
                <a:solidFill>
                  <a:schemeClr val="tx1"/>
                </a:solidFill>
                <a:effectLst/>
                <a:latin typeface="Arial Narrow" panose="020B0606020202030204" pitchFamily="34" charset="0"/>
              </a:rPr>
              <a:t>, including </a:t>
            </a:r>
            <a:r>
              <a:rPr lang="en-US" sz="1400" b="1" dirty="0" smtClean="0">
                <a:solidFill>
                  <a:schemeClr val="tx1"/>
                </a:solidFill>
                <a:effectLst/>
                <a:latin typeface="Arial Narrow" panose="020B0606020202030204" pitchFamily="34" charset="0"/>
              </a:rPr>
              <a:t>strength</a:t>
            </a:r>
            <a:r>
              <a:rPr lang="en-US" sz="1400" dirty="0" smtClean="0">
                <a:solidFill>
                  <a:schemeClr val="tx1"/>
                </a:solidFill>
                <a:effectLst/>
                <a:latin typeface="Arial Narrow" panose="020B0606020202030204" pitchFamily="34" charset="0"/>
              </a:rPr>
              <a:t> of</a:t>
            </a:r>
            <a:br>
              <a:rPr lang="en-US" sz="1400" dirty="0" smtClean="0">
                <a:solidFill>
                  <a:schemeClr val="tx1"/>
                </a:solidFill>
                <a:effectLst/>
                <a:latin typeface="Arial Narrow" panose="020B0606020202030204" pitchFamily="34" charset="0"/>
              </a:rPr>
            </a:br>
            <a:r>
              <a:rPr lang="en-US" sz="1400" dirty="0" smtClean="0">
                <a:solidFill>
                  <a:schemeClr val="tx1"/>
                </a:solidFill>
                <a:effectLst/>
                <a:latin typeface="Arial Narrow" panose="020B0606020202030204" pitchFamily="34" charset="0"/>
              </a:rPr>
              <a:t>volition (weightiness of kamma)</a:t>
            </a:r>
          </a:p>
        </p:txBody>
      </p:sp>
      <p:sp>
        <p:nvSpPr>
          <p:cNvPr id="28" name="Rectangle 27"/>
          <p:cNvSpPr/>
          <p:nvPr/>
        </p:nvSpPr>
        <p:spPr>
          <a:xfrm>
            <a:off x="4876800" y="5257800"/>
            <a:ext cx="49530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45720" rtlCol="0" anchor="b" anchorCtr="0"/>
          <a:lstStyle/>
          <a:p>
            <a:pPr fontAlgn="base">
              <a:lnSpc>
                <a:spcPct val="90000"/>
              </a:lnSpc>
              <a:spcAft>
                <a:spcPts val="300"/>
              </a:spcAft>
            </a:pPr>
            <a:r>
              <a:rPr lang="en-US" sz="1400" b="1" dirty="0" smtClean="0">
                <a:solidFill>
                  <a:schemeClr val="tx1"/>
                </a:solidFill>
                <a:latin typeface="Arial Narrow" panose="020B0606020202030204" pitchFamily="34" charset="0"/>
              </a:rPr>
              <a:t>Implications of Natural Decisive Support</a:t>
            </a:r>
          </a:p>
          <a:p>
            <a:pPr fontAlgn="base">
              <a:lnSpc>
                <a:spcPct val="90000"/>
              </a:lnSpc>
              <a:spcAft>
                <a:spcPts val="600"/>
              </a:spcAft>
            </a:pPr>
            <a:r>
              <a:rPr lang="en-US" sz="1400" dirty="0" smtClean="0">
                <a:solidFill>
                  <a:schemeClr val="tx1"/>
                </a:solidFill>
                <a:latin typeface="Arial Narrow" panose="020B0606020202030204" pitchFamily="34" charset="0"/>
              </a:rPr>
              <a:t>Natural </a:t>
            </a:r>
            <a:r>
              <a:rPr lang="en-US" sz="1400" dirty="0">
                <a:solidFill>
                  <a:schemeClr val="tx1"/>
                </a:solidFill>
                <a:latin typeface="Arial Narrow" panose="020B0606020202030204" pitchFamily="34" charset="0"/>
              </a:rPr>
              <a:t>Decisive Support is how the current </a:t>
            </a:r>
            <a:r>
              <a:rPr lang="en-US" sz="1400" dirty="0" smtClean="0">
                <a:solidFill>
                  <a:schemeClr val="tx1"/>
                </a:solidFill>
                <a:latin typeface="Arial Narrow" panose="020B0606020202030204" pitchFamily="34" charset="0"/>
              </a:rPr>
              <a:t>Thought Moment is </a:t>
            </a:r>
            <a:r>
              <a:rPr lang="en-US" sz="1400" dirty="0">
                <a:solidFill>
                  <a:schemeClr val="tx1"/>
                </a:solidFill>
                <a:latin typeface="Arial Narrow" panose="020B0606020202030204" pitchFamily="34" charset="0"/>
              </a:rPr>
              <a:t>impacted by </a:t>
            </a:r>
            <a:r>
              <a:rPr lang="en-US" sz="1400" dirty="0" smtClean="0">
                <a:solidFill>
                  <a:schemeClr val="tx1"/>
                </a:solidFill>
                <a:latin typeface="Arial Narrow" panose="020B0606020202030204" pitchFamily="34" charset="0"/>
              </a:rPr>
              <a:t>accumulations / habits / defilements </a:t>
            </a:r>
            <a:r>
              <a:rPr lang="en-US" sz="1400" dirty="0">
                <a:solidFill>
                  <a:schemeClr val="tx1"/>
                </a:solidFill>
                <a:latin typeface="Arial Narrow" panose="020B0606020202030204" pitchFamily="34" charset="0"/>
              </a:rPr>
              <a:t>/ </a:t>
            </a:r>
            <a:r>
              <a:rPr lang="en-US" sz="1400" i="1" dirty="0">
                <a:solidFill>
                  <a:schemeClr val="tx1"/>
                </a:solidFill>
                <a:latin typeface="Arial Narrow" panose="020B0606020202030204" pitchFamily="34" charset="0"/>
              </a:rPr>
              <a:t>pārami </a:t>
            </a:r>
            <a:r>
              <a:rPr lang="en-US" sz="1400" dirty="0" smtClean="0">
                <a:solidFill>
                  <a:schemeClr val="tx1"/>
                </a:solidFill>
                <a:latin typeface="Arial Narrow" panose="020B0606020202030204" pitchFamily="34" charset="0"/>
              </a:rPr>
              <a:t>/ </a:t>
            </a:r>
            <a:r>
              <a:rPr lang="en-US" sz="1400" dirty="0" smtClean="0">
                <a:solidFill>
                  <a:schemeClr val="tx1"/>
                </a:solidFill>
                <a:latin typeface="Arial Narrow" panose="020B0606020202030204" pitchFamily="34" charset="0"/>
              </a:rPr>
              <a:t>vows </a:t>
            </a:r>
            <a:r>
              <a:rPr lang="en-US" sz="1400" dirty="0" smtClean="0">
                <a:solidFill>
                  <a:schemeClr val="tx1"/>
                </a:solidFill>
                <a:latin typeface="Arial Narrow" panose="020B0606020202030204" pitchFamily="34" charset="0"/>
              </a:rPr>
              <a:t>/ tendencies </a:t>
            </a:r>
            <a:r>
              <a:rPr lang="en-US" sz="1400" dirty="0">
                <a:solidFill>
                  <a:schemeClr val="tx1"/>
                </a:solidFill>
                <a:latin typeface="Arial Narrow" panose="020B0606020202030204" pitchFamily="34" charset="0"/>
              </a:rPr>
              <a:t>/ </a:t>
            </a:r>
            <a:r>
              <a:rPr lang="en-US" sz="1400" dirty="0" smtClean="0">
                <a:solidFill>
                  <a:schemeClr val="tx1"/>
                </a:solidFill>
                <a:latin typeface="Arial Narrow" panose="020B0606020202030204" pitchFamily="34" charset="0"/>
              </a:rPr>
              <a:t/>
            </a:r>
            <a:br>
              <a:rPr lang="en-US" sz="1400" dirty="0" smtClean="0">
                <a:solidFill>
                  <a:schemeClr val="tx1"/>
                </a:solidFill>
                <a:latin typeface="Arial Narrow" panose="020B0606020202030204" pitchFamily="34" charset="0"/>
              </a:rPr>
            </a:br>
            <a:r>
              <a:rPr lang="en-US" sz="1400" dirty="0" smtClean="0">
                <a:solidFill>
                  <a:schemeClr val="tx1"/>
                </a:solidFill>
                <a:latin typeface="Arial Narrow" panose="020B0606020202030204" pitchFamily="34" charset="0"/>
              </a:rPr>
              <a:t>the </a:t>
            </a:r>
            <a:r>
              <a:rPr lang="en-US" sz="1400" dirty="0" smtClean="0">
                <a:solidFill>
                  <a:schemeClr val="tx1"/>
                </a:solidFill>
                <a:latin typeface="Arial Narrow" panose="020B0606020202030204" pitchFamily="34" charset="0"/>
              </a:rPr>
              <a:t>environment </a:t>
            </a:r>
            <a:r>
              <a:rPr lang="en-US" sz="1400" dirty="0">
                <a:solidFill>
                  <a:schemeClr val="tx1"/>
                </a:solidFill>
                <a:latin typeface="Arial Narrow" panose="020B0606020202030204" pitchFamily="34" charset="0"/>
              </a:rPr>
              <a:t>/ </a:t>
            </a:r>
            <a:r>
              <a:rPr lang="en-US" sz="1400" dirty="0" smtClean="0">
                <a:solidFill>
                  <a:schemeClr val="tx1"/>
                </a:solidFill>
                <a:latin typeface="Arial Narrow" panose="020B0606020202030204" pitchFamily="34" charset="0"/>
              </a:rPr>
              <a:t>your mood </a:t>
            </a:r>
            <a:r>
              <a:rPr lang="en-US" sz="1400" dirty="0">
                <a:solidFill>
                  <a:schemeClr val="tx1"/>
                </a:solidFill>
                <a:latin typeface="Arial Narrow" panose="020B0606020202030204" pitchFamily="34" charset="0"/>
              </a:rPr>
              <a:t>/ recent </a:t>
            </a:r>
            <a:r>
              <a:rPr lang="en-US" sz="1400" dirty="0" smtClean="0">
                <a:solidFill>
                  <a:schemeClr val="tx1"/>
                </a:solidFill>
                <a:latin typeface="Arial Narrow" panose="020B0606020202030204" pitchFamily="34" charset="0"/>
              </a:rPr>
              <a:t>events.</a:t>
            </a:r>
            <a:endParaRPr lang="en-US" sz="1400" dirty="0">
              <a:solidFill>
                <a:schemeClr val="tx1"/>
              </a:solidFill>
              <a:latin typeface="Arial Narrow" panose="020B0606020202030204" pitchFamily="34" charset="0"/>
            </a:endParaRPr>
          </a:p>
          <a:p>
            <a:pPr fontAlgn="base">
              <a:lnSpc>
                <a:spcPct val="90000"/>
              </a:lnSpc>
              <a:spcAft>
                <a:spcPts val="300"/>
              </a:spcAft>
            </a:pPr>
            <a:r>
              <a:rPr lang="en-US" sz="1400" dirty="0">
                <a:solidFill>
                  <a:schemeClr val="tx1"/>
                </a:solidFill>
                <a:latin typeface="Arial Narrow" panose="020B0606020202030204" pitchFamily="34" charset="0"/>
              </a:rPr>
              <a:t>Don’t try to control the mind, </a:t>
            </a:r>
            <a:r>
              <a:rPr lang="en-US" sz="1400" b="1" dirty="0" smtClean="0">
                <a:solidFill>
                  <a:schemeClr val="tx1"/>
                </a:solidFill>
                <a:latin typeface="Arial Narrow" panose="020B0606020202030204" pitchFamily="34" charset="0"/>
              </a:rPr>
              <a:t>train</a:t>
            </a:r>
            <a:r>
              <a:rPr lang="en-US" sz="1400" dirty="0" smtClean="0">
                <a:solidFill>
                  <a:schemeClr val="tx1"/>
                </a:solidFill>
                <a:latin typeface="Arial Narrow" panose="020B0606020202030204" pitchFamily="34" charset="0"/>
              </a:rPr>
              <a:t> the mind by creating </a:t>
            </a:r>
            <a:r>
              <a:rPr lang="en-US" sz="1400" dirty="0">
                <a:solidFill>
                  <a:schemeClr val="tx1"/>
                </a:solidFill>
                <a:latin typeface="Arial Narrow" panose="020B0606020202030204" pitchFamily="34" charset="0"/>
              </a:rPr>
              <a:t>“strong” </a:t>
            </a:r>
            <a:r>
              <a:rPr lang="en-US" sz="1400" dirty="0" smtClean="0">
                <a:solidFill>
                  <a:schemeClr val="tx1"/>
                </a:solidFill>
                <a:latin typeface="Arial Narrow" panose="020B0606020202030204" pitchFamily="34" charset="0"/>
              </a:rPr>
              <a:t>experiences through:</a:t>
            </a:r>
          </a:p>
          <a:p>
            <a:pPr marL="231775" marR="0" lvl="0" indent="-231775" fontAlgn="base">
              <a:lnSpc>
                <a:spcPct val="90000"/>
              </a:lnSpc>
              <a:spcAft>
                <a:spcPts val="300"/>
              </a:spcAft>
              <a:buFont typeface="Symbol" panose="05050102010706020507" pitchFamily="18" charset="2"/>
              <a:buChar char=""/>
            </a:pPr>
            <a:r>
              <a:rPr lang="en-US" sz="1400" dirty="0" smtClean="0">
                <a:solidFill>
                  <a:schemeClr val="tx1"/>
                </a:solidFill>
                <a:latin typeface="Arial Narrow" panose="020B0606020202030204" pitchFamily="34" charset="0"/>
              </a:rPr>
              <a:t>Repeated wholesome volition (</a:t>
            </a:r>
            <a:r>
              <a:rPr lang="en-US" sz="1400" i="1" dirty="0" smtClean="0">
                <a:solidFill>
                  <a:schemeClr val="tx1"/>
                </a:solidFill>
                <a:latin typeface="Arial Narrow" panose="020B0606020202030204" pitchFamily="34" charset="0"/>
              </a:rPr>
              <a:t>dāna /</a:t>
            </a:r>
            <a:r>
              <a:rPr lang="en-US" sz="1400" dirty="0" smtClean="0">
                <a:solidFill>
                  <a:schemeClr val="tx1"/>
                </a:solidFill>
                <a:latin typeface="Arial Narrow" panose="020B0606020202030204" pitchFamily="34" charset="0"/>
              </a:rPr>
              <a:t> precepts / meditation / </a:t>
            </a:r>
            <a:br>
              <a:rPr lang="en-US" sz="1400" dirty="0" smtClean="0">
                <a:solidFill>
                  <a:schemeClr val="tx1"/>
                </a:solidFill>
                <a:latin typeface="Arial Narrow" panose="020B0606020202030204" pitchFamily="34" charset="0"/>
              </a:rPr>
            </a:br>
            <a:r>
              <a:rPr lang="en-US" sz="1400" dirty="0" smtClean="0">
                <a:solidFill>
                  <a:schemeClr val="tx1"/>
                </a:solidFill>
                <a:latin typeface="Arial Narrow" panose="020B0606020202030204" pitchFamily="34" charset="0"/>
              </a:rPr>
              <a:t>studying the Dhamma / wise attention / etc.)</a:t>
            </a:r>
          </a:p>
          <a:p>
            <a:pPr marL="231775" marR="0" lvl="0" indent="-231775" fontAlgn="base">
              <a:lnSpc>
                <a:spcPct val="90000"/>
              </a:lnSpc>
              <a:spcAft>
                <a:spcPts val="300"/>
              </a:spcAft>
              <a:buFont typeface="Symbol" panose="05050102010706020507" pitchFamily="18" charset="2"/>
              <a:buChar char=""/>
            </a:pPr>
            <a:r>
              <a:rPr lang="en-US" sz="1400" dirty="0" smtClean="0">
                <a:solidFill>
                  <a:schemeClr val="tx1"/>
                </a:solidFill>
                <a:effectLst/>
                <a:latin typeface="Arial Narrow" panose="020B0606020202030204" pitchFamily="34" charset="0"/>
              </a:rPr>
              <a:t>Associating with good </a:t>
            </a:r>
            <a:r>
              <a:rPr lang="en-US" sz="1400" dirty="0" smtClean="0">
                <a:solidFill>
                  <a:schemeClr val="tx1"/>
                </a:solidFill>
                <a:latin typeface="Arial Narrow" panose="020B0606020202030204" pitchFamily="34" charset="0"/>
              </a:rPr>
              <a:t>friends in the dhamma (</a:t>
            </a:r>
            <a:r>
              <a:rPr lang="en-US" sz="1400" i="1" dirty="0" smtClean="0">
                <a:solidFill>
                  <a:schemeClr val="tx1"/>
                </a:solidFill>
                <a:latin typeface="Arial Narrow" panose="020B0606020202030204" pitchFamily="34" charset="0"/>
              </a:rPr>
              <a:t>kalyāṇa-mitta</a:t>
            </a:r>
            <a:r>
              <a:rPr lang="en-US" sz="1400" dirty="0" smtClean="0">
                <a:solidFill>
                  <a:schemeClr val="tx1"/>
                </a:solidFill>
                <a:effectLst/>
                <a:latin typeface="Arial Narrow" panose="020B0606020202030204" pitchFamily="34" charset="0"/>
              </a:rPr>
              <a:t>)</a:t>
            </a:r>
          </a:p>
          <a:p>
            <a:pPr marL="231775" marR="0" lvl="0" indent="-231775" fontAlgn="base">
              <a:lnSpc>
                <a:spcPct val="90000"/>
              </a:lnSpc>
              <a:spcAft>
                <a:spcPts val="300"/>
              </a:spcAft>
              <a:buFont typeface="Symbol" panose="05050102010706020507" pitchFamily="18" charset="2"/>
              <a:buChar char=""/>
            </a:pPr>
            <a:r>
              <a:rPr lang="en-US" sz="1400" dirty="0" smtClean="0">
                <a:solidFill>
                  <a:schemeClr val="tx1"/>
                </a:solidFill>
                <a:latin typeface="Arial Narrow" panose="020B0606020202030204" pitchFamily="34" charset="0"/>
              </a:rPr>
              <a:t>Suitable environment, suitable food</a:t>
            </a:r>
            <a:endParaRPr lang="en-US" sz="1400" dirty="0" smtClean="0">
              <a:solidFill>
                <a:schemeClr val="tx1"/>
              </a:solidFill>
              <a:effectLst/>
              <a:latin typeface="Arial Narrow" panose="020B0606020202030204" pitchFamily="34" charset="0"/>
            </a:endParaRPr>
          </a:p>
        </p:txBody>
      </p:sp>
      <p:sp>
        <p:nvSpPr>
          <p:cNvPr id="20" name="Rectangle 19"/>
          <p:cNvSpPr/>
          <p:nvPr/>
        </p:nvSpPr>
        <p:spPr>
          <a:xfrm>
            <a:off x="76200" y="3810000"/>
            <a:ext cx="4837176"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nchorCtr="0"/>
          <a:lstStyle/>
          <a:p>
            <a:pPr>
              <a:lnSpc>
                <a:spcPct val="90000"/>
              </a:lnSpc>
              <a:spcAft>
                <a:spcPts val="500"/>
              </a:spcAft>
            </a:pPr>
            <a:r>
              <a:rPr lang="en-US" sz="1400" b="1" dirty="0" smtClean="0">
                <a:solidFill>
                  <a:schemeClr val="tx1"/>
                </a:solidFill>
                <a:latin typeface="Arial Narrow" panose="020B0606020202030204" pitchFamily="34" charset="0"/>
              </a:rPr>
              <a:t>Classification of Kamma in the Commentary</a:t>
            </a:r>
            <a:endParaRPr lang="en-US" sz="1400" dirty="0">
              <a:solidFill>
                <a:schemeClr val="tx1"/>
              </a:solidFill>
              <a:latin typeface="Arial Narrow" panose="020B0606020202030204" pitchFamily="34" charset="0"/>
            </a:endParaRPr>
          </a:p>
        </p:txBody>
      </p:sp>
      <p:sp>
        <p:nvSpPr>
          <p:cNvPr id="24" name="Rectangle 23"/>
          <p:cNvSpPr/>
          <p:nvPr/>
        </p:nvSpPr>
        <p:spPr>
          <a:xfrm>
            <a:off x="76200" y="4038600"/>
            <a:ext cx="20574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pPr>
              <a:lnSpc>
                <a:spcPct val="90000"/>
              </a:lnSpc>
              <a:spcAft>
                <a:spcPts val="400"/>
              </a:spcAft>
            </a:pPr>
            <a:r>
              <a:rPr lang="en-US" sz="1400" dirty="0" smtClean="0">
                <a:solidFill>
                  <a:schemeClr val="tx1"/>
                </a:solidFill>
                <a:latin typeface="Arial Narrow" panose="020B0606020202030204" pitchFamily="34" charset="0"/>
              </a:rPr>
              <a:t>By way of function:</a:t>
            </a:r>
            <a:endParaRPr lang="en-US" sz="1400" dirty="0">
              <a:solidFill>
                <a:schemeClr val="tx1"/>
              </a:solidFill>
              <a:latin typeface="Arial Narrow" panose="020B0606020202030204" pitchFamily="34" charset="0"/>
            </a:endParaRPr>
          </a:p>
          <a:p>
            <a:pPr marL="231775" marR="0" lvl="0" indent="-231775" fontAlgn="base">
              <a:lnSpc>
                <a:spcPct val="90000"/>
              </a:lnSpc>
              <a:spcAft>
                <a:spcPts val="400"/>
              </a:spcAft>
              <a:buFont typeface="Symbol" panose="05050102010706020507" pitchFamily="18" charset="2"/>
              <a:buChar char=""/>
            </a:pPr>
            <a:r>
              <a:rPr lang="en-US" sz="1400" dirty="0" smtClean="0">
                <a:solidFill>
                  <a:schemeClr val="tx1"/>
                </a:solidFill>
                <a:effectLst/>
                <a:latin typeface="Arial Narrow" panose="020B0606020202030204" pitchFamily="34" charset="0"/>
              </a:rPr>
              <a:t>Productive kamma</a:t>
            </a:r>
          </a:p>
          <a:p>
            <a:pPr marL="231775" marR="0" lvl="0" indent="-231775" fontAlgn="base">
              <a:lnSpc>
                <a:spcPct val="90000"/>
              </a:lnSpc>
              <a:spcAft>
                <a:spcPts val="400"/>
              </a:spcAft>
              <a:buFont typeface="Symbol" panose="05050102010706020507" pitchFamily="18" charset="2"/>
              <a:buChar char=""/>
            </a:pPr>
            <a:r>
              <a:rPr lang="en-US" sz="1400" dirty="0" smtClean="0">
                <a:solidFill>
                  <a:schemeClr val="tx1"/>
                </a:solidFill>
                <a:effectLst/>
                <a:latin typeface="Arial Narrow" panose="020B0606020202030204" pitchFamily="34" charset="0"/>
              </a:rPr>
              <a:t>Supportive kamma</a:t>
            </a:r>
          </a:p>
          <a:p>
            <a:pPr marL="231775" marR="0" lvl="0" indent="-231775" fontAlgn="base">
              <a:lnSpc>
                <a:spcPct val="90000"/>
              </a:lnSpc>
              <a:spcAft>
                <a:spcPts val="400"/>
              </a:spcAft>
              <a:buFont typeface="Symbol" panose="05050102010706020507" pitchFamily="18" charset="2"/>
              <a:buChar char=""/>
            </a:pPr>
            <a:r>
              <a:rPr lang="en-US" sz="1400" dirty="0" smtClean="0">
                <a:solidFill>
                  <a:schemeClr val="tx1"/>
                </a:solidFill>
                <a:effectLst/>
                <a:latin typeface="Arial Narrow" panose="020B0606020202030204" pitchFamily="34" charset="0"/>
              </a:rPr>
              <a:t>Obstructive kamma</a:t>
            </a:r>
          </a:p>
          <a:p>
            <a:pPr marL="231775" marR="0" lvl="0" indent="-231775" fontAlgn="base">
              <a:lnSpc>
                <a:spcPct val="90000"/>
              </a:lnSpc>
              <a:spcAft>
                <a:spcPts val="400"/>
              </a:spcAft>
              <a:buFont typeface="Symbol" panose="05050102010706020507" pitchFamily="18" charset="2"/>
              <a:buChar char=""/>
            </a:pPr>
            <a:r>
              <a:rPr lang="en-US" sz="1400" dirty="0" smtClean="0">
                <a:solidFill>
                  <a:schemeClr val="tx1"/>
                </a:solidFill>
                <a:effectLst/>
                <a:latin typeface="Arial Narrow" panose="020B0606020202030204" pitchFamily="34" charset="0"/>
              </a:rPr>
              <a:t>Destructive kamma</a:t>
            </a:r>
            <a:endParaRPr lang="en-US" sz="1400" dirty="0">
              <a:solidFill>
                <a:schemeClr val="tx1"/>
              </a:solidFill>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26" name="Rectangle 25"/>
          <p:cNvSpPr/>
          <p:nvPr/>
        </p:nvSpPr>
        <p:spPr>
          <a:xfrm>
            <a:off x="1905000" y="4038600"/>
            <a:ext cx="3008376"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spcAft>
                <a:spcPts val="400"/>
              </a:spcAft>
            </a:pPr>
            <a:r>
              <a:rPr lang="en-US" sz="1400" dirty="0" smtClean="0">
                <a:solidFill>
                  <a:schemeClr val="tx1"/>
                </a:solidFill>
                <a:latin typeface="Arial Narrow" panose="020B0606020202030204" pitchFamily="34" charset="0"/>
              </a:rPr>
              <a:t>By time of ripening:</a:t>
            </a:r>
            <a:endParaRPr lang="en-US" sz="1400" dirty="0">
              <a:solidFill>
                <a:schemeClr val="tx1"/>
              </a:solidFill>
              <a:latin typeface="Arial Narrow" panose="020B0606020202030204" pitchFamily="34" charset="0"/>
            </a:endParaRPr>
          </a:p>
          <a:p>
            <a:pPr marL="231775" marR="0" lvl="0" indent="-231775" fontAlgn="base">
              <a:lnSpc>
                <a:spcPct val="90000"/>
              </a:lnSpc>
              <a:spcAft>
                <a:spcPts val="400"/>
              </a:spcAft>
              <a:buFont typeface="Symbol" panose="05050102010706020507" pitchFamily="18" charset="2"/>
              <a:buChar char=""/>
            </a:pPr>
            <a:r>
              <a:rPr lang="en-US" sz="1400" dirty="0" smtClean="0">
                <a:solidFill>
                  <a:schemeClr val="tx1"/>
                </a:solidFill>
                <a:effectLst/>
                <a:latin typeface="Arial Narrow" panose="020B0606020202030204" pitchFamily="34" charset="0"/>
              </a:rPr>
              <a:t>Immediately effective kamma</a:t>
            </a:r>
          </a:p>
          <a:p>
            <a:pPr marL="231775" marR="0" lvl="0" indent="-231775" fontAlgn="base">
              <a:lnSpc>
                <a:spcPct val="90000"/>
              </a:lnSpc>
              <a:spcAft>
                <a:spcPts val="400"/>
              </a:spcAft>
              <a:buFont typeface="Symbol" panose="05050102010706020507" pitchFamily="18" charset="2"/>
              <a:buChar char=""/>
            </a:pPr>
            <a:r>
              <a:rPr lang="en-US" sz="1400" dirty="0" smtClean="0">
                <a:solidFill>
                  <a:schemeClr val="tx1"/>
                </a:solidFill>
                <a:effectLst/>
                <a:latin typeface="Arial Narrow" panose="020B0606020202030204" pitchFamily="34" charset="0"/>
              </a:rPr>
              <a:t>Subsequently effective kamma</a:t>
            </a:r>
          </a:p>
          <a:p>
            <a:pPr marL="231775" marR="0" lvl="0" indent="-231775" fontAlgn="base">
              <a:lnSpc>
                <a:spcPct val="90000"/>
              </a:lnSpc>
              <a:spcAft>
                <a:spcPts val="400"/>
              </a:spcAft>
              <a:buFont typeface="Symbol" panose="05050102010706020507" pitchFamily="18" charset="2"/>
              <a:buChar char=""/>
            </a:pPr>
            <a:r>
              <a:rPr lang="en-US" sz="1400" dirty="0" smtClean="0">
                <a:solidFill>
                  <a:schemeClr val="tx1"/>
                </a:solidFill>
                <a:effectLst/>
                <a:latin typeface="Arial Narrow" panose="020B0606020202030204" pitchFamily="34" charset="0"/>
              </a:rPr>
              <a:t>Indefinitely effective kamma</a:t>
            </a:r>
          </a:p>
          <a:p>
            <a:pPr marL="231775" marR="0" lvl="0" indent="-231775" fontAlgn="base">
              <a:lnSpc>
                <a:spcPct val="90000"/>
              </a:lnSpc>
              <a:spcAft>
                <a:spcPts val="400"/>
              </a:spcAft>
              <a:buFont typeface="Symbol" panose="05050102010706020507" pitchFamily="18" charset="2"/>
              <a:buChar char=""/>
            </a:pPr>
            <a:r>
              <a:rPr lang="en-US" sz="1400" dirty="0" smtClean="0">
                <a:solidFill>
                  <a:schemeClr val="tx1"/>
                </a:solidFill>
                <a:effectLst/>
                <a:latin typeface="Arial Narrow" panose="020B0606020202030204" pitchFamily="34" charset="0"/>
              </a:rPr>
              <a:t>Defunct kamma</a:t>
            </a:r>
            <a:endParaRPr lang="en-US" sz="1400" dirty="0" smtClean="0">
              <a:solidFill>
                <a:schemeClr val="tx1"/>
              </a:solidFill>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27" name="Rectangle 26"/>
          <p:cNvSpPr/>
          <p:nvPr/>
        </p:nvSpPr>
        <p:spPr>
          <a:xfrm>
            <a:off x="76200" y="5410200"/>
            <a:ext cx="20574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pPr>
              <a:lnSpc>
                <a:spcPct val="90000"/>
              </a:lnSpc>
              <a:spcAft>
                <a:spcPts val="400"/>
              </a:spcAft>
            </a:pPr>
            <a:r>
              <a:rPr lang="en-US" sz="1400" dirty="0" smtClean="0">
                <a:solidFill>
                  <a:schemeClr val="tx1"/>
                </a:solidFill>
                <a:latin typeface="Arial Narrow" panose="020B0606020202030204" pitchFamily="34" charset="0"/>
              </a:rPr>
              <a:t>By order of ripening:</a:t>
            </a:r>
            <a:endParaRPr lang="en-US" sz="1400" dirty="0">
              <a:solidFill>
                <a:schemeClr val="tx1"/>
              </a:solidFill>
              <a:latin typeface="Arial Narrow" panose="020B0606020202030204" pitchFamily="34" charset="0"/>
            </a:endParaRPr>
          </a:p>
          <a:p>
            <a:pPr marL="231775" marR="0" lvl="0" indent="-231775" fontAlgn="base">
              <a:lnSpc>
                <a:spcPct val="90000"/>
              </a:lnSpc>
              <a:spcAft>
                <a:spcPts val="400"/>
              </a:spcAft>
              <a:buFont typeface="Symbol" panose="05050102010706020507" pitchFamily="18" charset="2"/>
              <a:buChar char=""/>
            </a:pPr>
            <a:r>
              <a:rPr lang="en-US" sz="1400" dirty="0" smtClean="0">
                <a:solidFill>
                  <a:schemeClr val="tx1"/>
                </a:solidFill>
                <a:effectLst/>
                <a:latin typeface="Arial Narrow" panose="020B0606020202030204" pitchFamily="34" charset="0"/>
              </a:rPr>
              <a:t>Weighty kamma</a:t>
            </a:r>
          </a:p>
          <a:p>
            <a:pPr marL="231775" marR="0" lvl="0" indent="-231775" fontAlgn="base">
              <a:lnSpc>
                <a:spcPct val="90000"/>
              </a:lnSpc>
              <a:spcAft>
                <a:spcPts val="400"/>
              </a:spcAft>
              <a:buFont typeface="Symbol" panose="05050102010706020507" pitchFamily="18" charset="2"/>
              <a:buChar char=""/>
            </a:pPr>
            <a:r>
              <a:rPr lang="en-US" sz="1400" dirty="0" smtClean="0">
                <a:solidFill>
                  <a:schemeClr val="tx1"/>
                </a:solidFill>
                <a:effectLst/>
                <a:latin typeface="Arial Narrow" panose="020B0606020202030204" pitchFamily="34" charset="0"/>
              </a:rPr>
              <a:t>Death-proximate </a:t>
            </a:r>
            <a:br>
              <a:rPr lang="en-US" sz="1400" dirty="0" smtClean="0">
                <a:solidFill>
                  <a:schemeClr val="tx1"/>
                </a:solidFill>
                <a:effectLst/>
                <a:latin typeface="Arial Narrow" panose="020B0606020202030204" pitchFamily="34" charset="0"/>
              </a:rPr>
            </a:br>
            <a:r>
              <a:rPr lang="en-US" sz="1400" dirty="0" smtClean="0">
                <a:solidFill>
                  <a:schemeClr val="tx1"/>
                </a:solidFill>
                <a:effectLst/>
                <a:latin typeface="Arial Narrow" panose="020B0606020202030204" pitchFamily="34" charset="0"/>
              </a:rPr>
              <a:t>kamma</a:t>
            </a:r>
          </a:p>
          <a:p>
            <a:pPr marL="231775" marR="0" lvl="0" indent="-231775" fontAlgn="base">
              <a:lnSpc>
                <a:spcPct val="90000"/>
              </a:lnSpc>
              <a:spcAft>
                <a:spcPts val="400"/>
              </a:spcAft>
              <a:buFont typeface="Symbol" panose="05050102010706020507" pitchFamily="18" charset="2"/>
              <a:buChar char=""/>
            </a:pPr>
            <a:r>
              <a:rPr lang="en-US" sz="1400" dirty="0" smtClean="0">
                <a:solidFill>
                  <a:schemeClr val="tx1"/>
                </a:solidFill>
                <a:effectLst/>
                <a:latin typeface="Arial Narrow" panose="020B0606020202030204" pitchFamily="34" charset="0"/>
              </a:rPr>
              <a:t>Habitual kamma</a:t>
            </a:r>
          </a:p>
          <a:p>
            <a:pPr marL="231775" marR="0" lvl="0" indent="-231775" fontAlgn="base">
              <a:lnSpc>
                <a:spcPct val="90000"/>
              </a:lnSpc>
              <a:spcAft>
                <a:spcPts val="400"/>
              </a:spcAft>
              <a:buFont typeface="Symbol" panose="05050102010706020507" pitchFamily="18" charset="2"/>
              <a:buChar char=""/>
            </a:pPr>
            <a:r>
              <a:rPr lang="en-US" sz="1400" dirty="0" smtClean="0">
                <a:solidFill>
                  <a:schemeClr val="tx1"/>
                </a:solidFill>
                <a:effectLst/>
                <a:latin typeface="Arial Narrow" panose="020B0606020202030204" pitchFamily="34" charset="0"/>
              </a:rPr>
              <a:t>Reserve kamma</a:t>
            </a:r>
            <a:endParaRPr lang="en-US" sz="1400" dirty="0">
              <a:solidFill>
                <a:schemeClr val="tx1"/>
              </a:solidFill>
              <a:effectLst/>
              <a:latin typeface="Arial Narrow" panose="020B0606020202030204" pitchFamily="34" charset="0"/>
              <a:ea typeface="Calibri" panose="020F0502020204030204" pitchFamily="34" charset="0"/>
              <a:cs typeface="Times New Roman" panose="02020603050405020304" pitchFamily="18" charset="0"/>
            </a:endParaRPr>
          </a:p>
        </p:txBody>
      </p:sp>
      <p:sp>
        <p:nvSpPr>
          <p:cNvPr id="29" name="Rectangle 28"/>
          <p:cNvSpPr/>
          <p:nvPr/>
        </p:nvSpPr>
        <p:spPr>
          <a:xfrm>
            <a:off x="1905000" y="5410200"/>
            <a:ext cx="3008376"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spcAft>
                <a:spcPts val="400"/>
              </a:spcAft>
            </a:pPr>
            <a:r>
              <a:rPr lang="en-US" sz="1400" dirty="0" smtClean="0">
                <a:solidFill>
                  <a:schemeClr val="tx1"/>
                </a:solidFill>
                <a:latin typeface="Arial Narrow" panose="020B0606020202030204" pitchFamily="34" charset="0"/>
              </a:rPr>
              <a:t>By place of ripening:</a:t>
            </a:r>
            <a:endParaRPr lang="en-US" sz="1400" dirty="0">
              <a:solidFill>
                <a:schemeClr val="tx1"/>
              </a:solidFill>
              <a:latin typeface="Arial Narrow" panose="020B0606020202030204" pitchFamily="34" charset="0"/>
            </a:endParaRPr>
          </a:p>
          <a:p>
            <a:pPr marL="231775" marR="0" lvl="0" indent="-231775" fontAlgn="base">
              <a:lnSpc>
                <a:spcPct val="90000"/>
              </a:lnSpc>
              <a:spcAft>
                <a:spcPts val="400"/>
              </a:spcAft>
              <a:buFont typeface="Symbol" panose="05050102010706020507" pitchFamily="18" charset="2"/>
              <a:buChar char=""/>
            </a:pPr>
            <a:r>
              <a:rPr lang="en-US" sz="1400" dirty="0" smtClean="0">
                <a:solidFill>
                  <a:schemeClr val="tx1"/>
                </a:solidFill>
                <a:effectLst/>
                <a:latin typeface="Arial Narrow" panose="020B0606020202030204" pitchFamily="34" charset="0"/>
              </a:rPr>
              <a:t>Unwholesome kamma</a:t>
            </a:r>
          </a:p>
          <a:p>
            <a:pPr marL="231775" marR="0" lvl="0" indent="-231775" fontAlgn="base">
              <a:lnSpc>
                <a:spcPct val="90000"/>
              </a:lnSpc>
              <a:spcAft>
                <a:spcPts val="400"/>
              </a:spcAft>
              <a:buFont typeface="Symbol" panose="05050102010706020507" pitchFamily="18" charset="2"/>
              <a:buChar char=""/>
            </a:pPr>
            <a:r>
              <a:rPr lang="en-US" sz="1400" dirty="0" smtClean="0">
                <a:solidFill>
                  <a:schemeClr val="tx1"/>
                </a:solidFill>
                <a:effectLst/>
                <a:latin typeface="Arial Narrow" panose="020B0606020202030204" pitchFamily="34" charset="0"/>
              </a:rPr>
              <a:t>Sense-sphere wholesome kamma</a:t>
            </a:r>
          </a:p>
          <a:p>
            <a:pPr marL="231775" marR="0" lvl="0" indent="-231775" fontAlgn="base">
              <a:lnSpc>
                <a:spcPct val="90000"/>
              </a:lnSpc>
              <a:spcAft>
                <a:spcPts val="400"/>
              </a:spcAft>
              <a:buFont typeface="Symbol" panose="05050102010706020507" pitchFamily="18" charset="2"/>
              <a:buChar char=""/>
            </a:pPr>
            <a:r>
              <a:rPr lang="en-US" sz="1400" dirty="0" smtClean="0">
                <a:solidFill>
                  <a:schemeClr val="tx1"/>
                </a:solidFill>
                <a:effectLst/>
                <a:latin typeface="Arial Narrow" panose="020B0606020202030204" pitchFamily="34" charset="0"/>
              </a:rPr>
              <a:t>Fine-material-sphere wholesome kamma</a:t>
            </a:r>
          </a:p>
          <a:p>
            <a:pPr marL="231775" marR="0" lvl="0" indent="-231775" fontAlgn="base">
              <a:lnSpc>
                <a:spcPct val="90000"/>
              </a:lnSpc>
              <a:spcAft>
                <a:spcPts val="400"/>
              </a:spcAft>
              <a:buFont typeface="Symbol" panose="05050102010706020507" pitchFamily="18" charset="2"/>
              <a:buChar char=""/>
            </a:pPr>
            <a:r>
              <a:rPr lang="en-US" sz="1400" dirty="0" smtClean="0">
                <a:solidFill>
                  <a:schemeClr val="tx1"/>
                </a:solidFill>
                <a:effectLst/>
                <a:latin typeface="Arial Narrow" panose="020B0606020202030204" pitchFamily="34" charset="0"/>
              </a:rPr>
              <a:t>Immaterial-sphere wholesome kamma</a:t>
            </a:r>
            <a:endParaRPr lang="en-US" sz="1400" dirty="0" smtClean="0">
              <a:solidFill>
                <a:schemeClr val="tx1"/>
              </a:solidFill>
              <a:effectLst/>
              <a:latin typeface="Arial Narrow" panose="020B0606020202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0878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5683</TotalTime>
  <Words>862</Words>
  <Application>Microsoft Office PowerPoint</Application>
  <PresentationFormat>A4 Paper (210x297 mm)</PresentationFormat>
  <Paragraphs>86</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Arial Narrow</vt:lpstr>
      <vt:lpstr>Calibri</vt:lpstr>
      <vt:lpstr>Calibri Light</vt:lpstr>
      <vt:lpstr>Symbol</vt:lpstr>
      <vt:lpstr>Times New Roman</vt:lpstr>
      <vt:lpstr>Wingdings</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Moult</dc:creator>
  <cp:lastModifiedBy>Rob Moult</cp:lastModifiedBy>
  <cp:revision>51</cp:revision>
  <cp:lastPrinted>2015-09-28T09:53:05Z</cp:lastPrinted>
  <dcterms:created xsi:type="dcterms:W3CDTF">2015-08-15T05:25:55Z</dcterms:created>
  <dcterms:modified xsi:type="dcterms:W3CDTF">2016-01-04T04:58:34Z</dcterms:modified>
</cp:coreProperties>
</file>