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62" r:id="rId6"/>
    <p:sldId id="263" r:id="rId7"/>
  </p:sldIdLst>
  <p:sldSz cx="9906000" cy="6858000" type="A4"/>
  <p:notesSz cx="6811963"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2">
          <p15:clr>
            <a:srgbClr val="A4A3A4"/>
          </p15:clr>
        </p15:guide>
        <p15:guide id="2" pos="48" userDrawn="1">
          <p15:clr>
            <a:srgbClr val="A4A3A4"/>
          </p15:clr>
        </p15:guide>
        <p15:guide id="3" pos="3072" userDrawn="1">
          <p15:clr>
            <a:srgbClr val="A4A3A4"/>
          </p15:clr>
        </p15:guide>
        <p15:guide id="4" pos="61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767" autoAdjust="0"/>
    <p:restoredTop sz="94799" autoAdjust="0"/>
  </p:normalViewPr>
  <p:slideViewPr>
    <p:cSldViewPr>
      <p:cViewPr varScale="1">
        <p:scale>
          <a:sx n="74" d="100"/>
          <a:sy n="74" d="100"/>
        </p:scale>
        <p:origin x="1608" y="90"/>
      </p:cViewPr>
      <p:guideLst>
        <p:guide orient="horz" pos="132"/>
        <p:guide pos="48"/>
        <p:guide pos="3072"/>
        <p:guide pos="619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4AB3D213-44FD-4541-A65A-17E91238A9C8}" type="datetimeFigureOut">
              <a:rPr lang="en-CA" smtClean="0"/>
              <a:t>2015-11-12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262523-E16A-4F07-8E43-D54AF0705A07}" type="slidenum">
              <a:rPr lang="en-CA" smtClean="0"/>
              <a:t>‹#›</a:t>
            </a:fld>
            <a:endParaRPr lang="en-CA"/>
          </a:p>
        </p:txBody>
      </p:sp>
    </p:spTree>
    <p:extLst>
      <p:ext uri="{BB962C8B-B14F-4D97-AF65-F5344CB8AC3E}">
        <p14:creationId xmlns:p14="http://schemas.microsoft.com/office/powerpoint/2010/main" val="3194941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AB3D213-44FD-4541-A65A-17E91238A9C8}" type="datetimeFigureOut">
              <a:rPr lang="en-CA" smtClean="0"/>
              <a:t>2015-11-12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262523-E16A-4F07-8E43-D54AF0705A07}" type="slidenum">
              <a:rPr lang="en-CA" smtClean="0"/>
              <a:t>‹#›</a:t>
            </a:fld>
            <a:endParaRPr lang="en-CA"/>
          </a:p>
        </p:txBody>
      </p:sp>
    </p:spTree>
    <p:extLst>
      <p:ext uri="{BB962C8B-B14F-4D97-AF65-F5344CB8AC3E}">
        <p14:creationId xmlns:p14="http://schemas.microsoft.com/office/powerpoint/2010/main" val="20966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80337" y="274639"/>
            <a:ext cx="2414588"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536575" y="274639"/>
            <a:ext cx="707866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AB3D213-44FD-4541-A65A-17E91238A9C8}" type="datetimeFigureOut">
              <a:rPr lang="en-CA" smtClean="0"/>
              <a:t>2015-11-12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262523-E16A-4F07-8E43-D54AF0705A07}" type="slidenum">
              <a:rPr lang="en-CA" smtClean="0"/>
              <a:t>‹#›</a:t>
            </a:fld>
            <a:endParaRPr lang="en-CA"/>
          </a:p>
        </p:txBody>
      </p:sp>
    </p:spTree>
    <p:extLst>
      <p:ext uri="{BB962C8B-B14F-4D97-AF65-F5344CB8AC3E}">
        <p14:creationId xmlns:p14="http://schemas.microsoft.com/office/powerpoint/2010/main" val="952544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AB3D213-44FD-4541-A65A-17E91238A9C8}" type="datetimeFigureOut">
              <a:rPr lang="en-CA" smtClean="0"/>
              <a:t>2015-11-12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262523-E16A-4F07-8E43-D54AF0705A07}" type="slidenum">
              <a:rPr lang="en-CA" smtClean="0"/>
              <a:t>‹#›</a:t>
            </a:fld>
            <a:endParaRPr lang="en-CA"/>
          </a:p>
        </p:txBody>
      </p:sp>
    </p:spTree>
    <p:extLst>
      <p:ext uri="{BB962C8B-B14F-4D97-AF65-F5344CB8AC3E}">
        <p14:creationId xmlns:p14="http://schemas.microsoft.com/office/powerpoint/2010/main" val="2203820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B3D213-44FD-4541-A65A-17E91238A9C8}" type="datetimeFigureOut">
              <a:rPr lang="en-CA" smtClean="0"/>
              <a:t>2015-11-12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262523-E16A-4F07-8E43-D54AF0705A07}" type="slidenum">
              <a:rPr lang="en-CA" smtClean="0"/>
              <a:t>‹#›</a:t>
            </a:fld>
            <a:endParaRPr lang="en-CA"/>
          </a:p>
        </p:txBody>
      </p:sp>
    </p:spTree>
    <p:extLst>
      <p:ext uri="{BB962C8B-B14F-4D97-AF65-F5344CB8AC3E}">
        <p14:creationId xmlns:p14="http://schemas.microsoft.com/office/powerpoint/2010/main" val="1081152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536575" y="1600201"/>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5448300" y="1600201"/>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4AB3D213-44FD-4541-A65A-17E91238A9C8}" type="datetimeFigureOut">
              <a:rPr lang="en-CA" smtClean="0"/>
              <a:t>2015-11-12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A262523-E16A-4F07-8E43-D54AF0705A07}" type="slidenum">
              <a:rPr lang="en-CA" smtClean="0"/>
              <a:t>‹#›</a:t>
            </a:fld>
            <a:endParaRPr lang="en-CA"/>
          </a:p>
        </p:txBody>
      </p:sp>
    </p:spTree>
    <p:extLst>
      <p:ext uri="{BB962C8B-B14F-4D97-AF65-F5344CB8AC3E}">
        <p14:creationId xmlns:p14="http://schemas.microsoft.com/office/powerpoint/2010/main" val="3373273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4AB3D213-44FD-4541-A65A-17E91238A9C8}" type="datetimeFigureOut">
              <a:rPr lang="en-CA" smtClean="0"/>
              <a:t>2015-11-12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A262523-E16A-4F07-8E43-D54AF0705A07}" type="slidenum">
              <a:rPr lang="en-CA" smtClean="0"/>
              <a:t>‹#›</a:t>
            </a:fld>
            <a:endParaRPr lang="en-CA"/>
          </a:p>
        </p:txBody>
      </p:sp>
    </p:spTree>
    <p:extLst>
      <p:ext uri="{BB962C8B-B14F-4D97-AF65-F5344CB8AC3E}">
        <p14:creationId xmlns:p14="http://schemas.microsoft.com/office/powerpoint/2010/main" val="3667265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4AB3D213-44FD-4541-A65A-17E91238A9C8}" type="datetimeFigureOut">
              <a:rPr lang="en-CA" smtClean="0"/>
              <a:t>2015-11-12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A262523-E16A-4F07-8E43-D54AF0705A07}" type="slidenum">
              <a:rPr lang="en-CA" smtClean="0"/>
              <a:t>‹#›</a:t>
            </a:fld>
            <a:endParaRPr lang="en-CA"/>
          </a:p>
        </p:txBody>
      </p:sp>
    </p:spTree>
    <p:extLst>
      <p:ext uri="{BB962C8B-B14F-4D97-AF65-F5344CB8AC3E}">
        <p14:creationId xmlns:p14="http://schemas.microsoft.com/office/powerpoint/2010/main" val="3835671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B3D213-44FD-4541-A65A-17E91238A9C8}" type="datetimeFigureOut">
              <a:rPr lang="en-CA" smtClean="0"/>
              <a:t>2015-11-12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A262523-E16A-4F07-8E43-D54AF0705A07}" type="slidenum">
              <a:rPr lang="en-CA" smtClean="0"/>
              <a:t>‹#›</a:t>
            </a:fld>
            <a:endParaRPr lang="en-CA"/>
          </a:p>
        </p:txBody>
      </p:sp>
    </p:spTree>
    <p:extLst>
      <p:ext uri="{BB962C8B-B14F-4D97-AF65-F5344CB8AC3E}">
        <p14:creationId xmlns:p14="http://schemas.microsoft.com/office/powerpoint/2010/main" val="1010530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B3D213-44FD-4541-A65A-17E91238A9C8}" type="datetimeFigureOut">
              <a:rPr lang="en-CA" smtClean="0"/>
              <a:t>2015-11-12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A262523-E16A-4F07-8E43-D54AF0705A07}" type="slidenum">
              <a:rPr lang="en-CA" smtClean="0"/>
              <a:t>‹#›</a:t>
            </a:fld>
            <a:endParaRPr lang="en-CA"/>
          </a:p>
        </p:txBody>
      </p:sp>
    </p:spTree>
    <p:extLst>
      <p:ext uri="{BB962C8B-B14F-4D97-AF65-F5344CB8AC3E}">
        <p14:creationId xmlns:p14="http://schemas.microsoft.com/office/powerpoint/2010/main" val="787780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B3D213-44FD-4541-A65A-17E91238A9C8}" type="datetimeFigureOut">
              <a:rPr lang="en-CA" smtClean="0"/>
              <a:t>2015-11-12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A262523-E16A-4F07-8E43-D54AF0705A07}" type="slidenum">
              <a:rPr lang="en-CA" smtClean="0"/>
              <a:t>‹#›</a:t>
            </a:fld>
            <a:endParaRPr lang="en-CA"/>
          </a:p>
        </p:txBody>
      </p:sp>
    </p:spTree>
    <p:extLst>
      <p:ext uri="{BB962C8B-B14F-4D97-AF65-F5344CB8AC3E}">
        <p14:creationId xmlns:p14="http://schemas.microsoft.com/office/powerpoint/2010/main" val="432629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B3D213-44FD-4541-A65A-17E91238A9C8}" type="datetimeFigureOut">
              <a:rPr lang="en-CA" smtClean="0"/>
              <a:t>2015-11-12</a:t>
            </a:fld>
            <a:endParaRPr lang="en-CA"/>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62523-E16A-4F07-8E43-D54AF0705A07}" type="slidenum">
              <a:rPr lang="en-CA" smtClean="0"/>
              <a:t>‹#›</a:t>
            </a:fld>
            <a:endParaRPr lang="en-CA"/>
          </a:p>
        </p:txBody>
      </p:sp>
    </p:spTree>
    <p:extLst>
      <p:ext uri="{BB962C8B-B14F-4D97-AF65-F5344CB8AC3E}">
        <p14:creationId xmlns:p14="http://schemas.microsoft.com/office/powerpoint/2010/main" val="1601528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Rectangle 307"/>
          <p:cNvSpPr/>
          <p:nvPr/>
        </p:nvSpPr>
        <p:spPr>
          <a:xfrm>
            <a:off x="0" y="0"/>
            <a:ext cx="9906000" cy="2095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fontAlgn="base"/>
            <a:r>
              <a:rPr lang="en-US" sz="1200" b="1" dirty="0" err="1">
                <a:solidFill>
                  <a:schemeClr val="bg1"/>
                </a:solidFill>
                <a:latin typeface="Arial Narrow" panose="020B0606020202030204" pitchFamily="34" charset="0"/>
              </a:rPr>
              <a:t>Satipaṭṭhāna</a:t>
            </a:r>
            <a:r>
              <a:rPr lang="en-US" sz="1200" b="1" dirty="0">
                <a:solidFill>
                  <a:schemeClr val="bg1"/>
                </a:solidFill>
                <a:latin typeface="Arial Narrow" panose="020B0606020202030204" pitchFamily="34" charset="0"/>
              </a:rPr>
              <a:t> </a:t>
            </a:r>
            <a:r>
              <a:rPr lang="en-US" sz="1200" b="1" dirty="0" smtClean="0">
                <a:solidFill>
                  <a:schemeClr val="bg1"/>
                </a:solidFill>
                <a:latin typeface="Arial Narrow" panose="020B0606020202030204" pitchFamily="34" charset="0"/>
              </a:rPr>
              <a:t>Sutta, Translated </a:t>
            </a:r>
            <a:r>
              <a:rPr lang="en-US" sz="1200" b="1" dirty="0">
                <a:solidFill>
                  <a:schemeClr val="bg1"/>
                </a:solidFill>
                <a:latin typeface="Arial Narrow" panose="020B0606020202030204" pitchFamily="34" charset="0"/>
              </a:rPr>
              <a:t>from the Pāḷi by </a:t>
            </a:r>
            <a:r>
              <a:rPr lang="en-US" sz="1200" b="1" dirty="0" err="1">
                <a:solidFill>
                  <a:schemeClr val="bg1"/>
                </a:solidFill>
                <a:latin typeface="Arial Narrow" panose="020B0606020202030204" pitchFamily="34" charset="0"/>
              </a:rPr>
              <a:t>Ñāṇasatta</a:t>
            </a:r>
            <a:r>
              <a:rPr lang="en-US" sz="1200" b="1" dirty="0">
                <a:solidFill>
                  <a:schemeClr val="bg1"/>
                </a:solidFill>
                <a:latin typeface="Arial Narrow" panose="020B0606020202030204" pitchFamily="34" charset="0"/>
              </a:rPr>
              <a:t> </a:t>
            </a:r>
            <a:r>
              <a:rPr lang="en-US" sz="1200" b="1" dirty="0" err="1" smtClean="0">
                <a:solidFill>
                  <a:schemeClr val="bg1"/>
                </a:solidFill>
                <a:latin typeface="Arial Narrow" panose="020B0606020202030204" pitchFamily="34" charset="0"/>
              </a:rPr>
              <a:t>Thera</a:t>
            </a:r>
            <a:r>
              <a:rPr lang="en-US" sz="1200" b="1" dirty="0" smtClean="0">
                <a:solidFill>
                  <a:schemeClr val="bg1"/>
                </a:solidFill>
                <a:latin typeface="Arial Narrow" panose="020B0606020202030204" pitchFamily="34" charset="0"/>
              </a:rPr>
              <a:t> (</a:t>
            </a:r>
            <a:r>
              <a:rPr lang="en-US" sz="1200" b="1" dirty="0">
                <a:solidFill>
                  <a:schemeClr val="bg1"/>
                </a:solidFill>
                <a:latin typeface="Arial Narrow" panose="020B0606020202030204" pitchFamily="34" charset="0"/>
              </a:rPr>
              <a:t>from http://www.accesstoinsight.org/tipitaka/mn/mn.010.nysa.html</a:t>
            </a:r>
            <a:r>
              <a:rPr lang="en-US" sz="1200" b="1" dirty="0" smtClean="0">
                <a:solidFill>
                  <a:schemeClr val="bg1"/>
                </a:solidFill>
                <a:latin typeface="Arial Narrow" panose="020B0606020202030204" pitchFamily="34" charset="0"/>
              </a:rPr>
              <a:t>), paragraph numbers added</a:t>
            </a:r>
            <a:endParaRPr lang="en-US" sz="1200" b="1" dirty="0">
              <a:solidFill>
                <a:schemeClr val="bg1"/>
              </a:solidFill>
              <a:latin typeface="Arial Narrow" panose="020B0606020202030204" pitchFamily="34" charset="0"/>
            </a:endParaRPr>
          </a:p>
        </p:txBody>
      </p:sp>
      <p:sp>
        <p:nvSpPr>
          <p:cNvPr id="9" name="Rectangle 8"/>
          <p:cNvSpPr/>
          <p:nvPr/>
        </p:nvSpPr>
        <p:spPr>
          <a:xfrm>
            <a:off x="76200" y="304800"/>
            <a:ext cx="4800600" cy="655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just" fontAlgn="base">
              <a:lnSpc>
                <a:spcPct val="90000"/>
              </a:lnSpc>
              <a:spcBef>
                <a:spcPts val="600"/>
              </a:spcBef>
            </a:pPr>
            <a:r>
              <a:rPr lang="en-US" sz="1200" b="1" dirty="0" smtClean="0">
                <a:solidFill>
                  <a:schemeClr val="tx1"/>
                </a:solidFill>
                <a:latin typeface="Arial Narrow" panose="020B0606020202030204" pitchFamily="34" charset="0"/>
              </a:rPr>
              <a:t>1. </a:t>
            </a:r>
            <a:r>
              <a:rPr lang="en-US" sz="1200" dirty="0" smtClean="0">
                <a:solidFill>
                  <a:schemeClr val="tx1"/>
                </a:solidFill>
                <a:latin typeface="Arial Narrow" panose="020B0606020202030204" pitchFamily="34" charset="0"/>
              </a:rPr>
              <a:t>Thus </a:t>
            </a:r>
            <a:r>
              <a:rPr lang="en-US" sz="1200" dirty="0">
                <a:solidFill>
                  <a:schemeClr val="tx1"/>
                </a:solidFill>
                <a:latin typeface="Arial Narrow" panose="020B0606020202030204" pitchFamily="34" charset="0"/>
              </a:rPr>
              <a:t>have I heard. At one time the Blessed One was living among the </a:t>
            </a:r>
            <a:r>
              <a:rPr lang="en-US" sz="1200" dirty="0" err="1">
                <a:solidFill>
                  <a:schemeClr val="tx1"/>
                </a:solidFill>
                <a:latin typeface="Arial Narrow" panose="020B0606020202030204" pitchFamily="34" charset="0"/>
              </a:rPr>
              <a:t>Kurus</a:t>
            </a:r>
            <a:r>
              <a:rPr lang="en-US" sz="1200" dirty="0">
                <a:solidFill>
                  <a:schemeClr val="tx1"/>
                </a:solidFill>
                <a:latin typeface="Arial Narrow" panose="020B0606020202030204" pitchFamily="34" charset="0"/>
              </a:rPr>
              <a:t>, at </a:t>
            </a:r>
            <a:r>
              <a:rPr lang="en-US" sz="1200" dirty="0" err="1">
                <a:solidFill>
                  <a:schemeClr val="tx1"/>
                </a:solidFill>
                <a:latin typeface="Arial Narrow" panose="020B0606020202030204" pitchFamily="34" charset="0"/>
              </a:rPr>
              <a:t>Kammasadamma</a:t>
            </a:r>
            <a:r>
              <a:rPr lang="en-US" sz="1200" dirty="0">
                <a:solidFill>
                  <a:schemeClr val="tx1"/>
                </a:solidFill>
                <a:latin typeface="Arial Narrow" panose="020B0606020202030204" pitchFamily="34" charset="0"/>
              </a:rPr>
              <a:t>, a market town of the </a:t>
            </a:r>
            <a:r>
              <a:rPr lang="en-US" sz="1200" dirty="0" err="1">
                <a:solidFill>
                  <a:schemeClr val="tx1"/>
                </a:solidFill>
                <a:latin typeface="Arial Narrow" panose="020B0606020202030204" pitchFamily="34" charset="0"/>
              </a:rPr>
              <a:t>Kuru</a:t>
            </a:r>
            <a:r>
              <a:rPr lang="en-US" sz="1200" dirty="0">
                <a:solidFill>
                  <a:schemeClr val="tx1"/>
                </a:solidFill>
                <a:latin typeface="Arial Narrow" panose="020B0606020202030204" pitchFamily="34" charset="0"/>
              </a:rPr>
              <a:t> people. There the Blessed One addressed the </a:t>
            </a:r>
            <a:r>
              <a:rPr lang="en-US" sz="1200" dirty="0" err="1">
                <a:solidFill>
                  <a:schemeClr val="tx1"/>
                </a:solidFill>
                <a:latin typeface="Arial Narrow" panose="020B0606020202030204" pitchFamily="34" charset="0"/>
              </a:rPr>
              <a:t>bhikkhu</a:t>
            </a:r>
            <a:r>
              <a:rPr lang="en-US" sz="1200" dirty="0">
                <a:solidFill>
                  <a:schemeClr val="tx1"/>
                </a:solidFill>
                <a:latin typeface="Arial Narrow" panose="020B0606020202030204" pitchFamily="34" charset="0"/>
              </a:rPr>
              <a:t> thus: “Monks,” and they replied to him, “Venerable Sir.” The Blessed One spoke as follows:</a:t>
            </a:r>
          </a:p>
          <a:p>
            <a:pPr algn="just" fontAlgn="base">
              <a:lnSpc>
                <a:spcPct val="90000"/>
              </a:lnSpc>
              <a:spcBef>
                <a:spcPts val="600"/>
              </a:spcBef>
            </a:pPr>
            <a:r>
              <a:rPr lang="en-US" sz="1200" b="1" dirty="0" smtClean="0">
                <a:solidFill>
                  <a:schemeClr val="tx1"/>
                </a:solidFill>
                <a:latin typeface="Arial Narrow" panose="020B0606020202030204" pitchFamily="34" charset="0"/>
              </a:rPr>
              <a:t>2. </a:t>
            </a:r>
            <a:r>
              <a:rPr lang="en-US" sz="1200" dirty="0" smtClean="0">
                <a:solidFill>
                  <a:schemeClr val="tx1"/>
                </a:solidFill>
                <a:latin typeface="Arial Narrow" panose="020B0606020202030204" pitchFamily="34" charset="0"/>
              </a:rPr>
              <a:t>This </a:t>
            </a:r>
            <a:r>
              <a:rPr lang="en-US" sz="1200" dirty="0">
                <a:solidFill>
                  <a:schemeClr val="tx1"/>
                </a:solidFill>
                <a:latin typeface="Arial Narrow" panose="020B0606020202030204" pitchFamily="34" charset="0"/>
              </a:rPr>
              <a:t>is the only way, monks, for the purification of beings, for the overcoming of sorrow and lamentation, for the destruction of suffering and grief, for reaching the right path, for the attainment of Nibbāna, namely, the four foundations of mindfulness. What are the four?</a:t>
            </a:r>
          </a:p>
          <a:p>
            <a:pPr algn="just" fontAlgn="base">
              <a:lnSpc>
                <a:spcPct val="90000"/>
              </a:lnSpc>
              <a:spcBef>
                <a:spcPts val="600"/>
              </a:spcBef>
            </a:pPr>
            <a:r>
              <a:rPr lang="en-US" sz="1200" b="1" dirty="0" smtClean="0">
                <a:solidFill>
                  <a:schemeClr val="tx1"/>
                </a:solidFill>
                <a:latin typeface="Arial Narrow" panose="020B0606020202030204" pitchFamily="34" charset="0"/>
              </a:rPr>
              <a:t>3. </a:t>
            </a:r>
            <a:r>
              <a:rPr lang="en-US" sz="1200" dirty="0" smtClean="0">
                <a:solidFill>
                  <a:schemeClr val="tx1"/>
                </a:solidFill>
                <a:latin typeface="Arial Narrow" panose="020B0606020202030204" pitchFamily="34" charset="0"/>
              </a:rPr>
              <a:t>Herein </a:t>
            </a:r>
            <a:r>
              <a:rPr lang="en-US" sz="1200" dirty="0">
                <a:solidFill>
                  <a:schemeClr val="tx1"/>
                </a:solidFill>
                <a:latin typeface="Arial Narrow" panose="020B0606020202030204" pitchFamily="34" charset="0"/>
              </a:rPr>
              <a:t>(in this teaching) a monk lives contemplating the body in the body,</a:t>
            </a:r>
            <a:r>
              <a:rPr lang="en-US" sz="1200" baseline="30000" dirty="0">
                <a:solidFill>
                  <a:schemeClr val="tx1"/>
                </a:solidFill>
                <a:latin typeface="Arial Narrow" panose="020B0606020202030204" pitchFamily="34" charset="0"/>
              </a:rPr>
              <a:t>[1]</a:t>
            </a:r>
            <a:r>
              <a:rPr lang="en-US" sz="1200" dirty="0">
                <a:solidFill>
                  <a:schemeClr val="tx1"/>
                </a:solidFill>
                <a:latin typeface="Arial Narrow" panose="020B0606020202030204" pitchFamily="34" charset="0"/>
              </a:rPr>
              <a:t> ardent, clearly comprehending and mindful, having overcome, in this world, covetousness and grief; he lives contemplating feelings in feelings, ardent, clearly comprehending and mindful, having overcome, in this world, covetousness and grief; he lives contemplating consciousness in consciousness,</a:t>
            </a:r>
            <a:r>
              <a:rPr lang="en-US" sz="1200" baseline="30000" dirty="0">
                <a:solidFill>
                  <a:schemeClr val="tx1"/>
                </a:solidFill>
                <a:latin typeface="Arial Narrow" panose="020B0606020202030204" pitchFamily="34" charset="0"/>
              </a:rPr>
              <a:t>[2]</a:t>
            </a:r>
            <a:r>
              <a:rPr lang="en-US" sz="1200" dirty="0">
                <a:solidFill>
                  <a:schemeClr val="tx1"/>
                </a:solidFill>
                <a:latin typeface="Arial Narrow" panose="020B0606020202030204" pitchFamily="34" charset="0"/>
              </a:rPr>
              <a:t> ardent, clearly comprehending and mindful, having overcome, in this world, covetousness and grief; he lives contemplating mental objects in mental objects, ardent, clearly comprehending and mindful, having overcome, in this world, covetousness and grief.</a:t>
            </a:r>
          </a:p>
          <a:p>
            <a:pPr algn="just" fontAlgn="base">
              <a:lnSpc>
                <a:spcPct val="90000"/>
              </a:lnSpc>
              <a:spcBef>
                <a:spcPts val="600"/>
              </a:spcBef>
            </a:pPr>
            <a:r>
              <a:rPr lang="en-US" sz="1400" b="1" dirty="0" smtClean="0">
                <a:solidFill>
                  <a:schemeClr val="tx1"/>
                </a:solidFill>
                <a:latin typeface="Arial Narrow" panose="020B0606020202030204" pitchFamily="34" charset="0"/>
              </a:rPr>
              <a:t>The </a:t>
            </a:r>
            <a:r>
              <a:rPr lang="en-US" sz="1400" b="1" dirty="0">
                <a:solidFill>
                  <a:schemeClr val="tx1"/>
                </a:solidFill>
                <a:latin typeface="Arial Narrow" panose="020B0606020202030204" pitchFamily="34" charset="0"/>
              </a:rPr>
              <a:t>Contemplation of the Body</a:t>
            </a:r>
            <a:endParaRPr lang="en-US" sz="1400" dirty="0">
              <a:solidFill>
                <a:schemeClr val="tx1"/>
              </a:solidFill>
              <a:latin typeface="Arial Narrow" panose="020B0606020202030204" pitchFamily="34" charset="0"/>
            </a:endParaRPr>
          </a:p>
          <a:p>
            <a:pPr algn="just" fontAlgn="base">
              <a:lnSpc>
                <a:spcPct val="90000"/>
              </a:lnSpc>
              <a:spcBef>
                <a:spcPts val="600"/>
              </a:spcBef>
            </a:pPr>
            <a:r>
              <a:rPr lang="en-US" sz="1200" cap="small" dirty="0" smtClean="0">
                <a:solidFill>
                  <a:schemeClr val="tx1"/>
                </a:solidFill>
                <a:latin typeface="Arial Narrow" panose="020B0606020202030204" pitchFamily="34" charset="0"/>
              </a:rPr>
              <a:t>Mindfulness </a:t>
            </a:r>
            <a:r>
              <a:rPr lang="en-US" sz="1200" cap="small" dirty="0">
                <a:solidFill>
                  <a:schemeClr val="tx1"/>
                </a:solidFill>
                <a:latin typeface="Arial Narrow" panose="020B0606020202030204" pitchFamily="34" charset="0"/>
              </a:rPr>
              <a:t>of Breathing</a:t>
            </a:r>
            <a:endParaRPr lang="en-US" sz="1200" dirty="0">
              <a:solidFill>
                <a:schemeClr val="tx1"/>
              </a:solidFill>
              <a:latin typeface="Arial Narrow" panose="020B0606020202030204" pitchFamily="34" charset="0"/>
            </a:endParaRPr>
          </a:p>
          <a:p>
            <a:pPr algn="just" fontAlgn="base">
              <a:lnSpc>
                <a:spcPct val="90000"/>
              </a:lnSpc>
              <a:spcBef>
                <a:spcPts val="600"/>
              </a:spcBef>
            </a:pPr>
            <a:r>
              <a:rPr lang="en-US" sz="1200" b="1" dirty="0" smtClean="0">
                <a:solidFill>
                  <a:schemeClr val="tx1"/>
                </a:solidFill>
                <a:latin typeface="Arial Narrow" panose="020B0606020202030204" pitchFamily="34" charset="0"/>
              </a:rPr>
              <a:t>4. </a:t>
            </a:r>
            <a:r>
              <a:rPr lang="en-US" sz="1200" dirty="0" smtClean="0">
                <a:solidFill>
                  <a:schemeClr val="tx1"/>
                </a:solidFill>
                <a:latin typeface="Arial Narrow" panose="020B0606020202030204" pitchFamily="34" charset="0"/>
              </a:rPr>
              <a:t>And </a:t>
            </a:r>
            <a:r>
              <a:rPr lang="en-US" sz="1200" dirty="0">
                <a:solidFill>
                  <a:schemeClr val="tx1"/>
                </a:solidFill>
                <a:latin typeface="Arial Narrow" panose="020B0606020202030204" pitchFamily="34" charset="0"/>
              </a:rPr>
              <a:t>how does a monk live contemplating the body in the body?</a:t>
            </a:r>
          </a:p>
          <a:p>
            <a:pPr algn="just" fontAlgn="base">
              <a:lnSpc>
                <a:spcPct val="90000"/>
              </a:lnSpc>
              <a:spcBef>
                <a:spcPts val="600"/>
              </a:spcBef>
            </a:pPr>
            <a:r>
              <a:rPr lang="en-US" sz="1200" b="1" dirty="0" smtClean="0">
                <a:solidFill>
                  <a:schemeClr val="tx1"/>
                </a:solidFill>
                <a:latin typeface="Arial Narrow" panose="020B0606020202030204" pitchFamily="34" charset="0"/>
              </a:rPr>
              <a:t>5. </a:t>
            </a:r>
            <a:r>
              <a:rPr lang="en-US" sz="1200" dirty="0" smtClean="0">
                <a:solidFill>
                  <a:schemeClr val="tx1"/>
                </a:solidFill>
                <a:latin typeface="Arial Narrow" panose="020B0606020202030204" pitchFamily="34" charset="0"/>
              </a:rPr>
              <a:t>Herein</a:t>
            </a:r>
            <a:r>
              <a:rPr lang="en-US" sz="1200" dirty="0">
                <a:solidFill>
                  <a:schemeClr val="tx1"/>
                </a:solidFill>
                <a:latin typeface="Arial Narrow" panose="020B0606020202030204" pitchFamily="34" charset="0"/>
              </a:rPr>
              <a:t>, monks, a monk, having gone to the forest, to the foot of a tree or to an empty place, sits down with his legs crossed, keeps his body erect and his mindfulness alert.</a:t>
            </a:r>
            <a:r>
              <a:rPr lang="en-US" sz="1200" baseline="30000" dirty="0">
                <a:solidFill>
                  <a:schemeClr val="tx1"/>
                </a:solidFill>
                <a:latin typeface="Arial Narrow" panose="020B0606020202030204" pitchFamily="34" charset="0"/>
              </a:rPr>
              <a:t>[3]</a:t>
            </a:r>
            <a:endParaRPr lang="en-US" sz="1200" dirty="0">
              <a:solidFill>
                <a:schemeClr val="tx1"/>
              </a:solidFill>
              <a:latin typeface="Arial Narrow" panose="020B0606020202030204" pitchFamily="34" charset="0"/>
            </a:endParaRPr>
          </a:p>
          <a:p>
            <a:pPr algn="just" fontAlgn="base">
              <a:lnSpc>
                <a:spcPct val="90000"/>
              </a:lnSpc>
              <a:spcBef>
                <a:spcPts val="600"/>
              </a:spcBef>
            </a:pPr>
            <a:r>
              <a:rPr lang="en-US" sz="1200" b="1" dirty="0" smtClean="0">
                <a:solidFill>
                  <a:schemeClr val="tx1"/>
                </a:solidFill>
                <a:latin typeface="Arial Narrow" panose="020B0606020202030204" pitchFamily="34" charset="0"/>
              </a:rPr>
              <a:t>6. </a:t>
            </a:r>
            <a:r>
              <a:rPr lang="en-US" sz="1200" dirty="0" smtClean="0">
                <a:solidFill>
                  <a:schemeClr val="tx1"/>
                </a:solidFill>
                <a:latin typeface="Arial Narrow" panose="020B0606020202030204" pitchFamily="34" charset="0"/>
              </a:rPr>
              <a:t>Ever </a:t>
            </a:r>
            <a:r>
              <a:rPr lang="en-US" sz="1200" dirty="0">
                <a:solidFill>
                  <a:schemeClr val="tx1"/>
                </a:solidFill>
                <a:latin typeface="Arial Narrow" panose="020B0606020202030204" pitchFamily="34" charset="0"/>
              </a:rPr>
              <a:t>mindful he breathes in, mindful he breathes out. Breathing in a long breath, he knows, “I am breathing in a long breath”; breathing out a long breath, he knows, “I am breathing out a long breath”; breathing in a short breath, he knows, “I am breathing in a short breath”; breathing out a short breath, he knows, “I am breathing out a short breath.”</a:t>
            </a:r>
          </a:p>
          <a:p>
            <a:pPr algn="just" fontAlgn="base">
              <a:lnSpc>
                <a:spcPct val="90000"/>
              </a:lnSpc>
              <a:spcBef>
                <a:spcPts val="600"/>
              </a:spcBef>
            </a:pPr>
            <a:r>
              <a:rPr lang="en-US" sz="1200" b="1" dirty="0" smtClean="0">
                <a:solidFill>
                  <a:schemeClr val="tx1"/>
                </a:solidFill>
                <a:latin typeface="Arial Narrow" panose="020B0606020202030204" pitchFamily="34" charset="0"/>
              </a:rPr>
              <a:t>7. </a:t>
            </a:r>
            <a:r>
              <a:rPr lang="en-US" sz="1200" dirty="0" smtClean="0">
                <a:solidFill>
                  <a:schemeClr val="tx1"/>
                </a:solidFill>
                <a:latin typeface="Arial Narrow" panose="020B0606020202030204" pitchFamily="34" charset="0"/>
              </a:rPr>
              <a:t>“Experiencing </a:t>
            </a:r>
            <a:r>
              <a:rPr lang="en-US" sz="1200" dirty="0">
                <a:solidFill>
                  <a:schemeClr val="tx1"/>
                </a:solidFill>
                <a:latin typeface="Arial Narrow" panose="020B0606020202030204" pitchFamily="34" charset="0"/>
              </a:rPr>
              <a:t>the whole (breath-) body, I shall breathe in,” thus he trains himself. “Experiencing the whole (breath-) body, I shall breathe out,” thus he trains himself. “Calming the activity of the (breath-) body, I shall breathe in,” thus he trains himself. “Calming the activity of the (breath-) body, I shall breathe out,” thus he trains himself</a:t>
            </a:r>
            <a:r>
              <a:rPr lang="en-US" sz="1200" dirty="0" smtClean="0">
                <a:solidFill>
                  <a:schemeClr val="tx1"/>
                </a:solidFill>
                <a:latin typeface="Arial Narrow" panose="020B0606020202030204" pitchFamily="34" charset="0"/>
              </a:rPr>
              <a:t>.</a:t>
            </a:r>
          </a:p>
          <a:p>
            <a:pPr algn="just" fontAlgn="base">
              <a:lnSpc>
                <a:spcPct val="90000"/>
              </a:lnSpc>
              <a:spcBef>
                <a:spcPts val="600"/>
              </a:spcBef>
            </a:pPr>
            <a:r>
              <a:rPr lang="en-US" sz="1200" b="1" dirty="0" smtClean="0">
                <a:solidFill>
                  <a:schemeClr val="tx1"/>
                </a:solidFill>
                <a:latin typeface="Arial Narrow" panose="020B0606020202030204" pitchFamily="34" charset="0"/>
              </a:rPr>
              <a:t>8.</a:t>
            </a:r>
            <a:r>
              <a:rPr lang="en-US" sz="1200" dirty="0" smtClean="0">
                <a:solidFill>
                  <a:schemeClr val="tx1"/>
                </a:solidFill>
                <a:latin typeface="Arial Narrow" panose="020B0606020202030204" pitchFamily="34" charset="0"/>
              </a:rPr>
              <a:t> Just </a:t>
            </a:r>
            <a:r>
              <a:rPr lang="en-US" sz="1200" dirty="0">
                <a:solidFill>
                  <a:schemeClr val="tx1"/>
                </a:solidFill>
                <a:latin typeface="Arial Narrow" panose="020B0606020202030204" pitchFamily="34" charset="0"/>
              </a:rPr>
              <a:t>as a skillful turner or turner’s apprentice, making a long turn, knows, “I am making a long turn,” or making a short turn, knows, “I am making a short turn,” just so the monk, breathing in a long breath, knows, “I am breathing in a long breath”; breathing out a long breath, he knows, “I am breathing out a long breath”; breathing </a:t>
            </a:r>
            <a:r>
              <a:rPr lang="en-US" sz="1200" dirty="0" smtClean="0">
                <a:solidFill>
                  <a:schemeClr val="tx1"/>
                </a:solidFill>
                <a:latin typeface="Arial Narrow" panose="020B0606020202030204" pitchFamily="34" charset="0"/>
              </a:rPr>
              <a:t>in</a:t>
            </a:r>
            <a:br>
              <a:rPr lang="en-US" sz="1200" dirty="0" smtClean="0">
                <a:solidFill>
                  <a:schemeClr val="tx1"/>
                </a:solidFill>
                <a:latin typeface="Arial Narrow" panose="020B0606020202030204" pitchFamily="34" charset="0"/>
              </a:rPr>
            </a:br>
            <a:endParaRPr lang="en-US" sz="1200" dirty="0">
              <a:solidFill>
                <a:schemeClr val="tx1"/>
              </a:solidFill>
              <a:latin typeface="Arial Narrow" panose="020B0606020202030204" pitchFamily="34" charset="0"/>
            </a:endParaRPr>
          </a:p>
        </p:txBody>
      </p:sp>
      <p:sp>
        <p:nvSpPr>
          <p:cNvPr id="341" name="Rectangle 340"/>
          <p:cNvSpPr/>
          <p:nvPr/>
        </p:nvSpPr>
        <p:spPr>
          <a:xfrm>
            <a:off x="5029200" y="304800"/>
            <a:ext cx="4800600" cy="655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just" fontAlgn="base">
              <a:lnSpc>
                <a:spcPct val="90000"/>
              </a:lnSpc>
              <a:spcBef>
                <a:spcPts val="600"/>
              </a:spcBef>
            </a:pPr>
            <a:r>
              <a:rPr lang="en-US" sz="1200" dirty="0">
                <a:solidFill>
                  <a:schemeClr val="tx1"/>
                </a:solidFill>
                <a:latin typeface="Arial Narrow" panose="020B0606020202030204" pitchFamily="34" charset="0"/>
              </a:rPr>
              <a:t>a short breath, he knows, “I am breathing in a short breath”; breathing out a </a:t>
            </a:r>
            <a:r>
              <a:rPr lang="en-US" sz="1200" dirty="0" smtClean="0">
                <a:solidFill>
                  <a:schemeClr val="tx1"/>
                </a:solidFill>
                <a:latin typeface="Arial Narrow" panose="020B0606020202030204" pitchFamily="34" charset="0"/>
              </a:rPr>
              <a:t>short breath</a:t>
            </a:r>
            <a:r>
              <a:rPr lang="en-US" sz="1200" dirty="0">
                <a:solidFill>
                  <a:schemeClr val="tx1"/>
                </a:solidFill>
                <a:latin typeface="Arial Narrow" panose="020B0606020202030204" pitchFamily="34" charset="0"/>
              </a:rPr>
              <a:t>, he knows, “I am breathing out a short breath.” “Experiencing the whole (breath-) body, I shall breathe in,” thus he trains himself. “Experiencing the whole (breath-) body, I shall breathe out,” thus he trains himself. “Calming the activity of the (breath-) body, I shall breathe in,” thus he trains himself. “Calming the activity of the (breath-) body, I shall breathe out,” thus he trains himself.</a:t>
            </a:r>
          </a:p>
          <a:p>
            <a:pPr algn="just" fontAlgn="base">
              <a:lnSpc>
                <a:spcPct val="90000"/>
              </a:lnSpc>
              <a:spcBef>
                <a:spcPts val="600"/>
              </a:spcBef>
            </a:pPr>
            <a:r>
              <a:rPr lang="en-US" sz="1200" b="1" dirty="0" smtClean="0">
                <a:solidFill>
                  <a:schemeClr val="tx1"/>
                </a:solidFill>
                <a:latin typeface="Arial Narrow" panose="020B0606020202030204" pitchFamily="34" charset="0"/>
              </a:rPr>
              <a:t>9. </a:t>
            </a:r>
            <a:r>
              <a:rPr lang="en-US" sz="1200" dirty="0" smtClean="0">
                <a:solidFill>
                  <a:schemeClr val="tx1"/>
                </a:solidFill>
                <a:latin typeface="Arial Narrow" panose="020B0606020202030204" pitchFamily="34" charset="0"/>
              </a:rPr>
              <a:t>Thus </a:t>
            </a:r>
            <a:r>
              <a:rPr lang="en-US" sz="1200" dirty="0">
                <a:solidFill>
                  <a:schemeClr val="tx1"/>
                </a:solidFill>
                <a:latin typeface="Arial Narrow" panose="020B0606020202030204" pitchFamily="34" charset="0"/>
              </a:rPr>
              <a:t>he lives contemplating the body in the body internally, or he lives contemplating the body in the body externally, or he lives contemplating the body in the body internally and externally.</a:t>
            </a:r>
            <a:r>
              <a:rPr lang="en-US" sz="1200" baseline="30000" dirty="0">
                <a:solidFill>
                  <a:schemeClr val="tx1"/>
                </a:solidFill>
                <a:latin typeface="Arial Narrow" panose="020B0606020202030204" pitchFamily="34" charset="0"/>
              </a:rPr>
              <a:t>[4]</a:t>
            </a:r>
            <a:r>
              <a:rPr lang="en-US" sz="1200" dirty="0">
                <a:solidFill>
                  <a:schemeClr val="tx1"/>
                </a:solidFill>
                <a:latin typeface="Arial Narrow" panose="020B0606020202030204" pitchFamily="34" charset="0"/>
              </a:rPr>
              <a:t> He lives contemplating origination factors</a:t>
            </a:r>
            <a:r>
              <a:rPr lang="en-US" sz="1200" baseline="30000" dirty="0">
                <a:solidFill>
                  <a:schemeClr val="tx1"/>
                </a:solidFill>
                <a:latin typeface="Arial Narrow" panose="020B0606020202030204" pitchFamily="34" charset="0"/>
              </a:rPr>
              <a:t>[5]</a:t>
            </a:r>
            <a:r>
              <a:rPr lang="en-US" sz="1200" dirty="0">
                <a:solidFill>
                  <a:schemeClr val="tx1"/>
                </a:solidFill>
                <a:latin typeface="Arial Narrow" panose="020B0606020202030204" pitchFamily="34" charset="0"/>
              </a:rPr>
              <a:t> in the body, or he lives contemplating dissolution factors</a:t>
            </a:r>
            <a:r>
              <a:rPr lang="en-US" sz="1200" baseline="30000" dirty="0">
                <a:solidFill>
                  <a:schemeClr val="tx1"/>
                </a:solidFill>
                <a:latin typeface="Arial Narrow" panose="020B0606020202030204" pitchFamily="34" charset="0"/>
              </a:rPr>
              <a:t>[6]</a:t>
            </a:r>
            <a:r>
              <a:rPr lang="en-US" sz="1200" dirty="0">
                <a:solidFill>
                  <a:schemeClr val="tx1"/>
                </a:solidFill>
                <a:latin typeface="Arial Narrow" panose="020B0606020202030204" pitchFamily="34" charset="0"/>
              </a:rPr>
              <a:t> in the body, or he lives contemplating origination-and-dissolution factors</a:t>
            </a:r>
            <a:r>
              <a:rPr lang="en-US" sz="1200" baseline="30000" dirty="0">
                <a:solidFill>
                  <a:schemeClr val="tx1"/>
                </a:solidFill>
                <a:latin typeface="Arial Narrow" panose="020B0606020202030204" pitchFamily="34" charset="0"/>
              </a:rPr>
              <a:t>[7]</a:t>
            </a:r>
            <a:r>
              <a:rPr lang="en-US" sz="1200" dirty="0">
                <a:solidFill>
                  <a:schemeClr val="tx1"/>
                </a:solidFill>
                <a:latin typeface="Arial Narrow" panose="020B0606020202030204" pitchFamily="34" charset="0"/>
              </a:rPr>
              <a:t> in the body. Or his mindfulness is established with the thought: “The body exists,”</a:t>
            </a:r>
            <a:r>
              <a:rPr lang="en-US" sz="1200" baseline="30000" dirty="0">
                <a:solidFill>
                  <a:schemeClr val="tx1"/>
                </a:solidFill>
                <a:latin typeface="Arial Narrow" panose="020B0606020202030204" pitchFamily="34" charset="0"/>
              </a:rPr>
              <a:t>[8]</a:t>
            </a:r>
            <a:r>
              <a:rPr lang="en-US" sz="1200" dirty="0">
                <a:solidFill>
                  <a:schemeClr val="tx1"/>
                </a:solidFill>
                <a:latin typeface="Arial Narrow" panose="020B0606020202030204" pitchFamily="34" charset="0"/>
              </a:rPr>
              <a:t> to the extent necessary just for knowledge and mindfulness, and he lives detached,</a:t>
            </a:r>
            <a:r>
              <a:rPr lang="en-US" sz="1200" baseline="30000" dirty="0">
                <a:solidFill>
                  <a:schemeClr val="tx1"/>
                </a:solidFill>
                <a:latin typeface="Arial Narrow" panose="020B0606020202030204" pitchFamily="34" charset="0"/>
              </a:rPr>
              <a:t>[9]</a:t>
            </a:r>
            <a:r>
              <a:rPr lang="en-US" sz="1200" dirty="0">
                <a:solidFill>
                  <a:schemeClr val="tx1"/>
                </a:solidFill>
                <a:latin typeface="Arial Narrow" panose="020B0606020202030204" pitchFamily="34" charset="0"/>
              </a:rPr>
              <a:t> and clings to nothing in the world. Thus also, monks, a monk lives contemplating the body in the body.</a:t>
            </a:r>
          </a:p>
          <a:p>
            <a:pPr algn="just" fontAlgn="base">
              <a:lnSpc>
                <a:spcPct val="90000"/>
              </a:lnSpc>
              <a:spcBef>
                <a:spcPts val="600"/>
              </a:spcBef>
            </a:pPr>
            <a:r>
              <a:rPr lang="en-US" sz="1200" cap="small" dirty="0" smtClean="0">
                <a:solidFill>
                  <a:schemeClr val="tx1"/>
                </a:solidFill>
                <a:latin typeface="Arial Narrow" panose="020B0606020202030204" pitchFamily="34" charset="0"/>
              </a:rPr>
              <a:t>Postures </a:t>
            </a:r>
            <a:r>
              <a:rPr lang="en-US" sz="1200" cap="small" dirty="0">
                <a:solidFill>
                  <a:schemeClr val="tx1"/>
                </a:solidFill>
                <a:latin typeface="Arial Narrow" panose="020B0606020202030204" pitchFamily="34" charset="0"/>
              </a:rPr>
              <a:t>of the Body</a:t>
            </a:r>
            <a:endParaRPr lang="en-US" sz="1200" dirty="0">
              <a:solidFill>
                <a:schemeClr val="tx1"/>
              </a:solidFill>
              <a:latin typeface="Arial Narrow" panose="020B0606020202030204" pitchFamily="34" charset="0"/>
            </a:endParaRPr>
          </a:p>
          <a:p>
            <a:pPr algn="just" fontAlgn="base">
              <a:lnSpc>
                <a:spcPct val="90000"/>
              </a:lnSpc>
              <a:spcBef>
                <a:spcPts val="600"/>
              </a:spcBef>
            </a:pPr>
            <a:r>
              <a:rPr lang="en-US" sz="1200" b="1" dirty="0" smtClean="0">
                <a:solidFill>
                  <a:schemeClr val="tx1"/>
                </a:solidFill>
                <a:latin typeface="Arial Narrow" panose="020B0606020202030204" pitchFamily="34" charset="0"/>
              </a:rPr>
              <a:t>10. </a:t>
            </a:r>
            <a:r>
              <a:rPr lang="en-US" sz="1200" dirty="0" smtClean="0">
                <a:solidFill>
                  <a:schemeClr val="tx1"/>
                </a:solidFill>
                <a:latin typeface="Arial Narrow" panose="020B0606020202030204" pitchFamily="34" charset="0"/>
              </a:rPr>
              <a:t>And </a:t>
            </a:r>
            <a:r>
              <a:rPr lang="en-US" sz="1200" dirty="0">
                <a:solidFill>
                  <a:schemeClr val="tx1"/>
                </a:solidFill>
                <a:latin typeface="Arial Narrow" panose="020B0606020202030204" pitchFamily="34" charset="0"/>
              </a:rPr>
              <a:t>further, monks, a monk knows, when he is going, “I am going”; he knows, when he is standing, “I am standing”; he knows, when he is sitting, “I am sitting”; he knows, when he is lying down, “I am lying down”; or just as his body is disposed so he knows it.</a:t>
            </a:r>
          </a:p>
          <a:p>
            <a:pPr algn="just" fontAlgn="base">
              <a:lnSpc>
                <a:spcPct val="90000"/>
              </a:lnSpc>
              <a:spcBef>
                <a:spcPts val="600"/>
              </a:spcBef>
            </a:pPr>
            <a:r>
              <a:rPr lang="en-US" sz="1200" b="1" dirty="0" smtClean="0">
                <a:solidFill>
                  <a:schemeClr val="tx1"/>
                </a:solidFill>
                <a:latin typeface="Arial Narrow" panose="020B0606020202030204" pitchFamily="34" charset="0"/>
              </a:rPr>
              <a:t>11. </a:t>
            </a:r>
            <a:r>
              <a:rPr lang="en-US" sz="1200" dirty="0" smtClean="0">
                <a:solidFill>
                  <a:schemeClr val="tx1"/>
                </a:solidFill>
                <a:latin typeface="Arial Narrow" panose="020B0606020202030204" pitchFamily="34" charset="0"/>
              </a:rPr>
              <a:t>Thus </a:t>
            </a:r>
            <a:r>
              <a:rPr lang="en-US" sz="1200" dirty="0">
                <a:solidFill>
                  <a:schemeClr val="tx1"/>
                </a:solidFill>
                <a:latin typeface="Arial Narrow" panose="020B0606020202030204" pitchFamily="34" charset="0"/>
              </a:rPr>
              <a:t>he lives contemplating the body in the body internally, or he lives contemplating the body in the body externally, or he lives contemplating the body in the body internally and externally. He lives contemplating origination factors in the body, or he lives contemplating dissolution factors in the body, or he lives contemplating origination-and-dissolution factors in the body.</a:t>
            </a:r>
            <a:r>
              <a:rPr lang="en-US" sz="1200" baseline="30000" dirty="0">
                <a:solidFill>
                  <a:schemeClr val="tx1"/>
                </a:solidFill>
                <a:latin typeface="Arial Narrow" panose="020B0606020202030204" pitchFamily="34" charset="0"/>
              </a:rPr>
              <a:t>[10]</a:t>
            </a:r>
            <a:r>
              <a:rPr lang="en-US" sz="1200" dirty="0">
                <a:solidFill>
                  <a:schemeClr val="tx1"/>
                </a:solidFill>
                <a:latin typeface="Arial Narrow" panose="020B0606020202030204" pitchFamily="34" charset="0"/>
              </a:rPr>
              <a:t> Or his mindfulness is established with the thought: “The body exists,” to the extent necessary just for knowledge and mindfulness, and he lives detached, and clings to nothing in the world. Thus also, monks, a monk lives contemplating the body in the body.</a:t>
            </a:r>
          </a:p>
          <a:p>
            <a:pPr algn="just" fontAlgn="base">
              <a:lnSpc>
                <a:spcPct val="90000"/>
              </a:lnSpc>
              <a:spcBef>
                <a:spcPts val="600"/>
              </a:spcBef>
            </a:pPr>
            <a:r>
              <a:rPr lang="en-US" sz="1200" cap="small" dirty="0" smtClean="0">
                <a:solidFill>
                  <a:schemeClr val="tx1"/>
                </a:solidFill>
                <a:latin typeface="Arial Narrow" panose="020B0606020202030204" pitchFamily="34" charset="0"/>
              </a:rPr>
              <a:t>Mindfulness </a:t>
            </a:r>
            <a:r>
              <a:rPr lang="en-US" sz="1200" cap="small" dirty="0">
                <a:solidFill>
                  <a:schemeClr val="tx1"/>
                </a:solidFill>
                <a:latin typeface="Arial Narrow" panose="020B0606020202030204" pitchFamily="34" charset="0"/>
              </a:rPr>
              <a:t>with Clear Comprehension</a:t>
            </a:r>
            <a:endParaRPr lang="en-US" sz="1200" dirty="0">
              <a:solidFill>
                <a:schemeClr val="tx1"/>
              </a:solidFill>
              <a:latin typeface="Arial Narrow" panose="020B0606020202030204" pitchFamily="34" charset="0"/>
            </a:endParaRPr>
          </a:p>
          <a:p>
            <a:pPr algn="just">
              <a:lnSpc>
                <a:spcPct val="90000"/>
              </a:lnSpc>
              <a:spcBef>
                <a:spcPts val="600"/>
              </a:spcBef>
            </a:pPr>
            <a:r>
              <a:rPr lang="en-US" sz="1200" b="1" dirty="0" smtClean="0">
                <a:solidFill>
                  <a:schemeClr val="tx1"/>
                </a:solidFill>
                <a:latin typeface="Arial Narrow" panose="020B0606020202030204" pitchFamily="34" charset="0"/>
              </a:rPr>
              <a:t>12. </a:t>
            </a:r>
            <a:r>
              <a:rPr lang="en-US" sz="1200" dirty="0" smtClean="0">
                <a:solidFill>
                  <a:schemeClr val="tx1"/>
                </a:solidFill>
                <a:latin typeface="Arial Narrow" panose="020B0606020202030204" pitchFamily="34" charset="0"/>
              </a:rPr>
              <a:t>And </a:t>
            </a:r>
            <a:r>
              <a:rPr lang="en-US" sz="1200" dirty="0">
                <a:solidFill>
                  <a:schemeClr val="tx1"/>
                </a:solidFill>
                <a:latin typeface="Arial Narrow" panose="020B0606020202030204" pitchFamily="34" charset="0"/>
              </a:rPr>
              <a:t>further, monks, a monk, in going forward and back, applies clear comprehension; in looking straight on and looking away, he applies clear comprehension; in bending and in stretching, he applies clear comprehension; in wearing robes and carrying the bowl, he applies clear comprehension; in eating, drinking, chewing and savoring, he applies clear comprehension; in walking, in standing, in sitting, in falling asleep, in waking, in speaking and in keeping silence, he applies clear comprehension</a:t>
            </a:r>
            <a:r>
              <a:rPr lang="en-US" sz="1200" dirty="0" smtClean="0">
                <a:solidFill>
                  <a:schemeClr val="tx1"/>
                </a:solidFill>
                <a:latin typeface="Arial Narrow" panose="020B0606020202030204" pitchFamily="34" charset="0"/>
              </a:rPr>
              <a:t>.</a:t>
            </a:r>
          </a:p>
          <a:p>
            <a:pPr algn="just" fontAlgn="base">
              <a:lnSpc>
                <a:spcPct val="90000"/>
              </a:lnSpc>
              <a:spcBef>
                <a:spcPts val="600"/>
              </a:spcBef>
            </a:pPr>
            <a:r>
              <a:rPr lang="en-US" sz="1200" b="1" dirty="0" smtClean="0">
                <a:solidFill>
                  <a:schemeClr val="tx1"/>
                </a:solidFill>
                <a:latin typeface="Arial Narrow" panose="020B0606020202030204" pitchFamily="34" charset="0"/>
              </a:rPr>
              <a:t>13. </a:t>
            </a:r>
            <a:r>
              <a:rPr lang="en-US" sz="1200" dirty="0" smtClean="0">
                <a:solidFill>
                  <a:schemeClr val="tx1"/>
                </a:solidFill>
                <a:latin typeface="Arial Narrow" panose="020B0606020202030204" pitchFamily="34" charset="0"/>
              </a:rPr>
              <a:t>Thus </a:t>
            </a:r>
            <a:r>
              <a:rPr lang="en-US" sz="1200" dirty="0">
                <a:solidFill>
                  <a:schemeClr val="tx1"/>
                </a:solidFill>
                <a:latin typeface="Arial Narrow" panose="020B0606020202030204" pitchFamily="34" charset="0"/>
              </a:rPr>
              <a:t>he lives contemplating the body in the body</a:t>
            </a:r>
            <a:r>
              <a:rPr lang="en-US" sz="1200" dirty="0" smtClean="0">
                <a:solidFill>
                  <a:schemeClr val="tx1"/>
                </a:solidFill>
                <a:latin typeface="Arial Narrow" panose="020B0606020202030204" pitchFamily="34" charset="0"/>
              </a:rPr>
              <a:t>...</a:t>
            </a:r>
            <a:endParaRPr lang="en-US" sz="1200" dirty="0">
              <a:solidFill>
                <a:schemeClr val="tx1"/>
              </a:solidFill>
              <a:latin typeface="Arial Narrow" panose="020B0606020202030204" pitchFamily="34" charset="0"/>
            </a:endParaRPr>
          </a:p>
        </p:txBody>
      </p:sp>
    </p:spTree>
    <p:extLst>
      <p:ext uri="{BB962C8B-B14F-4D97-AF65-F5344CB8AC3E}">
        <p14:creationId xmlns:p14="http://schemas.microsoft.com/office/powerpoint/2010/main" val="12256861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48006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just" fontAlgn="base">
              <a:lnSpc>
                <a:spcPct val="90000"/>
              </a:lnSpc>
              <a:spcBef>
                <a:spcPts val="600"/>
              </a:spcBef>
            </a:pPr>
            <a:r>
              <a:rPr lang="en-US" sz="1200" cap="small" dirty="0" smtClean="0">
                <a:solidFill>
                  <a:schemeClr val="tx1"/>
                </a:solidFill>
                <a:latin typeface="Arial Narrow" panose="020B0606020202030204" pitchFamily="34" charset="0"/>
              </a:rPr>
              <a:t>Reflection </a:t>
            </a:r>
            <a:r>
              <a:rPr lang="en-US" sz="1200" cap="small" dirty="0">
                <a:solidFill>
                  <a:schemeClr val="tx1"/>
                </a:solidFill>
                <a:latin typeface="Arial Narrow" panose="020B0606020202030204" pitchFamily="34" charset="0"/>
              </a:rPr>
              <a:t>on the Repulsiveness of the Body</a:t>
            </a:r>
            <a:endParaRPr lang="en-US" sz="1200" dirty="0">
              <a:solidFill>
                <a:schemeClr val="tx1"/>
              </a:solidFill>
              <a:latin typeface="Arial Narrow" panose="020B0606020202030204" pitchFamily="34" charset="0"/>
            </a:endParaRPr>
          </a:p>
          <a:p>
            <a:pPr algn="just" fontAlgn="base">
              <a:lnSpc>
                <a:spcPct val="90000"/>
              </a:lnSpc>
              <a:spcBef>
                <a:spcPts val="600"/>
              </a:spcBef>
            </a:pPr>
            <a:r>
              <a:rPr lang="en-US" sz="1200" b="1" dirty="0">
                <a:solidFill>
                  <a:schemeClr val="tx1"/>
                </a:solidFill>
                <a:latin typeface="Arial Narrow" panose="020B0606020202030204" pitchFamily="34" charset="0"/>
              </a:rPr>
              <a:t>14. </a:t>
            </a:r>
            <a:r>
              <a:rPr lang="en-US" sz="1200" dirty="0">
                <a:solidFill>
                  <a:schemeClr val="tx1"/>
                </a:solidFill>
                <a:latin typeface="Arial Narrow" panose="020B0606020202030204" pitchFamily="34" charset="0"/>
              </a:rPr>
              <a:t>And further, monks, a monk reflects on this very body enveloped by the skin and full of manifold impurity, from the soles up, and from the top of the head-hairs </a:t>
            </a:r>
            <a:r>
              <a:rPr lang="en-US" sz="1200" dirty="0" smtClean="0">
                <a:solidFill>
                  <a:schemeClr val="tx1"/>
                </a:solidFill>
                <a:latin typeface="Arial Narrow" panose="020B0606020202030204" pitchFamily="34" charset="0"/>
              </a:rPr>
              <a:t>down, thinking </a:t>
            </a:r>
            <a:r>
              <a:rPr lang="en-US" sz="1200" dirty="0">
                <a:solidFill>
                  <a:schemeClr val="tx1"/>
                </a:solidFill>
                <a:latin typeface="Arial Narrow" panose="020B0606020202030204" pitchFamily="34" charset="0"/>
              </a:rPr>
              <a:t>thus: “There are in this body hair of the head, hair of the body, nails, teeth, skin, flesh, sinews, bones, marrow, kidney, heart, liver, midriff, spleen, lungs, intestines, mesentery, gorge, feces, bile, phlegm, pus, blood, sweat, fat, tears, grease, saliva, nasal mucus, synovial fluid, urine.”</a:t>
            </a:r>
          </a:p>
          <a:p>
            <a:pPr algn="just" fontAlgn="base">
              <a:lnSpc>
                <a:spcPct val="90000"/>
              </a:lnSpc>
              <a:spcBef>
                <a:spcPts val="600"/>
              </a:spcBef>
            </a:pPr>
            <a:r>
              <a:rPr lang="en-US" sz="1200" b="1" dirty="0" smtClean="0">
                <a:solidFill>
                  <a:schemeClr val="tx1"/>
                </a:solidFill>
                <a:latin typeface="Arial Narrow" panose="020B0606020202030204" pitchFamily="34" charset="0"/>
              </a:rPr>
              <a:t>15. </a:t>
            </a:r>
            <a:r>
              <a:rPr lang="en-US" sz="1200" dirty="0" smtClean="0">
                <a:solidFill>
                  <a:schemeClr val="tx1"/>
                </a:solidFill>
                <a:latin typeface="Arial Narrow" panose="020B0606020202030204" pitchFamily="34" charset="0"/>
              </a:rPr>
              <a:t>Just </a:t>
            </a:r>
            <a:r>
              <a:rPr lang="en-US" sz="1200" dirty="0">
                <a:solidFill>
                  <a:schemeClr val="tx1"/>
                </a:solidFill>
                <a:latin typeface="Arial Narrow" panose="020B0606020202030204" pitchFamily="34" charset="0"/>
              </a:rPr>
              <a:t>as if there were a double-mouthed provision bag full of various kinds of grain such as hill paddy, paddy, green gram, cow-peas, </a:t>
            </a:r>
            <a:r>
              <a:rPr lang="en-US" sz="1200" dirty="0" err="1">
                <a:solidFill>
                  <a:schemeClr val="tx1"/>
                </a:solidFill>
                <a:latin typeface="Arial Narrow" panose="020B0606020202030204" pitchFamily="34" charset="0"/>
              </a:rPr>
              <a:t>sesamum</a:t>
            </a:r>
            <a:r>
              <a:rPr lang="en-US" sz="1200" dirty="0">
                <a:solidFill>
                  <a:schemeClr val="tx1"/>
                </a:solidFill>
                <a:latin typeface="Arial Narrow" panose="020B0606020202030204" pitchFamily="34" charset="0"/>
              </a:rPr>
              <a:t>, and husked rice, and a man with sound eyes, having opened that bag, were to take stock of the contents thus: “This is hill paddy, this is paddy, this is green gram, this is cow-pea, this is </a:t>
            </a:r>
            <a:r>
              <a:rPr lang="en-US" sz="1200" dirty="0" err="1">
                <a:solidFill>
                  <a:schemeClr val="tx1"/>
                </a:solidFill>
                <a:latin typeface="Arial Narrow" panose="020B0606020202030204" pitchFamily="34" charset="0"/>
              </a:rPr>
              <a:t>sesamum</a:t>
            </a:r>
            <a:r>
              <a:rPr lang="en-US" sz="1200" dirty="0">
                <a:solidFill>
                  <a:schemeClr val="tx1"/>
                </a:solidFill>
                <a:latin typeface="Arial Narrow" panose="020B0606020202030204" pitchFamily="34" charset="0"/>
              </a:rPr>
              <a:t>, this is husked rice.” Just so, monks, a monk reflects on this very body enveloped by the skin and full of manifold impurity, from the soles up, and from the top of the head-hairs down, thinking thus: “There are in this body hair of the head, hair of the body, nails, teeth, skin, flesh, sinews, bones, marrow, kidney, heart, liver, midriff, spleen, lungs, intestines, mesentery, gorge, feces, bile, phlegm, pus, blood, sweat, fat, tears, grease, saliva, nasal mucus, synovial fluid, urine.”</a:t>
            </a:r>
          </a:p>
          <a:p>
            <a:pPr algn="just" fontAlgn="base">
              <a:lnSpc>
                <a:spcPct val="90000"/>
              </a:lnSpc>
              <a:spcBef>
                <a:spcPts val="600"/>
              </a:spcBef>
            </a:pPr>
            <a:r>
              <a:rPr lang="en-US" sz="1200" b="1" dirty="0" smtClean="0">
                <a:solidFill>
                  <a:schemeClr val="tx1"/>
                </a:solidFill>
                <a:latin typeface="Arial Narrow" panose="020B0606020202030204" pitchFamily="34" charset="0"/>
              </a:rPr>
              <a:t>16. </a:t>
            </a:r>
            <a:r>
              <a:rPr lang="en-US" sz="1200" dirty="0" smtClean="0">
                <a:solidFill>
                  <a:schemeClr val="tx1"/>
                </a:solidFill>
                <a:latin typeface="Arial Narrow" panose="020B0606020202030204" pitchFamily="34" charset="0"/>
              </a:rPr>
              <a:t>Thus </a:t>
            </a:r>
            <a:r>
              <a:rPr lang="en-US" sz="1200" dirty="0">
                <a:solidFill>
                  <a:schemeClr val="tx1"/>
                </a:solidFill>
                <a:latin typeface="Arial Narrow" panose="020B0606020202030204" pitchFamily="34" charset="0"/>
              </a:rPr>
              <a:t>he lives contemplating the body in the body...</a:t>
            </a:r>
          </a:p>
          <a:p>
            <a:pPr algn="just" fontAlgn="base">
              <a:lnSpc>
                <a:spcPct val="90000"/>
              </a:lnSpc>
              <a:spcBef>
                <a:spcPts val="600"/>
              </a:spcBef>
            </a:pPr>
            <a:r>
              <a:rPr lang="en-US" sz="1200" cap="small" dirty="0" smtClean="0">
                <a:solidFill>
                  <a:schemeClr val="tx1"/>
                </a:solidFill>
                <a:latin typeface="Arial Narrow" panose="020B0606020202030204" pitchFamily="34" charset="0"/>
              </a:rPr>
              <a:t>Reflection </a:t>
            </a:r>
            <a:r>
              <a:rPr lang="en-US" sz="1200" cap="small" dirty="0">
                <a:solidFill>
                  <a:schemeClr val="tx1"/>
                </a:solidFill>
                <a:latin typeface="Arial Narrow" panose="020B0606020202030204" pitchFamily="34" charset="0"/>
              </a:rPr>
              <a:t>on the Material Elements</a:t>
            </a:r>
            <a:endParaRPr lang="en-US" sz="1200" dirty="0">
              <a:solidFill>
                <a:schemeClr val="tx1"/>
              </a:solidFill>
              <a:latin typeface="Arial Narrow" panose="020B0606020202030204" pitchFamily="34" charset="0"/>
            </a:endParaRPr>
          </a:p>
          <a:p>
            <a:pPr algn="just" fontAlgn="base">
              <a:lnSpc>
                <a:spcPct val="90000"/>
              </a:lnSpc>
              <a:spcBef>
                <a:spcPts val="600"/>
              </a:spcBef>
            </a:pPr>
            <a:r>
              <a:rPr lang="en-US" sz="1200" b="1" dirty="0" smtClean="0">
                <a:solidFill>
                  <a:schemeClr val="tx1"/>
                </a:solidFill>
                <a:latin typeface="Arial Narrow" panose="020B0606020202030204" pitchFamily="34" charset="0"/>
              </a:rPr>
              <a:t>17. </a:t>
            </a:r>
            <a:r>
              <a:rPr lang="en-US" sz="1200" dirty="0" smtClean="0">
                <a:solidFill>
                  <a:schemeClr val="tx1"/>
                </a:solidFill>
                <a:latin typeface="Arial Narrow" panose="020B0606020202030204" pitchFamily="34" charset="0"/>
              </a:rPr>
              <a:t>And </a:t>
            </a:r>
            <a:r>
              <a:rPr lang="en-US" sz="1200" dirty="0">
                <a:solidFill>
                  <a:schemeClr val="tx1"/>
                </a:solidFill>
                <a:latin typeface="Arial Narrow" panose="020B0606020202030204" pitchFamily="34" charset="0"/>
              </a:rPr>
              <a:t>further, monks, a monk reflects on this very body, however it be placed or disposed, by way of the material elements: “There are in this body the element of earth, the element of water, the element of fire, the element of wind.”</a:t>
            </a:r>
            <a:r>
              <a:rPr lang="en-US" sz="1200" baseline="30000" dirty="0">
                <a:solidFill>
                  <a:schemeClr val="tx1"/>
                </a:solidFill>
                <a:latin typeface="Arial Narrow" panose="020B0606020202030204" pitchFamily="34" charset="0"/>
              </a:rPr>
              <a:t>[11]</a:t>
            </a:r>
            <a:endParaRPr lang="en-US" sz="1200" dirty="0">
              <a:solidFill>
                <a:schemeClr val="tx1"/>
              </a:solidFill>
              <a:latin typeface="Arial Narrow" panose="020B0606020202030204" pitchFamily="34" charset="0"/>
            </a:endParaRPr>
          </a:p>
          <a:p>
            <a:pPr algn="just" fontAlgn="base">
              <a:lnSpc>
                <a:spcPct val="90000"/>
              </a:lnSpc>
              <a:spcBef>
                <a:spcPts val="600"/>
              </a:spcBef>
            </a:pPr>
            <a:r>
              <a:rPr lang="en-US" sz="1200" b="1" dirty="0" smtClean="0">
                <a:solidFill>
                  <a:schemeClr val="tx1"/>
                </a:solidFill>
                <a:latin typeface="Arial Narrow" panose="020B0606020202030204" pitchFamily="34" charset="0"/>
              </a:rPr>
              <a:t>18. </a:t>
            </a:r>
            <a:r>
              <a:rPr lang="en-US" sz="1200" dirty="0" smtClean="0">
                <a:solidFill>
                  <a:schemeClr val="tx1"/>
                </a:solidFill>
                <a:latin typeface="Arial Narrow" panose="020B0606020202030204" pitchFamily="34" charset="0"/>
              </a:rPr>
              <a:t>Just </a:t>
            </a:r>
            <a:r>
              <a:rPr lang="en-US" sz="1200" dirty="0">
                <a:solidFill>
                  <a:schemeClr val="tx1"/>
                </a:solidFill>
                <a:latin typeface="Arial Narrow" panose="020B0606020202030204" pitchFamily="34" charset="0"/>
              </a:rPr>
              <a:t>as if, monks, a clever cow-butcher or his apprentice, having slaughtered a cow and divided it into portions, should be sitting at the junction of four high roads, in the same way, a monk reflects on this very body, as it is placed or disposed, by way of the material elements: “There are in this body the elements of earth, water, fire, and wind.”</a:t>
            </a:r>
          </a:p>
          <a:p>
            <a:pPr algn="just" fontAlgn="base">
              <a:lnSpc>
                <a:spcPct val="90000"/>
              </a:lnSpc>
              <a:spcBef>
                <a:spcPts val="600"/>
              </a:spcBef>
            </a:pPr>
            <a:r>
              <a:rPr lang="en-US" sz="1200" b="1" dirty="0" smtClean="0">
                <a:solidFill>
                  <a:schemeClr val="tx1"/>
                </a:solidFill>
                <a:latin typeface="Arial Narrow" panose="020B0606020202030204" pitchFamily="34" charset="0"/>
              </a:rPr>
              <a:t>19. </a:t>
            </a:r>
            <a:r>
              <a:rPr lang="en-US" sz="1200" dirty="0" smtClean="0">
                <a:solidFill>
                  <a:schemeClr val="tx1"/>
                </a:solidFill>
                <a:latin typeface="Arial Narrow" panose="020B0606020202030204" pitchFamily="34" charset="0"/>
              </a:rPr>
              <a:t>Thus </a:t>
            </a:r>
            <a:r>
              <a:rPr lang="en-US" sz="1200" dirty="0">
                <a:solidFill>
                  <a:schemeClr val="tx1"/>
                </a:solidFill>
                <a:latin typeface="Arial Narrow" panose="020B0606020202030204" pitchFamily="34" charset="0"/>
              </a:rPr>
              <a:t>he lives contemplating the body in the body...</a:t>
            </a:r>
          </a:p>
          <a:p>
            <a:pPr algn="just" fontAlgn="base">
              <a:lnSpc>
                <a:spcPct val="90000"/>
              </a:lnSpc>
              <a:spcBef>
                <a:spcPts val="600"/>
              </a:spcBef>
            </a:pPr>
            <a:r>
              <a:rPr lang="en-US" sz="1200" cap="small" dirty="0" smtClean="0">
                <a:solidFill>
                  <a:schemeClr val="tx1"/>
                </a:solidFill>
                <a:latin typeface="Arial Narrow" panose="020B0606020202030204" pitchFamily="34" charset="0"/>
              </a:rPr>
              <a:t>Nine </a:t>
            </a:r>
            <a:r>
              <a:rPr lang="en-US" sz="1200" cap="small" dirty="0">
                <a:solidFill>
                  <a:schemeClr val="tx1"/>
                </a:solidFill>
                <a:latin typeface="Arial Narrow" panose="020B0606020202030204" pitchFamily="34" charset="0"/>
              </a:rPr>
              <a:t>Cemetery Contemplations</a:t>
            </a:r>
            <a:endParaRPr lang="en-US" sz="1200" dirty="0">
              <a:solidFill>
                <a:schemeClr val="tx1"/>
              </a:solidFill>
              <a:latin typeface="Arial Narrow" panose="020B0606020202030204" pitchFamily="34" charset="0"/>
            </a:endParaRPr>
          </a:p>
          <a:p>
            <a:pPr algn="just" fontAlgn="base">
              <a:lnSpc>
                <a:spcPct val="90000"/>
              </a:lnSpc>
              <a:spcBef>
                <a:spcPts val="600"/>
              </a:spcBef>
            </a:pPr>
            <a:r>
              <a:rPr lang="en-US" sz="1200" b="1" dirty="0" smtClean="0">
                <a:solidFill>
                  <a:schemeClr val="tx1"/>
                </a:solidFill>
                <a:latin typeface="Arial Narrow" panose="020B0606020202030204" pitchFamily="34" charset="0"/>
              </a:rPr>
              <a:t>20. </a:t>
            </a:r>
            <a:r>
              <a:rPr lang="en-US" sz="1200" dirty="0" smtClean="0">
                <a:solidFill>
                  <a:schemeClr val="tx1"/>
                </a:solidFill>
                <a:latin typeface="Arial Narrow" panose="020B0606020202030204" pitchFamily="34" charset="0"/>
              </a:rPr>
              <a:t>And </a:t>
            </a:r>
            <a:r>
              <a:rPr lang="en-US" sz="1200" dirty="0">
                <a:solidFill>
                  <a:schemeClr val="tx1"/>
                </a:solidFill>
                <a:latin typeface="Arial Narrow" panose="020B0606020202030204" pitchFamily="34" charset="0"/>
              </a:rPr>
              <a:t>further, monks, as if a monk sees a body dead one, two, or three days; swollen, blue and festering, thrown in the charnel ground, he then applies this perception to his own body thus: “Verily, also my own body is of the same nature; such it will become and will not escape it.”</a:t>
            </a:r>
          </a:p>
          <a:p>
            <a:pPr algn="just">
              <a:lnSpc>
                <a:spcPct val="90000"/>
              </a:lnSpc>
              <a:spcBef>
                <a:spcPts val="600"/>
              </a:spcBef>
            </a:pPr>
            <a:r>
              <a:rPr lang="en-US" sz="1200" b="1" dirty="0" smtClean="0">
                <a:solidFill>
                  <a:schemeClr val="tx1"/>
                </a:solidFill>
                <a:latin typeface="Arial Narrow" panose="020B0606020202030204" pitchFamily="34" charset="0"/>
              </a:rPr>
              <a:t>21. </a:t>
            </a:r>
            <a:r>
              <a:rPr lang="en-US" sz="1200" dirty="0" smtClean="0">
                <a:solidFill>
                  <a:schemeClr val="tx1"/>
                </a:solidFill>
                <a:latin typeface="Arial Narrow" panose="020B0606020202030204" pitchFamily="34" charset="0"/>
              </a:rPr>
              <a:t>Thus </a:t>
            </a:r>
            <a:r>
              <a:rPr lang="en-US" sz="1200" dirty="0">
                <a:solidFill>
                  <a:schemeClr val="tx1"/>
                </a:solidFill>
                <a:latin typeface="Arial Narrow" panose="020B0606020202030204" pitchFamily="34" charset="0"/>
              </a:rPr>
              <a:t>he lives contemplating the body in the body internally, or he lives contemplating the body in the body externally, or he lives contemplating the body in the body internally and externally. He lives contemplating origination-factors in the body, or he lives contemplating dissolution factors in the body, or he </a:t>
            </a:r>
            <a:r>
              <a:rPr lang="en-US" sz="1200" dirty="0" smtClean="0">
                <a:solidFill>
                  <a:schemeClr val="tx1"/>
                </a:solidFill>
                <a:latin typeface="Arial Narrow" panose="020B0606020202030204" pitchFamily="34" charset="0"/>
              </a:rPr>
              <a:t>lives</a:t>
            </a:r>
            <a:br>
              <a:rPr lang="en-US" sz="1200" dirty="0" smtClean="0">
                <a:solidFill>
                  <a:schemeClr val="tx1"/>
                </a:solidFill>
                <a:latin typeface="Arial Narrow" panose="020B0606020202030204" pitchFamily="34" charset="0"/>
              </a:rPr>
            </a:br>
            <a:endParaRPr lang="en-US" sz="1200" dirty="0">
              <a:solidFill>
                <a:schemeClr val="tx1"/>
              </a:solidFill>
              <a:latin typeface="Arial Narrow" panose="020B0606020202030204" pitchFamily="34" charset="0"/>
            </a:endParaRPr>
          </a:p>
        </p:txBody>
      </p:sp>
      <p:sp>
        <p:nvSpPr>
          <p:cNvPr id="5" name="Rectangle 4"/>
          <p:cNvSpPr/>
          <p:nvPr/>
        </p:nvSpPr>
        <p:spPr>
          <a:xfrm>
            <a:off x="5029200" y="0"/>
            <a:ext cx="48006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just" fontAlgn="base">
              <a:lnSpc>
                <a:spcPct val="90000"/>
              </a:lnSpc>
              <a:spcBef>
                <a:spcPts val="600"/>
              </a:spcBef>
            </a:pPr>
            <a:r>
              <a:rPr lang="en-US" sz="1200" dirty="0">
                <a:solidFill>
                  <a:schemeClr val="tx1"/>
                </a:solidFill>
                <a:latin typeface="Arial Narrow" panose="020B0606020202030204" pitchFamily="34" charset="0"/>
              </a:rPr>
              <a:t>contemplating origination-and-dissolution-factors in the body. Or his mindfulness is established with the thought: “The body exists,” to the extent necessary just for knowledge and mindfulness, and he lives detached, and clings to nothing in the world. Thus also, monks, a monk lives contemplating the body in the body</a:t>
            </a:r>
            <a:r>
              <a:rPr lang="en-US" sz="1200" dirty="0" smtClean="0">
                <a:solidFill>
                  <a:schemeClr val="tx1"/>
                </a:solidFill>
                <a:latin typeface="Arial Narrow" panose="020B0606020202030204" pitchFamily="34" charset="0"/>
              </a:rPr>
              <a:t>.</a:t>
            </a:r>
            <a:endParaRPr lang="en-US" sz="1200" b="1" dirty="0" smtClean="0">
              <a:solidFill>
                <a:schemeClr val="tx1"/>
              </a:solidFill>
              <a:latin typeface="Arial Narrow" panose="020B0606020202030204" pitchFamily="34" charset="0"/>
            </a:endParaRPr>
          </a:p>
          <a:p>
            <a:pPr algn="just" fontAlgn="base">
              <a:lnSpc>
                <a:spcPct val="90000"/>
              </a:lnSpc>
              <a:spcBef>
                <a:spcPts val="600"/>
              </a:spcBef>
            </a:pPr>
            <a:r>
              <a:rPr lang="en-US" sz="1200" b="1" dirty="0" smtClean="0">
                <a:solidFill>
                  <a:schemeClr val="tx1"/>
                </a:solidFill>
                <a:latin typeface="Arial Narrow" panose="020B0606020202030204" pitchFamily="34" charset="0"/>
              </a:rPr>
              <a:t>22. </a:t>
            </a:r>
            <a:r>
              <a:rPr lang="en-US" sz="1200" dirty="0" smtClean="0">
                <a:solidFill>
                  <a:schemeClr val="tx1"/>
                </a:solidFill>
                <a:latin typeface="Arial Narrow" panose="020B0606020202030204" pitchFamily="34" charset="0"/>
              </a:rPr>
              <a:t>And </a:t>
            </a:r>
            <a:r>
              <a:rPr lang="en-US" sz="1200" dirty="0">
                <a:solidFill>
                  <a:schemeClr val="tx1"/>
                </a:solidFill>
                <a:latin typeface="Arial Narrow" panose="020B0606020202030204" pitchFamily="34" charset="0"/>
              </a:rPr>
              <a:t>further, monks, as if a monk sees a body thrown in the charnel ground, being eaten by crows, hawks, vultures, dogs, jackals or by different kinds of worms, he then applies this perception to his own body thus: “Verily, also my own body is of the same nature; such it will become and will not escape it.”</a:t>
            </a:r>
          </a:p>
          <a:p>
            <a:pPr algn="just" fontAlgn="base">
              <a:lnSpc>
                <a:spcPct val="90000"/>
              </a:lnSpc>
              <a:spcBef>
                <a:spcPts val="600"/>
              </a:spcBef>
            </a:pPr>
            <a:r>
              <a:rPr lang="en-US" sz="1200" b="1" dirty="0" smtClean="0">
                <a:solidFill>
                  <a:schemeClr val="tx1"/>
                </a:solidFill>
                <a:latin typeface="Arial Narrow" panose="020B0606020202030204" pitchFamily="34" charset="0"/>
              </a:rPr>
              <a:t>23. </a:t>
            </a:r>
            <a:r>
              <a:rPr lang="en-US" sz="1200" dirty="0" smtClean="0">
                <a:solidFill>
                  <a:schemeClr val="tx1"/>
                </a:solidFill>
                <a:latin typeface="Arial Narrow" panose="020B0606020202030204" pitchFamily="34" charset="0"/>
              </a:rPr>
              <a:t>Thus </a:t>
            </a:r>
            <a:r>
              <a:rPr lang="en-US" sz="1200" dirty="0">
                <a:solidFill>
                  <a:schemeClr val="tx1"/>
                </a:solidFill>
                <a:latin typeface="Arial Narrow" panose="020B0606020202030204" pitchFamily="34" charset="0"/>
              </a:rPr>
              <a:t>he lives contemplating the body in the body...</a:t>
            </a:r>
          </a:p>
          <a:p>
            <a:pPr algn="just" fontAlgn="base">
              <a:lnSpc>
                <a:spcPct val="90000"/>
              </a:lnSpc>
              <a:spcBef>
                <a:spcPts val="600"/>
              </a:spcBef>
            </a:pPr>
            <a:r>
              <a:rPr lang="en-US" sz="1200" b="1" dirty="0" smtClean="0">
                <a:solidFill>
                  <a:schemeClr val="tx1"/>
                </a:solidFill>
                <a:latin typeface="Arial Narrow" panose="020B0606020202030204" pitchFamily="34" charset="0"/>
              </a:rPr>
              <a:t>24. </a:t>
            </a:r>
            <a:r>
              <a:rPr lang="en-US" sz="1200" dirty="0" smtClean="0">
                <a:solidFill>
                  <a:schemeClr val="tx1"/>
                </a:solidFill>
                <a:latin typeface="Arial Narrow" panose="020B0606020202030204" pitchFamily="34" charset="0"/>
              </a:rPr>
              <a:t>And </a:t>
            </a:r>
            <a:r>
              <a:rPr lang="en-US" sz="1200" dirty="0">
                <a:solidFill>
                  <a:schemeClr val="tx1"/>
                </a:solidFill>
                <a:latin typeface="Arial Narrow" panose="020B0606020202030204" pitchFamily="34" charset="0"/>
              </a:rPr>
              <a:t>further, monks, as if a monk sees a body thrown in the charnel ground and reduced to a skeleton with some flesh and blood attached to it, held together by the tendons...</a:t>
            </a:r>
          </a:p>
          <a:p>
            <a:pPr algn="just" fontAlgn="base">
              <a:lnSpc>
                <a:spcPct val="90000"/>
              </a:lnSpc>
              <a:spcBef>
                <a:spcPts val="600"/>
              </a:spcBef>
            </a:pPr>
            <a:r>
              <a:rPr lang="en-US" sz="1200" b="1" dirty="0" smtClean="0">
                <a:solidFill>
                  <a:schemeClr val="tx1"/>
                </a:solidFill>
                <a:latin typeface="Arial Narrow" panose="020B0606020202030204" pitchFamily="34" charset="0"/>
              </a:rPr>
              <a:t>25. </a:t>
            </a:r>
            <a:r>
              <a:rPr lang="en-US" sz="1200" dirty="0" smtClean="0">
                <a:solidFill>
                  <a:schemeClr val="tx1"/>
                </a:solidFill>
                <a:latin typeface="Arial Narrow" panose="020B0606020202030204" pitchFamily="34" charset="0"/>
              </a:rPr>
              <a:t>And </a:t>
            </a:r>
            <a:r>
              <a:rPr lang="en-US" sz="1200" dirty="0">
                <a:solidFill>
                  <a:schemeClr val="tx1"/>
                </a:solidFill>
                <a:latin typeface="Arial Narrow" panose="020B0606020202030204" pitchFamily="34" charset="0"/>
              </a:rPr>
              <a:t>further, monks, as if a monk sees a body thrown in the charnel ground and reduced to a skeleton blood-besmeared and without flesh, held together by the tendons...</a:t>
            </a:r>
          </a:p>
          <a:p>
            <a:pPr algn="just" fontAlgn="base">
              <a:lnSpc>
                <a:spcPct val="90000"/>
              </a:lnSpc>
              <a:spcBef>
                <a:spcPts val="600"/>
              </a:spcBef>
            </a:pPr>
            <a:r>
              <a:rPr lang="en-US" sz="1200" b="1" dirty="0" smtClean="0">
                <a:solidFill>
                  <a:schemeClr val="tx1"/>
                </a:solidFill>
                <a:latin typeface="Arial Narrow" panose="020B0606020202030204" pitchFamily="34" charset="0"/>
              </a:rPr>
              <a:t>26. </a:t>
            </a:r>
            <a:r>
              <a:rPr lang="en-US" sz="1200" dirty="0" smtClean="0">
                <a:solidFill>
                  <a:schemeClr val="tx1"/>
                </a:solidFill>
                <a:latin typeface="Arial Narrow" panose="020B0606020202030204" pitchFamily="34" charset="0"/>
              </a:rPr>
              <a:t>And </a:t>
            </a:r>
            <a:r>
              <a:rPr lang="en-US" sz="1200" dirty="0">
                <a:solidFill>
                  <a:schemeClr val="tx1"/>
                </a:solidFill>
                <a:latin typeface="Arial Narrow" panose="020B0606020202030204" pitchFamily="34" charset="0"/>
              </a:rPr>
              <a:t>further, monks, as if a monk sees a body thrown in the charnel ground and reduced to a skeleton without flesh and blood, held together by the tendons...</a:t>
            </a:r>
          </a:p>
          <a:p>
            <a:pPr algn="just" fontAlgn="base">
              <a:lnSpc>
                <a:spcPct val="90000"/>
              </a:lnSpc>
              <a:spcBef>
                <a:spcPts val="600"/>
              </a:spcBef>
            </a:pPr>
            <a:r>
              <a:rPr lang="en-US" sz="1200" b="1" dirty="0" smtClean="0">
                <a:solidFill>
                  <a:schemeClr val="tx1"/>
                </a:solidFill>
                <a:latin typeface="Arial Narrow" panose="020B0606020202030204" pitchFamily="34" charset="0"/>
              </a:rPr>
              <a:t>27. </a:t>
            </a:r>
            <a:r>
              <a:rPr lang="en-US" sz="1200" dirty="0" smtClean="0">
                <a:solidFill>
                  <a:schemeClr val="tx1"/>
                </a:solidFill>
                <a:latin typeface="Arial Narrow" panose="020B0606020202030204" pitchFamily="34" charset="0"/>
              </a:rPr>
              <a:t>And </a:t>
            </a:r>
            <a:r>
              <a:rPr lang="en-US" sz="1200" dirty="0">
                <a:solidFill>
                  <a:schemeClr val="tx1"/>
                </a:solidFill>
                <a:latin typeface="Arial Narrow" panose="020B0606020202030204" pitchFamily="34" charset="0"/>
              </a:rPr>
              <a:t>further, monks, as if a monk sees a body thrown in the charnel ground and reduced to disconnected bones, scattered in all directions; here a bone of the hand, there a bone of the foot, a shin bone, a thigh bone, the pelvis, spine and skull...</a:t>
            </a:r>
          </a:p>
          <a:p>
            <a:pPr algn="just" fontAlgn="base">
              <a:lnSpc>
                <a:spcPct val="90000"/>
              </a:lnSpc>
              <a:spcBef>
                <a:spcPts val="600"/>
              </a:spcBef>
            </a:pPr>
            <a:r>
              <a:rPr lang="en-US" sz="1200" b="1" dirty="0" smtClean="0">
                <a:solidFill>
                  <a:schemeClr val="tx1"/>
                </a:solidFill>
                <a:latin typeface="Arial Narrow" panose="020B0606020202030204" pitchFamily="34" charset="0"/>
              </a:rPr>
              <a:t>28. </a:t>
            </a:r>
            <a:r>
              <a:rPr lang="en-US" sz="1200" dirty="0" smtClean="0">
                <a:solidFill>
                  <a:schemeClr val="tx1"/>
                </a:solidFill>
                <a:latin typeface="Arial Narrow" panose="020B0606020202030204" pitchFamily="34" charset="0"/>
              </a:rPr>
              <a:t>And </a:t>
            </a:r>
            <a:r>
              <a:rPr lang="en-US" sz="1200" dirty="0">
                <a:solidFill>
                  <a:schemeClr val="tx1"/>
                </a:solidFill>
                <a:latin typeface="Arial Narrow" panose="020B0606020202030204" pitchFamily="34" charset="0"/>
              </a:rPr>
              <a:t>further, monks, as if a monk sees a body thrown in the charnel ground, reduced to bleached bones of </a:t>
            </a:r>
            <a:r>
              <a:rPr lang="en-US" sz="1200" dirty="0" err="1">
                <a:solidFill>
                  <a:schemeClr val="tx1"/>
                </a:solidFill>
                <a:latin typeface="Arial Narrow" panose="020B0606020202030204" pitchFamily="34" charset="0"/>
              </a:rPr>
              <a:t>conchlike</a:t>
            </a:r>
            <a:r>
              <a:rPr lang="en-US" sz="1200" dirty="0">
                <a:solidFill>
                  <a:schemeClr val="tx1"/>
                </a:solidFill>
                <a:latin typeface="Arial Narrow" panose="020B0606020202030204" pitchFamily="34" charset="0"/>
              </a:rPr>
              <a:t> color...</a:t>
            </a:r>
          </a:p>
          <a:p>
            <a:pPr algn="just" fontAlgn="base">
              <a:lnSpc>
                <a:spcPct val="90000"/>
              </a:lnSpc>
              <a:spcBef>
                <a:spcPts val="600"/>
              </a:spcBef>
            </a:pPr>
            <a:r>
              <a:rPr lang="en-US" sz="1200" b="1" dirty="0" smtClean="0">
                <a:solidFill>
                  <a:schemeClr val="tx1"/>
                </a:solidFill>
                <a:latin typeface="Arial Narrow" panose="020B0606020202030204" pitchFamily="34" charset="0"/>
              </a:rPr>
              <a:t>29. </a:t>
            </a:r>
            <a:r>
              <a:rPr lang="en-US" sz="1200" dirty="0" smtClean="0">
                <a:solidFill>
                  <a:schemeClr val="tx1"/>
                </a:solidFill>
                <a:latin typeface="Arial Narrow" panose="020B0606020202030204" pitchFamily="34" charset="0"/>
              </a:rPr>
              <a:t>And </a:t>
            </a:r>
            <a:r>
              <a:rPr lang="en-US" sz="1200" dirty="0">
                <a:solidFill>
                  <a:schemeClr val="tx1"/>
                </a:solidFill>
                <a:latin typeface="Arial Narrow" panose="020B0606020202030204" pitchFamily="34" charset="0"/>
              </a:rPr>
              <a:t>further, monks, as if a monk sees a body thrown in the charnel ground reduced to bones, more than a year-old, lying in a heap...</a:t>
            </a:r>
          </a:p>
          <a:p>
            <a:pPr algn="just" fontAlgn="base">
              <a:lnSpc>
                <a:spcPct val="90000"/>
              </a:lnSpc>
              <a:spcBef>
                <a:spcPts val="600"/>
              </a:spcBef>
            </a:pPr>
            <a:r>
              <a:rPr lang="en-US" sz="1200" b="1" dirty="0" smtClean="0">
                <a:solidFill>
                  <a:schemeClr val="tx1"/>
                </a:solidFill>
                <a:latin typeface="Arial Narrow" panose="020B0606020202030204" pitchFamily="34" charset="0"/>
              </a:rPr>
              <a:t>30. </a:t>
            </a:r>
            <a:r>
              <a:rPr lang="en-US" sz="1200" dirty="0" smtClean="0">
                <a:solidFill>
                  <a:schemeClr val="tx1"/>
                </a:solidFill>
                <a:latin typeface="Arial Narrow" panose="020B0606020202030204" pitchFamily="34" charset="0"/>
              </a:rPr>
              <a:t>And </a:t>
            </a:r>
            <a:r>
              <a:rPr lang="en-US" sz="1200" dirty="0">
                <a:solidFill>
                  <a:schemeClr val="tx1"/>
                </a:solidFill>
                <a:latin typeface="Arial Narrow" panose="020B0606020202030204" pitchFamily="34" charset="0"/>
              </a:rPr>
              <a:t>further, monks, as if a monk sees a body thrown in the charnel ground, reduced to bones gone rotten and become dust, he then applies this perception to his own body thus: “Verily, also my own body is of the same nature; such it will become and will not escape it.”</a:t>
            </a:r>
          </a:p>
          <a:p>
            <a:pPr algn="just" fontAlgn="base">
              <a:lnSpc>
                <a:spcPct val="90000"/>
              </a:lnSpc>
              <a:spcBef>
                <a:spcPts val="600"/>
              </a:spcBef>
            </a:pPr>
            <a:r>
              <a:rPr lang="en-US" sz="1200" b="1" dirty="0" smtClean="0">
                <a:solidFill>
                  <a:schemeClr val="tx1"/>
                </a:solidFill>
                <a:latin typeface="Arial Narrow" panose="020B0606020202030204" pitchFamily="34" charset="0"/>
              </a:rPr>
              <a:t>31. </a:t>
            </a:r>
            <a:r>
              <a:rPr lang="en-US" sz="1200" dirty="0" smtClean="0">
                <a:solidFill>
                  <a:schemeClr val="tx1"/>
                </a:solidFill>
                <a:latin typeface="Arial Narrow" panose="020B0606020202030204" pitchFamily="34" charset="0"/>
              </a:rPr>
              <a:t>Thus </a:t>
            </a:r>
            <a:r>
              <a:rPr lang="en-US" sz="1200" dirty="0">
                <a:solidFill>
                  <a:schemeClr val="tx1"/>
                </a:solidFill>
                <a:latin typeface="Arial Narrow" panose="020B0606020202030204" pitchFamily="34" charset="0"/>
              </a:rPr>
              <a:t>he lives contemplating the body in the body internally, or he lives contemplating the body in the body externally, or he lives contemplating the body in the body internally and externally. He lives contemplating origination factors in the body, or he lives contemplating dissolution factors in the body, or he lives contemplating origination-and-dissolution factors in the body. Or his mindfulness is established with the thought: “The body exists,” to the extent necessary just for knowledge and mindfulness, and he lives detached, and clings to nothing in the world. Thus also, monks, a monk lives contemplating the body in the body</a:t>
            </a:r>
            <a:r>
              <a:rPr lang="en-US" sz="1200" dirty="0" smtClean="0">
                <a:solidFill>
                  <a:schemeClr val="tx1"/>
                </a:solidFill>
                <a:latin typeface="Arial Narrow" panose="020B0606020202030204" pitchFamily="34" charset="0"/>
              </a:rPr>
              <a:t>.</a:t>
            </a:r>
          </a:p>
        </p:txBody>
      </p:sp>
    </p:spTree>
    <p:extLst>
      <p:ext uri="{BB962C8B-B14F-4D97-AF65-F5344CB8AC3E}">
        <p14:creationId xmlns:p14="http://schemas.microsoft.com/office/powerpoint/2010/main" val="1919482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48006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just" fontAlgn="base">
              <a:lnSpc>
                <a:spcPct val="90000"/>
              </a:lnSpc>
              <a:spcBef>
                <a:spcPts val="600"/>
              </a:spcBef>
            </a:pPr>
            <a:r>
              <a:rPr lang="en-US" sz="1400" b="1" dirty="0">
                <a:solidFill>
                  <a:schemeClr val="tx1"/>
                </a:solidFill>
                <a:latin typeface="Arial Narrow" panose="020B0606020202030204" pitchFamily="34" charset="0"/>
              </a:rPr>
              <a:t>The Contemplation of Feeling</a:t>
            </a:r>
            <a:endParaRPr lang="en-US" sz="1400" dirty="0">
              <a:solidFill>
                <a:schemeClr val="tx1"/>
              </a:solidFill>
              <a:latin typeface="Arial Narrow" panose="020B0606020202030204" pitchFamily="34" charset="0"/>
            </a:endParaRPr>
          </a:p>
          <a:p>
            <a:pPr algn="just" fontAlgn="base">
              <a:lnSpc>
                <a:spcPct val="90000"/>
              </a:lnSpc>
              <a:spcBef>
                <a:spcPts val="600"/>
              </a:spcBef>
            </a:pPr>
            <a:r>
              <a:rPr lang="en-US" sz="1200" b="1" dirty="0">
                <a:solidFill>
                  <a:schemeClr val="tx1"/>
                </a:solidFill>
                <a:latin typeface="Arial Narrow" panose="020B0606020202030204" pitchFamily="34" charset="0"/>
              </a:rPr>
              <a:t>32. </a:t>
            </a:r>
            <a:r>
              <a:rPr lang="en-US" sz="1200" dirty="0">
                <a:solidFill>
                  <a:schemeClr val="tx1"/>
                </a:solidFill>
                <a:latin typeface="Arial Narrow" panose="020B0606020202030204" pitchFamily="34" charset="0"/>
              </a:rPr>
              <a:t>And how, monks, does a monk live contemplating feelings in feelings?</a:t>
            </a:r>
          </a:p>
          <a:p>
            <a:pPr algn="just" fontAlgn="base">
              <a:lnSpc>
                <a:spcPct val="90000"/>
              </a:lnSpc>
              <a:spcBef>
                <a:spcPts val="600"/>
              </a:spcBef>
            </a:pPr>
            <a:r>
              <a:rPr lang="en-US" sz="1200" b="1" dirty="0">
                <a:solidFill>
                  <a:schemeClr val="tx1"/>
                </a:solidFill>
                <a:latin typeface="Arial Narrow" panose="020B0606020202030204" pitchFamily="34" charset="0"/>
              </a:rPr>
              <a:t>33. </a:t>
            </a:r>
            <a:r>
              <a:rPr lang="en-US" sz="1200" dirty="0">
                <a:solidFill>
                  <a:schemeClr val="tx1"/>
                </a:solidFill>
                <a:latin typeface="Arial Narrow" panose="020B0606020202030204" pitchFamily="34" charset="0"/>
              </a:rPr>
              <a:t>Herein, monks, a monk when experiencing a pleasant feeling knows, “I experience a pleasant feeling”; when experiencing a painful feeling, he knows, “I experience a </a:t>
            </a:r>
            <a:r>
              <a:rPr lang="en-US" sz="1200" dirty="0" smtClean="0">
                <a:solidFill>
                  <a:schemeClr val="tx1"/>
                </a:solidFill>
                <a:latin typeface="Arial Narrow" panose="020B0606020202030204" pitchFamily="34" charset="0"/>
              </a:rPr>
              <a:t>painful feeling</a:t>
            </a:r>
            <a:r>
              <a:rPr lang="en-US" sz="1200" dirty="0">
                <a:solidFill>
                  <a:schemeClr val="tx1"/>
                </a:solidFill>
                <a:latin typeface="Arial Narrow" panose="020B0606020202030204" pitchFamily="34" charset="0"/>
              </a:rPr>
              <a:t>”; when experiencing a neither-pleasant-nor-painful feeling, he knows, “I experience a neither-pleasant-nor-painful feeling.” When experiencing a pleasant worldly feeling, he knows, “I experience a pleasant worldly feeling”; when experiencing a pleasant spiritual feeling, he knows, “I experience a pleasant spiritual feeling”; when experiencing a painful worldly feeling, he knows, “I experience a painful worldly feeling”; when experiencing a painful spiritual feeling, he knows, “I experience a painful spiritual feeling”; when experiencing a neither-pleasant-nor-painful worldly feeling, he knows, “I experience a neither-pleasant-nor-painful worldly feeling”; when experiencing a neither-pleasant-nor-painful spiritual feeling, he knows, “I experience a neither-pleasant-nor-painful spiritual feeling.”</a:t>
            </a:r>
          </a:p>
          <a:p>
            <a:pPr algn="just" fontAlgn="base">
              <a:lnSpc>
                <a:spcPct val="90000"/>
              </a:lnSpc>
              <a:spcBef>
                <a:spcPts val="600"/>
              </a:spcBef>
            </a:pPr>
            <a:r>
              <a:rPr lang="en-US" sz="1200" b="1" dirty="0" smtClean="0">
                <a:solidFill>
                  <a:schemeClr val="tx1"/>
                </a:solidFill>
                <a:latin typeface="Arial Narrow" panose="020B0606020202030204" pitchFamily="34" charset="0"/>
              </a:rPr>
              <a:t>34. </a:t>
            </a:r>
            <a:r>
              <a:rPr lang="en-US" sz="1200" dirty="0" smtClean="0">
                <a:solidFill>
                  <a:schemeClr val="tx1"/>
                </a:solidFill>
                <a:latin typeface="Arial Narrow" panose="020B0606020202030204" pitchFamily="34" charset="0"/>
              </a:rPr>
              <a:t>Thus </a:t>
            </a:r>
            <a:r>
              <a:rPr lang="en-US" sz="1200" dirty="0">
                <a:solidFill>
                  <a:schemeClr val="tx1"/>
                </a:solidFill>
                <a:latin typeface="Arial Narrow" panose="020B0606020202030204" pitchFamily="34" charset="0"/>
              </a:rPr>
              <a:t>he lives contemplating feelings in feelings internally, or he lives contemplating feelings in feelings externally, or he lives contemplating feelings in feelings internally and externally. He lives contemplating origination factors in feelings, or he lives contemplating dissolution factors in feelings, or he lives contemplating origination-and-dissolution factors in feelings.</a:t>
            </a:r>
            <a:r>
              <a:rPr lang="en-US" sz="1200" baseline="30000" dirty="0">
                <a:solidFill>
                  <a:schemeClr val="tx1"/>
                </a:solidFill>
                <a:latin typeface="Arial Narrow" panose="020B0606020202030204" pitchFamily="34" charset="0"/>
              </a:rPr>
              <a:t>[12]</a:t>
            </a:r>
            <a:r>
              <a:rPr lang="en-US" sz="1200" dirty="0">
                <a:solidFill>
                  <a:schemeClr val="tx1"/>
                </a:solidFill>
                <a:latin typeface="Arial Narrow" panose="020B0606020202030204" pitchFamily="34" charset="0"/>
              </a:rPr>
              <a:t> Or his mindfulness is established with the thought, “Feeling exists,” to the extent necessary just for knowledge and mindfulness, and he lives detached, and clings to nothing in the world. Thus, monks, a monk lives </a:t>
            </a:r>
            <a:r>
              <a:rPr lang="en-US" sz="1200" dirty="0" smtClean="0">
                <a:solidFill>
                  <a:schemeClr val="tx1"/>
                </a:solidFill>
                <a:latin typeface="Arial Narrow" panose="020B0606020202030204" pitchFamily="34" charset="0"/>
              </a:rPr>
              <a:t>contemplating </a:t>
            </a:r>
            <a:r>
              <a:rPr lang="en-US" sz="1200" dirty="0">
                <a:solidFill>
                  <a:schemeClr val="tx1"/>
                </a:solidFill>
                <a:latin typeface="Arial Narrow" panose="020B0606020202030204" pitchFamily="34" charset="0"/>
              </a:rPr>
              <a:t>feelings in feelings.</a:t>
            </a:r>
          </a:p>
          <a:p>
            <a:pPr algn="just" fontAlgn="base">
              <a:lnSpc>
                <a:spcPct val="90000"/>
              </a:lnSpc>
              <a:spcBef>
                <a:spcPts val="600"/>
              </a:spcBef>
            </a:pPr>
            <a:r>
              <a:rPr lang="en-US" sz="1400" b="1" dirty="0" smtClean="0">
                <a:solidFill>
                  <a:schemeClr val="tx1"/>
                </a:solidFill>
                <a:latin typeface="Arial Narrow" panose="020B0606020202030204" pitchFamily="34" charset="0"/>
              </a:rPr>
              <a:t>The </a:t>
            </a:r>
            <a:r>
              <a:rPr lang="en-US" sz="1400" b="1" dirty="0">
                <a:solidFill>
                  <a:schemeClr val="tx1"/>
                </a:solidFill>
                <a:latin typeface="Arial Narrow" panose="020B0606020202030204" pitchFamily="34" charset="0"/>
              </a:rPr>
              <a:t>Contemplation of Consciousness</a:t>
            </a:r>
            <a:endParaRPr lang="en-US" sz="1400" dirty="0">
              <a:solidFill>
                <a:schemeClr val="tx1"/>
              </a:solidFill>
              <a:latin typeface="Arial Narrow" panose="020B0606020202030204" pitchFamily="34" charset="0"/>
            </a:endParaRPr>
          </a:p>
          <a:p>
            <a:pPr algn="just" fontAlgn="base">
              <a:lnSpc>
                <a:spcPct val="90000"/>
              </a:lnSpc>
              <a:spcBef>
                <a:spcPts val="600"/>
              </a:spcBef>
            </a:pPr>
            <a:r>
              <a:rPr lang="en-US" sz="1200" b="1" dirty="0" smtClean="0">
                <a:solidFill>
                  <a:schemeClr val="tx1"/>
                </a:solidFill>
                <a:latin typeface="Arial Narrow" panose="020B0606020202030204" pitchFamily="34" charset="0"/>
              </a:rPr>
              <a:t>35. </a:t>
            </a:r>
            <a:r>
              <a:rPr lang="en-US" sz="1200" dirty="0" smtClean="0">
                <a:solidFill>
                  <a:schemeClr val="tx1"/>
                </a:solidFill>
                <a:latin typeface="Arial Narrow" panose="020B0606020202030204" pitchFamily="34" charset="0"/>
              </a:rPr>
              <a:t>And </a:t>
            </a:r>
            <a:r>
              <a:rPr lang="en-US" sz="1200" dirty="0">
                <a:solidFill>
                  <a:schemeClr val="tx1"/>
                </a:solidFill>
                <a:latin typeface="Arial Narrow" panose="020B0606020202030204" pitchFamily="34" charset="0"/>
              </a:rPr>
              <a:t>how, monks, does a monk live contemplating consciousness in consciousness?</a:t>
            </a:r>
          </a:p>
          <a:p>
            <a:pPr algn="just" fontAlgn="base">
              <a:lnSpc>
                <a:spcPct val="90000"/>
              </a:lnSpc>
              <a:spcBef>
                <a:spcPts val="600"/>
              </a:spcBef>
            </a:pPr>
            <a:r>
              <a:rPr lang="en-US" sz="1200" b="1" dirty="0" smtClean="0">
                <a:solidFill>
                  <a:schemeClr val="tx1"/>
                </a:solidFill>
                <a:latin typeface="Arial Narrow" panose="020B0606020202030204" pitchFamily="34" charset="0"/>
              </a:rPr>
              <a:t>36. </a:t>
            </a:r>
            <a:r>
              <a:rPr lang="en-US" sz="1200" dirty="0" smtClean="0">
                <a:solidFill>
                  <a:schemeClr val="tx1"/>
                </a:solidFill>
                <a:latin typeface="Arial Narrow" panose="020B0606020202030204" pitchFamily="34" charset="0"/>
              </a:rPr>
              <a:t>Herein</a:t>
            </a:r>
            <a:r>
              <a:rPr lang="en-US" sz="1200" dirty="0">
                <a:solidFill>
                  <a:schemeClr val="tx1"/>
                </a:solidFill>
                <a:latin typeface="Arial Narrow" panose="020B0606020202030204" pitchFamily="34" charset="0"/>
              </a:rPr>
              <a:t>, monks, a monk knows the consciousness with lust, as with lust; the consciousness without lust, as without lust; the consciousness with hate, as with hate; the consciousness without hate, as without hate; the consciousness with ignorance, as with ignorance; the consciousness without ignorance, as without ignorance; the shrunken state of consciousness, as the shrunken state;</a:t>
            </a:r>
            <a:r>
              <a:rPr lang="en-US" sz="1200" baseline="30000" dirty="0">
                <a:solidFill>
                  <a:schemeClr val="tx1"/>
                </a:solidFill>
                <a:latin typeface="Arial Narrow" panose="020B0606020202030204" pitchFamily="34" charset="0"/>
              </a:rPr>
              <a:t>[13]</a:t>
            </a:r>
            <a:r>
              <a:rPr lang="en-US" sz="1200" dirty="0">
                <a:solidFill>
                  <a:schemeClr val="tx1"/>
                </a:solidFill>
                <a:latin typeface="Arial Narrow" panose="020B0606020202030204" pitchFamily="34" charset="0"/>
              </a:rPr>
              <a:t> the distracted state of consciousness, as the distracted state;</a:t>
            </a:r>
            <a:r>
              <a:rPr lang="en-US" sz="1200" baseline="30000" dirty="0">
                <a:solidFill>
                  <a:schemeClr val="tx1"/>
                </a:solidFill>
                <a:latin typeface="Arial Narrow" panose="020B0606020202030204" pitchFamily="34" charset="0"/>
              </a:rPr>
              <a:t>[14]</a:t>
            </a:r>
            <a:r>
              <a:rPr lang="en-US" sz="1200" dirty="0">
                <a:solidFill>
                  <a:schemeClr val="tx1"/>
                </a:solidFill>
                <a:latin typeface="Arial Narrow" panose="020B0606020202030204" pitchFamily="34" charset="0"/>
              </a:rPr>
              <a:t> the developed state of consciousness as the developed state;</a:t>
            </a:r>
            <a:r>
              <a:rPr lang="en-US" sz="1200" baseline="30000" dirty="0">
                <a:solidFill>
                  <a:schemeClr val="tx1"/>
                </a:solidFill>
                <a:latin typeface="Arial Narrow" panose="020B0606020202030204" pitchFamily="34" charset="0"/>
              </a:rPr>
              <a:t>[15]</a:t>
            </a:r>
            <a:r>
              <a:rPr lang="en-US" sz="1200" dirty="0">
                <a:solidFill>
                  <a:schemeClr val="tx1"/>
                </a:solidFill>
                <a:latin typeface="Arial Narrow" panose="020B0606020202030204" pitchFamily="34" charset="0"/>
              </a:rPr>
              <a:t> the undeveloped state of consciousness as the undeveloped state;</a:t>
            </a:r>
            <a:r>
              <a:rPr lang="en-US" sz="1200" baseline="30000" dirty="0">
                <a:solidFill>
                  <a:schemeClr val="tx1"/>
                </a:solidFill>
                <a:latin typeface="Arial Narrow" panose="020B0606020202030204" pitchFamily="34" charset="0"/>
              </a:rPr>
              <a:t>[16]</a:t>
            </a:r>
            <a:r>
              <a:rPr lang="en-US" sz="1200" dirty="0">
                <a:solidFill>
                  <a:schemeClr val="tx1"/>
                </a:solidFill>
                <a:latin typeface="Arial Narrow" panose="020B0606020202030204" pitchFamily="34" charset="0"/>
              </a:rPr>
              <a:t> the state of consciousness with some other mental state superior to it, as the state with something mentally higher;</a:t>
            </a:r>
            <a:r>
              <a:rPr lang="en-US" sz="1200" baseline="30000" dirty="0">
                <a:solidFill>
                  <a:schemeClr val="tx1"/>
                </a:solidFill>
                <a:latin typeface="Arial Narrow" panose="020B0606020202030204" pitchFamily="34" charset="0"/>
              </a:rPr>
              <a:t>[17]</a:t>
            </a:r>
            <a:r>
              <a:rPr lang="en-US" sz="1200" dirty="0">
                <a:solidFill>
                  <a:schemeClr val="tx1"/>
                </a:solidFill>
                <a:latin typeface="Arial Narrow" panose="020B0606020202030204" pitchFamily="34" charset="0"/>
              </a:rPr>
              <a:t> the state of consciousness with no other mental state superior to it, as the state with nothing mentally higher;</a:t>
            </a:r>
            <a:r>
              <a:rPr lang="en-US" sz="1200" baseline="30000" dirty="0">
                <a:solidFill>
                  <a:schemeClr val="tx1"/>
                </a:solidFill>
                <a:latin typeface="Arial Narrow" panose="020B0606020202030204" pitchFamily="34" charset="0"/>
              </a:rPr>
              <a:t>[18]</a:t>
            </a:r>
            <a:r>
              <a:rPr lang="en-US" sz="1200" dirty="0">
                <a:solidFill>
                  <a:schemeClr val="tx1"/>
                </a:solidFill>
                <a:latin typeface="Arial Narrow" panose="020B0606020202030204" pitchFamily="34" charset="0"/>
              </a:rPr>
              <a:t> the concentrated state of consciousness, as the concentrated state; the </a:t>
            </a:r>
            <a:r>
              <a:rPr lang="en-US" sz="1200" dirty="0" err="1">
                <a:solidFill>
                  <a:schemeClr val="tx1"/>
                </a:solidFill>
                <a:latin typeface="Arial Narrow" panose="020B0606020202030204" pitchFamily="34" charset="0"/>
              </a:rPr>
              <a:t>unconcentrated</a:t>
            </a:r>
            <a:r>
              <a:rPr lang="en-US" sz="1200" dirty="0">
                <a:solidFill>
                  <a:schemeClr val="tx1"/>
                </a:solidFill>
                <a:latin typeface="Arial Narrow" panose="020B0606020202030204" pitchFamily="34" charset="0"/>
              </a:rPr>
              <a:t> state of consciousness, as the </a:t>
            </a:r>
            <a:r>
              <a:rPr lang="en-US" sz="1200" dirty="0" err="1">
                <a:solidFill>
                  <a:schemeClr val="tx1"/>
                </a:solidFill>
                <a:latin typeface="Arial Narrow" panose="020B0606020202030204" pitchFamily="34" charset="0"/>
              </a:rPr>
              <a:t>unconcentrated</a:t>
            </a:r>
            <a:r>
              <a:rPr lang="en-US" sz="1200" dirty="0">
                <a:solidFill>
                  <a:schemeClr val="tx1"/>
                </a:solidFill>
                <a:latin typeface="Arial Narrow" panose="020B0606020202030204" pitchFamily="34" charset="0"/>
              </a:rPr>
              <a:t> state; the freed state of consciousness, as the freed state;</a:t>
            </a:r>
            <a:r>
              <a:rPr lang="en-US" sz="1200" baseline="30000" dirty="0">
                <a:solidFill>
                  <a:schemeClr val="tx1"/>
                </a:solidFill>
                <a:latin typeface="Arial Narrow" panose="020B0606020202030204" pitchFamily="34" charset="0"/>
              </a:rPr>
              <a:t>[19]</a:t>
            </a:r>
            <a:r>
              <a:rPr lang="en-US" sz="1200" dirty="0">
                <a:solidFill>
                  <a:schemeClr val="tx1"/>
                </a:solidFill>
                <a:latin typeface="Arial Narrow" panose="020B0606020202030204" pitchFamily="34" charset="0"/>
              </a:rPr>
              <a:t> and the </a:t>
            </a:r>
            <a:r>
              <a:rPr lang="en-US" sz="1200" dirty="0" err="1">
                <a:solidFill>
                  <a:schemeClr val="tx1"/>
                </a:solidFill>
                <a:latin typeface="Arial Narrow" panose="020B0606020202030204" pitchFamily="34" charset="0"/>
              </a:rPr>
              <a:t>unfreed</a:t>
            </a:r>
            <a:r>
              <a:rPr lang="en-US" sz="1200" dirty="0">
                <a:solidFill>
                  <a:schemeClr val="tx1"/>
                </a:solidFill>
                <a:latin typeface="Arial Narrow" panose="020B0606020202030204" pitchFamily="34" charset="0"/>
              </a:rPr>
              <a:t> state of consciousness as the </a:t>
            </a:r>
            <a:r>
              <a:rPr lang="en-US" sz="1200" dirty="0" err="1">
                <a:solidFill>
                  <a:schemeClr val="tx1"/>
                </a:solidFill>
                <a:latin typeface="Arial Narrow" panose="020B0606020202030204" pitchFamily="34" charset="0"/>
              </a:rPr>
              <a:t>unfreed</a:t>
            </a:r>
            <a:r>
              <a:rPr lang="en-US" sz="1200" dirty="0">
                <a:solidFill>
                  <a:schemeClr val="tx1"/>
                </a:solidFill>
                <a:latin typeface="Arial Narrow" panose="020B0606020202030204" pitchFamily="34" charset="0"/>
              </a:rPr>
              <a:t> state</a:t>
            </a:r>
            <a:r>
              <a:rPr lang="en-US" sz="1200" dirty="0" smtClean="0">
                <a:solidFill>
                  <a:schemeClr val="tx1"/>
                </a:solidFill>
                <a:latin typeface="Arial Narrow" panose="020B0606020202030204" pitchFamily="34" charset="0"/>
              </a:rPr>
              <a:t>.</a:t>
            </a:r>
            <a:endParaRPr lang="en-US" sz="1200" dirty="0">
              <a:solidFill>
                <a:schemeClr val="tx1"/>
              </a:solidFill>
              <a:latin typeface="Arial Narrow" panose="020B0606020202030204" pitchFamily="34" charset="0"/>
            </a:endParaRPr>
          </a:p>
        </p:txBody>
      </p:sp>
      <p:sp>
        <p:nvSpPr>
          <p:cNvPr id="5" name="Rectangle 4"/>
          <p:cNvSpPr/>
          <p:nvPr/>
        </p:nvSpPr>
        <p:spPr>
          <a:xfrm>
            <a:off x="5029200" y="0"/>
            <a:ext cx="48006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just" fontAlgn="base">
              <a:lnSpc>
                <a:spcPct val="90000"/>
              </a:lnSpc>
              <a:spcBef>
                <a:spcPts val="600"/>
              </a:spcBef>
            </a:pPr>
            <a:r>
              <a:rPr lang="en-US" sz="1200" b="1" dirty="0">
                <a:solidFill>
                  <a:schemeClr val="tx1"/>
                </a:solidFill>
                <a:latin typeface="Arial Narrow" panose="020B0606020202030204" pitchFamily="34" charset="0"/>
              </a:rPr>
              <a:t>37. </a:t>
            </a:r>
            <a:r>
              <a:rPr lang="en-US" sz="1200" dirty="0">
                <a:solidFill>
                  <a:schemeClr val="tx1"/>
                </a:solidFill>
                <a:latin typeface="Arial Narrow" panose="020B0606020202030204" pitchFamily="34" charset="0"/>
              </a:rPr>
              <a:t>Thus he lives contemplating consciousness in consciousness internally, or he </a:t>
            </a:r>
            <a:r>
              <a:rPr lang="en-US" sz="1200" dirty="0" smtClean="0">
                <a:solidFill>
                  <a:schemeClr val="tx1"/>
                </a:solidFill>
                <a:latin typeface="Arial Narrow" panose="020B0606020202030204" pitchFamily="34" charset="0"/>
              </a:rPr>
              <a:t>lives contemplating </a:t>
            </a:r>
            <a:r>
              <a:rPr lang="en-US" sz="1200" dirty="0">
                <a:solidFill>
                  <a:schemeClr val="tx1"/>
                </a:solidFill>
                <a:latin typeface="Arial Narrow" panose="020B0606020202030204" pitchFamily="34" charset="0"/>
              </a:rPr>
              <a:t>consciousness in consciousness externally, or he lives contemplating </a:t>
            </a:r>
            <a:r>
              <a:rPr lang="en-US" sz="1200" dirty="0" smtClean="0">
                <a:solidFill>
                  <a:schemeClr val="tx1"/>
                </a:solidFill>
                <a:latin typeface="Arial Narrow" panose="020B0606020202030204" pitchFamily="34" charset="0"/>
              </a:rPr>
              <a:t> consciousness </a:t>
            </a:r>
            <a:r>
              <a:rPr lang="en-US" sz="1200" dirty="0">
                <a:solidFill>
                  <a:schemeClr val="tx1"/>
                </a:solidFill>
                <a:latin typeface="Arial Narrow" panose="020B0606020202030204" pitchFamily="34" charset="0"/>
              </a:rPr>
              <a:t>in consciousness internally and externally. He lives contemplating origination factors in consciousness, or he lives contemplating dissolution-factors in consciousness, or he lives contemplating origination-and-dissolution factors in consciousness.</a:t>
            </a:r>
            <a:r>
              <a:rPr lang="en-US" sz="1200" baseline="30000" dirty="0">
                <a:solidFill>
                  <a:schemeClr val="tx1"/>
                </a:solidFill>
                <a:latin typeface="Arial Narrow" panose="020B0606020202030204" pitchFamily="34" charset="0"/>
              </a:rPr>
              <a:t>[20]</a:t>
            </a:r>
            <a:r>
              <a:rPr lang="en-US" sz="1200" dirty="0">
                <a:solidFill>
                  <a:schemeClr val="tx1"/>
                </a:solidFill>
                <a:latin typeface="Arial Narrow" panose="020B0606020202030204" pitchFamily="34" charset="0"/>
              </a:rPr>
              <a:t> Or his mindfulness is established with the thought, “Consciousness exists,” to the extent necessary just for knowledge and mindfulness, and he lives detached, and clings to nothing in the world. Thus, monks, a monk lives contemplating consciousness in </a:t>
            </a:r>
            <a:r>
              <a:rPr lang="en-US" sz="1200" dirty="0" smtClean="0">
                <a:solidFill>
                  <a:schemeClr val="tx1"/>
                </a:solidFill>
                <a:latin typeface="Arial Narrow" panose="020B0606020202030204" pitchFamily="34" charset="0"/>
              </a:rPr>
              <a:t>consciousness.</a:t>
            </a:r>
          </a:p>
          <a:p>
            <a:pPr algn="just" fontAlgn="base">
              <a:lnSpc>
                <a:spcPct val="90000"/>
              </a:lnSpc>
              <a:spcBef>
                <a:spcPts val="600"/>
              </a:spcBef>
            </a:pPr>
            <a:r>
              <a:rPr lang="en-US" sz="1400" b="1" dirty="0" smtClean="0">
                <a:solidFill>
                  <a:schemeClr val="tx1"/>
                </a:solidFill>
                <a:latin typeface="Arial Narrow" panose="020B0606020202030204" pitchFamily="34" charset="0"/>
              </a:rPr>
              <a:t>The Contemplation of Mental Objects</a:t>
            </a:r>
            <a:endParaRPr lang="en-US" sz="1400" dirty="0" smtClean="0">
              <a:solidFill>
                <a:schemeClr val="tx1"/>
              </a:solidFill>
              <a:latin typeface="Arial Narrow" panose="020B0606020202030204" pitchFamily="34" charset="0"/>
            </a:endParaRPr>
          </a:p>
          <a:p>
            <a:pPr algn="just" fontAlgn="base">
              <a:lnSpc>
                <a:spcPct val="90000"/>
              </a:lnSpc>
              <a:spcBef>
                <a:spcPts val="600"/>
              </a:spcBef>
            </a:pPr>
            <a:r>
              <a:rPr lang="en-US" sz="1200" cap="small" dirty="0" smtClean="0">
                <a:solidFill>
                  <a:schemeClr val="tx1"/>
                </a:solidFill>
                <a:latin typeface="Arial Narrow" panose="020B0606020202030204" pitchFamily="34" charset="0"/>
              </a:rPr>
              <a:t>Five </a:t>
            </a:r>
            <a:r>
              <a:rPr lang="en-US" sz="1200" cap="small" dirty="0">
                <a:solidFill>
                  <a:schemeClr val="tx1"/>
                </a:solidFill>
                <a:latin typeface="Arial Narrow" panose="020B0606020202030204" pitchFamily="34" charset="0"/>
              </a:rPr>
              <a:t>Hindrances</a:t>
            </a:r>
            <a:endParaRPr lang="en-US" sz="1200" dirty="0">
              <a:solidFill>
                <a:schemeClr val="tx1"/>
              </a:solidFill>
              <a:latin typeface="Arial Narrow" panose="020B0606020202030204" pitchFamily="34" charset="0"/>
            </a:endParaRPr>
          </a:p>
          <a:p>
            <a:pPr algn="just" fontAlgn="base">
              <a:lnSpc>
                <a:spcPct val="90000"/>
              </a:lnSpc>
              <a:spcBef>
                <a:spcPts val="600"/>
              </a:spcBef>
            </a:pPr>
            <a:r>
              <a:rPr lang="en-US" sz="1200" b="1" dirty="0" smtClean="0">
                <a:solidFill>
                  <a:schemeClr val="tx1"/>
                </a:solidFill>
                <a:latin typeface="Arial Narrow" panose="020B0606020202030204" pitchFamily="34" charset="0"/>
              </a:rPr>
              <a:t>38. </a:t>
            </a:r>
            <a:r>
              <a:rPr lang="en-US" sz="1200" dirty="0" smtClean="0">
                <a:solidFill>
                  <a:schemeClr val="tx1"/>
                </a:solidFill>
                <a:latin typeface="Arial Narrow" panose="020B0606020202030204" pitchFamily="34" charset="0"/>
              </a:rPr>
              <a:t>And </a:t>
            </a:r>
            <a:r>
              <a:rPr lang="en-US" sz="1200" dirty="0">
                <a:solidFill>
                  <a:schemeClr val="tx1"/>
                </a:solidFill>
                <a:latin typeface="Arial Narrow" panose="020B0606020202030204" pitchFamily="34" charset="0"/>
              </a:rPr>
              <a:t>how, monks, does a monk live contemplating mental objects in mental objects?</a:t>
            </a:r>
          </a:p>
          <a:p>
            <a:pPr algn="just" fontAlgn="base">
              <a:lnSpc>
                <a:spcPct val="90000"/>
              </a:lnSpc>
              <a:spcBef>
                <a:spcPts val="600"/>
              </a:spcBef>
            </a:pPr>
            <a:r>
              <a:rPr lang="en-US" sz="1200" b="1" dirty="0" smtClean="0">
                <a:solidFill>
                  <a:schemeClr val="tx1"/>
                </a:solidFill>
                <a:latin typeface="Arial Narrow" panose="020B0606020202030204" pitchFamily="34" charset="0"/>
              </a:rPr>
              <a:t>39. </a:t>
            </a:r>
            <a:r>
              <a:rPr lang="en-US" sz="1200" dirty="0" smtClean="0">
                <a:solidFill>
                  <a:schemeClr val="tx1"/>
                </a:solidFill>
                <a:latin typeface="Arial Narrow" panose="020B0606020202030204" pitchFamily="34" charset="0"/>
              </a:rPr>
              <a:t>Herein</a:t>
            </a:r>
            <a:r>
              <a:rPr lang="en-US" sz="1200" dirty="0">
                <a:solidFill>
                  <a:schemeClr val="tx1"/>
                </a:solidFill>
                <a:latin typeface="Arial Narrow" panose="020B0606020202030204" pitchFamily="34" charset="0"/>
              </a:rPr>
              <a:t>, monks, a monk lives contemplating mental objects in the mental objects of the five hindrances.</a:t>
            </a:r>
          </a:p>
          <a:p>
            <a:pPr algn="just" fontAlgn="base">
              <a:lnSpc>
                <a:spcPct val="90000"/>
              </a:lnSpc>
              <a:spcBef>
                <a:spcPts val="600"/>
              </a:spcBef>
            </a:pPr>
            <a:r>
              <a:rPr lang="en-US" sz="1200" b="1" dirty="0" smtClean="0">
                <a:solidFill>
                  <a:schemeClr val="tx1"/>
                </a:solidFill>
                <a:latin typeface="Arial Narrow" panose="020B0606020202030204" pitchFamily="34" charset="0"/>
              </a:rPr>
              <a:t>40. </a:t>
            </a:r>
            <a:r>
              <a:rPr lang="en-US" sz="1200" dirty="0" smtClean="0">
                <a:solidFill>
                  <a:schemeClr val="tx1"/>
                </a:solidFill>
                <a:latin typeface="Arial Narrow" panose="020B0606020202030204" pitchFamily="34" charset="0"/>
              </a:rPr>
              <a:t>How</a:t>
            </a:r>
            <a:r>
              <a:rPr lang="en-US" sz="1200" dirty="0">
                <a:solidFill>
                  <a:schemeClr val="tx1"/>
                </a:solidFill>
                <a:latin typeface="Arial Narrow" panose="020B0606020202030204" pitchFamily="34" charset="0"/>
              </a:rPr>
              <a:t>, monks, does a monk live contemplating mental objects in the mental objects of the five hindrances?</a:t>
            </a:r>
          </a:p>
          <a:p>
            <a:pPr algn="just" fontAlgn="base">
              <a:lnSpc>
                <a:spcPct val="90000"/>
              </a:lnSpc>
              <a:spcBef>
                <a:spcPts val="600"/>
              </a:spcBef>
            </a:pPr>
            <a:r>
              <a:rPr lang="en-US" sz="1200" b="1" dirty="0" smtClean="0">
                <a:solidFill>
                  <a:schemeClr val="tx1"/>
                </a:solidFill>
                <a:latin typeface="Arial Narrow" panose="020B0606020202030204" pitchFamily="34" charset="0"/>
              </a:rPr>
              <a:t>41. </a:t>
            </a:r>
            <a:r>
              <a:rPr lang="en-US" sz="1200" dirty="0" smtClean="0">
                <a:solidFill>
                  <a:schemeClr val="tx1"/>
                </a:solidFill>
                <a:latin typeface="Arial Narrow" panose="020B0606020202030204" pitchFamily="34" charset="0"/>
              </a:rPr>
              <a:t>Herein</a:t>
            </a:r>
            <a:r>
              <a:rPr lang="en-US" sz="1200" dirty="0">
                <a:solidFill>
                  <a:schemeClr val="tx1"/>
                </a:solidFill>
                <a:latin typeface="Arial Narrow" panose="020B0606020202030204" pitchFamily="34" charset="0"/>
              </a:rPr>
              <a:t>, monks, when </a:t>
            </a:r>
            <a:r>
              <a:rPr lang="en-US" sz="1200" i="1" dirty="0">
                <a:solidFill>
                  <a:schemeClr val="tx1"/>
                </a:solidFill>
                <a:latin typeface="Arial Narrow" panose="020B0606020202030204" pitchFamily="34" charset="0"/>
              </a:rPr>
              <a:t>sense-desire</a:t>
            </a:r>
            <a:r>
              <a:rPr lang="en-US" sz="1200" dirty="0">
                <a:solidFill>
                  <a:schemeClr val="tx1"/>
                </a:solidFill>
                <a:latin typeface="Arial Narrow" panose="020B0606020202030204" pitchFamily="34" charset="0"/>
              </a:rPr>
              <a:t> is present, a monk knows, “There is sense-desire in me,” or when sense-desire is not present, he knows, “There is no sense-desire in me.” He knows how the arising of the non-arisen sense-desire comes to be; he knows how the abandoning of the arisen sense-desire comes to be; and he knows how the non-arising in the future of the abandoned sense-desire comes to be.</a:t>
            </a:r>
          </a:p>
          <a:p>
            <a:pPr algn="just" fontAlgn="base">
              <a:lnSpc>
                <a:spcPct val="90000"/>
              </a:lnSpc>
              <a:spcBef>
                <a:spcPts val="600"/>
              </a:spcBef>
            </a:pPr>
            <a:r>
              <a:rPr lang="en-US" sz="1200" b="1" dirty="0" smtClean="0">
                <a:solidFill>
                  <a:schemeClr val="tx1"/>
                </a:solidFill>
                <a:latin typeface="Arial Narrow" panose="020B0606020202030204" pitchFamily="34" charset="0"/>
              </a:rPr>
              <a:t>42. </a:t>
            </a:r>
            <a:r>
              <a:rPr lang="en-US" sz="1200" dirty="0" smtClean="0">
                <a:solidFill>
                  <a:schemeClr val="tx1"/>
                </a:solidFill>
                <a:latin typeface="Arial Narrow" panose="020B0606020202030204" pitchFamily="34" charset="0"/>
              </a:rPr>
              <a:t>When</a:t>
            </a:r>
            <a:r>
              <a:rPr lang="en-US" sz="1200" dirty="0">
                <a:solidFill>
                  <a:schemeClr val="tx1"/>
                </a:solidFill>
                <a:latin typeface="Arial Narrow" panose="020B0606020202030204" pitchFamily="34" charset="0"/>
              </a:rPr>
              <a:t> </a:t>
            </a:r>
            <a:r>
              <a:rPr lang="en-US" sz="1200" i="1" dirty="0">
                <a:solidFill>
                  <a:schemeClr val="tx1"/>
                </a:solidFill>
                <a:latin typeface="Arial Narrow" panose="020B0606020202030204" pitchFamily="34" charset="0"/>
              </a:rPr>
              <a:t>anger</a:t>
            </a:r>
            <a:r>
              <a:rPr lang="en-US" sz="1200" dirty="0">
                <a:solidFill>
                  <a:schemeClr val="tx1"/>
                </a:solidFill>
                <a:latin typeface="Arial Narrow" panose="020B0606020202030204" pitchFamily="34" charset="0"/>
              </a:rPr>
              <a:t> is present, he knows, “There is anger in me,” or when anger is not present, he knows, “There is no anger in me.” He knows how the arising of the non-arisen anger comes to be; he knows how the abandoning of the arisen anger comes to be; and he knows how the non-arising in the future of the abandoned anger comes to be.</a:t>
            </a:r>
          </a:p>
          <a:p>
            <a:pPr algn="just" fontAlgn="base">
              <a:lnSpc>
                <a:spcPct val="90000"/>
              </a:lnSpc>
              <a:spcBef>
                <a:spcPts val="600"/>
              </a:spcBef>
            </a:pPr>
            <a:r>
              <a:rPr lang="en-US" sz="1200" b="1" dirty="0" smtClean="0">
                <a:solidFill>
                  <a:schemeClr val="tx1"/>
                </a:solidFill>
                <a:latin typeface="Arial Narrow" panose="020B0606020202030204" pitchFamily="34" charset="0"/>
              </a:rPr>
              <a:t>43. </a:t>
            </a:r>
            <a:r>
              <a:rPr lang="en-US" sz="1200" dirty="0" smtClean="0">
                <a:solidFill>
                  <a:schemeClr val="tx1"/>
                </a:solidFill>
                <a:latin typeface="Arial Narrow" panose="020B0606020202030204" pitchFamily="34" charset="0"/>
              </a:rPr>
              <a:t>When</a:t>
            </a:r>
            <a:r>
              <a:rPr lang="en-US" sz="1200" dirty="0">
                <a:solidFill>
                  <a:schemeClr val="tx1"/>
                </a:solidFill>
                <a:latin typeface="Arial Narrow" panose="020B0606020202030204" pitchFamily="34" charset="0"/>
              </a:rPr>
              <a:t> </a:t>
            </a:r>
            <a:r>
              <a:rPr lang="en-US" sz="1200" i="1" dirty="0">
                <a:solidFill>
                  <a:schemeClr val="tx1"/>
                </a:solidFill>
                <a:latin typeface="Arial Narrow" panose="020B0606020202030204" pitchFamily="34" charset="0"/>
              </a:rPr>
              <a:t>sloth and torpor</a:t>
            </a:r>
            <a:r>
              <a:rPr lang="en-US" sz="1200" dirty="0">
                <a:solidFill>
                  <a:schemeClr val="tx1"/>
                </a:solidFill>
                <a:latin typeface="Arial Narrow" panose="020B0606020202030204" pitchFamily="34" charset="0"/>
              </a:rPr>
              <a:t> are present, he knows, “There are sloth and torpor in me,” or when sloth and torpor are not present, he knows, “There are no sloth and torpor in me.” He knows how the arising of the non-arisen sloth and torpor comes to be; he knows how the abandoning of the arisen sloth and torpor comes to be; and he knows how the non-arising in the future of the abandoned sloth and torpor comes to be.</a:t>
            </a:r>
          </a:p>
          <a:p>
            <a:pPr algn="just" fontAlgn="base">
              <a:lnSpc>
                <a:spcPct val="90000"/>
              </a:lnSpc>
              <a:spcBef>
                <a:spcPts val="600"/>
              </a:spcBef>
            </a:pPr>
            <a:r>
              <a:rPr lang="en-US" sz="1200" b="1" dirty="0" smtClean="0">
                <a:solidFill>
                  <a:schemeClr val="tx1"/>
                </a:solidFill>
                <a:latin typeface="Arial Narrow" panose="020B0606020202030204" pitchFamily="34" charset="0"/>
              </a:rPr>
              <a:t>44. </a:t>
            </a:r>
            <a:r>
              <a:rPr lang="en-US" sz="1200" dirty="0" smtClean="0">
                <a:solidFill>
                  <a:schemeClr val="tx1"/>
                </a:solidFill>
                <a:latin typeface="Arial Narrow" panose="020B0606020202030204" pitchFamily="34" charset="0"/>
              </a:rPr>
              <a:t>When</a:t>
            </a:r>
            <a:r>
              <a:rPr lang="en-US" sz="1200" dirty="0">
                <a:solidFill>
                  <a:schemeClr val="tx1"/>
                </a:solidFill>
                <a:latin typeface="Arial Narrow" panose="020B0606020202030204" pitchFamily="34" charset="0"/>
              </a:rPr>
              <a:t> </a:t>
            </a:r>
            <a:r>
              <a:rPr lang="en-US" sz="1200" i="1" dirty="0">
                <a:solidFill>
                  <a:schemeClr val="tx1"/>
                </a:solidFill>
                <a:latin typeface="Arial Narrow" panose="020B0606020202030204" pitchFamily="34" charset="0"/>
              </a:rPr>
              <a:t>agitation and remorse</a:t>
            </a:r>
            <a:r>
              <a:rPr lang="en-US" sz="1200" dirty="0">
                <a:solidFill>
                  <a:schemeClr val="tx1"/>
                </a:solidFill>
                <a:latin typeface="Arial Narrow" panose="020B0606020202030204" pitchFamily="34" charset="0"/>
              </a:rPr>
              <a:t> are present, he knows, “There are agitation and remorse in me,” or when agitation and remorse are not present, he knows, “There are no agitation and remorse in me.” He knows how the arising of the non-arisen agitation and remorse comes to be; he knows how the abandoning of the arisen agitation and remorse comes to be; and he knows how the non-arising in the future of </a:t>
            </a:r>
            <a:r>
              <a:rPr lang="en-US" sz="1200" dirty="0" smtClean="0">
                <a:solidFill>
                  <a:schemeClr val="tx1"/>
                </a:solidFill>
                <a:latin typeface="Arial Narrow" panose="020B0606020202030204" pitchFamily="34" charset="0"/>
              </a:rPr>
              <a:t>the</a:t>
            </a:r>
            <a:br>
              <a:rPr lang="en-US" sz="1200" dirty="0" smtClean="0">
                <a:solidFill>
                  <a:schemeClr val="tx1"/>
                </a:solidFill>
                <a:latin typeface="Arial Narrow" panose="020B0606020202030204" pitchFamily="34" charset="0"/>
              </a:rPr>
            </a:br>
            <a:endParaRPr lang="en-US" sz="1200" dirty="0">
              <a:solidFill>
                <a:schemeClr val="tx1"/>
              </a:solidFill>
              <a:latin typeface="Arial Narrow" panose="020B0606020202030204" pitchFamily="34" charset="0"/>
            </a:endParaRPr>
          </a:p>
        </p:txBody>
      </p:sp>
    </p:spTree>
    <p:extLst>
      <p:ext uri="{BB962C8B-B14F-4D97-AF65-F5344CB8AC3E}">
        <p14:creationId xmlns:p14="http://schemas.microsoft.com/office/powerpoint/2010/main" val="41161615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48006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just" fontAlgn="base">
              <a:lnSpc>
                <a:spcPct val="90000"/>
              </a:lnSpc>
              <a:spcBef>
                <a:spcPts val="600"/>
              </a:spcBef>
            </a:pPr>
            <a:r>
              <a:rPr lang="en-US" sz="1200" dirty="0">
                <a:solidFill>
                  <a:schemeClr val="tx1"/>
                </a:solidFill>
                <a:latin typeface="Arial Narrow" panose="020B0606020202030204" pitchFamily="34" charset="0"/>
              </a:rPr>
              <a:t>abandoned agitation and remorse comes to be.</a:t>
            </a:r>
          </a:p>
          <a:p>
            <a:pPr algn="just">
              <a:lnSpc>
                <a:spcPct val="90000"/>
              </a:lnSpc>
              <a:spcBef>
                <a:spcPts val="600"/>
              </a:spcBef>
            </a:pPr>
            <a:r>
              <a:rPr lang="en-US" sz="1200" b="1" dirty="0" smtClean="0">
                <a:solidFill>
                  <a:schemeClr val="tx1"/>
                </a:solidFill>
                <a:latin typeface="Arial Narrow" panose="020B0606020202030204" pitchFamily="34" charset="0"/>
              </a:rPr>
              <a:t>45. </a:t>
            </a:r>
            <a:r>
              <a:rPr lang="en-US" sz="1200" dirty="0" smtClean="0">
                <a:solidFill>
                  <a:schemeClr val="tx1"/>
                </a:solidFill>
                <a:latin typeface="Arial Narrow" panose="020B0606020202030204" pitchFamily="34" charset="0"/>
              </a:rPr>
              <a:t>When</a:t>
            </a:r>
            <a:r>
              <a:rPr lang="en-US" sz="1200" dirty="0">
                <a:solidFill>
                  <a:schemeClr val="tx1"/>
                </a:solidFill>
                <a:latin typeface="Arial Narrow" panose="020B0606020202030204" pitchFamily="34" charset="0"/>
              </a:rPr>
              <a:t> </a:t>
            </a:r>
            <a:r>
              <a:rPr lang="en-US" sz="1200" i="1" dirty="0">
                <a:solidFill>
                  <a:schemeClr val="tx1"/>
                </a:solidFill>
                <a:latin typeface="Arial Narrow" panose="020B0606020202030204" pitchFamily="34" charset="0"/>
              </a:rPr>
              <a:t>doubt</a:t>
            </a:r>
            <a:r>
              <a:rPr lang="en-US" sz="1200" dirty="0">
                <a:solidFill>
                  <a:schemeClr val="tx1"/>
                </a:solidFill>
                <a:latin typeface="Arial Narrow" panose="020B0606020202030204" pitchFamily="34" charset="0"/>
              </a:rPr>
              <a:t> is present, he knows, “There is doubt in me,” or when doubt is not present, he knows, “There is no doubt in me.” He knows how the arising of the </a:t>
            </a:r>
            <a:r>
              <a:rPr lang="en-US" sz="1200" dirty="0" smtClean="0">
                <a:solidFill>
                  <a:schemeClr val="tx1"/>
                </a:solidFill>
                <a:latin typeface="Arial Narrow" panose="020B0606020202030204" pitchFamily="34" charset="0"/>
              </a:rPr>
              <a:t>non-arisen </a:t>
            </a:r>
            <a:r>
              <a:rPr lang="en-US" sz="1200" dirty="0">
                <a:solidFill>
                  <a:schemeClr val="tx1"/>
                </a:solidFill>
                <a:latin typeface="Arial Narrow" panose="020B0606020202030204" pitchFamily="34" charset="0"/>
              </a:rPr>
              <a:t>doubt comes to be; he knows how the abandoning of the arisen doubt comes to be; and he knows how the non-arising in the future of the abandoned doubt comes to be.</a:t>
            </a:r>
          </a:p>
          <a:p>
            <a:pPr algn="just" fontAlgn="base">
              <a:lnSpc>
                <a:spcPct val="90000"/>
              </a:lnSpc>
              <a:spcBef>
                <a:spcPts val="600"/>
              </a:spcBef>
            </a:pPr>
            <a:r>
              <a:rPr lang="en-US" sz="1200" b="1" dirty="0" smtClean="0">
                <a:solidFill>
                  <a:schemeClr val="tx1"/>
                </a:solidFill>
                <a:latin typeface="Arial Narrow" panose="020B0606020202030204" pitchFamily="34" charset="0"/>
              </a:rPr>
              <a:t>46. </a:t>
            </a:r>
            <a:r>
              <a:rPr lang="en-US" sz="1200" dirty="0" smtClean="0">
                <a:solidFill>
                  <a:schemeClr val="tx1"/>
                </a:solidFill>
                <a:latin typeface="Arial Narrow" panose="020B0606020202030204" pitchFamily="34" charset="0"/>
              </a:rPr>
              <a:t>Thus </a:t>
            </a:r>
            <a:r>
              <a:rPr lang="en-US" sz="1200" dirty="0">
                <a:solidFill>
                  <a:schemeClr val="tx1"/>
                </a:solidFill>
                <a:latin typeface="Arial Narrow" panose="020B0606020202030204" pitchFamily="34" charset="0"/>
              </a:rPr>
              <a:t>he lives contemplating mental objects in mental objects internally, or he lives contemplating mental objects in mental objects externally, or he lives contemplating mental objects in mental objects internally and externally. He lives contemplating origination factors in mental objects, or he lives contemplating dissolution factors in mental objects, or he lives contemplating origination-and-dissolution factors in mental objects.</a:t>
            </a:r>
            <a:r>
              <a:rPr lang="en-US" sz="1200" baseline="30000" dirty="0">
                <a:solidFill>
                  <a:schemeClr val="tx1"/>
                </a:solidFill>
                <a:latin typeface="Arial Narrow" panose="020B0606020202030204" pitchFamily="34" charset="0"/>
              </a:rPr>
              <a:t>[21]</a:t>
            </a:r>
            <a:r>
              <a:rPr lang="en-US" sz="1200" dirty="0">
                <a:solidFill>
                  <a:schemeClr val="tx1"/>
                </a:solidFill>
                <a:latin typeface="Arial Narrow" panose="020B0606020202030204" pitchFamily="34" charset="0"/>
              </a:rPr>
              <a:t> Or his mindfulness is established with the thought, “Mental objects exist,” to the extent necessary just for knowledge and mindfulness, and he lives detached, and clings to nothing in the world. Thus also, monks, a monk lives contemplating mental objects in the mental objects of the five hindrances.</a:t>
            </a:r>
          </a:p>
          <a:p>
            <a:pPr algn="just" fontAlgn="base">
              <a:lnSpc>
                <a:spcPct val="90000"/>
              </a:lnSpc>
              <a:spcBef>
                <a:spcPts val="600"/>
              </a:spcBef>
            </a:pPr>
            <a:r>
              <a:rPr lang="en-US" sz="1200" cap="small" dirty="0" smtClean="0">
                <a:solidFill>
                  <a:schemeClr val="tx1"/>
                </a:solidFill>
                <a:latin typeface="Arial Narrow" panose="020B0606020202030204" pitchFamily="34" charset="0"/>
              </a:rPr>
              <a:t>Five </a:t>
            </a:r>
            <a:r>
              <a:rPr lang="en-US" sz="1200" cap="small" dirty="0">
                <a:solidFill>
                  <a:schemeClr val="tx1"/>
                </a:solidFill>
                <a:latin typeface="Arial Narrow" panose="020B0606020202030204" pitchFamily="34" charset="0"/>
              </a:rPr>
              <a:t>Aggregates of Clinging</a:t>
            </a:r>
            <a:endParaRPr lang="en-US" sz="1200" dirty="0">
              <a:solidFill>
                <a:schemeClr val="tx1"/>
              </a:solidFill>
              <a:latin typeface="Arial Narrow" panose="020B0606020202030204" pitchFamily="34" charset="0"/>
            </a:endParaRPr>
          </a:p>
          <a:p>
            <a:pPr algn="just" fontAlgn="base">
              <a:lnSpc>
                <a:spcPct val="90000"/>
              </a:lnSpc>
              <a:spcBef>
                <a:spcPts val="600"/>
              </a:spcBef>
            </a:pPr>
            <a:r>
              <a:rPr lang="en-US" sz="1200" b="1" dirty="0" smtClean="0">
                <a:solidFill>
                  <a:schemeClr val="tx1"/>
                </a:solidFill>
                <a:latin typeface="Arial Narrow" panose="020B0606020202030204" pitchFamily="34" charset="0"/>
              </a:rPr>
              <a:t>47. </a:t>
            </a:r>
            <a:r>
              <a:rPr lang="en-US" sz="1200" dirty="0" smtClean="0">
                <a:solidFill>
                  <a:schemeClr val="tx1"/>
                </a:solidFill>
                <a:latin typeface="Arial Narrow" panose="020B0606020202030204" pitchFamily="34" charset="0"/>
              </a:rPr>
              <a:t>And </a:t>
            </a:r>
            <a:r>
              <a:rPr lang="en-US" sz="1200" dirty="0">
                <a:solidFill>
                  <a:schemeClr val="tx1"/>
                </a:solidFill>
                <a:latin typeface="Arial Narrow" panose="020B0606020202030204" pitchFamily="34" charset="0"/>
              </a:rPr>
              <a:t>further, monks, a monk lives contemplating mental objects in the mental objects of the five aggregates of clinging.</a:t>
            </a:r>
            <a:r>
              <a:rPr lang="en-US" sz="1200" baseline="30000" dirty="0">
                <a:solidFill>
                  <a:schemeClr val="tx1"/>
                </a:solidFill>
                <a:latin typeface="Arial Narrow" panose="020B0606020202030204" pitchFamily="34" charset="0"/>
              </a:rPr>
              <a:t>[22]</a:t>
            </a:r>
            <a:endParaRPr lang="en-US" sz="1200" dirty="0">
              <a:solidFill>
                <a:schemeClr val="tx1"/>
              </a:solidFill>
              <a:latin typeface="Arial Narrow" panose="020B0606020202030204" pitchFamily="34" charset="0"/>
            </a:endParaRPr>
          </a:p>
          <a:p>
            <a:pPr algn="just" fontAlgn="base">
              <a:lnSpc>
                <a:spcPct val="90000"/>
              </a:lnSpc>
              <a:spcBef>
                <a:spcPts val="600"/>
              </a:spcBef>
            </a:pPr>
            <a:r>
              <a:rPr lang="en-US" sz="1200" b="1" dirty="0" smtClean="0">
                <a:solidFill>
                  <a:schemeClr val="tx1"/>
                </a:solidFill>
                <a:latin typeface="Arial Narrow" panose="020B0606020202030204" pitchFamily="34" charset="0"/>
              </a:rPr>
              <a:t>48. </a:t>
            </a:r>
            <a:r>
              <a:rPr lang="en-US" sz="1200" dirty="0" smtClean="0">
                <a:solidFill>
                  <a:schemeClr val="tx1"/>
                </a:solidFill>
                <a:latin typeface="Arial Narrow" panose="020B0606020202030204" pitchFamily="34" charset="0"/>
              </a:rPr>
              <a:t>How</a:t>
            </a:r>
            <a:r>
              <a:rPr lang="en-US" sz="1200" dirty="0">
                <a:solidFill>
                  <a:schemeClr val="tx1"/>
                </a:solidFill>
                <a:latin typeface="Arial Narrow" panose="020B0606020202030204" pitchFamily="34" charset="0"/>
              </a:rPr>
              <a:t>, monks, does a monk live contemplating mental objects in the mental objects of the five aggregates of clinging?</a:t>
            </a:r>
          </a:p>
          <a:p>
            <a:pPr algn="just" fontAlgn="base">
              <a:lnSpc>
                <a:spcPct val="90000"/>
              </a:lnSpc>
              <a:spcBef>
                <a:spcPts val="600"/>
              </a:spcBef>
            </a:pPr>
            <a:r>
              <a:rPr lang="en-US" sz="1200" b="1" dirty="0" smtClean="0">
                <a:solidFill>
                  <a:schemeClr val="tx1"/>
                </a:solidFill>
                <a:latin typeface="Arial Narrow" panose="020B0606020202030204" pitchFamily="34" charset="0"/>
              </a:rPr>
              <a:t>49. </a:t>
            </a:r>
            <a:r>
              <a:rPr lang="en-US" sz="1200" dirty="0" smtClean="0">
                <a:solidFill>
                  <a:schemeClr val="tx1"/>
                </a:solidFill>
                <a:latin typeface="Arial Narrow" panose="020B0606020202030204" pitchFamily="34" charset="0"/>
              </a:rPr>
              <a:t>Herein</a:t>
            </a:r>
            <a:r>
              <a:rPr lang="en-US" sz="1200" dirty="0">
                <a:solidFill>
                  <a:schemeClr val="tx1"/>
                </a:solidFill>
                <a:latin typeface="Arial Narrow" panose="020B0606020202030204" pitchFamily="34" charset="0"/>
              </a:rPr>
              <a:t>, monks, a monk thinks, “Thus is </a:t>
            </a:r>
            <a:r>
              <a:rPr lang="en-US" sz="1200" i="1" dirty="0">
                <a:solidFill>
                  <a:schemeClr val="tx1"/>
                </a:solidFill>
                <a:latin typeface="Arial Narrow" panose="020B0606020202030204" pitchFamily="34" charset="0"/>
              </a:rPr>
              <a:t>material form;</a:t>
            </a:r>
            <a:r>
              <a:rPr lang="en-US" sz="1200" dirty="0">
                <a:solidFill>
                  <a:schemeClr val="tx1"/>
                </a:solidFill>
                <a:latin typeface="Arial Narrow" panose="020B0606020202030204" pitchFamily="34" charset="0"/>
              </a:rPr>
              <a:t> thus is the arising of material form; and thus is the disappearance of material form. Thus is </a:t>
            </a:r>
            <a:r>
              <a:rPr lang="en-US" sz="1200" i="1" dirty="0">
                <a:solidFill>
                  <a:schemeClr val="tx1"/>
                </a:solidFill>
                <a:latin typeface="Arial Narrow" panose="020B0606020202030204" pitchFamily="34" charset="0"/>
              </a:rPr>
              <a:t>feeling;</a:t>
            </a:r>
            <a:r>
              <a:rPr lang="en-US" sz="1200" dirty="0">
                <a:solidFill>
                  <a:schemeClr val="tx1"/>
                </a:solidFill>
                <a:latin typeface="Arial Narrow" panose="020B0606020202030204" pitchFamily="34" charset="0"/>
              </a:rPr>
              <a:t> thus is the arising of feeling; and thus is the disappearance of feeling. Thus is </a:t>
            </a:r>
            <a:r>
              <a:rPr lang="en-US" sz="1200" i="1" dirty="0">
                <a:solidFill>
                  <a:schemeClr val="tx1"/>
                </a:solidFill>
                <a:latin typeface="Arial Narrow" panose="020B0606020202030204" pitchFamily="34" charset="0"/>
              </a:rPr>
              <a:t>perception;</a:t>
            </a:r>
            <a:r>
              <a:rPr lang="en-US" sz="1200" dirty="0">
                <a:solidFill>
                  <a:schemeClr val="tx1"/>
                </a:solidFill>
                <a:latin typeface="Arial Narrow" panose="020B0606020202030204" pitchFamily="34" charset="0"/>
              </a:rPr>
              <a:t> thus is the arising of perception; and thus is the disappearance of perception. Thus are </a:t>
            </a:r>
            <a:r>
              <a:rPr lang="en-US" sz="1200" i="1" dirty="0">
                <a:solidFill>
                  <a:schemeClr val="tx1"/>
                </a:solidFill>
                <a:latin typeface="Arial Narrow" panose="020B0606020202030204" pitchFamily="34" charset="0"/>
              </a:rPr>
              <a:t>formations; </a:t>
            </a:r>
            <a:r>
              <a:rPr lang="en-US" sz="1200" dirty="0">
                <a:solidFill>
                  <a:schemeClr val="tx1"/>
                </a:solidFill>
                <a:latin typeface="Arial Narrow" panose="020B0606020202030204" pitchFamily="34" charset="0"/>
              </a:rPr>
              <a:t>thus is the arising of formations; and thus is the disappearance of formations. Thus is </a:t>
            </a:r>
            <a:r>
              <a:rPr lang="en-US" sz="1200" i="1" dirty="0">
                <a:solidFill>
                  <a:schemeClr val="tx1"/>
                </a:solidFill>
                <a:latin typeface="Arial Narrow" panose="020B0606020202030204" pitchFamily="34" charset="0"/>
              </a:rPr>
              <a:t>consciousness;</a:t>
            </a:r>
            <a:r>
              <a:rPr lang="en-US" sz="1200" dirty="0">
                <a:solidFill>
                  <a:schemeClr val="tx1"/>
                </a:solidFill>
                <a:latin typeface="Arial Narrow" panose="020B0606020202030204" pitchFamily="34" charset="0"/>
              </a:rPr>
              <a:t> thus is the arising of consciousness; and thus is the disappearance of consciousness.”</a:t>
            </a:r>
          </a:p>
          <a:p>
            <a:pPr algn="just" fontAlgn="base">
              <a:lnSpc>
                <a:spcPct val="90000"/>
              </a:lnSpc>
              <a:spcBef>
                <a:spcPts val="600"/>
              </a:spcBef>
            </a:pPr>
            <a:r>
              <a:rPr lang="en-US" sz="1200" b="1" dirty="0" smtClean="0">
                <a:solidFill>
                  <a:schemeClr val="tx1"/>
                </a:solidFill>
                <a:latin typeface="Arial Narrow" panose="020B0606020202030204" pitchFamily="34" charset="0"/>
              </a:rPr>
              <a:t>50. </a:t>
            </a:r>
            <a:r>
              <a:rPr lang="en-US" sz="1200" dirty="0" smtClean="0">
                <a:solidFill>
                  <a:schemeClr val="tx1"/>
                </a:solidFill>
                <a:latin typeface="Arial Narrow" panose="020B0606020202030204" pitchFamily="34" charset="0"/>
              </a:rPr>
              <a:t>Thus </a:t>
            </a:r>
            <a:r>
              <a:rPr lang="en-US" sz="1200" dirty="0">
                <a:solidFill>
                  <a:schemeClr val="tx1"/>
                </a:solidFill>
                <a:latin typeface="Arial Narrow" panose="020B0606020202030204" pitchFamily="34" charset="0"/>
              </a:rPr>
              <a:t>he lives contemplating mental objects in mental objects internally, or he lives contemplating mental objects in mental objects externally, or he lives contemplating mental objects in mental objects internally and externally. He lives contemplating origination factors in mental objects, or he lives contemplating dissolution factors in mental objects, or he lives contemplating origination-and-dissolution factors in mental objects.</a:t>
            </a:r>
            <a:r>
              <a:rPr lang="en-US" sz="1200" baseline="30000" dirty="0">
                <a:solidFill>
                  <a:schemeClr val="tx1"/>
                </a:solidFill>
                <a:latin typeface="Arial Narrow" panose="020B0606020202030204" pitchFamily="34" charset="0"/>
              </a:rPr>
              <a:t>[23]</a:t>
            </a:r>
            <a:r>
              <a:rPr lang="en-US" sz="1200" dirty="0">
                <a:solidFill>
                  <a:schemeClr val="tx1"/>
                </a:solidFill>
                <a:latin typeface="Arial Narrow" panose="020B0606020202030204" pitchFamily="34" charset="0"/>
              </a:rPr>
              <a:t> Or his mindfulness is established with the thought, “Mental objects exist,” to the extent necessary just for knowledge and mindfulness, and he lives detached, and clings to nothing in the world. Thus also, monks, a monk lives contemplating mental objects in the mental objects of the five aggregates of clinging.</a:t>
            </a:r>
          </a:p>
          <a:p>
            <a:pPr algn="just" fontAlgn="base">
              <a:lnSpc>
                <a:spcPct val="90000"/>
              </a:lnSpc>
              <a:spcBef>
                <a:spcPts val="600"/>
              </a:spcBef>
            </a:pPr>
            <a:endParaRPr lang="en-US" sz="1200" dirty="0">
              <a:solidFill>
                <a:schemeClr val="tx1"/>
              </a:solidFill>
              <a:latin typeface="Arial Narrow" panose="020B0606020202030204" pitchFamily="34" charset="0"/>
            </a:endParaRPr>
          </a:p>
        </p:txBody>
      </p:sp>
      <p:sp>
        <p:nvSpPr>
          <p:cNvPr id="5" name="Rectangle 4"/>
          <p:cNvSpPr/>
          <p:nvPr/>
        </p:nvSpPr>
        <p:spPr>
          <a:xfrm>
            <a:off x="5029200" y="0"/>
            <a:ext cx="48006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just" fontAlgn="base">
              <a:lnSpc>
                <a:spcPct val="90000"/>
              </a:lnSpc>
              <a:spcBef>
                <a:spcPts val="600"/>
              </a:spcBef>
            </a:pPr>
            <a:r>
              <a:rPr lang="en-US" sz="1200" cap="small" dirty="0" smtClean="0">
                <a:solidFill>
                  <a:schemeClr val="tx1"/>
                </a:solidFill>
                <a:latin typeface="Arial Narrow" panose="020B0606020202030204" pitchFamily="34" charset="0"/>
              </a:rPr>
              <a:t>Six </a:t>
            </a:r>
            <a:r>
              <a:rPr lang="en-US" sz="1200" cap="small" dirty="0">
                <a:solidFill>
                  <a:schemeClr val="tx1"/>
                </a:solidFill>
                <a:latin typeface="Arial Narrow" panose="020B0606020202030204" pitchFamily="34" charset="0"/>
              </a:rPr>
              <a:t>Internal and </a:t>
            </a:r>
            <a:r>
              <a:rPr lang="en-US" sz="1200" cap="small" dirty="0" smtClean="0">
                <a:solidFill>
                  <a:schemeClr val="tx1"/>
                </a:solidFill>
                <a:latin typeface="Arial Narrow" panose="020B0606020202030204" pitchFamily="34" charset="0"/>
              </a:rPr>
              <a:t>Six External </a:t>
            </a:r>
            <a:r>
              <a:rPr lang="en-US" sz="1200" cap="small" dirty="0">
                <a:solidFill>
                  <a:schemeClr val="tx1"/>
                </a:solidFill>
                <a:latin typeface="Arial Narrow" panose="020B0606020202030204" pitchFamily="34" charset="0"/>
              </a:rPr>
              <a:t>Sense Bases</a:t>
            </a:r>
            <a:endParaRPr lang="en-US" sz="1200" dirty="0">
              <a:solidFill>
                <a:schemeClr val="tx1"/>
              </a:solidFill>
              <a:latin typeface="Arial Narrow" panose="020B0606020202030204" pitchFamily="34" charset="0"/>
            </a:endParaRPr>
          </a:p>
          <a:p>
            <a:pPr algn="just" fontAlgn="base">
              <a:lnSpc>
                <a:spcPct val="90000"/>
              </a:lnSpc>
              <a:spcBef>
                <a:spcPts val="600"/>
              </a:spcBef>
            </a:pPr>
            <a:r>
              <a:rPr lang="en-US" sz="1200" b="1" dirty="0" smtClean="0">
                <a:solidFill>
                  <a:schemeClr val="tx1"/>
                </a:solidFill>
                <a:latin typeface="Arial Narrow" panose="020B0606020202030204" pitchFamily="34" charset="0"/>
              </a:rPr>
              <a:t>51. </a:t>
            </a:r>
            <a:r>
              <a:rPr lang="en-US" sz="1200" dirty="0" smtClean="0">
                <a:solidFill>
                  <a:schemeClr val="tx1"/>
                </a:solidFill>
                <a:latin typeface="Arial Narrow" panose="020B0606020202030204" pitchFamily="34" charset="0"/>
              </a:rPr>
              <a:t>And </a:t>
            </a:r>
            <a:r>
              <a:rPr lang="en-US" sz="1200" dirty="0">
                <a:solidFill>
                  <a:schemeClr val="tx1"/>
                </a:solidFill>
                <a:latin typeface="Arial Narrow" panose="020B0606020202030204" pitchFamily="34" charset="0"/>
              </a:rPr>
              <a:t>further, monks, a monk lives contemplating mental objects in the mental objects of the six internal and the six external sense-bases.</a:t>
            </a:r>
          </a:p>
          <a:p>
            <a:pPr algn="just" fontAlgn="base">
              <a:lnSpc>
                <a:spcPct val="90000"/>
              </a:lnSpc>
              <a:spcBef>
                <a:spcPts val="600"/>
              </a:spcBef>
            </a:pPr>
            <a:r>
              <a:rPr lang="en-US" sz="1200" b="1" dirty="0" smtClean="0">
                <a:solidFill>
                  <a:schemeClr val="tx1"/>
                </a:solidFill>
                <a:latin typeface="Arial Narrow" panose="020B0606020202030204" pitchFamily="34" charset="0"/>
              </a:rPr>
              <a:t>52. </a:t>
            </a:r>
            <a:r>
              <a:rPr lang="en-US" sz="1200" dirty="0" smtClean="0">
                <a:solidFill>
                  <a:schemeClr val="tx1"/>
                </a:solidFill>
                <a:latin typeface="Arial Narrow" panose="020B0606020202030204" pitchFamily="34" charset="0"/>
              </a:rPr>
              <a:t>How</a:t>
            </a:r>
            <a:r>
              <a:rPr lang="en-US" sz="1200" dirty="0">
                <a:solidFill>
                  <a:schemeClr val="tx1"/>
                </a:solidFill>
                <a:latin typeface="Arial Narrow" panose="020B0606020202030204" pitchFamily="34" charset="0"/>
              </a:rPr>
              <a:t>, monks, does a monk live contemplating mental objects in the mental objects of the six internal and the six external sense-bases?</a:t>
            </a:r>
          </a:p>
          <a:p>
            <a:pPr algn="just" fontAlgn="base">
              <a:lnSpc>
                <a:spcPct val="90000"/>
              </a:lnSpc>
              <a:spcBef>
                <a:spcPts val="600"/>
              </a:spcBef>
            </a:pPr>
            <a:r>
              <a:rPr lang="en-US" sz="1200" b="1" dirty="0" smtClean="0">
                <a:solidFill>
                  <a:schemeClr val="tx1"/>
                </a:solidFill>
                <a:latin typeface="Arial Narrow" panose="020B0606020202030204" pitchFamily="34" charset="0"/>
              </a:rPr>
              <a:t>53. </a:t>
            </a:r>
            <a:r>
              <a:rPr lang="en-US" sz="1200" dirty="0" smtClean="0">
                <a:solidFill>
                  <a:schemeClr val="tx1"/>
                </a:solidFill>
                <a:latin typeface="Arial Narrow" panose="020B0606020202030204" pitchFamily="34" charset="0"/>
              </a:rPr>
              <a:t>Herein</a:t>
            </a:r>
            <a:r>
              <a:rPr lang="en-US" sz="1200" dirty="0">
                <a:solidFill>
                  <a:schemeClr val="tx1"/>
                </a:solidFill>
                <a:latin typeface="Arial Narrow" panose="020B0606020202030204" pitchFamily="34" charset="0"/>
              </a:rPr>
              <a:t>, monks, a monk knows the eye and visual forms and the fetter that arises dependent on both (the eye and forms);</a:t>
            </a:r>
            <a:r>
              <a:rPr lang="en-US" sz="1200" baseline="30000" dirty="0">
                <a:solidFill>
                  <a:schemeClr val="tx1"/>
                </a:solidFill>
                <a:latin typeface="Arial Narrow" panose="020B0606020202030204" pitchFamily="34" charset="0"/>
              </a:rPr>
              <a:t>[24]</a:t>
            </a:r>
            <a:r>
              <a:rPr lang="en-US" sz="1200" dirty="0">
                <a:solidFill>
                  <a:schemeClr val="tx1"/>
                </a:solidFill>
                <a:latin typeface="Arial Narrow" panose="020B0606020202030204" pitchFamily="34" charset="0"/>
              </a:rPr>
              <a:t> he knows how the arising of the non-arisen fetter comes to be; he knows how the abandoning of the arisen fetter comes to be; and he knows how the non-arising in the future of the abandoned fetter comes to be.</a:t>
            </a:r>
          </a:p>
          <a:p>
            <a:pPr algn="just" fontAlgn="base">
              <a:lnSpc>
                <a:spcPct val="90000"/>
              </a:lnSpc>
              <a:spcBef>
                <a:spcPts val="600"/>
              </a:spcBef>
            </a:pPr>
            <a:r>
              <a:rPr lang="en-US" sz="1200" b="1" dirty="0" smtClean="0">
                <a:solidFill>
                  <a:schemeClr val="tx1"/>
                </a:solidFill>
                <a:latin typeface="Arial Narrow" panose="020B0606020202030204" pitchFamily="34" charset="0"/>
              </a:rPr>
              <a:t>54. </a:t>
            </a:r>
            <a:r>
              <a:rPr lang="en-US" sz="1200" dirty="0" smtClean="0">
                <a:solidFill>
                  <a:schemeClr val="tx1"/>
                </a:solidFill>
                <a:latin typeface="Arial Narrow" panose="020B0606020202030204" pitchFamily="34" charset="0"/>
              </a:rPr>
              <a:t>He </a:t>
            </a:r>
            <a:r>
              <a:rPr lang="en-US" sz="1200" dirty="0">
                <a:solidFill>
                  <a:schemeClr val="tx1"/>
                </a:solidFill>
                <a:latin typeface="Arial Narrow" panose="020B0606020202030204" pitchFamily="34" charset="0"/>
              </a:rPr>
              <a:t>knows the </a:t>
            </a:r>
            <a:r>
              <a:rPr lang="en-US" sz="1200" i="1" dirty="0">
                <a:solidFill>
                  <a:schemeClr val="tx1"/>
                </a:solidFill>
                <a:latin typeface="Arial Narrow" panose="020B0606020202030204" pitchFamily="34" charset="0"/>
              </a:rPr>
              <a:t>ear</a:t>
            </a:r>
            <a:r>
              <a:rPr lang="en-US" sz="1200" dirty="0">
                <a:solidFill>
                  <a:schemeClr val="tx1"/>
                </a:solidFill>
                <a:latin typeface="Arial Narrow" panose="020B0606020202030204" pitchFamily="34" charset="0"/>
              </a:rPr>
              <a:t> and </a:t>
            </a:r>
            <a:r>
              <a:rPr lang="en-US" sz="1200" i="1" dirty="0">
                <a:solidFill>
                  <a:schemeClr val="tx1"/>
                </a:solidFill>
                <a:latin typeface="Arial Narrow" panose="020B0606020202030204" pitchFamily="34" charset="0"/>
              </a:rPr>
              <a:t>sounds</a:t>
            </a:r>
            <a:r>
              <a:rPr lang="en-US" sz="1200" dirty="0">
                <a:solidFill>
                  <a:schemeClr val="tx1"/>
                </a:solidFill>
                <a:latin typeface="Arial Narrow" panose="020B0606020202030204" pitchFamily="34" charset="0"/>
              </a:rPr>
              <a:t>... the </a:t>
            </a:r>
            <a:r>
              <a:rPr lang="en-US" sz="1200" i="1" dirty="0">
                <a:solidFill>
                  <a:schemeClr val="tx1"/>
                </a:solidFill>
                <a:latin typeface="Arial Narrow" panose="020B0606020202030204" pitchFamily="34" charset="0"/>
              </a:rPr>
              <a:t>nose</a:t>
            </a:r>
            <a:r>
              <a:rPr lang="en-US" sz="1200" dirty="0">
                <a:solidFill>
                  <a:schemeClr val="tx1"/>
                </a:solidFill>
                <a:latin typeface="Arial Narrow" panose="020B0606020202030204" pitchFamily="34" charset="0"/>
              </a:rPr>
              <a:t> and </a:t>
            </a:r>
            <a:r>
              <a:rPr lang="en-US" sz="1200" i="1" dirty="0">
                <a:solidFill>
                  <a:schemeClr val="tx1"/>
                </a:solidFill>
                <a:latin typeface="Arial Narrow" panose="020B0606020202030204" pitchFamily="34" charset="0"/>
              </a:rPr>
              <a:t>smells</a:t>
            </a:r>
            <a:r>
              <a:rPr lang="en-US" sz="1200" dirty="0">
                <a:solidFill>
                  <a:schemeClr val="tx1"/>
                </a:solidFill>
                <a:latin typeface="Arial Narrow" panose="020B0606020202030204" pitchFamily="34" charset="0"/>
              </a:rPr>
              <a:t>... the </a:t>
            </a:r>
            <a:r>
              <a:rPr lang="en-US" sz="1200" i="1" dirty="0">
                <a:solidFill>
                  <a:schemeClr val="tx1"/>
                </a:solidFill>
                <a:latin typeface="Arial Narrow" panose="020B0606020202030204" pitchFamily="34" charset="0"/>
              </a:rPr>
              <a:t>tongue</a:t>
            </a:r>
            <a:r>
              <a:rPr lang="en-US" sz="1200" dirty="0">
                <a:solidFill>
                  <a:schemeClr val="tx1"/>
                </a:solidFill>
                <a:latin typeface="Arial Narrow" panose="020B0606020202030204" pitchFamily="34" charset="0"/>
              </a:rPr>
              <a:t> and </a:t>
            </a:r>
            <a:r>
              <a:rPr lang="en-US" sz="1200" i="1" dirty="0">
                <a:solidFill>
                  <a:schemeClr val="tx1"/>
                </a:solidFill>
                <a:latin typeface="Arial Narrow" panose="020B0606020202030204" pitchFamily="34" charset="0"/>
              </a:rPr>
              <a:t>flavors</a:t>
            </a:r>
            <a:r>
              <a:rPr lang="en-US" sz="1200" dirty="0">
                <a:solidFill>
                  <a:schemeClr val="tx1"/>
                </a:solidFill>
                <a:latin typeface="Arial Narrow" panose="020B0606020202030204" pitchFamily="34" charset="0"/>
              </a:rPr>
              <a:t>... the </a:t>
            </a:r>
            <a:r>
              <a:rPr lang="en-US" sz="1200" i="1" dirty="0">
                <a:solidFill>
                  <a:schemeClr val="tx1"/>
                </a:solidFill>
                <a:latin typeface="Arial Narrow" panose="020B0606020202030204" pitchFamily="34" charset="0"/>
              </a:rPr>
              <a:t>body </a:t>
            </a:r>
            <a:r>
              <a:rPr lang="en-US" sz="1200" dirty="0">
                <a:solidFill>
                  <a:schemeClr val="tx1"/>
                </a:solidFill>
                <a:latin typeface="Arial Narrow" panose="020B0606020202030204" pitchFamily="34" charset="0"/>
              </a:rPr>
              <a:t>and </a:t>
            </a:r>
            <a:r>
              <a:rPr lang="en-US" sz="1200" i="1" dirty="0">
                <a:solidFill>
                  <a:schemeClr val="tx1"/>
                </a:solidFill>
                <a:latin typeface="Arial Narrow" panose="020B0606020202030204" pitchFamily="34" charset="0"/>
              </a:rPr>
              <a:t>tactual objects</a:t>
            </a:r>
            <a:r>
              <a:rPr lang="en-US" sz="1200" dirty="0">
                <a:solidFill>
                  <a:schemeClr val="tx1"/>
                </a:solidFill>
                <a:latin typeface="Arial Narrow" panose="020B0606020202030204" pitchFamily="34" charset="0"/>
              </a:rPr>
              <a:t>... the </a:t>
            </a:r>
            <a:r>
              <a:rPr lang="en-US" sz="1200" i="1" dirty="0">
                <a:solidFill>
                  <a:schemeClr val="tx1"/>
                </a:solidFill>
                <a:latin typeface="Arial Narrow" panose="020B0606020202030204" pitchFamily="34" charset="0"/>
              </a:rPr>
              <a:t>mind</a:t>
            </a:r>
            <a:r>
              <a:rPr lang="en-US" sz="1200" dirty="0">
                <a:solidFill>
                  <a:schemeClr val="tx1"/>
                </a:solidFill>
                <a:latin typeface="Arial Narrow" panose="020B0606020202030204" pitchFamily="34" charset="0"/>
              </a:rPr>
              <a:t> and </a:t>
            </a:r>
            <a:r>
              <a:rPr lang="en-US" sz="1200" i="1" dirty="0">
                <a:solidFill>
                  <a:schemeClr val="tx1"/>
                </a:solidFill>
                <a:latin typeface="Arial Narrow" panose="020B0606020202030204" pitchFamily="34" charset="0"/>
              </a:rPr>
              <a:t>mental objects,</a:t>
            </a:r>
            <a:r>
              <a:rPr lang="en-US" sz="1200" dirty="0">
                <a:solidFill>
                  <a:schemeClr val="tx1"/>
                </a:solidFill>
                <a:latin typeface="Arial Narrow" panose="020B0606020202030204" pitchFamily="34" charset="0"/>
              </a:rPr>
              <a:t> and the fetter that arises dependent on both; he knows how the arising of the non-arisen fetter comes to be; he knows how the abandoning of the arisen fetter comes to be; and he knows how the non-arising in the future of the abandoned fetter comes to be.</a:t>
            </a:r>
          </a:p>
          <a:p>
            <a:pPr algn="just" fontAlgn="base">
              <a:lnSpc>
                <a:spcPct val="90000"/>
              </a:lnSpc>
              <a:spcBef>
                <a:spcPts val="600"/>
              </a:spcBef>
            </a:pPr>
            <a:r>
              <a:rPr lang="en-US" sz="1200" b="1" dirty="0" smtClean="0">
                <a:solidFill>
                  <a:schemeClr val="tx1"/>
                </a:solidFill>
                <a:latin typeface="Arial Narrow" panose="020B0606020202030204" pitchFamily="34" charset="0"/>
              </a:rPr>
              <a:t>55. </a:t>
            </a:r>
            <a:r>
              <a:rPr lang="en-US" sz="1200" dirty="0" smtClean="0">
                <a:solidFill>
                  <a:schemeClr val="tx1"/>
                </a:solidFill>
                <a:latin typeface="Arial Narrow" panose="020B0606020202030204" pitchFamily="34" charset="0"/>
              </a:rPr>
              <a:t>Thus </a:t>
            </a:r>
            <a:r>
              <a:rPr lang="en-US" sz="1200" dirty="0">
                <a:solidFill>
                  <a:schemeClr val="tx1"/>
                </a:solidFill>
                <a:latin typeface="Arial Narrow" panose="020B0606020202030204" pitchFamily="34" charset="0"/>
              </a:rPr>
              <a:t>he lives contemplating mental objects in mental objects internally, or he lives contemplating mental objects in mental objects externally, or he lives contemplating mental objects in mental objects internally and externally. He lives contemplating origination factors in mental objects, or he lives contemplating dissolution factors in mental objects, or he lives contemplating origination-and-dissolution factors in mental objects.</a:t>
            </a:r>
            <a:r>
              <a:rPr lang="en-US" sz="1200" baseline="30000" dirty="0">
                <a:solidFill>
                  <a:schemeClr val="tx1"/>
                </a:solidFill>
                <a:latin typeface="Arial Narrow" panose="020B0606020202030204" pitchFamily="34" charset="0"/>
              </a:rPr>
              <a:t>[25]</a:t>
            </a:r>
            <a:r>
              <a:rPr lang="en-US" sz="1200" dirty="0">
                <a:solidFill>
                  <a:schemeClr val="tx1"/>
                </a:solidFill>
                <a:latin typeface="Arial Narrow" panose="020B0606020202030204" pitchFamily="34" charset="0"/>
              </a:rPr>
              <a:t> Or his mindfulness is established with the thought, “Mental objects exist,” to the extent necessary just for knowledge and mindfulness, and he lives detached, and clings to nothing in the world. Thus, monks, a monk lives contemplating mental objects in the mental objects of the six internal and the six external sense-bases.</a:t>
            </a:r>
          </a:p>
          <a:p>
            <a:pPr algn="just" fontAlgn="base">
              <a:lnSpc>
                <a:spcPct val="90000"/>
              </a:lnSpc>
              <a:spcBef>
                <a:spcPts val="600"/>
              </a:spcBef>
            </a:pPr>
            <a:r>
              <a:rPr lang="en-US" sz="1200" cap="small" dirty="0" smtClean="0">
                <a:solidFill>
                  <a:schemeClr val="tx1"/>
                </a:solidFill>
                <a:latin typeface="Arial Narrow" panose="020B0606020202030204" pitchFamily="34" charset="0"/>
              </a:rPr>
              <a:t>Seven </a:t>
            </a:r>
            <a:r>
              <a:rPr lang="en-US" sz="1200" cap="small" dirty="0">
                <a:solidFill>
                  <a:schemeClr val="tx1"/>
                </a:solidFill>
                <a:latin typeface="Arial Narrow" panose="020B0606020202030204" pitchFamily="34" charset="0"/>
              </a:rPr>
              <a:t>Factors of Enlightenment</a:t>
            </a:r>
            <a:endParaRPr lang="en-US" sz="1200" dirty="0">
              <a:solidFill>
                <a:schemeClr val="tx1"/>
              </a:solidFill>
              <a:latin typeface="Arial Narrow" panose="020B0606020202030204" pitchFamily="34" charset="0"/>
            </a:endParaRPr>
          </a:p>
          <a:p>
            <a:pPr algn="just" fontAlgn="base">
              <a:lnSpc>
                <a:spcPct val="90000"/>
              </a:lnSpc>
              <a:spcBef>
                <a:spcPts val="600"/>
              </a:spcBef>
            </a:pPr>
            <a:r>
              <a:rPr lang="en-US" sz="1200" b="1" dirty="0" smtClean="0">
                <a:solidFill>
                  <a:schemeClr val="tx1"/>
                </a:solidFill>
                <a:latin typeface="Arial Narrow" panose="020B0606020202030204" pitchFamily="34" charset="0"/>
              </a:rPr>
              <a:t>56. </a:t>
            </a:r>
            <a:r>
              <a:rPr lang="en-US" sz="1200" dirty="0" smtClean="0">
                <a:solidFill>
                  <a:schemeClr val="tx1"/>
                </a:solidFill>
                <a:latin typeface="Arial Narrow" panose="020B0606020202030204" pitchFamily="34" charset="0"/>
              </a:rPr>
              <a:t>And </a:t>
            </a:r>
            <a:r>
              <a:rPr lang="en-US" sz="1200" dirty="0">
                <a:solidFill>
                  <a:schemeClr val="tx1"/>
                </a:solidFill>
                <a:latin typeface="Arial Narrow" panose="020B0606020202030204" pitchFamily="34" charset="0"/>
              </a:rPr>
              <a:t>further, monks, a monk lives contemplating mental objects in the mental objects of the seven factors of enlightenment.</a:t>
            </a:r>
          </a:p>
          <a:p>
            <a:pPr algn="just" fontAlgn="base">
              <a:lnSpc>
                <a:spcPct val="90000"/>
              </a:lnSpc>
              <a:spcBef>
                <a:spcPts val="600"/>
              </a:spcBef>
            </a:pPr>
            <a:r>
              <a:rPr lang="en-US" sz="1200" b="1" dirty="0" smtClean="0">
                <a:solidFill>
                  <a:schemeClr val="tx1"/>
                </a:solidFill>
                <a:latin typeface="Arial Narrow" panose="020B0606020202030204" pitchFamily="34" charset="0"/>
              </a:rPr>
              <a:t>57. </a:t>
            </a:r>
            <a:r>
              <a:rPr lang="en-US" sz="1200" dirty="0" smtClean="0">
                <a:solidFill>
                  <a:schemeClr val="tx1"/>
                </a:solidFill>
                <a:latin typeface="Arial Narrow" panose="020B0606020202030204" pitchFamily="34" charset="0"/>
              </a:rPr>
              <a:t>How</a:t>
            </a:r>
            <a:r>
              <a:rPr lang="en-US" sz="1200" dirty="0">
                <a:solidFill>
                  <a:schemeClr val="tx1"/>
                </a:solidFill>
                <a:latin typeface="Arial Narrow" panose="020B0606020202030204" pitchFamily="34" charset="0"/>
              </a:rPr>
              <a:t>, monks, does a monk live contemplating mental objects in the mental objects of the seven factors of enlightenment?</a:t>
            </a:r>
          </a:p>
          <a:p>
            <a:pPr algn="just" fontAlgn="base">
              <a:lnSpc>
                <a:spcPct val="90000"/>
              </a:lnSpc>
              <a:spcBef>
                <a:spcPts val="600"/>
              </a:spcBef>
            </a:pPr>
            <a:r>
              <a:rPr lang="en-US" sz="1200" b="1" dirty="0" smtClean="0">
                <a:solidFill>
                  <a:schemeClr val="tx1"/>
                </a:solidFill>
                <a:latin typeface="Arial Narrow" panose="020B0606020202030204" pitchFamily="34" charset="0"/>
              </a:rPr>
              <a:t>58. </a:t>
            </a:r>
            <a:r>
              <a:rPr lang="en-US" sz="1200" dirty="0" smtClean="0">
                <a:solidFill>
                  <a:schemeClr val="tx1"/>
                </a:solidFill>
                <a:latin typeface="Arial Narrow" panose="020B0606020202030204" pitchFamily="34" charset="0"/>
              </a:rPr>
              <a:t>Herein</a:t>
            </a:r>
            <a:r>
              <a:rPr lang="en-US" sz="1200" dirty="0">
                <a:solidFill>
                  <a:schemeClr val="tx1"/>
                </a:solidFill>
                <a:latin typeface="Arial Narrow" panose="020B0606020202030204" pitchFamily="34" charset="0"/>
              </a:rPr>
              <a:t>, monks, when the enlightenment-factor of </a:t>
            </a:r>
            <a:r>
              <a:rPr lang="en-US" sz="1200" i="1" dirty="0">
                <a:solidFill>
                  <a:schemeClr val="tx1"/>
                </a:solidFill>
                <a:latin typeface="Arial Narrow" panose="020B0606020202030204" pitchFamily="34" charset="0"/>
              </a:rPr>
              <a:t>mindfulness</a:t>
            </a:r>
            <a:r>
              <a:rPr lang="en-US" sz="1200" dirty="0">
                <a:solidFill>
                  <a:schemeClr val="tx1"/>
                </a:solidFill>
                <a:latin typeface="Arial Narrow" panose="020B0606020202030204" pitchFamily="34" charset="0"/>
              </a:rPr>
              <a:t> is present, the monk knows, “The enlightenment-factor of mindfulness is in me,” or when the enlightenment-factor of mindfulness is absent, he knows, “The enlightenment-factor of mindfulness is not in me”; and he knows how the arising of the non-arisen enlightenment-factor of mindfulness comes to be; and how perfection in the development of the arisen enlightenment-factor of mindfulness comes to be.</a:t>
            </a:r>
          </a:p>
          <a:p>
            <a:pPr algn="just" fontAlgn="base">
              <a:lnSpc>
                <a:spcPct val="90000"/>
              </a:lnSpc>
              <a:spcBef>
                <a:spcPts val="600"/>
              </a:spcBef>
            </a:pPr>
            <a:r>
              <a:rPr lang="en-US" sz="1200" b="1" dirty="0" smtClean="0">
                <a:solidFill>
                  <a:schemeClr val="tx1"/>
                </a:solidFill>
                <a:latin typeface="Arial Narrow" panose="020B0606020202030204" pitchFamily="34" charset="0"/>
              </a:rPr>
              <a:t>59. </a:t>
            </a:r>
            <a:r>
              <a:rPr lang="en-US" sz="1200" dirty="0" smtClean="0">
                <a:solidFill>
                  <a:schemeClr val="tx1"/>
                </a:solidFill>
                <a:latin typeface="Arial Narrow" panose="020B0606020202030204" pitchFamily="34" charset="0"/>
              </a:rPr>
              <a:t>When </a:t>
            </a:r>
            <a:r>
              <a:rPr lang="en-US" sz="1200" dirty="0">
                <a:solidFill>
                  <a:schemeClr val="tx1"/>
                </a:solidFill>
                <a:latin typeface="Arial Narrow" panose="020B0606020202030204" pitchFamily="34" charset="0"/>
              </a:rPr>
              <a:t>the enlightenment-factor of </a:t>
            </a:r>
            <a:r>
              <a:rPr lang="en-US" sz="1200" i="1" dirty="0">
                <a:solidFill>
                  <a:schemeClr val="tx1"/>
                </a:solidFill>
                <a:latin typeface="Arial Narrow" panose="020B0606020202030204" pitchFamily="34" charset="0"/>
              </a:rPr>
              <a:t>the investigation of mental objects</a:t>
            </a:r>
            <a:r>
              <a:rPr lang="en-US" sz="1200" dirty="0">
                <a:solidFill>
                  <a:schemeClr val="tx1"/>
                </a:solidFill>
                <a:latin typeface="Arial Narrow" panose="020B0606020202030204" pitchFamily="34" charset="0"/>
              </a:rPr>
              <a:t> is present, the monk knows, “The enlightenment-factor of the investigation of mental objects is in me”; when the enlightenment-factor of the investigation of mental objects is absent, </a:t>
            </a:r>
            <a:r>
              <a:rPr lang="en-US" sz="1200" dirty="0" smtClean="0">
                <a:solidFill>
                  <a:schemeClr val="tx1"/>
                </a:solidFill>
                <a:latin typeface="Arial Narrow" panose="020B0606020202030204" pitchFamily="34" charset="0"/>
              </a:rPr>
              <a:t>he</a:t>
            </a:r>
            <a:br>
              <a:rPr lang="en-US" sz="1200" dirty="0" smtClean="0">
                <a:solidFill>
                  <a:schemeClr val="tx1"/>
                </a:solidFill>
                <a:latin typeface="Arial Narrow" panose="020B0606020202030204" pitchFamily="34" charset="0"/>
              </a:rPr>
            </a:br>
            <a:endParaRPr lang="en-US" sz="1200" dirty="0">
              <a:solidFill>
                <a:schemeClr val="tx1"/>
              </a:solidFill>
              <a:latin typeface="Arial Narrow" panose="020B0606020202030204" pitchFamily="34" charset="0"/>
            </a:endParaRPr>
          </a:p>
        </p:txBody>
      </p:sp>
    </p:spTree>
    <p:extLst>
      <p:ext uri="{BB962C8B-B14F-4D97-AF65-F5344CB8AC3E}">
        <p14:creationId xmlns:p14="http://schemas.microsoft.com/office/powerpoint/2010/main" val="1266965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48006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just" fontAlgn="base">
              <a:lnSpc>
                <a:spcPct val="90000"/>
              </a:lnSpc>
              <a:spcBef>
                <a:spcPts val="600"/>
              </a:spcBef>
            </a:pPr>
            <a:r>
              <a:rPr lang="en-US" sz="1200" dirty="0">
                <a:solidFill>
                  <a:schemeClr val="tx1"/>
                </a:solidFill>
                <a:latin typeface="Arial Narrow" panose="020B0606020202030204" pitchFamily="34" charset="0"/>
              </a:rPr>
              <a:t>knows, “The enlightenment-factor of the investigation of mental objects is not in me”; and he knows how the arising of the non-arisen enlightenment-factor of the investigation of mental objects comes to be, and how perfection in the development of the arisen enlightenment-factor of the investigation of mental objects comes to </a:t>
            </a:r>
            <a:r>
              <a:rPr lang="en-US" sz="1200" dirty="0" smtClean="0">
                <a:solidFill>
                  <a:schemeClr val="tx1"/>
                </a:solidFill>
                <a:latin typeface="Arial Narrow" panose="020B0606020202030204" pitchFamily="34" charset="0"/>
              </a:rPr>
              <a:t>be.</a:t>
            </a:r>
          </a:p>
          <a:p>
            <a:pPr algn="just" fontAlgn="base">
              <a:lnSpc>
                <a:spcPct val="90000"/>
              </a:lnSpc>
              <a:spcBef>
                <a:spcPts val="600"/>
              </a:spcBef>
            </a:pPr>
            <a:r>
              <a:rPr lang="en-US" sz="1200" b="1" dirty="0" smtClean="0">
                <a:solidFill>
                  <a:schemeClr val="tx1"/>
                </a:solidFill>
                <a:latin typeface="Arial Narrow" panose="020B0606020202030204" pitchFamily="34" charset="0"/>
              </a:rPr>
              <a:t>60. </a:t>
            </a:r>
            <a:r>
              <a:rPr lang="en-US" sz="1200" dirty="0" smtClean="0">
                <a:solidFill>
                  <a:schemeClr val="tx1"/>
                </a:solidFill>
                <a:latin typeface="Arial Narrow" panose="020B0606020202030204" pitchFamily="34" charset="0"/>
              </a:rPr>
              <a:t>When the enlightenment-factor of </a:t>
            </a:r>
            <a:r>
              <a:rPr lang="en-US" sz="1200" i="1" dirty="0" smtClean="0">
                <a:solidFill>
                  <a:schemeClr val="tx1"/>
                </a:solidFill>
                <a:latin typeface="Arial Narrow" panose="020B0606020202030204" pitchFamily="34" charset="0"/>
              </a:rPr>
              <a:t>energy</a:t>
            </a:r>
            <a:r>
              <a:rPr lang="en-US" sz="1200" dirty="0" smtClean="0">
                <a:solidFill>
                  <a:schemeClr val="tx1"/>
                </a:solidFill>
                <a:latin typeface="Arial Narrow" panose="020B0606020202030204" pitchFamily="34" charset="0"/>
              </a:rPr>
              <a:t> is present, he knows, “The enlightenment-factor of energy is in me”; when the enlightenment-factor of energy is absent, he knows, “The enlightenment-factor of energy is not in me”; and he knows how the arising of the non-arisen enlightenment-factor of energy comes to be, and how perfection in the development of the arisen enlightenment-factor of energy comes to be.</a:t>
            </a:r>
          </a:p>
          <a:p>
            <a:pPr algn="just" fontAlgn="base">
              <a:lnSpc>
                <a:spcPct val="90000"/>
              </a:lnSpc>
              <a:spcBef>
                <a:spcPts val="600"/>
              </a:spcBef>
            </a:pPr>
            <a:r>
              <a:rPr lang="en-US" sz="1200" b="1" dirty="0" smtClean="0">
                <a:solidFill>
                  <a:schemeClr val="tx1"/>
                </a:solidFill>
                <a:latin typeface="Arial Narrow" panose="020B0606020202030204" pitchFamily="34" charset="0"/>
              </a:rPr>
              <a:t>61. </a:t>
            </a:r>
            <a:r>
              <a:rPr lang="en-US" sz="1200" dirty="0" smtClean="0">
                <a:solidFill>
                  <a:schemeClr val="tx1"/>
                </a:solidFill>
                <a:latin typeface="Arial Narrow" panose="020B0606020202030204" pitchFamily="34" charset="0"/>
              </a:rPr>
              <a:t>When </a:t>
            </a:r>
            <a:r>
              <a:rPr lang="en-US" sz="1200" dirty="0">
                <a:solidFill>
                  <a:schemeClr val="tx1"/>
                </a:solidFill>
                <a:latin typeface="Arial Narrow" panose="020B0606020202030204" pitchFamily="34" charset="0"/>
              </a:rPr>
              <a:t>the enlightenment-factor of </a:t>
            </a:r>
            <a:r>
              <a:rPr lang="en-US" sz="1200" i="1" dirty="0">
                <a:solidFill>
                  <a:schemeClr val="tx1"/>
                </a:solidFill>
                <a:latin typeface="Arial Narrow" panose="020B0606020202030204" pitchFamily="34" charset="0"/>
              </a:rPr>
              <a:t>joy</a:t>
            </a:r>
            <a:r>
              <a:rPr lang="en-US" sz="1200" dirty="0">
                <a:solidFill>
                  <a:schemeClr val="tx1"/>
                </a:solidFill>
                <a:latin typeface="Arial Narrow" panose="020B0606020202030204" pitchFamily="34" charset="0"/>
              </a:rPr>
              <a:t> is present, he knows, “The enlightenment-factor of joy is in me”; when the enlightenment-factor of joy is absent, he knows, “The enlightenment-factor of joy is not in me”; and he knows how the arising of the non-arisen enlightenment-factor of joy comes to be, and how perfection in the development of the arisen enlightenment-factor of joy comes to be.</a:t>
            </a:r>
          </a:p>
          <a:p>
            <a:pPr algn="just" fontAlgn="base">
              <a:lnSpc>
                <a:spcPct val="90000"/>
              </a:lnSpc>
              <a:spcBef>
                <a:spcPts val="600"/>
              </a:spcBef>
            </a:pPr>
            <a:r>
              <a:rPr lang="en-US" sz="1200" b="1" dirty="0" smtClean="0">
                <a:solidFill>
                  <a:schemeClr val="tx1"/>
                </a:solidFill>
                <a:latin typeface="Arial Narrow" panose="020B0606020202030204" pitchFamily="34" charset="0"/>
              </a:rPr>
              <a:t>62. </a:t>
            </a:r>
            <a:r>
              <a:rPr lang="en-US" sz="1200" dirty="0" smtClean="0">
                <a:solidFill>
                  <a:schemeClr val="tx1"/>
                </a:solidFill>
                <a:latin typeface="Arial Narrow" panose="020B0606020202030204" pitchFamily="34" charset="0"/>
              </a:rPr>
              <a:t>When </a:t>
            </a:r>
            <a:r>
              <a:rPr lang="en-US" sz="1200" dirty="0">
                <a:solidFill>
                  <a:schemeClr val="tx1"/>
                </a:solidFill>
                <a:latin typeface="Arial Narrow" panose="020B0606020202030204" pitchFamily="34" charset="0"/>
              </a:rPr>
              <a:t>the enlightenment-factor of </a:t>
            </a:r>
            <a:r>
              <a:rPr lang="en-US" sz="1200" i="1" dirty="0">
                <a:solidFill>
                  <a:schemeClr val="tx1"/>
                </a:solidFill>
                <a:latin typeface="Arial Narrow" panose="020B0606020202030204" pitchFamily="34" charset="0"/>
              </a:rPr>
              <a:t>tranquility</a:t>
            </a:r>
            <a:r>
              <a:rPr lang="en-US" sz="1200" dirty="0">
                <a:solidFill>
                  <a:schemeClr val="tx1"/>
                </a:solidFill>
                <a:latin typeface="Arial Narrow" panose="020B0606020202030204" pitchFamily="34" charset="0"/>
              </a:rPr>
              <a:t> is present, he knows, “The enlightenment-factor of tranquility is in me”; when the enlightenment-factor of tranquility is absent, he knows, “The enlightenment-factor of tranquility is not in me”; and he knows how the arising of the non-arisen enlightenment-factor of tranquility comes to be, and how perfection in the development of the arisen enlightenment-factor of tranquility comes to be.</a:t>
            </a:r>
          </a:p>
          <a:p>
            <a:pPr algn="just" fontAlgn="base">
              <a:lnSpc>
                <a:spcPct val="90000"/>
              </a:lnSpc>
              <a:spcBef>
                <a:spcPts val="600"/>
              </a:spcBef>
            </a:pPr>
            <a:r>
              <a:rPr lang="en-US" sz="1200" b="1" dirty="0" smtClean="0">
                <a:solidFill>
                  <a:schemeClr val="tx1"/>
                </a:solidFill>
                <a:latin typeface="Arial Narrow" panose="020B0606020202030204" pitchFamily="34" charset="0"/>
              </a:rPr>
              <a:t>63. </a:t>
            </a:r>
            <a:r>
              <a:rPr lang="en-US" sz="1200" dirty="0" smtClean="0">
                <a:solidFill>
                  <a:schemeClr val="tx1"/>
                </a:solidFill>
                <a:latin typeface="Arial Narrow" panose="020B0606020202030204" pitchFamily="34" charset="0"/>
              </a:rPr>
              <a:t>When </a:t>
            </a:r>
            <a:r>
              <a:rPr lang="en-US" sz="1200" dirty="0">
                <a:solidFill>
                  <a:schemeClr val="tx1"/>
                </a:solidFill>
                <a:latin typeface="Arial Narrow" panose="020B0606020202030204" pitchFamily="34" charset="0"/>
              </a:rPr>
              <a:t>the enlightenment-factor of </a:t>
            </a:r>
            <a:r>
              <a:rPr lang="en-US" sz="1200" i="1" dirty="0">
                <a:solidFill>
                  <a:schemeClr val="tx1"/>
                </a:solidFill>
                <a:latin typeface="Arial Narrow" panose="020B0606020202030204" pitchFamily="34" charset="0"/>
              </a:rPr>
              <a:t>concentration</a:t>
            </a:r>
            <a:r>
              <a:rPr lang="en-US" sz="1200" dirty="0">
                <a:solidFill>
                  <a:schemeClr val="tx1"/>
                </a:solidFill>
                <a:latin typeface="Arial Narrow" panose="020B0606020202030204" pitchFamily="34" charset="0"/>
              </a:rPr>
              <a:t> is present, he knows, “The enlightenment-factor of concentration is in me”; when the enlightenment-factor of concentration is absent, he knows, “The enlightenment-factor of concentration is not in me”; and he knows how the arising of the non-arisen enlightenment-factor of concentration comes to be, and how perfection in the development of the arisen enlightenment-factor of concentration comes to be.</a:t>
            </a:r>
          </a:p>
          <a:p>
            <a:pPr algn="just" fontAlgn="base">
              <a:lnSpc>
                <a:spcPct val="90000"/>
              </a:lnSpc>
              <a:spcBef>
                <a:spcPts val="600"/>
              </a:spcBef>
            </a:pPr>
            <a:r>
              <a:rPr lang="en-US" sz="1200" b="1" dirty="0" smtClean="0">
                <a:solidFill>
                  <a:schemeClr val="tx1"/>
                </a:solidFill>
                <a:latin typeface="Arial Narrow" panose="020B0606020202030204" pitchFamily="34" charset="0"/>
              </a:rPr>
              <a:t>64. </a:t>
            </a:r>
            <a:r>
              <a:rPr lang="en-US" sz="1200" dirty="0" smtClean="0">
                <a:solidFill>
                  <a:schemeClr val="tx1"/>
                </a:solidFill>
                <a:latin typeface="Arial Narrow" panose="020B0606020202030204" pitchFamily="34" charset="0"/>
              </a:rPr>
              <a:t>When </a:t>
            </a:r>
            <a:r>
              <a:rPr lang="en-US" sz="1200" dirty="0">
                <a:solidFill>
                  <a:schemeClr val="tx1"/>
                </a:solidFill>
                <a:latin typeface="Arial Narrow" panose="020B0606020202030204" pitchFamily="34" charset="0"/>
              </a:rPr>
              <a:t>the enlightenment-factor of </a:t>
            </a:r>
            <a:r>
              <a:rPr lang="en-US" sz="1200" i="1" dirty="0">
                <a:solidFill>
                  <a:schemeClr val="tx1"/>
                </a:solidFill>
                <a:latin typeface="Arial Narrow" panose="020B0606020202030204" pitchFamily="34" charset="0"/>
              </a:rPr>
              <a:t>equanimity</a:t>
            </a:r>
            <a:r>
              <a:rPr lang="en-US" sz="1200" dirty="0">
                <a:solidFill>
                  <a:schemeClr val="tx1"/>
                </a:solidFill>
                <a:latin typeface="Arial Narrow" panose="020B0606020202030204" pitchFamily="34" charset="0"/>
              </a:rPr>
              <a:t> is present, he knows, “The enlightenment-factor of equanimity is in me”; when the enlightenment-factor of equanimity is absent, he knows, “The enlightenment-factor of equanimity is not in me”; and he knows how the arising of the non-arisen enlightenment-factor of equanimity comes to be, and how perfection in the development of the arisen enlightenment-factor of equanimity comes to be.</a:t>
            </a:r>
          </a:p>
          <a:p>
            <a:pPr algn="just" fontAlgn="base">
              <a:lnSpc>
                <a:spcPct val="90000"/>
              </a:lnSpc>
              <a:spcBef>
                <a:spcPts val="600"/>
              </a:spcBef>
            </a:pPr>
            <a:r>
              <a:rPr lang="en-US" sz="1200" b="1" dirty="0" smtClean="0">
                <a:solidFill>
                  <a:schemeClr val="tx1"/>
                </a:solidFill>
                <a:latin typeface="Arial Narrow" panose="020B0606020202030204" pitchFamily="34" charset="0"/>
              </a:rPr>
              <a:t>65. </a:t>
            </a:r>
            <a:r>
              <a:rPr lang="en-US" sz="1200" dirty="0" smtClean="0">
                <a:solidFill>
                  <a:schemeClr val="tx1"/>
                </a:solidFill>
                <a:latin typeface="Arial Narrow" panose="020B0606020202030204" pitchFamily="34" charset="0"/>
              </a:rPr>
              <a:t>Thus </a:t>
            </a:r>
            <a:r>
              <a:rPr lang="en-US" sz="1200" dirty="0">
                <a:solidFill>
                  <a:schemeClr val="tx1"/>
                </a:solidFill>
                <a:latin typeface="Arial Narrow" panose="020B0606020202030204" pitchFamily="34" charset="0"/>
              </a:rPr>
              <a:t>he lives contemplating mental objects in mental objects internally, or he lives contemplating mental objects in mental objects externally, or he lives contemplating mental objects in mental objects internally and externally. He lives contemplating origination-factors in mental objects, or he lives contemplating dissolution-factors in mental objects, or he lives contemplating origination-and-dissolution-factors in mental objects.</a:t>
            </a:r>
            <a:r>
              <a:rPr lang="en-US" sz="1200" baseline="30000" dirty="0">
                <a:solidFill>
                  <a:schemeClr val="tx1"/>
                </a:solidFill>
                <a:latin typeface="Arial Narrow" panose="020B0606020202030204" pitchFamily="34" charset="0"/>
              </a:rPr>
              <a:t>[26]</a:t>
            </a:r>
            <a:r>
              <a:rPr lang="en-US" sz="1200" dirty="0">
                <a:solidFill>
                  <a:schemeClr val="tx1"/>
                </a:solidFill>
                <a:latin typeface="Arial Narrow" panose="020B0606020202030204" pitchFamily="34" charset="0"/>
              </a:rPr>
              <a:t> Or his mindfulness is established with the thought, “Mental objects exist,” </a:t>
            </a:r>
            <a:r>
              <a:rPr lang="en-US" sz="1200" dirty="0" smtClean="0">
                <a:solidFill>
                  <a:schemeClr val="tx1"/>
                </a:solidFill>
                <a:latin typeface="Arial Narrow" panose="020B0606020202030204" pitchFamily="34" charset="0"/>
              </a:rPr>
              <a:t>to</a:t>
            </a:r>
            <a:br>
              <a:rPr lang="en-US" sz="1200" dirty="0" smtClean="0">
                <a:solidFill>
                  <a:schemeClr val="tx1"/>
                </a:solidFill>
                <a:latin typeface="Arial Narrow" panose="020B0606020202030204" pitchFamily="34" charset="0"/>
              </a:rPr>
            </a:br>
            <a:endParaRPr lang="en-US" sz="1200" dirty="0">
              <a:solidFill>
                <a:schemeClr val="tx1"/>
              </a:solidFill>
              <a:latin typeface="Arial Narrow" panose="020B0606020202030204" pitchFamily="34" charset="0"/>
            </a:endParaRPr>
          </a:p>
        </p:txBody>
      </p:sp>
      <p:sp>
        <p:nvSpPr>
          <p:cNvPr id="5" name="Rectangle 4"/>
          <p:cNvSpPr/>
          <p:nvPr/>
        </p:nvSpPr>
        <p:spPr>
          <a:xfrm>
            <a:off x="5029200" y="0"/>
            <a:ext cx="48006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just" fontAlgn="base">
              <a:lnSpc>
                <a:spcPct val="90000"/>
              </a:lnSpc>
              <a:spcBef>
                <a:spcPts val="600"/>
              </a:spcBef>
            </a:pPr>
            <a:r>
              <a:rPr lang="en-US" sz="1200" dirty="0">
                <a:solidFill>
                  <a:schemeClr val="tx1"/>
                </a:solidFill>
                <a:latin typeface="Arial Narrow" panose="020B0606020202030204" pitchFamily="34" charset="0"/>
              </a:rPr>
              <a:t>the extent necessary just for knowledge and mindfulness, and he lives detached, and clings to nothing in the world. Thus, monks, a monk lives contemplating mental objects in the mental objects of the seven factors of enlightenment</a:t>
            </a:r>
            <a:r>
              <a:rPr lang="en-US" sz="1200" dirty="0" smtClean="0">
                <a:solidFill>
                  <a:schemeClr val="tx1"/>
                </a:solidFill>
                <a:latin typeface="Arial Narrow" panose="020B0606020202030204" pitchFamily="34" charset="0"/>
              </a:rPr>
              <a:t>.</a:t>
            </a:r>
            <a:endParaRPr lang="en-US" sz="1200" dirty="0">
              <a:solidFill>
                <a:schemeClr val="tx1"/>
              </a:solidFill>
              <a:latin typeface="Arial Narrow" panose="020B0606020202030204" pitchFamily="34" charset="0"/>
            </a:endParaRPr>
          </a:p>
          <a:p>
            <a:pPr algn="just" fontAlgn="base">
              <a:lnSpc>
                <a:spcPct val="90000"/>
              </a:lnSpc>
              <a:spcBef>
                <a:spcPts val="600"/>
              </a:spcBef>
            </a:pPr>
            <a:r>
              <a:rPr lang="en-US" sz="1200" cap="small" dirty="0" smtClean="0">
                <a:solidFill>
                  <a:schemeClr val="tx1"/>
                </a:solidFill>
                <a:latin typeface="Arial Narrow" panose="020B0606020202030204" pitchFamily="34" charset="0"/>
              </a:rPr>
              <a:t>Four </a:t>
            </a:r>
            <a:r>
              <a:rPr lang="en-US" sz="1200" cap="small" dirty="0">
                <a:solidFill>
                  <a:schemeClr val="tx1"/>
                </a:solidFill>
                <a:latin typeface="Arial Narrow" panose="020B0606020202030204" pitchFamily="34" charset="0"/>
              </a:rPr>
              <a:t>Noble Truths</a:t>
            </a:r>
            <a:endParaRPr lang="en-US" sz="1200" dirty="0">
              <a:solidFill>
                <a:schemeClr val="tx1"/>
              </a:solidFill>
              <a:latin typeface="Arial Narrow" panose="020B0606020202030204" pitchFamily="34" charset="0"/>
            </a:endParaRPr>
          </a:p>
          <a:p>
            <a:pPr algn="just" fontAlgn="base">
              <a:lnSpc>
                <a:spcPct val="90000"/>
              </a:lnSpc>
              <a:spcBef>
                <a:spcPts val="600"/>
              </a:spcBef>
            </a:pPr>
            <a:r>
              <a:rPr lang="en-US" sz="1200" b="1" dirty="0" smtClean="0">
                <a:solidFill>
                  <a:schemeClr val="tx1"/>
                </a:solidFill>
                <a:latin typeface="Arial Narrow" panose="020B0606020202030204" pitchFamily="34" charset="0"/>
              </a:rPr>
              <a:t>66. </a:t>
            </a:r>
            <a:r>
              <a:rPr lang="en-US" sz="1200" dirty="0" smtClean="0">
                <a:solidFill>
                  <a:schemeClr val="tx1"/>
                </a:solidFill>
                <a:latin typeface="Arial Narrow" panose="020B0606020202030204" pitchFamily="34" charset="0"/>
              </a:rPr>
              <a:t>And </a:t>
            </a:r>
            <a:r>
              <a:rPr lang="en-US" sz="1200" dirty="0">
                <a:solidFill>
                  <a:schemeClr val="tx1"/>
                </a:solidFill>
                <a:latin typeface="Arial Narrow" panose="020B0606020202030204" pitchFamily="34" charset="0"/>
              </a:rPr>
              <a:t>further, monks, a monk lives contemplating mental objects in the mental objects of the four noble truths.</a:t>
            </a:r>
          </a:p>
          <a:p>
            <a:pPr algn="just" fontAlgn="base">
              <a:lnSpc>
                <a:spcPct val="90000"/>
              </a:lnSpc>
              <a:spcBef>
                <a:spcPts val="600"/>
              </a:spcBef>
            </a:pPr>
            <a:r>
              <a:rPr lang="en-US" sz="1200" b="1" dirty="0" smtClean="0">
                <a:solidFill>
                  <a:schemeClr val="tx1"/>
                </a:solidFill>
                <a:latin typeface="Arial Narrow" panose="020B0606020202030204" pitchFamily="34" charset="0"/>
              </a:rPr>
              <a:t>67. </a:t>
            </a:r>
            <a:r>
              <a:rPr lang="en-US" sz="1200" dirty="0" smtClean="0">
                <a:solidFill>
                  <a:schemeClr val="tx1"/>
                </a:solidFill>
                <a:latin typeface="Arial Narrow" panose="020B0606020202030204" pitchFamily="34" charset="0"/>
              </a:rPr>
              <a:t>How</a:t>
            </a:r>
            <a:r>
              <a:rPr lang="en-US" sz="1200" dirty="0">
                <a:solidFill>
                  <a:schemeClr val="tx1"/>
                </a:solidFill>
                <a:latin typeface="Arial Narrow" panose="020B0606020202030204" pitchFamily="34" charset="0"/>
              </a:rPr>
              <a:t>, monks, does a monk live contemplating mental objects in the mental objects of the four noble truths?</a:t>
            </a:r>
          </a:p>
          <a:p>
            <a:pPr algn="just" fontAlgn="base">
              <a:lnSpc>
                <a:spcPct val="90000"/>
              </a:lnSpc>
              <a:spcBef>
                <a:spcPts val="600"/>
              </a:spcBef>
            </a:pPr>
            <a:r>
              <a:rPr lang="en-US" sz="1200" b="1" dirty="0" smtClean="0">
                <a:solidFill>
                  <a:schemeClr val="tx1"/>
                </a:solidFill>
                <a:latin typeface="Arial Narrow" panose="020B0606020202030204" pitchFamily="34" charset="0"/>
              </a:rPr>
              <a:t>68. </a:t>
            </a:r>
            <a:r>
              <a:rPr lang="en-US" sz="1200" dirty="0" smtClean="0">
                <a:solidFill>
                  <a:schemeClr val="tx1"/>
                </a:solidFill>
                <a:latin typeface="Arial Narrow" panose="020B0606020202030204" pitchFamily="34" charset="0"/>
              </a:rPr>
              <a:t>Herein</a:t>
            </a:r>
            <a:r>
              <a:rPr lang="en-US" sz="1200" dirty="0">
                <a:solidFill>
                  <a:schemeClr val="tx1"/>
                </a:solidFill>
                <a:latin typeface="Arial Narrow" panose="020B0606020202030204" pitchFamily="34" charset="0"/>
              </a:rPr>
              <a:t>, monks, a monk knows, </a:t>
            </a:r>
            <a:r>
              <a:rPr lang="en-US" sz="1200" i="1" dirty="0">
                <a:solidFill>
                  <a:schemeClr val="tx1"/>
                </a:solidFill>
                <a:latin typeface="Arial Narrow" panose="020B0606020202030204" pitchFamily="34" charset="0"/>
              </a:rPr>
              <a:t>“This is suffering,”</a:t>
            </a:r>
            <a:r>
              <a:rPr lang="en-US" sz="1200" dirty="0">
                <a:solidFill>
                  <a:schemeClr val="tx1"/>
                </a:solidFill>
                <a:latin typeface="Arial Narrow" panose="020B0606020202030204" pitchFamily="34" charset="0"/>
              </a:rPr>
              <a:t> according to reality; he knows, </a:t>
            </a:r>
            <a:r>
              <a:rPr lang="en-US" sz="1200" i="1" dirty="0">
                <a:solidFill>
                  <a:schemeClr val="tx1"/>
                </a:solidFill>
                <a:latin typeface="Arial Narrow" panose="020B0606020202030204" pitchFamily="34" charset="0"/>
              </a:rPr>
              <a:t>“This is the origin of suffering,”</a:t>
            </a:r>
            <a:r>
              <a:rPr lang="en-US" sz="1200" dirty="0">
                <a:solidFill>
                  <a:schemeClr val="tx1"/>
                </a:solidFill>
                <a:latin typeface="Arial Narrow" panose="020B0606020202030204" pitchFamily="34" charset="0"/>
              </a:rPr>
              <a:t> according to reality; he knows, </a:t>
            </a:r>
            <a:r>
              <a:rPr lang="en-US" sz="1200" i="1" dirty="0">
                <a:solidFill>
                  <a:schemeClr val="tx1"/>
                </a:solidFill>
                <a:latin typeface="Arial Narrow" panose="020B0606020202030204" pitchFamily="34" charset="0"/>
              </a:rPr>
              <a:t>“This is the cessation of suffering,”</a:t>
            </a:r>
            <a:r>
              <a:rPr lang="en-US" sz="1200" dirty="0">
                <a:solidFill>
                  <a:schemeClr val="tx1"/>
                </a:solidFill>
                <a:latin typeface="Arial Narrow" panose="020B0606020202030204" pitchFamily="34" charset="0"/>
              </a:rPr>
              <a:t> according to reality; he knows </a:t>
            </a:r>
            <a:r>
              <a:rPr lang="en-US" sz="1200" i="1" dirty="0">
                <a:solidFill>
                  <a:schemeClr val="tx1"/>
                </a:solidFill>
                <a:latin typeface="Arial Narrow" panose="020B0606020202030204" pitchFamily="34" charset="0"/>
              </a:rPr>
              <a:t>“This is the road leading to the cessation of suffering,”</a:t>
            </a:r>
            <a:r>
              <a:rPr lang="en-US" sz="1200" dirty="0">
                <a:solidFill>
                  <a:schemeClr val="tx1"/>
                </a:solidFill>
                <a:latin typeface="Arial Narrow" panose="020B0606020202030204" pitchFamily="34" charset="0"/>
              </a:rPr>
              <a:t> according to reality.</a:t>
            </a:r>
          </a:p>
          <a:p>
            <a:pPr algn="just" fontAlgn="base">
              <a:lnSpc>
                <a:spcPct val="90000"/>
              </a:lnSpc>
              <a:spcBef>
                <a:spcPts val="600"/>
              </a:spcBef>
            </a:pPr>
            <a:r>
              <a:rPr lang="en-US" sz="1200" b="1" dirty="0" smtClean="0">
                <a:solidFill>
                  <a:schemeClr val="tx1"/>
                </a:solidFill>
                <a:latin typeface="Arial Narrow" panose="020B0606020202030204" pitchFamily="34" charset="0"/>
              </a:rPr>
              <a:t>69. </a:t>
            </a:r>
            <a:r>
              <a:rPr lang="en-US" sz="1200" dirty="0" smtClean="0">
                <a:solidFill>
                  <a:schemeClr val="tx1"/>
                </a:solidFill>
                <a:latin typeface="Arial Narrow" panose="020B0606020202030204" pitchFamily="34" charset="0"/>
              </a:rPr>
              <a:t>Thus </a:t>
            </a:r>
            <a:r>
              <a:rPr lang="en-US" sz="1200" dirty="0">
                <a:solidFill>
                  <a:schemeClr val="tx1"/>
                </a:solidFill>
                <a:latin typeface="Arial Narrow" panose="020B0606020202030204" pitchFamily="34" charset="0"/>
              </a:rPr>
              <a:t>he lives contemplating mental objects in mental objects internally, or he lives contemplating mental objects in mental objects externally, or he lives contemplating mental objects in mental objects internally and externally. He lives contemplating origination-factors in mental objects, or he lives contemplating dissolution-factors in mental objects, or he lives contemplating origination-and-dissolution-factors in mental objects.</a:t>
            </a:r>
            <a:r>
              <a:rPr lang="en-US" sz="1200" baseline="30000" dirty="0">
                <a:solidFill>
                  <a:schemeClr val="tx1"/>
                </a:solidFill>
                <a:latin typeface="Arial Narrow" panose="020B0606020202030204" pitchFamily="34" charset="0"/>
              </a:rPr>
              <a:t>[27]</a:t>
            </a:r>
            <a:r>
              <a:rPr lang="en-US" sz="1200" dirty="0">
                <a:solidFill>
                  <a:schemeClr val="tx1"/>
                </a:solidFill>
                <a:latin typeface="Arial Narrow" panose="020B0606020202030204" pitchFamily="34" charset="0"/>
              </a:rPr>
              <a:t> Or his mindfulness is established with the thought, “Mental objects exist,” to the extent necessary just for knowledge and mindfulness, and he lives detached, and clings to nothing in the world. Thus, monks, a monk lives contemplating mental objects in the mental objects of the four noble truths.</a:t>
            </a:r>
          </a:p>
          <a:p>
            <a:pPr algn="just" fontAlgn="base">
              <a:lnSpc>
                <a:spcPct val="90000"/>
              </a:lnSpc>
              <a:spcBef>
                <a:spcPts val="600"/>
              </a:spcBef>
            </a:pPr>
            <a:r>
              <a:rPr lang="en-US" sz="1200" b="1" dirty="0" smtClean="0">
                <a:solidFill>
                  <a:schemeClr val="tx1"/>
                </a:solidFill>
                <a:latin typeface="Arial Narrow" panose="020B0606020202030204" pitchFamily="34" charset="0"/>
              </a:rPr>
              <a:t>70. </a:t>
            </a:r>
            <a:r>
              <a:rPr lang="en-US" sz="1200" dirty="0" smtClean="0">
                <a:solidFill>
                  <a:schemeClr val="tx1"/>
                </a:solidFill>
                <a:latin typeface="Arial Narrow" panose="020B0606020202030204" pitchFamily="34" charset="0"/>
              </a:rPr>
              <a:t>Verily</a:t>
            </a:r>
            <a:r>
              <a:rPr lang="en-US" sz="1200" dirty="0">
                <a:solidFill>
                  <a:schemeClr val="tx1"/>
                </a:solidFill>
                <a:latin typeface="Arial Narrow" panose="020B0606020202030204" pitchFamily="34" charset="0"/>
              </a:rPr>
              <a:t>, monks, whosoever practices these four foundations of mindfulness in this manner for seven years, then one of these two fruits may be expected by him: highest knowledge (</a:t>
            </a:r>
            <a:r>
              <a:rPr lang="en-US" sz="1200" dirty="0" err="1">
                <a:solidFill>
                  <a:schemeClr val="tx1"/>
                </a:solidFill>
                <a:latin typeface="Arial Narrow" panose="020B0606020202030204" pitchFamily="34" charset="0"/>
              </a:rPr>
              <a:t>arahantship</a:t>
            </a:r>
            <a:r>
              <a:rPr lang="en-US" sz="1200" dirty="0">
                <a:solidFill>
                  <a:schemeClr val="tx1"/>
                </a:solidFill>
                <a:latin typeface="Arial Narrow" panose="020B0606020202030204" pitchFamily="34" charset="0"/>
              </a:rPr>
              <a:t>) here and now, or if some remainder of clinging is yet present, the state of non-returning.</a:t>
            </a:r>
            <a:r>
              <a:rPr lang="en-US" sz="1200" baseline="30000" dirty="0">
                <a:solidFill>
                  <a:schemeClr val="tx1"/>
                </a:solidFill>
                <a:latin typeface="Arial Narrow" panose="020B0606020202030204" pitchFamily="34" charset="0"/>
              </a:rPr>
              <a:t>[28]</a:t>
            </a:r>
            <a:endParaRPr lang="en-US" sz="1200" dirty="0">
              <a:solidFill>
                <a:schemeClr val="tx1"/>
              </a:solidFill>
              <a:latin typeface="Arial Narrow" panose="020B0606020202030204" pitchFamily="34" charset="0"/>
            </a:endParaRPr>
          </a:p>
          <a:p>
            <a:pPr algn="just" fontAlgn="base">
              <a:lnSpc>
                <a:spcPct val="90000"/>
              </a:lnSpc>
              <a:spcBef>
                <a:spcPts val="600"/>
              </a:spcBef>
            </a:pPr>
            <a:r>
              <a:rPr lang="en-US" sz="1200" b="1" dirty="0" smtClean="0">
                <a:solidFill>
                  <a:schemeClr val="tx1"/>
                </a:solidFill>
                <a:latin typeface="Arial Narrow" panose="020B0606020202030204" pitchFamily="34" charset="0"/>
              </a:rPr>
              <a:t>71. </a:t>
            </a:r>
            <a:r>
              <a:rPr lang="en-US" sz="1200" dirty="0" smtClean="0">
                <a:solidFill>
                  <a:schemeClr val="tx1"/>
                </a:solidFill>
                <a:latin typeface="Arial Narrow" panose="020B0606020202030204" pitchFamily="34" charset="0"/>
              </a:rPr>
              <a:t>O </a:t>
            </a:r>
            <a:r>
              <a:rPr lang="en-US" sz="1200" dirty="0">
                <a:solidFill>
                  <a:schemeClr val="tx1"/>
                </a:solidFill>
                <a:latin typeface="Arial Narrow" panose="020B0606020202030204" pitchFamily="34" charset="0"/>
              </a:rPr>
              <a:t>monks, let alone seven years. Should any person practice these four foundations of mindfulness in this manner for six years... five years... four years... three years... two years... one year, then one of these two fruits may be expected by him: highest knowledge here and now, or if some remainder of clinging is yet present, the state of non-returning.</a:t>
            </a:r>
          </a:p>
          <a:p>
            <a:pPr algn="just" fontAlgn="base">
              <a:lnSpc>
                <a:spcPct val="90000"/>
              </a:lnSpc>
              <a:spcBef>
                <a:spcPts val="600"/>
              </a:spcBef>
            </a:pPr>
            <a:r>
              <a:rPr lang="en-US" sz="1200" b="1" dirty="0" smtClean="0">
                <a:solidFill>
                  <a:schemeClr val="tx1"/>
                </a:solidFill>
                <a:latin typeface="Arial Narrow" panose="020B0606020202030204" pitchFamily="34" charset="0"/>
              </a:rPr>
              <a:t>72. </a:t>
            </a:r>
            <a:r>
              <a:rPr lang="en-US" sz="1200" dirty="0" smtClean="0">
                <a:solidFill>
                  <a:schemeClr val="tx1"/>
                </a:solidFill>
                <a:latin typeface="Arial Narrow" panose="020B0606020202030204" pitchFamily="34" charset="0"/>
              </a:rPr>
              <a:t>O </a:t>
            </a:r>
            <a:r>
              <a:rPr lang="en-US" sz="1200" dirty="0">
                <a:solidFill>
                  <a:schemeClr val="tx1"/>
                </a:solidFill>
                <a:latin typeface="Arial Narrow" panose="020B0606020202030204" pitchFamily="34" charset="0"/>
              </a:rPr>
              <a:t>monks, let alone a year. Should any person practice these four foundations of mindfulness in this manner for seven months... six months... five months... four months... three months... two months... a month... half a month, then one of these two fruits may be expected by him: highest knowledge here and now, or if some remainder of clinging is yet present, the state of non-returning.</a:t>
            </a:r>
          </a:p>
          <a:p>
            <a:pPr algn="just">
              <a:lnSpc>
                <a:spcPct val="90000"/>
              </a:lnSpc>
              <a:spcBef>
                <a:spcPts val="600"/>
              </a:spcBef>
            </a:pPr>
            <a:r>
              <a:rPr lang="en-US" sz="1200" b="1" dirty="0" smtClean="0">
                <a:solidFill>
                  <a:schemeClr val="tx1"/>
                </a:solidFill>
                <a:latin typeface="Arial Narrow" panose="020B0606020202030204" pitchFamily="34" charset="0"/>
              </a:rPr>
              <a:t>73. </a:t>
            </a:r>
            <a:r>
              <a:rPr lang="en-US" sz="1200" dirty="0" smtClean="0">
                <a:solidFill>
                  <a:schemeClr val="tx1"/>
                </a:solidFill>
                <a:latin typeface="Arial Narrow" panose="020B0606020202030204" pitchFamily="34" charset="0"/>
              </a:rPr>
              <a:t>O </a:t>
            </a:r>
            <a:r>
              <a:rPr lang="en-US" sz="1200" dirty="0">
                <a:solidFill>
                  <a:schemeClr val="tx1"/>
                </a:solidFill>
                <a:latin typeface="Arial Narrow" panose="020B0606020202030204" pitchFamily="34" charset="0"/>
              </a:rPr>
              <a:t>monks, let alone half a month. Should any person practice these four foundations of mindfulness in this manner for a week, then one of these two fruits </a:t>
            </a:r>
            <a:r>
              <a:rPr lang="en-US" sz="1200" dirty="0" smtClean="0">
                <a:solidFill>
                  <a:schemeClr val="tx1"/>
                </a:solidFill>
                <a:latin typeface="Arial Narrow" panose="020B0606020202030204" pitchFamily="34" charset="0"/>
              </a:rPr>
              <a:t>may</a:t>
            </a:r>
            <a:br>
              <a:rPr lang="en-US" sz="1200" dirty="0" smtClean="0">
                <a:solidFill>
                  <a:schemeClr val="tx1"/>
                </a:solidFill>
                <a:latin typeface="Arial Narrow" panose="020B0606020202030204" pitchFamily="34" charset="0"/>
              </a:rPr>
            </a:br>
            <a:endParaRPr lang="en-US" sz="1200" dirty="0">
              <a:solidFill>
                <a:schemeClr val="tx1"/>
              </a:solidFill>
              <a:latin typeface="Arial Narrow" panose="020B0606020202030204" pitchFamily="34" charset="0"/>
            </a:endParaRPr>
          </a:p>
        </p:txBody>
      </p:sp>
    </p:spTree>
    <p:extLst>
      <p:ext uri="{BB962C8B-B14F-4D97-AF65-F5344CB8AC3E}">
        <p14:creationId xmlns:p14="http://schemas.microsoft.com/office/powerpoint/2010/main" val="10934252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0"/>
            <a:ext cx="48006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just" fontAlgn="base">
              <a:lnSpc>
                <a:spcPct val="90000"/>
              </a:lnSpc>
              <a:spcBef>
                <a:spcPts val="600"/>
              </a:spcBef>
            </a:pPr>
            <a:r>
              <a:rPr lang="en-US" sz="1200" dirty="0">
                <a:solidFill>
                  <a:schemeClr val="tx1"/>
                </a:solidFill>
                <a:latin typeface="Arial Narrow" panose="020B0606020202030204" pitchFamily="34" charset="0"/>
              </a:rPr>
              <a:t>be expected by him: highest knowledge here and now, or if some remainder of clinging is yet present, the state of non-returning.</a:t>
            </a:r>
          </a:p>
          <a:p>
            <a:pPr algn="just" fontAlgn="base">
              <a:lnSpc>
                <a:spcPct val="90000"/>
              </a:lnSpc>
              <a:spcBef>
                <a:spcPts val="600"/>
              </a:spcBef>
            </a:pPr>
            <a:r>
              <a:rPr lang="en-US" sz="1200" b="1" dirty="0" smtClean="0">
                <a:solidFill>
                  <a:schemeClr val="tx1"/>
                </a:solidFill>
                <a:latin typeface="Arial Narrow" panose="020B0606020202030204" pitchFamily="34" charset="0"/>
              </a:rPr>
              <a:t>74. </a:t>
            </a:r>
            <a:r>
              <a:rPr lang="en-US" sz="1200" dirty="0" smtClean="0">
                <a:solidFill>
                  <a:schemeClr val="tx1"/>
                </a:solidFill>
                <a:latin typeface="Arial Narrow" panose="020B0606020202030204" pitchFamily="34" charset="0"/>
              </a:rPr>
              <a:t>Because </a:t>
            </a:r>
            <a:r>
              <a:rPr lang="en-US" sz="1200" dirty="0">
                <a:solidFill>
                  <a:schemeClr val="tx1"/>
                </a:solidFill>
                <a:latin typeface="Arial Narrow" panose="020B0606020202030204" pitchFamily="34" charset="0"/>
              </a:rPr>
              <a:t>of this it was said: “This is the only way, monks, for the purification of beings, for the overcoming of sorrow and lamentation, for the destruction of suffering and grief, for reaching the right path, for the attainment of Nibbāna, namely the four foundations of mindfulness.”</a:t>
            </a:r>
          </a:p>
          <a:p>
            <a:pPr algn="just" fontAlgn="base">
              <a:lnSpc>
                <a:spcPct val="90000"/>
              </a:lnSpc>
              <a:spcBef>
                <a:spcPts val="600"/>
              </a:spcBef>
            </a:pPr>
            <a:r>
              <a:rPr lang="en-US" sz="1200" b="1" dirty="0" smtClean="0">
                <a:solidFill>
                  <a:schemeClr val="tx1"/>
                </a:solidFill>
                <a:latin typeface="Arial Narrow" panose="020B0606020202030204" pitchFamily="34" charset="0"/>
              </a:rPr>
              <a:t>75. </a:t>
            </a:r>
            <a:r>
              <a:rPr lang="en-US" sz="1200" dirty="0" smtClean="0">
                <a:solidFill>
                  <a:schemeClr val="tx1"/>
                </a:solidFill>
                <a:latin typeface="Arial Narrow" panose="020B0606020202030204" pitchFamily="34" charset="0"/>
              </a:rPr>
              <a:t>Thus </a:t>
            </a:r>
            <a:r>
              <a:rPr lang="en-US" sz="1200" dirty="0">
                <a:solidFill>
                  <a:schemeClr val="tx1"/>
                </a:solidFill>
                <a:latin typeface="Arial Narrow" panose="020B0606020202030204" pitchFamily="34" charset="0"/>
              </a:rPr>
              <a:t>spoke the Blessed One. Satisfied, the monks approved of his words.</a:t>
            </a:r>
          </a:p>
          <a:p>
            <a:pPr algn="just" fontAlgn="base">
              <a:lnSpc>
                <a:spcPct val="90000"/>
              </a:lnSpc>
              <a:spcBef>
                <a:spcPts val="400"/>
              </a:spcBef>
            </a:pPr>
            <a:r>
              <a:rPr lang="en-US" sz="1200" dirty="0">
                <a:solidFill>
                  <a:schemeClr val="tx1"/>
                </a:solidFill>
                <a:latin typeface="Arial Narrow" panose="020B0606020202030204" pitchFamily="34" charset="0"/>
              </a:rPr>
              <a:t>Notes</a:t>
            </a:r>
          </a:p>
          <a:p>
            <a:pPr marL="177800" indent="-177800" algn="just" fontAlgn="base">
              <a:lnSpc>
                <a:spcPct val="90000"/>
              </a:lnSpc>
              <a:spcBef>
                <a:spcPts val="400"/>
              </a:spcBef>
            </a:pPr>
            <a:r>
              <a:rPr lang="en-US" sz="1000" dirty="0">
                <a:solidFill>
                  <a:schemeClr val="tx1"/>
                </a:solidFill>
                <a:latin typeface="Arial Narrow" panose="020B0606020202030204" pitchFamily="34" charset="0"/>
              </a:rPr>
              <a:t>1. 	</a:t>
            </a:r>
            <a:r>
              <a:rPr lang="en-US" sz="1050" dirty="0">
                <a:solidFill>
                  <a:schemeClr val="tx1"/>
                </a:solidFill>
                <a:latin typeface="Arial Narrow" panose="020B0606020202030204" pitchFamily="34" charset="0"/>
              </a:rPr>
              <a:t>The repetition of the phrases ‘contemplating the body in the body,’ ‘feelings in feelings,’ etc. is meant to impress upon the meditator the importance of remaining aware whether, in the sustained attention directed upon a single chosen object, one is still keeping to it, and has not strayed into the field of another contemplation. For instance, when contemplating any bodily process, a meditator may unwittingly be side-tracked into a consideration of his </a:t>
            </a:r>
            <a:r>
              <a:rPr lang="en-US" sz="1050" i="1" dirty="0">
                <a:solidFill>
                  <a:schemeClr val="tx1"/>
                </a:solidFill>
                <a:latin typeface="Arial Narrow" panose="020B0606020202030204" pitchFamily="34" charset="0"/>
              </a:rPr>
              <a:t>feelings </a:t>
            </a:r>
            <a:r>
              <a:rPr lang="en-US" sz="1050" dirty="0">
                <a:solidFill>
                  <a:schemeClr val="tx1"/>
                </a:solidFill>
                <a:latin typeface="Arial Narrow" panose="020B0606020202030204" pitchFamily="34" charset="0"/>
              </a:rPr>
              <a:t>connected with that bodily process. He should then be clearly aware that he has left his original subject, and is engaged in the contemplation of feeling.</a:t>
            </a:r>
          </a:p>
          <a:p>
            <a:pPr marL="177800" indent="-177800" algn="just" fontAlgn="base">
              <a:lnSpc>
                <a:spcPct val="90000"/>
              </a:lnSpc>
              <a:spcBef>
                <a:spcPts val="400"/>
              </a:spcBef>
            </a:pPr>
            <a:r>
              <a:rPr lang="en-US" sz="1050" dirty="0">
                <a:solidFill>
                  <a:schemeClr val="tx1"/>
                </a:solidFill>
                <a:latin typeface="Arial Narrow" panose="020B0606020202030204" pitchFamily="34" charset="0"/>
              </a:rPr>
              <a:t>2.	Mind (Pāḷi </a:t>
            </a:r>
            <a:r>
              <a:rPr lang="en-US" sz="1050" i="1" dirty="0">
                <a:solidFill>
                  <a:schemeClr val="tx1"/>
                </a:solidFill>
                <a:latin typeface="Arial Narrow" panose="020B0606020202030204" pitchFamily="34" charset="0"/>
              </a:rPr>
              <a:t>citta,</a:t>
            </a:r>
            <a:r>
              <a:rPr lang="en-US" sz="1050" dirty="0">
                <a:solidFill>
                  <a:schemeClr val="tx1"/>
                </a:solidFill>
                <a:latin typeface="Arial Narrow" panose="020B0606020202030204" pitchFamily="34" charset="0"/>
              </a:rPr>
              <a:t> also consciousness or </a:t>
            </a:r>
            <a:r>
              <a:rPr lang="en-US" sz="1050" i="1" dirty="0" err="1">
                <a:solidFill>
                  <a:schemeClr val="tx1"/>
                </a:solidFill>
                <a:latin typeface="Arial Narrow" panose="020B0606020202030204" pitchFamily="34" charset="0"/>
              </a:rPr>
              <a:t>viññāṇa</a:t>
            </a:r>
            <a:r>
              <a:rPr lang="en-US" sz="1050" i="1" dirty="0">
                <a:solidFill>
                  <a:schemeClr val="tx1"/>
                </a:solidFill>
                <a:latin typeface="Arial Narrow" panose="020B0606020202030204" pitchFamily="34" charset="0"/>
              </a:rPr>
              <a:t>)</a:t>
            </a:r>
            <a:r>
              <a:rPr lang="en-US" sz="1050" dirty="0">
                <a:solidFill>
                  <a:schemeClr val="tx1"/>
                </a:solidFill>
                <a:latin typeface="Arial Narrow" panose="020B0606020202030204" pitchFamily="34" charset="0"/>
              </a:rPr>
              <a:t> in this connection means the states of mind or units in the stream of mind of momentary duration. Mental objects, </a:t>
            </a:r>
            <a:r>
              <a:rPr lang="en-US" sz="1050" i="1" dirty="0">
                <a:solidFill>
                  <a:schemeClr val="tx1"/>
                </a:solidFill>
                <a:latin typeface="Arial Narrow" panose="020B0606020202030204" pitchFamily="34" charset="0"/>
              </a:rPr>
              <a:t>dhamma,</a:t>
            </a:r>
            <a:r>
              <a:rPr lang="en-US" sz="1050" dirty="0">
                <a:solidFill>
                  <a:schemeClr val="tx1"/>
                </a:solidFill>
                <a:latin typeface="Arial Narrow" panose="020B0606020202030204" pitchFamily="34" charset="0"/>
              </a:rPr>
              <a:t> are the mental contents or factors of consciousness making up the single states of mind.</a:t>
            </a:r>
          </a:p>
          <a:p>
            <a:pPr marL="177800" indent="-177800" algn="just" fontAlgn="base">
              <a:lnSpc>
                <a:spcPct val="90000"/>
              </a:lnSpc>
              <a:spcBef>
                <a:spcPts val="400"/>
              </a:spcBef>
            </a:pPr>
            <a:r>
              <a:rPr lang="en-US" sz="1050" dirty="0">
                <a:solidFill>
                  <a:schemeClr val="tx1"/>
                </a:solidFill>
                <a:latin typeface="Arial Narrow" panose="020B0606020202030204" pitchFamily="34" charset="0"/>
              </a:rPr>
              <a:t>3.	Literally, “setting up mindfulness in front.”</a:t>
            </a:r>
          </a:p>
          <a:p>
            <a:pPr marL="177800" indent="-177800" algn="just" fontAlgn="base">
              <a:lnSpc>
                <a:spcPct val="90000"/>
              </a:lnSpc>
              <a:spcBef>
                <a:spcPts val="400"/>
              </a:spcBef>
            </a:pPr>
            <a:r>
              <a:rPr lang="en-US" sz="1050" dirty="0">
                <a:solidFill>
                  <a:schemeClr val="tx1"/>
                </a:solidFill>
                <a:latin typeface="Arial Narrow" panose="020B0606020202030204" pitchFamily="34" charset="0"/>
              </a:rPr>
              <a:t>4.	‘Internally’: contemplating his own breathing; ‘externally’: contemplating another’s breathing; ‘internally and externally’: contemplating one’s own and another’s breathing, alternately, with uninterrupted attention. In the beginning one pays attention to one’s own breathing only, and it is only in advanced stages that for the sake of practicing insight, one by inference at times pays attention also to another person’s process of breathing.</a:t>
            </a:r>
          </a:p>
          <a:p>
            <a:pPr marL="177800" indent="-177800" algn="just" fontAlgn="base">
              <a:lnSpc>
                <a:spcPct val="90000"/>
              </a:lnSpc>
              <a:spcBef>
                <a:spcPts val="400"/>
              </a:spcBef>
            </a:pPr>
            <a:r>
              <a:rPr lang="en-US" sz="1050" dirty="0">
                <a:solidFill>
                  <a:schemeClr val="tx1"/>
                </a:solidFill>
                <a:latin typeface="Arial Narrow" panose="020B0606020202030204" pitchFamily="34" charset="0"/>
              </a:rPr>
              <a:t>5.	The origination factors </a:t>
            </a:r>
            <a:r>
              <a:rPr lang="en-US" sz="1050" i="1" dirty="0">
                <a:solidFill>
                  <a:schemeClr val="tx1"/>
                </a:solidFill>
                <a:latin typeface="Arial Narrow" panose="020B0606020202030204" pitchFamily="34" charset="0"/>
              </a:rPr>
              <a:t>(</a:t>
            </a:r>
            <a:r>
              <a:rPr lang="en-US" sz="1050" i="1" dirty="0" err="1">
                <a:solidFill>
                  <a:schemeClr val="tx1"/>
                </a:solidFill>
                <a:latin typeface="Arial Narrow" panose="020B0606020202030204" pitchFamily="34" charset="0"/>
              </a:rPr>
              <a:t>samudaya</a:t>
            </a:r>
            <a:r>
              <a:rPr lang="en-US" sz="1050" i="1" dirty="0">
                <a:solidFill>
                  <a:schemeClr val="tx1"/>
                </a:solidFill>
                <a:latin typeface="Arial Narrow" panose="020B0606020202030204" pitchFamily="34" charset="0"/>
              </a:rPr>
              <a:t>-dhamma),</a:t>
            </a:r>
            <a:r>
              <a:rPr lang="en-US" sz="1050" dirty="0">
                <a:solidFill>
                  <a:schemeClr val="tx1"/>
                </a:solidFill>
                <a:latin typeface="Arial Narrow" panose="020B0606020202030204" pitchFamily="34" charset="0"/>
              </a:rPr>
              <a:t> that is, the conditions of the origination of the breath-body; these are: the body in its entirety, nasal aperture and mind.</a:t>
            </a:r>
          </a:p>
          <a:p>
            <a:pPr marL="177800" indent="-177800" algn="just" fontAlgn="base">
              <a:lnSpc>
                <a:spcPct val="90000"/>
              </a:lnSpc>
              <a:spcBef>
                <a:spcPts val="400"/>
              </a:spcBef>
            </a:pPr>
            <a:r>
              <a:rPr lang="en-US" sz="1050" dirty="0">
                <a:solidFill>
                  <a:schemeClr val="tx1"/>
                </a:solidFill>
                <a:latin typeface="Arial Narrow" panose="020B0606020202030204" pitchFamily="34" charset="0"/>
              </a:rPr>
              <a:t>6.	The conditions of the dissolution of the breath-body are: the destruction of the body and of the nasal aperture, and the ceasing of mental activity.</a:t>
            </a:r>
          </a:p>
          <a:p>
            <a:pPr marL="177800" indent="-177800" algn="just" fontAlgn="base">
              <a:lnSpc>
                <a:spcPct val="90000"/>
              </a:lnSpc>
              <a:spcBef>
                <a:spcPts val="400"/>
              </a:spcBef>
            </a:pPr>
            <a:r>
              <a:rPr lang="en-US" sz="1050" dirty="0">
                <a:solidFill>
                  <a:schemeClr val="tx1"/>
                </a:solidFill>
                <a:latin typeface="Arial Narrow" panose="020B0606020202030204" pitchFamily="34" charset="0"/>
              </a:rPr>
              <a:t>7.	The contemplation of both, alternately.</a:t>
            </a:r>
          </a:p>
          <a:p>
            <a:pPr marL="177800" indent="-177800" algn="just" fontAlgn="base">
              <a:lnSpc>
                <a:spcPct val="90000"/>
              </a:lnSpc>
              <a:spcBef>
                <a:spcPts val="400"/>
              </a:spcBef>
            </a:pPr>
            <a:r>
              <a:rPr lang="en-US" sz="1050" dirty="0">
                <a:solidFill>
                  <a:schemeClr val="tx1"/>
                </a:solidFill>
                <a:latin typeface="Arial Narrow" panose="020B0606020202030204" pitchFamily="34" charset="0"/>
              </a:rPr>
              <a:t>8.	That is, only impersonal bodily processes exist, without a self, soul, spirit or abiding essence or substance. The corresponding phrase in the following contemplations should be understood accordingly.</a:t>
            </a:r>
          </a:p>
          <a:p>
            <a:pPr marL="177800" indent="-177800" algn="just" fontAlgn="base">
              <a:lnSpc>
                <a:spcPct val="90000"/>
              </a:lnSpc>
              <a:spcBef>
                <a:spcPts val="400"/>
              </a:spcBef>
            </a:pPr>
            <a:r>
              <a:rPr lang="en-US" sz="1050" dirty="0">
                <a:solidFill>
                  <a:schemeClr val="tx1"/>
                </a:solidFill>
                <a:latin typeface="Arial Narrow" panose="020B0606020202030204" pitchFamily="34" charset="0"/>
              </a:rPr>
              <a:t>9.	Detached from craving and wrong view.</a:t>
            </a:r>
          </a:p>
          <a:p>
            <a:pPr marL="177800" indent="-177800" algn="just" fontAlgn="base">
              <a:lnSpc>
                <a:spcPct val="90000"/>
              </a:lnSpc>
              <a:spcBef>
                <a:spcPts val="400"/>
              </a:spcBef>
            </a:pPr>
            <a:r>
              <a:rPr lang="en-US" sz="1050" dirty="0">
                <a:solidFill>
                  <a:schemeClr val="tx1"/>
                </a:solidFill>
                <a:latin typeface="Arial Narrow" panose="020B0606020202030204" pitchFamily="34" charset="0"/>
              </a:rPr>
              <a:t>10.	All contemplations of the body, excepting the preceding one, have as factors of origination: ignorance, craving, kamma, food, and the general characteristic of originating; the factors of dissolution are: disappearance of ignorance, craving, kamma, food, and the general characteristic of dissolving.</a:t>
            </a:r>
          </a:p>
          <a:p>
            <a:pPr marL="177800" indent="-177800" algn="just" fontAlgn="base">
              <a:lnSpc>
                <a:spcPct val="90000"/>
              </a:lnSpc>
              <a:spcBef>
                <a:spcPts val="400"/>
              </a:spcBef>
            </a:pPr>
            <a:r>
              <a:rPr lang="en-US" sz="1050" dirty="0">
                <a:solidFill>
                  <a:schemeClr val="tx1"/>
                </a:solidFill>
                <a:latin typeface="Arial Narrow" panose="020B0606020202030204" pitchFamily="34" charset="0"/>
              </a:rPr>
              <a:t>11.	The so-called ‘elements’ are the primary qualities of matter, explained by Buddhist tradition as solidity (earth), adhesion (water), caloricity (fire) and motion (wind or air</a:t>
            </a:r>
            <a:r>
              <a:rPr lang="en-US" sz="1050" dirty="0" smtClean="0">
                <a:solidFill>
                  <a:schemeClr val="tx1"/>
                </a:solidFill>
                <a:latin typeface="Arial Narrow" panose="020B0606020202030204" pitchFamily="34" charset="0"/>
              </a:rPr>
              <a:t>).</a:t>
            </a:r>
            <a:endParaRPr lang="en-US" sz="1050" dirty="0">
              <a:solidFill>
                <a:schemeClr val="tx1"/>
              </a:solidFill>
              <a:latin typeface="Arial Narrow" panose="020B0606020202030204" pitchFamily="34" charset="0"/>
            </a:endParaRPr>
          </a:p>
        </p:txBody>
      </p:sp>
      <p:sp>
        <p:nvSpPr>
          <p:cNvPr id="5" name="Rectangle 4"/>
          <p:cNvSpPr/>
          <p:nvPr/>
        </p:nvSpPr>
        <p:spPr>
          <a:xfrm>
            <a:off x="5029200" y="0"/>
            <a:ext cx="48006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177800" indent="-177800" algn="just" fontAlgn="base">
              <a:lnSpc>
                <a:spcPct val="90000"/>
              </a:lnSpc>
              <a:spcBef>
                <a:spcPts val="400"/>
              </a:spcBef>
            </a:pPr>
            <a:r>
              <a:rPr lang="en-US" sz="1050" dirty="0">
                <a:solidFill>
                  <a:schemeClr val="tx1"/>
                </a:solidFill>
                <a:latin typeface="Arial Narrow" panose="020B0606020202030204" pitchFamily="34" charset="0"/>
              </a:rPr>
              <a:t>12.	The factors of origination are here: ignorance, craving, kamma, and sense-impression, and the general characteristic of originating; the factors of dissolution are: the disappearance of the four, and the general characteristic of dissolving.</a:t>
            </a:r>
          </a:p>
          <a:p>
            <a:pPr marL="177800" indent="-177800" algn="just" fontAlgn="base">
              <a:lnSpc>
                <a:spcPct val="90000"/>
              </a:lnSpc>
              <a:spcBef>
                <a:spcPts val="400"/>
              </a:spcBef>
            </a:pPr>
            <a:r>
              <a:rPr lang="en-US" sz="1050" dirty="0" smtClean="0">
                <a:solidFill>
                  <a:schemeClr val="tx1"/>
                </a:solidFill>
                <a:latin typeface="Arial Narrow" panose="020B0606020202030204" pitchFamily="34" charset="0"/>
              </a:rPr>
              <a:t>13</a:t>
            </a:r>
            <a:r>
              <a:rPr lang="en-US" sz="1050" dirty="0">
                <a:solidFill>
                  <a:schemeClr val="tx1"/>
                </a:solidFill>
                <a:latin typeface="Arial Narrow" panose="020B0606020202030204" pitchFamily="34" charset="0"/>
              </a:rPr>
              <a:t>.	This refers to a rigid and indolent state of mind.</a:t>
            </a:r>
          </a:p>
          <a:p>
            <a:pPr marL="177800" indent="-177800" algn="just" fontAlgn="base">
              <a:lnSpc>
                <a:spcPct val="90000"/>
              </a:lnSpc>
              <a:spcBef>
                <a:spcPts val="400"/>
              </a:spcBef>
            </a:pPr>
            <a:r>
              <a:rPr lang="en-US" sz="1050" dirty="0">
                <a:solidFill>
                  <a:schemeClr val="tx1"/>
                </a:solidFill>
                <a:latin typeface="Arial Narrow" panose="020B0606020202030204" pitchFamily="34" charset="0"/>
              </a:rPr>
              <a:t>14.	This refers to a restless mind.</a:t>
            </a:r>
          </a:p>
          <a:p>
            <a:pPr marL="177800" indent="-177800" algn="just" fontAlgn="base">
              <a:lnSpc>
                <a:spcPct val="90000"/>
              </a:lnSpc>
              <a:spcBef>
                <a:spcPts val="400"/>
              </a:spcBef>
            </a:pPr>
            <a:r>
              <a:rPr lang="en-US" sz="1050" dirty="0">
                <a:solidFill>
                  <a:schemeClr val="tx1"/>
                </a:solidFill>
                <a:latin typeface="Arial Narrow" panose="020B0606020202030204" pitchFamily="34" charset="0"/>
              </a:rPr>
              <a:t>15.	The consciousness of the meditative absorptions of the fine-corporeal and </a:t>
            </a:r>
            <a:r>
              <a:rPr lang="en-US" sz="1050" dirty="0" err="1">
                <a:solidFill>
                  <a:schemeClr val="tx1"/>
                </a:solidFill>
                <a:latin typeface="Arial Narrow" panose="020B0606020202030204" pitchFamily="34" charset="0"/>
              </a:rPr>
              <a:t>uncorporeal</a:t>
            </a:r>
            <a:r>
              <a:rPr lang="en-US" sz="1050" dirty="0">
                <a:solidFill>
                  <a:schemeClr val="tx1"/>
                </a:solidFill>
                <a:latin typeface="Arial Narrow" panose="020B0606020202030204" pitchFamily="34" charset="0"/>
              </a:rPr>
              <a:t> sphere </a:t>
            </a:r>
            <a:r>
              <a:rPr lang="en-US" sz="1050" i="1" dirty="0">
                <a:solidFill>
                  <a:schemeClr val="tx1"/>
                </a:solidFill>
                <a:latin typeface="Arial Narrow" panose="020B0606020202030204" pitchFamily="34" charset="0"/>
              </a:rPr>
              <a:t>(rūpa-</a:t>
            </a:r>
            <a:r>
              <a:rPr lang="en-US" sz="1050" i="1" dirty="0" err="1">
                <a:solidFill>
                  <a:schemeClr val="tx1"/>
                </a:solidFill>
                <a:latin typeface="Arial Narrow" panose="020B0606020202030204" pitchFamily="34" charset="0"/>
              </a:rPr>
              <a:t>arūpa</a:t>
            </a:r>
            <a:r>
              <a:rPr lang="en-US" sz="1050" i="1" dirty="0">
                <a:solidFill>
                  <a:schemeClr val="tx1"/>
                </a:solidFill>
                <a:latin typeface="Arial Narrow" panose="020B0606020202030204" pitchFamily="34" charset="0"/>
              </a:rPr>
              <a:t>-jhāna).</a:t>
            </a:r>
            <a:endParaRPr lang="en-US" sz="1050" dirty="0">
              <a:solidFill>
                <a:schemeClr val="tx1"/>
              </a:solidFill>
              <a:latin typeface="Arial Narrow" panose="020B0606020202030204" pitchFamily="34" charset="0"/>
            </a:endParaRPr>
          </a:p>
          <a:p>
            <a:pPr marL="177800" indent="-177800" algn="just" fontAlgn="base">
              <a:lnSpc>
                <a:spcPct val="90000"/>
              </a:lnSpc>
              <a:spcBef>
                <a:spcPts val="400"/>
              </a:spcBef>
            </a:pPr>
            <a:r>
              <a:rPr lang="en-US" sz="1050" dirty="0">
                <a:solidFill>
                  <a:schemeClr val="tx1"/>
                </a:solidFill>
                <a:latin typeface="Arial Narrow" panose="020B0606020202030204" pitchFamily="34" charset="0"/>
              </a:rPr>
              <a:t>16.	The ordinary consciousness of the sensuous state of existence </a:t>
            </a:r>
            <a:r>
              <a:rPr lang="en-US" sz="1050" i="1" dirty="0">
                <a:solidFill>
                  <a:schemeClr val="tx1"/>
                </a:solidFill>
                <a:latin typeface="Arial Narrow" panose="020B0606020202030204" pitchFamily="34" charset="0"/>
              </a:rPr>
              <a:t>(</a:t>
            </a:r>
            <a:r>
              <a:rPr lang="en-US" sz="1050" i="1" dirty="0" err="1">
                <a:solidFill>
                  <a:schemeClr val="tx1"/>
                </a:solidFill>
                <a:latin typeface="Arial Narrow" panose="020B0606020202030204" pitchFamily="34" charset="0"/>
              </a:rPr>
              <a:t>kāmāvacara</a:t>
            </a:r>
            <a:r>
              <a:rPr lang="en-US" sz="1050" i="1" dirty="0">
                <a:solidFill>
                  <a:schemeClr val="tx1"/>
                </a:solidFill>
                <a:latin typeface="Arial Narrow" panose="020B0606020202030204" pitchFamily="34" charset="0"/>
              </a:rPr>
              <a:t>).</a:t>
            </a:r>
            <a:endParaRPr lang="en-US" sz="1050" dirty="0">
              <a:solidFill>
                <a:schemeClr val="tx1"/>
              </a:solidFill>
              <a:latin typeface="Arial Narrow" panose="020B0606020202030204" pitchFamily="34" charset="0"/>
            </a:endParaRPr>
          </a:p>
          <a:p>
            <a:pPr marL="177800" indent="-177800" algn="just" fontAlgn="base">
              <a:lnSpc>
                <a:spcPct val="90000"/>
              </a:lnSpc>
              <a:spcBef>
                <a:spcPts val="400"/>
              </a:spcBef>
            </a:pPr>
            <a:r>
              <a:rPr lang="en-US" sz="1050" dirty="0">
                <a:solidFill>
                  <a:schemeClr val="tx1"/>
                </a:solidFill>
                <a:latin typeface="Arial Narrow" panose="020B0606020202030204" pitchFamily="34" charset="0"/>
              </a:rPr>
              <a:t>17.	The consciousness of the sensuous state of existence, having other mental states superior to it.</a:t>
            </a:r>
          </a:p>
          <a:p>
            <a:pPr marL="177800" indent="-177800" algn="just" fontAlgn="base">
              <a:lnSpc>
                <a:spcPct val="90000"/>
              </a:lnSpc>
              <a:spcBef>
                <a:spcPts val="400"/>
              </a:spcBef>
            </a:pPr>
            <a:r>
              <a:rPr lang="en-US" sz="1050" dirty="0">
                <a:solidFill>
                  <a:schemeClr val="tx1"/>
                </a:solidFill>
                <a:latin typeface="Arial Narrow" panose="020B0606020202030204" pitchFamily="34" charset="0"/>
              </a:rPr>
              <a:t>18.	The consciousness of the fine-corporeal and the </a:t>
            </a:r>
            <a:r>
              <a:rPr lang="en-US" sz="1050" dirty="0" err="1">
                <a:solidFill>
                  <a:schemeClr val="tx1"/>
                </a:solidFill>
                <a:latin typeface="Arial Narrow" panose="020B0606020202030204" pitchFamily="34" charset="0"/>
              </a:rPr>
              <a:t>uncorporeal</a:t>
            </a:r>
            <a:r>
              <a:rPr lang="en-US" sz="1050" dirty="0">
                <a:solidFill>
                  <a:schemeClr val="tx1"/>
                </a:solidFill>
                <a:latin typeface="Arial Narrow" panose="020B0606020202030204" pitchFamily="34" charset="0"/>
              </a:rPr>
              <a:t> spheres, having no mundane mental state superior to it.</a:t>
            </a:r>
          </a:p>
          <a:p>
            <a:pPr marL="177800" indent="-177800" algn="just" fontAlgn="base">
              <a:lnSpc>
                <a:spcPct val="90000"/>
              </a:lnSpc>
              <a:spcBef>
                <a:spcPts val="400"/>
              </a:spcBef>
            </a:pPr>
            <a:r>
              <a:rPr lang="en-US" sz="1050" dirty="0">
                <a:solidFill>
                  <a:schemeClr val="tx1"/>
                </a:solidFill>
                <a:latin typeface="Arial Narrow" panose="020B0606020202030204" pitchFamily="34" charset="0"/>
              </a:rPr>
              <a:t>19.	Temporarily freed from the defilements either through the methodical practice of insight </a:t>
            </a:r>
            <a:r>
              <a:rPr lang="en-US" sz="1050" i="1" dirty="0">
                <a:solidFill>
                  <a:schemeClr val="tx1"/>
                </a:solidFill>
                <a:latin typeface="Arial Narrow" panose="020B0606020202030204" pitchFamily="34" charset="0"/>
              </a:rPr>
              <a:t>(</a:t>
            </a:r>
            <a:r>
              <a:rPr lang="en-US" sz="1050" i="1" dirty="0" err="1">
                <a:solidFill>
                  <a:schemeClr val="tx1"/>
                </a:solidFill>
                <a:latin typeface="Arial Narrow" panose="020B0606020202030204" pitchFamily="34" charset="0"/>
              </a:rPr>
              <a:t>vipassanā</a:t>
            </a:r>
            <a:r>
              <a:rPr lang="en-US" sz="1050" i="1" dirty="0">
                <a:solidFill>
                  <a:schemeClr val="tx1"/>
                </a:solidFill>
                <a:latin typeface="Arial Narrow" panose="020B0606020202030204" pitchFamily="34" charset="0"/>
              </a:rPr>
              <a:t>)</a:t>
            </a:r>
            <a:r>
              <a:rPr lang="en-US" sz="1050" dirty="0">
                <a:solidFill>
                  <a:schemeClr val="tx1"/>
                </a:solidFill>
                <a:latin typeface="Arial Narrow" panose="020B0606020202030204" pitchFamily="34" charset="0"/>
              </a:rPr>
              <a:t> freeing from single evil states by force of their opposites, or through the meditative absorptions </a:t>
            </a:r>
            <a:r>
              <a:rPr lang="en-US" sz="1050" i="1" dirty="0">
                <a:solidFill>
                  <a:schemeClr val="tx1"/>
                </a:solidFill>
                <a:latin typeface="Arial Narrow" panose="020B0606020202030204" pitchFamily="34" charset="0"/>
              </a:rPr>
              <a:t>(jhāna).</a:t>
            </a:r>
            <a:endParaRPr lang="en-US" sz="1050" dirty="0">
              <a:solidFill>
                <a:schemeClr val="tx1"/>
              </a:solidFill>
              <a:latin typeface="Arial Narrow" panose="020B0606020202030204" pitchFamily="34" charset="0"/>
            </a:endParaRPr>
          </a:p>
          <a:p>
            <a:pPr marL="177800" indent="-177800" algn="just" fontAlgn="base">
              <a:lnSpc>
                <a:spcPct val="90000"/>
              </a:lnSpc>
              <a:spcBef>
                <a:spcPts val="400"/>
              </a:spcBef>
            </a:pPr>
            <a:r>
              <a:rPr lang="en-US" sz="1050" dirty="0">
                <a:solidFill>
                  <a:schemeClr val="tx1"/>
                </a:solidFill>
                <a:latin typeface="Arial Narrow" panose="020B0606020202030204" pitchFamily="34" charset="0"/>
              </a:rPr>
              <a:t>20.	The factors of origination consist here of ignorance, craving, kamma, body-and-mind </a:t>
            </a:r>
            <a:r>
              <a:rPr lang="en-US" sz="1050" i="1" dirty="0">
                <a:solidFill>
                  <a:schemeClr val="tx1"/>
                </a:solidFill>
                <a:latin typeface="Arial Narrow" panose="020B0606020202030204" pitchFamily="34" charset="0"/>
              </a:rPr>
              <a:t>(nāma-rūpa),</a:t>
            </a:r>
            <a:r>
              <a:rPr lang="en-US" sz="1050" dirty="0">
                <a:solidFill>
                  <a:schemeClr val="tx1"/>
                </a:solidFill>
                <a:latin typeface="Arial Narrow" panose="020B0606020202030204" pitchFamily="34" charset="0"/>
              </a:rPr>
              <a:t> and the general characteristic of originating; the factors of dissolution are: the disappearance of ignorance, etc., and the general characteristic of dissolving.</a:t>
            </a:r>
          </a:p>
          <a:p>
            <a:pPr marL="177800" indent="-177800" algn="just" fontAlgn="base">
              <a:lnSpc>
                <a:spcPct val="90000"/>
              </a:lnSpc>
              <a:spcBef>
                <a:spcPts val="400"/>
              </a:spcBef>
            </a:pPr>
            <a:r>
              <a:rPr lang="en-US" sz="1050" dirty="0">
                <a:solidFill>
                  <a:schemeClr val="tx1"/>
                </a:solidFill>
                <a:latin typeface="Arial Narrow" panose="020B0606020202030204" pitchFamily="34" charset="0"/>
              </a:rPr>
              <a:t>21.	The factors of origination are here the conditions which produce the hindrances, such as wrong reflection, etc., the factors of dissolution are the conditions which remove the hindrances, e.g., right reflection.</a:t>
            </a:r>
          </a:p>
          <a:p>
            <a:pPr marL="177800" indent="-177800" algn="just" fontAlgn="base">
              <a:lnSpc>
                <a:spcPct val="90000"/>
              </a:lnSpc>
              <a:spcBef>
                <a:spcPts val="400"/>
              </a:spcBef>
            </a:pPr>
            <a:r>
              <a:rPr lang="en-US" sz="1050" dirty="0">
                <a:solidFill>
                  <a:schemeClr val="tx1"/>
                </a:solidFill>
                <a:latin typeface="Arial Narrow" panose="020B0606020202030204" pitchFamily="34" charset="0"/>
              </a:rPr>
              <a:t>22.	These five groups or aggregates constitute the so-called personality. By making them objects of clinging, existence, in the form of repeated births and deaths, is perpetuated.</a:t>
            </a:r>
          </a:p>
          <a:p>
            <a:pPr marL="177800" indent="-177800" algn="just" fontAlgn="base">
              <a:lnSpc>
                <a:spcPct val="90000"/>
              </a:lnSpc>
              <a:spcBef>
                <a:spcPts val="400"/>
              </a:spcBef>
            </a:pPr>
            <a:r>
              <a:rPr lang="en-US" sz="1050" dirty="0">
                <a:solidFill>
                  <a:schemeClr val="tx1"/>
                </a:solidFill>
                <a:latin typeface="Arial Narrow" panose="020B0606020202030204" pitchFamily="34" charset="0"/>
              </a:rPr>
              <a:t>23.	The origination-and-dissolution factors of the five aggregates: for material form, the same as for the postures (Note 10); for feeling, the same as for the contemplation of feeling (Note 12); for perception and formations, the same as for feeling (Note 12); for consciousness, the same as for the contemplation of consciousness (Note 20).</a:t>
            </a:r>
          </a:p>
          <a:p>
            <a:pPr marL="177800" indent="-177800" algn="just" fontAlgn="base">
              <a:lnSpc>
                <a:spcPct val="90000"/>
              </a:lnSpc>
              <a:spcBef>
                <a:spcPts val="400"/>
              </a:spcBef>
            </a:pPr>
            <a:r>
              <a:rPr lang="en-US" sz="1050" dirty="0">
                <a:solidFill>
                  <a:schemeClr val="tx1"/>
                </a:solidFill>
                <a:latin typeface="Arial Narrow" panose="020B0606020202030204" pitchFamily="34" charset="0"/>
              </a:rPr>
              <a:t>24.	The usual enumeration of the ten principal fetters </a:t>
            </a:r>
            <a:r>
              <a:rPr lang="en-US" sz="1050" i="1" dirty="0">
                <a:solidFill>
                  <a:schemeClr val="tx1"/>
                </a:solidFill>
                <a:latin typeface="Arial Narrow" panose="020B0606020202030204" pitchFamily="34" charset="0"/>
              </a:rPr>
              <a:t>(</a:t>
            </a:r>
            <a:r>
              <a:rPr lang="en-US" sz="1050" i="1" dirty="0" err="1">
                <a:solidFill>
                  <a:schemeClr val="tx1"/>
                </a:solidFill>
                <a:latin typeface="Arial Narrow" panose="020B0606020202030204" pitchFamily="34" charset="0"/>
              </a:rPr>
              <a:t>samyojana</a:t>
            </a:r>
            <a:r>
              <a:rPr lang="en-US" sz="1050" i="1" dirty="0">
                <a:solidFill>
                  <a:schemeClr val="tx1"/>
                </a:solidFill>
                <a:latin typeface="Arial Narrow" panose="020B0606020202030204" pitchFamily="34" charset="0"/>
              </a:rPr>
              <a:t>),</a:t>
            </a:r>
            <a:r>
              <a:rPr lang="en-US" sz="1050" dirty="0">
                <a:solidFill>
                  <a:schemeClr val="tx1"/>
                </a:solidFill>
                <a:latin typeface="Arial Narrow" panose="020B0606020202030204" pitchFamily="34" charset="0"/>
              </a:rPr>
              <a:t> as given in the Discourse Collection (Sutta Piṭaka), is as follows: (1) self-illusion, (2) skepticism, (3) attachment to rules and rituals, (4) sensual lust, (5) ill-will, (6) craving for fine-corporeal existence, </a:t>
            </a:r>
            <a:br>
              <a:rPr lang="en-US" sz="1050" dirty="0">
                <a:solidFill>
                  <a:schemeClr val="tx1"/>
                </a:solidFill>
                <a:latin typeface="Arial Narrow" panose="020B0606020202030204" pitchFamily="34" charset="0"/>
              </a:rPr>
            </a:br>
            <a:r>
              <a:rPr lang="en-US" sz="1050" dirty="0">
                <a:solidFill>
                  <a:schemeClr val="tx1"/>
                </a:solidFill>
                <a:latin typeface="Arial Narrow" panose="020B0606020202030204" pitchFamily="34" charset="0"/>
              </a:rPr>
              <a:t>(7) craving for incorporeal existence, (8) conceit, (9) restlessness, (10) ignorance.</a:t>
            </a:r>
          </a:p>
          <a:p>
            <a:pPr marL="177800" indent="-177800" algn="just" fontAlgn="base">
              <a:lnSpc>
                <a:spcPct val="90000"/>
              </a:lnSpc>
              <a:spcBef>
                <a:spcPts val="400"/>
              </a:spcBef>
            </a:pPr>
            <a:r>
              <a:rPr lang="en-US" sz="1050" dirty="0">
                <a:solidFill>
                  <a:schemeClr val="tx1"/>
                </a:solidFill>
                <a:latin typeface="Arial Narrow" panose="020B0606020202030204" pitchFamily="34" charset="0"/>
              </a:rPr>
              <a:t>25.	Origination factors of the ten physical sense-bases are ignorance, craving, kamma, food, and the general characteristic of originating; dissolution factors: the general characteristic of dissolving and the disappearance of ignorance, etc. The origination-and-dissolution factors of the mind-base are the same as those of feeling (Note 12).</a:t>
            </a:r>
          </a:p>
          <a:p>
            <a:pPr marL="177800" indent="-177800" algn="just" fontAlgn="base">
              <a:lnSpc>
                <a:spcPct val="90000"/>
              </a:lnSpc>
              <a:spcBef>
                <a:spcPts val="400"/>
              </a:spcBef>
            </a:pPr>
            <a:r>
              <a:rPr lang="en-US" sz="1050" dirty="0">
                <a:solidFill>
                  <a:schemeClr val="tx1"/>
                </a:solidFill>
                <a:latin typeface="Arial Narrow" panose="020B0606020202030204" pitchFamily="34" charset="0"/>
              </a:rPr>
              <a:t>26.	Just the conditions conducive to the origination and dissolution of the factors of enlightenment comprise the origination-and-dissolution factors here.</a:t>
            </a:r>
          </a:p>
          <a:p>
            <a:pPr marL="177800" indent="-177800" algn="just" fontAlgn="base">
              <a:lnSpc>
                <a:spcPct val="90000"/>
              </a:lnSpc>
              <a:spcBef>
                <a:spcPts val="400"/>
              </a:spcBef>
            </a:pPr>
            <a:r>
              <a:rPr lang="en-US" sz="1050" dirty="0">
                <a:solidFill>
                  <a:schemeClr val="tx1"/>
                </a:solidFill>
                <a:latin typeface="Arial Narrow" panose="020B0606020202030204" pitchFamily="34" charset="0"/>
              </a:rPr>
              <a:t>27.	The origination-and-dissolution factors of the truths should be understood as the arising and passing of suffering, craving, and the path; the truth of cessation is not to be included in this contemplation since it has neither origination nor dissolution.</a:t>
            </a:r>
          </a:p>
          <a:p>
            <a:pPr marL="177800" indent="-177800" algn="just" fontAlgn="base">
              <a:lnSpc>
                <a:spcPct val="90000"/>
              </a:lnSpc>
              <a:spcBef>
                <a:spcPts val="400"/>
              </a:spcBef>
            </a:pPr>
            <a:r>
              <a:rPr lang="en-US" sz="1050" dirty="0">
                <a:solidFill>
                  <a:schemeClr val="tx1"/>
                </a:solidFill>
                <a:latin typeface="Arial Narrow" panose="020B0606020202030204" pitchFamily="34" charset="0"/>
              </a:rPr>
              <a:t>28.	That is, the non-returning to the world of sensuality. This is the last stage before the attainment of the final goal of </a:t>
            </a:r>
            <a:r>
              <a:rPr lang="en-US" sz="1050" dirty="0" err="1">
                <a:solidFill>
                  <a:schemeClr val="tx1"/>
                </a:solidFill>
                <a:latin typeface="Arial Narrow" panose="020B0606020202030204" pitchFamily="34" charset="0"/>
              </a:rPr>
              <a:t>arahantship</a:t>
            </a:r>
            <a:r>
              <a:rPr lang="en-US" sz="1050" dirty="0">
                <a:solidFill>
                  <a:schemeClr val="tx1"/>
                </a:solidFill>
                <a:latin typeface="Arial Narrow" panose="020B0606020202030204" pitchFamily="34" charset="0"/>
              </a:rPr>
              <a:t>.</a:t>
            </a:r>
          </a:p>
        </p:txBody>
      </p:sp>
    </p:spTree>
    <p:extLst>
      <p:ext uri="{BB962C8B-B14F-4D97-AF65-F5344CB8AC3E}">
        <p14:creationId xmlns:p14="http://schemas.microsoft.com/office/powerpoint/2010/main" val="27142852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7177</TotalTime>
  <Words>2153</Words>
  <Application>Microsoft Office PowerPoint</Application>
  <PresentationFormat>A4 Paper (210x297 mm)</PresentationFormat>
  <Paragraphs>126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Arial Narrow</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Johnson Controls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Moult</dc:creator>
  <cp:lastModifiedBy>Rob Moult</cp:lastModifiedBy>
  <cp:revision>105</cp:revision>
  <cp:lastPrinted>2015-09-28T09:07:25Z</cp:lastPrinted>
  <dcterms:created xsi:type="dcterms:W3CDTF">2014-08-19T12:01:58Z</dcterms:created>
  <dcterms:modified xsi:type="dcterms:W3CDTF">2015-11-12T12:15:55Z</dcterms:modified>
</cp:coreProperties>
</file>