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92" r:id="rId5"/>
    <p:sldId id="273" r:id="rId6"/>
    <p:sldId id="259" r:id="rId7"/>
    <p:sldId id="300" r:id="rId8"/>
    <p:sldId id="291" r:id="rId9"/>
    <p:sldId id="262" r:id="rId10"/>
    <p:sldId id="263" r:id="rId11"/>
    <p:sldId id="264" r:id="rId12"/>
    <p:sldId id="297" r:id="rId13"/>
    <p:sldId id="260" r:id="rId14"/>
    <p:sldId id="261" r:id="rId15"/>
    <p:sldId id="266" r:id="rId16"/>
    <p:sldId id="301" r:id="rId17"/>
    <p:sldId id="294" r:id="rId18"/>
    <p:sldId id="295" r:id="rId19"/>
    <p:sldId id="298" r:id="rId20"/>
    <p:sldId id="299" r:id="rId21"/>
    <p:sldId id="302" r:id="rId22"/>
    <p:sldId id="304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Engravers MT" panose="02090707080505020304" pitchFamily="18" charset="0"/>
      <p:regular r:id="rId33"/>
    </p:embeddedFont>
    <p:embeddedFont>
      <p:font typeface="Franklin Gothic Demi Cond" panose="020B0706030402020204" pitchFamily="34" charset="0"/>
      <p:regular r:id="rId34"/>
    </p:embeddedFont>
    <p:embeddedFont>
      <p:font typeface="MS Reference Sans Serif" panose="020B0604030504040204" pitchFamily="34" charset="0"/>
      <p:regular r:id="rId35"/>
    </p:embeddedFont>
    <p:embeddedFont>
      <p:font typeface="Wingdings 2" panose="05020102010507070707" pitchFamily="18" charset="2"/>
      <p:regular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undet.com/d/699-pengertian-linked-list-senarai-berantai" TargetMode="External"/><Relationship Id="rId7" Type="http://schemas.openxmlformats.org/officeDocument/2006/relationships/hyperlink" Target="http://yuliana.lecturer.pens.ac.id/Struktur%20Data%20C/Prak%20SD%20-%20pdf/Praktikum%202.pdf" TargetMode="External"/><Relationship Id="rId2" Type="http://schemas.openxmlformats.org/officeDocument/2006/relationships/hyperlink" Target="https://www.trivusi.web.id/2022/07/struktur-data-linked-list.html#:~:text=Secara%20umum%2C%20linked%20list%20dapat,dan%20Circular%20doubly%20linked%20l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sfo.itp.ac.id/bahanajar/BahanAjar/EvaYulianti/Strukturdata/Bab4_Senarai%20Berantai.pdf" TargetMode="External"/><Relationship Id="rId5" Type="http://schemas.openxmlformats.org/officeDocument/2006/relationships/hyperlink" Target="https://repository.unikom.ac.id/42026/1/pertemuan%2011.pdf" TargetMode="External"/><Relationship Id="rId4" Type="http://schemas.openxmlformats.org/officeDocument/2006/relationships/hyperlink" Target="https://aryasaktiwirasena.web.ugm.ac.id/2021/01/15/struktur-data-senarai-berantai-linked-lis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910" y="541177"/>
            <a:ext cx="11485983" cy="1894113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  <a:latin typeface="MS Reference Sans Serif" panose="020B0604030504040204" pitchFamily="34" charset="0"/>
              </a:rPr>
              <a:t>SENARAI BERANTAI (LINKED LIST)</a:t>
            </a:r>
            <a:endParaRPr lang="en-ID" sz="6000" dirty="0">
              <a:solidFill>
                <a:schemeClr val="accent6">
                  <a:lumMod val="50000"/>
                </a:schemeClr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ranklin Gothic Demi Cond" panose="020B0706030402020204" pitchFamily="34" charset="0"/>
              </a:rPr>
              <a:t>OVERANALLYZING ABOUT LINKED LIST (SENARAI BERANTAI)</a:t>
            </a:r>
            <a:endParaRPr lang="en-ID" dirty="0">
              <a:solidFill>
                <a:schemeClr val="accent1">
                  <a:lumMod val="40000"/>
                  <a:lumOff val="60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MENAMBAH SIMPUL SENARAI BERANTAI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9329" y="2413457"/>
            <a:ext cx="6090407" cy="698859"/>
          </a:xfrm>
        </p:spPr>
        <p:txBody>
          <a:bodyPr>
            <a:normAutofit/>
          </a:bodyPr>
          <a:lstStyle/>
          <a:p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Program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menambah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didepan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senarai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berantai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tersaji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3940" y="2413457"/>
            <a:ext cx="3414186" cy="39973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MENAMBAH SIMPUL SENARAI BERANTAI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926" y="2212956"/>
            <a:ext cx="6096000" cy="43132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Menambah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di Tengah </a:t>
            </a:r>
          </a:p>
          <a:p>
            <a:pPr marL="0" indent="0">
              <a:buNone/>
            </a:pP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menambah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ditengah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senarai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berantai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diperlukan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bantuan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sebuah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 lain,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misalnya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Bantu.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Dalam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Baru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diletakkan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setelah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ditunjuk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oleh pointer Bantu. </a:t>
            </a:r>
          </a:p>
          <a:p>
            <a:pPr marL="0" indent="0">
              <a:buNone/>
            </a:pPr>
            <a:endParaRPr lang="en-ID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7" y="2489998"/>
            <a:ext cx="3579855" cy="40362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MENAMBAH SIMPUL SENARAI BERANTAI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060620"/>
            <a:ext cx="12192000" cy="592427"/>
          </a:xfrm>
        </p:spPr>
        <p:txBody>
          <a:bodyPr/>
          <a:lstStyle/>
          <a:p>
            <a:r>
              <a:rPr lang="sv-S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Program untuk menambah simpul ditengah senarai berantai tersaji pada berikut ini : </a:t>
            </a:r>
            <a:endParaRPr lang="en-ID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66" y="2665924"/>
            <a:ext cx="6310313" cy="40756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MENAMBAH SIMPUL SENARAI BERANTAI</a:t>
            </a:r>
            <a:endParaRPr lang="en-ID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273" y="2202025"/>
            <a:ext cx="11859209" cy="22673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Menambah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di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Belakang</a:t>
            </a:r>
            <a:endParaRPr lang="en-ID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Dalam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simpul-simpul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baru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ditambahkan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selalu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menjadi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terakhir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Pointer Awal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adalah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menunjuk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pertama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pointer Akhir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menunjuk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terakhir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dan pointer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Baru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adalah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ditambahkan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menyambung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ditunjuk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oleh Akhir dan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Baru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pointer pada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ditunjuk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oleh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Akhir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dibuat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sama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Baru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kemudian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 Akhir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dibuat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sama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Baru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099" y="4469365"/>
            <a:ext cx="4017800" cy="21450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2324" y="335976"/>
            <a:ext cx="5734960" cy="127040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MENAMBAH SIMPUL SENARAI BERANTAI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1556" y="2054578"/>
            <a:ext cx="5734960" cy="726738"/>
          </a:xfrm>
        </p:spPr>
        <p:txBody>
          <a:bodyPr/>
          <a:lstStyle/>
          <a:p>
            <a:r>
              <a:rPr lang="sv-S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Program untuk menambah simpul dibelakang senarai berantai tersaji pada berikut ini : </a:t>
            </a:r>
            <a:endParaRPr lang="en-ID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7026" y="712434"/>
            <a:ext cx="4640501" cy="54331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9772" y="447188"/>
            <a:ext cx="6402225" cy="970450"/>
          </a:xfrm>
        </p:spPr>
        <p:txBody>
          <a:bodyPr/>
          <a:lstStyle/>
          <a:p>
            <a:pPr algn="ctr"/>
            <a:r>
              <a:rPr lang="en-ID" dirty="0">
                <a:solidFill>
                  <a:schemeClr val="accent6">
                    <a:lumMod val="50000"/>
                  </a:schemeClr>
                </a:solidFill>
              </a:rPr>
              <a:t>MENGHAPUS SIMPUL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854" y="1890584"/>
            <a:ext cx="7365636" cy="47528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Dalam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menghapus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satu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harus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diperhatikan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yaitu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bahwa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yamg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bisa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dihapus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adalah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berada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sesudah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ditunjuk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oleh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suatu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pointer,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kecuali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pertama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" r="-46"/>
          <a:stretch/>
        </p:blipFill>
        <p:spPr>
          <a:xfrm>
            <a:off x="247789" y="447188"/>
            <a:ext cx="4206765" cy="61230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>
                <a:solidFill>
                  <a:schemeClr val="accent6">
                    <a:lumMod val="50000"/>
                  </a:schemeClr>
                </a:solidFill>
              </a:rPr>
              <a:t>MENAMPILKAN SIMPUL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172755"/>
            <a:ext cx="11977351" cy="2511380"/>
          </a:xfrm>
        </p:spPr>
        <p:txBody>
          <a:bodyPr/>
          <a:lstStyle/>
          <a:p>
            <a:r>
              <a:rPr lang="fi-FI" dirty="0"/>
              <a:t>Operasi ini ditunjukan untuk menampilkan simpul yang sudah diinput pada linked list.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70492" y="2190371"/>
            <a:ext cx="3851017" cy="26005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447188"/>
            <a:ext cx="11938716" cy="840700"/>
          </a:xfrm>
        </p:spPr>
        <p:txBody>
          <a:bodyPr/>
          <a:lstStyle/>
          <a:p>
            <a:pPr algn="ctr"/>
            <a:r>
              <a:rPr lang="en-ID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JENIS-JENIS &amp; IMPLAMENTASI SENARAI BERANTAI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15166"/>
            <a:ext cx="12192000" cy="464283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Dasar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didasari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class </a:t>
            </a:r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berantai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pada </a:t>
            </a:r>
            <a:r>
              <a:rPr lang="en-US" dirty="0" err="1"/>
              <a:t>implementasi</a:t>
            </a:r>
            <a:r>
              <a:rPr lang="en-US" dirty="0"/>
              <a:t> class Node masing-masing </a:t>
            </a:r>
            <a:r>
              <a:rPr lang="en-US" dirty="0" err="1"/>
              <a:t>jenis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4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berantai</a:t>
            </a:r>
            <a:r>
              <a:rPr lang="en-US" dirty="0"/>
              <a:t> :</a:t>
            </a:r>
          </a:p>
          <a:p>
            <a:pPr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berantai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(</a:t>
            </a:r>
            <a:r>
              <a:rPr lang="en-US" i="1" dirty="0"/>
              <a:t>Single linked list</a:t>
            </a:r>
            <a:r>
              <a:rPr lang="en-US" dirty="0"/>
              <a:t>).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berantai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(</a:t>
            </a:r>
            <a:r>
              <a:rPr lang="en-US" i="1" dirty="0"/>
              <a:t>double linked list</a:t>
            </a:r>
            <a:r>
              <a:rPr lang="en-US" dirty="0"/>
              <a:t>).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berantai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(</a:t>
            </a:r>
            <a:r>
              <a:rPr lang="en-US" i="1" dirty="0"/>
              <a:t>circular linked list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7188"/>
            <a:ext cx="12191999" cy="995246"/>
          </a:xfrm>
        </p:spPr>
        <p:txBody>
          <a:bodyPr/>
          <a:lstStyle/>
          <a:p>
            <a:pPr algn="ctr"/>
            <a:r>
              <a:rPr lang="en-ID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JENIS-JENIS &amp; IMPLAMENTASI SENARAI BERANTAI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426" y="2360710"/>
            <a:ext cx="6124574" cy="4371393"/>
          </a:xfrm>
        </p:spPr>
        <p:txBody>
          <a:bodyPr>
            <a:normAutofit/>
          </a:bodyPr>
          <a:lstStyle/>
          <a:p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berantai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/</a:t>
            </a:r>
            <a:r>
              <a:rPr lang="en-US" dirty="0" err="1"/>
              <a:t>searah</a:t>
            </a:r>
            <a:r>
              <a:rPr lang="en-US" dirty="0"/>
              <a:t> </a:t>
            </a:r>
            <a:r>
              <a:rPr lang="en-US" i="1" dirty="0"/>
              <a:t>(single linked list) :</a:t>
            </a:r>
          </a:p>
          <a:p>
            <a:r>
              <a:rPr lang="en-US" b="1" dirty="0" err="1"/>
              <a:t>Senarai</a:t>
            </a:r>
            <a:r>
              <a:rPr lang="en-US" b="1" dirty="0"/>
              <a:t> </a:t>
            </a:r>
            <a:r>
              <a:rPr lang="en-US" b="1" dirty="0" err="1"/>
              <a:t>berantai</a:t>
            </a:r>
            <a:r>
              <a:rPr lang="en-US" b="1" dirty="0"/>
              <a:t> </a:t>
            </a:r>
            <a:r>
              <a:rPr lang="en-US" b="1" dirty="0" err="1"/>
              <a:t>tuggal</a:t>
            </a:r>
            <a:r>
              <a:rPr lang="en-US" b="1" dirty="0"/>
              <a:t>/</a:t>
            </a:r>
            <a:r>
              <a:rPr lang="en-US" b="1" dirty="0" err="1"/>
              <a:t>searah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b="1" dirty="0"/>
              <a:t>singly linked list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berantai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tautan</a:t>
            </a:r>
            <a:r>
              <a:rPr lang="en-US" dirty="0"/>
              <a:t>/pointer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‘</a:t>
            </a:r>
            <a:r>
              <a:rPr lang="en-US" dirty="0" err="1"/>
              <a:t>searah</a:t>
            </a:r>
            <a:r>
              <a:rPr lang="en-US" dirty="0"/>
              <a:t>’,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, </a:t>
            </a:r>
            <a:r>
              <a:rPr lang="en-US" dirty="0" err="1"/>
              <a:t>namuni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penjelajahan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i="1" dirty="0"/>
              <a:t>(head)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(tail)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711"/>
            <a:ext cx="6067425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4161"/>
            <a:ext cx="6022712" cy="245268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/>
          <a:lstStyle/>
          <a:p>
            <a:pPr algn="ctr"/>
            <a:r>
              <a:rPr lang="en-ID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JENIS-JENIS &amp; IMPLAMENTASI SENARAI BERANTAI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562" y="2439339"/>
            <a:ext cx="6891438" cy="4418661"/>
          </a:xfrm>
        </p:spPr>
        <p:txBody>
          <a:bodyPr/>
          <a:lstStyle/>
          <a:p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berantai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/</a:t>
            </a:r>
            <a:r>
              <a:rPr lang="en-US" i="1" dirty="0"/>
              <a:t>double :</a:t>
            </a:r>
            <a:r>
              <a:rPr lang="en-US" dirty="0"/>
              <a:t>  </a:t>
            </a:r>
            <a:r>
              <a:rPr lang="en-US" i="1" dirty="0"/>
              <a:t>(double linked list) :</a:t>
            </a:r>
          </a:p>
          <a:p>
            <a:r>
              <a:rPr lang="en-US" b="1" dirty="0" err="1"/>
              <a:t>Senarai</a:t>
            </a:r>
            <a:r>
              <a:rPr lang="en-US" b="1" dirty="0"/>
              <a:t> </a:t>
            </a:r>
            <a:r>
              <a:rPr lang="en-US" b="1" dirty="0" err="1"/>
              <a:t>berantai</a:t>
            </a:r>
            <a:r>
              <a:rPr lang="en-US" b="1" dirty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arah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b="1" dirty="0"/>
              <a:t>double linked list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berantai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node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pointer/</a:t>
            </a:r>
            <a:r>
              <a:rPr lang="en-US" dirty="0" err="1"/>
              <a:t>tautan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pointer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pointer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pointer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penelusuran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.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2" y="2439339"/>
            <a:ext cx="4982211" cy="612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2" y="3126256"/>
            <a:ext cx="4973403" cy="22442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700477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MS Reference Sans Serif" panose="020B0604030504040204" pitchFamily="34" charset="0"/>
              </a:rPr>
              <a:t>KELOMPOK 2</a:t>
            </a:r>
            <a:endParaRPr lang="en-ID" sz="4400" dirty="0">
              <a:solidFill>
                <a:schemeClr val="accent6">
                  <a:lumMod val="50000"/>
                </a:schemeClr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49" y="2222287"/>
            <a:ext cx="11663265" cy="4458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Nadif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yusuf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 q  ~  22040700034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Bintang al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fizar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  ~  22040700020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Farid Nugraha  ~  22040700045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Chesta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fathihul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ihsan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   ~  22040700050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Fauzan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adzima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   ~  22040700055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Rizky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 maulana  ~  22040700085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Najlaa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 maharani   ~  22040700041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Engravers MT" panose="020907070805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D" dirty="0">
              <a:solidFill>
                <a:schemeClr val="accent1">
                  <a:lumMod val="60000"/>
                  <a:lumOff val="40000"/>
                </a:schemeClr>
              </a:solidFill>
              <a:latin typeface="Engravers MT" panose="020907070805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5" y="447188"/>
            <a:ext cx="12037455" cy="970450"/>
          </a:xfrm>
        </p:spPr>
        <p:txBody>
          <a:bodyPr/>
          <a:lstStyle/>
          <a:p>
            <a:r>
              <a:rPr lang="en-ID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JENIS-JENIS &amp; IMPLAMENTASI SENARAI BERANTAI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15" y="2240924"/>
            <a:ext cx="6555346" cy="4507606"/>
          </a:xfrm>
        </p:spPr>
        <p:txBody>
          <a:bodyPr/>
          <a:lstStyle/>
          <a:p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Berantai</a:t>
            </a:r>
            <a:r>
              <a:rPr lang="en-US" dirty="0"/>
              <a:t> </a:t>
            </a:r>
            <a:r>
              <a:rPr lang="en-US" dirty="0" err="1"/>
              <a:t>Melingkar</a:t>
            </a:r>
            <a:r>
              <a:rPr lang="en-US" dirty="0"/>
              <a:t> (</a:t>
            </a:r>
            <a:r>
              <a:rPr lang="en-US" i="1" dirty="0"/>
              <a:t>Circular Linked List</a:t>
            </a:r>
            <a:r>
              <a:rPr lang="en-US" dirty="0"/>
              <a:t>) :</a:t>
            </a:r>
            <a:endParaRPr lang="en-US" b="1" dirty="0"/>
          </a:p>
          <a:p>
            <a:r>
              <a:rPr lang="en-US" b="1" dirty="0" err="1"/>
              <a:t>Senarai</a:t>
            </a:r>
            <a:r>
              <a:rPr lang="en-US" b="1" dirty="0"/>
              <a:t> </a:t>
            </a:r>
            <a:r>
              <a:rPr lang="en-US" b="1" dirty="0" err="1"/>
              <a:t>berantai</a:t>
            </a:r>
            <a:r>
              <a:rPr lang="en-US" b="1" dirty="0"/>
              <a:t> </a:t>
            </a:r>
            <a:r>
              <a:rPr lang="en-US" b="1" dirty="0" err="1"/>
              <a:t>melingkar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/>
              <a:t>circular linked list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berantai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node paling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NULL,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paling </a:t>
            </a:r>
            <a:r>
              <a:rPr lang="en-US" dirty="0" err="1"/>
              <a:t>awal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, </a:t>
            </a:r>
            <a:r>
              <a:rPr lang="en-US" dirty="0" err="1"/>
              <a:t>penelusuran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di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pointer </a:t>
            </a:r>
            <a:r>
              <a:rPr lang="en-US" dirty="0" err="1"/>
              <a:t>elemen</a:t>
            </a:r>
            <a:r>
              <a:rPr lang="en-US" dirty="0"/>
              <a:t> paling </a:t>
            </a:r>
            <a:r>
              <a:rPr lang="en-US" dirty="0" err="1"/>
              <a:t>terakhir</a:t>
            </a:r>
            <a:r>
              <a:rPr lang="en-US" dirty="0"/>
              <a:t>. </a:t>
            </a:r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melingkar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pointer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searah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5" y="2809340"/>
            <a:ext cx="5340597" cy="15565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 REFERENSI/DAFTER 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2222287"/>
            <a:ext cx="11887200" cy="4513364"/>
          </a:xfrm>
        </p:spPr>
        <p:txBody>
          <a:bodyPr/>
          <a:lstStyle/>
          <a:p>
            <a:r>
              <a:rPr lang="en-US" dirty="0">
                <a:hlinkClick r:id="rId2"/>
              </a:rPr>
              <a:t>SITUS  WEB : </a:t>
            </a:r>
            <a:endParaRPr lang="en-US" dirty="0"/>
          </a:p>
          <a:p>
            <a:r>
              <a:rPr lang="en-US" dirty="0">
                <a:hlinkClick r:id="rId2"/>
              </a:rPr>
              <a:t>ttps://www.trivusi.web.id/2022/07/struktur-data-linked-list.html#:~:text=Secara%20umum%2C%20linked%20list%20dapat,dan%20Circular%20doubly%20linked%20list</a:t>
            </a:r>
            <a:r>
              <a:rPr lang="en-US" dirty="0"/>
              <a:t>.</a:t>
            </a:r>
          </a:p>
          <a:p>
            <a:r>
              <a:rPr lang="en-US" dirty="0">
                <a:hlinkClick r:id="rId3"/>
              </a:rPr>
              <a:t>https://bundet.com/d/699-pengertian-linked-list-senarai-berantai</a:t>
            </a:r>
            <a:endParaRPr lang="en-US" dirty="0"/>
          </a:p>
          <a:p>
            <a:r>
              <a:rPr lang="en-US" dirty="0">
                <a:hlinkClick r:id="rId4"/>
              </a:rPr>
              <a:t>https://aryasaktiwirasena.web.ugm.ac.id/2021/01/15/struktur-data-senarai-berantai-linked-list/</a:t>
            </a:r>
            <a:endParaRPr lang="en-US" dirty="0"/>
          </a:p>
          <a:p>
            <a:r>
              <a:rPr lang="en-US" dirty="0">
                <a:hlinkClick r:id="rId5"/>
              </a:rPr>
              <a:t>https://repository.unikom.ac.id/42026/1/pertemuan%2011.pdf</a:t>
            </a:r>
            <a:endParaRPr lang="en-US" dirty="0"/>
          </a:p>
          <a:p>
            <a:r>
              <a:rPr lang="en-US" dirty="0">
                <a:hlinkClick r:id="rId6"/>
              </a:rPr>
              <a:t>https://sisfo.itp.ac.id/bahanajar/BahanAjar/EvaYulianti/Strukturdata/Bab4_Senarai%20Berantai.pdf</a:t>
            </a:r>
            <a:endParaRPr lang="en-US" dirty="0"/>
          </a:p>
          <a:p>
            <a:r>
              <a:rPr lang="en-US" dirty="0">
                <a:hlinkClick r:id="rId7"/>
              </a:rPr>
              <a:t>http://yuliana.lecturer.pens.ac.id/Struktur%20Data%20C/Prak%20SD%20-%20pdf/Praktikum%202.pdf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286000"/>
            <a:ext cx="10571998" cy="3978876"/>
          </a:xfrm>
        </p:spPr>
        <p:txBody>
          <a:bodyPr/>
          <a:lstStyle/>
          <a:p>
            <a:pPr algn="ctr"/>
            <a:r>
              <a:rPr lang="en-US" sz="12000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T</a:t>
            </a:r>
            <a:r>
              <a:rPr lang="en-ID" sz="12000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ERIMA</a:t>
            </a:r>
            <a:br>
              <a:rPr lang="en-ID" sz="12000" dirty="0">
                <a:solidFill>
                  <a:schemeClr val="accent6">
                    <a:lumMod val="50000"/>
                  </a:schemeClr>
                </a:solidFill>
                <a:sym typeface="+mn-ea"/>
              </a:rPr>
            </a:br>
            <a:r>
              <a:rPr lang="en-ID" sz="12000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KASIH</a:t>
            </a:r>
            <a:endParaRPr lang="en-US" sz="1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S Reference Sans Serif" panose="020B0604030504040204" pitchFamily="34" charset="0"/>
              </a:rPr>
              <a:t>PENGERTIAN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LINKED LIST</a:t>
            </a:r>
            <a:endParaRPr lang="en-ID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034861"/>
            <a:ext cx="12191999" cy="4823139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Senarai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berantai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adalah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kumpulan</a:t>
            </a:r>
            <a:r>
              <a:rPr lang="en-US" alt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 llinear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dinamis dalam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komponen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saling berhubngan/bersambung 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disusun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secara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berurutan</a:t>
            </a:r>
            <a:r>
              <a:rPr lang="en-US" alt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bantuan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Masing-masing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komponen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dinamakan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(node)</a:t>
            </a:r>
            <a:r>
              <a:rPr lang="en-US" alt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Dimana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setiap</a:t>
            </a:r>
            <a:r>
              <a:rPr lang="en-US" alt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 komponen mempunyai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dua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bagian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Setiapa simpul punya sebuah pointer yang menunjuk ke simpul urutan berikutnya juga bukti bahwa selmua elemen dapat diakses, kecuali simpul akihr.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Simpul akhir ataupun isi elemen senarai kosong maka nilai </a:t>
            </a:r>
            <a:r>
              <a:rPr lang="en-US" altLang="en-ID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head</a:t>
            </a:r>
            <a:r>
              <a:rPr lang="en-US" alt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ialah </a:t>
            </a:r>
            <a:r>
              <a:rPr lang="en-US" altLang="en-ID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NULL</a:t>
            </a:r>
            <a:r>
              <a:rPr lang="en-US" alt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en-ID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Bagian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pertama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disebut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medan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informasi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berisi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informasi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disimpan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dan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diolah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Bagian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kedua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disebut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medan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penyambung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berisi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alamat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Elemen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berada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pada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posisi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pertama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disebut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(Head)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Elemen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berada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di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akhir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disebut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(tail/linked field).</a:t>
            </a:r>
            <a:endParaRPr lang="en-ID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D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D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011" y="5649931"/>
            <a:ext cx="5011250" cy="12080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5" name="Content Placeholder 4" descr="K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84790" y="4865235"/>
            <a:ext cx="4578929" cy="7846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8" y="412124"/>
            <a:ext cx="11745532" cy="1030310"/>
          </a:xfrm>
        </p:spPr>
        <p:txBody>
          <a:bodyPr/>
          <a:lstStyle/>
          <a:p>
            <a:r>
              <a:rPr lang="en-ID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 KELEBIHAN &amp; KEKURANGAN SENARAI BERANTAI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174875"/>
            <a:ext cx="6004585" cy="5762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KELEBIHAN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751138"/>
            <a:ext cx="6004585" cy="41068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Kemudahan</a:t>
            </a:r>
            <a:r>
              <a:rPr lang="en-US" dirty="0"/>
              <a:t> &amp; </a:t>
            </a:r>
            <a:r>
              <a:rPr lang="en-US" dirty="0" err="1"/>
              <a:t>efektivitas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senarai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/node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senarai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/node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terpisah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6004585" cy="576262"/>
          </a:xfrm>
        </p:spPr>
        <p:txBody>
          <a:bodyPr/>
          <a:lstStyle/>
          <a:p>
            <a:r>
              <a:rPr lang="en-US" dirty="0"/>
              <a:t>KEKURANGAN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6004585" cy="41068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penacarian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node non-</a:t>
            </a:r>
            <a:r>
              <a:rPr lang="en-US" dirty="0" err="1"/>
              <a:t>bilangan</a:t>
            </a:r>
            <a:r>
              <a:rPr lang="en-US" dirty="0"/>
              <a:t> 1 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mengunjungi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88925" y="2222500"/>
            <a:ext cx="5715635" cy="4325620"/>
          </a:xfrm>
        </p:spPr>
        <p:txBody>
          <a:bodyPr/>
          <a:lstStyle/>
          <a:p>
            <a:pPr>
              <a:buFont typeface="Wingdings" panose="05000000000000000000" charset="0"/>
              <a:buChar char="v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SENARAI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Berantai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Elemen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boleh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tidak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berdampingan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didalam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memori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Asalakan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tiap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terhubung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pointer-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pointernya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Pointer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diwajibkan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Lebih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efisien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Elememen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dihubungkan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pointer.</a:t>
            </a:r>
          </a:p>
          <a:p>
            <a:pPr marL="0" indent="0">
              <a:buFont typeface="Wingdings" panose="05000000000000000000" charset="0"/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87440" y="2222500"/>
            <a:ext cx="5723255" cy="4326255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ARRAY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  <a:sym typeface="+mn-ea"/>
              </a:rPr>
              <a:t>Elemen harus berdampingan didalam memori.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Pointer disunahkan.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inefisien.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  <a:sym typeface="+mn-ea"/>
              </a:rPr>
              <a:t>Ditempatkan berdekatan dalam alamat memori.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580" y="447041"/>
            <a:ext cx="11996420" cy="912202"/>
          </a:xfrm>
        </p:spPr>
        <p:txBody>
          <a:bodyPr/>
          <a:lstStyle/>
          <a:p>
            <a:pPr algn="ctr"/>
            <a:r>
              <a:rPr lang="en-US" altLang="en-ID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PERBEDAAN SENARAI BERANTAI DENGAN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80626 -0.0141667 L 0.0479173 -0.0143519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447040"/>
            <a:ext cx="11924030" cy="86995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S Reference Sans Serif" panose="020B0604030504040204" pitchFamily="34" charset="0"/>
              </a:rPr>
              <a:t>OPERASI/PROSES PADA SENARAI BERANTAI</a:t>
            </a:r>
            <a:endParaRPr lang="en-ID" dirty="0">
              <a:solidFill>
                <a:schemeClr val="accent6">
                  <a:lumMod val="50000"/>
                </a:schemeClr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9959" y="2220687"/>
            <a:ext cx="11924523" cy="4376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Ada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sejumlah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operasi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bisa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dilakukan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pada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sebuah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senarai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berantai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yaitu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operasi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membaca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isi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senarai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(traversal), </a:t>
            </a:r>
            <a:r>
              <a:rPr lang="en-US" alt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pendeklarasian struktur &amp; variabel,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menambah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menghapus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dan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mencari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informasi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pada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suatu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senarai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berantai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v"/>
            </a:pPr>
            <a:endParaRPr lang="en-ID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D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S Reference Sans Serif" panose="020B0604030504040204" pitchFamily="34" charset="0"/>
              </a:rPr>
              <a:t>DEKLARASI SIMPUL/NODE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3541690"/>
            <a:ext cx="11900078" cy="3206840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Pada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Gambar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Atas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Pointer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Awal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Menunjuk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Pertama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Dari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Senerai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Tersebut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 Medan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Penyambung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(Pointer) Dari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Suatu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Tidak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Menunjuk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Lain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Disebut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Kosong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Yang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Nilainya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Dinyatakan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Sebagai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Null (Null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Adalah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Kata Baku Yang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Berarti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Bahwa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 0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Atau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Bilangan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Negatif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Jadi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Kita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Bisa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Melihat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Bahwa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Hanya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Sebuah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Awal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Saja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Maka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Kita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Bisa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Membaca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Semua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Informasi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Tersimpan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Dalam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Senerai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Secara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Teori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Linked List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Adalah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Sejumlah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Node Yang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Dihubungkan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Secara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Linier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Bantuanpointer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Dikatakansingle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Linked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Apabila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Hanya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Ada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Satu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 Yang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menghubungkan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Setiap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Node.Singleartinya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Field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Pointernya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Hanya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Satu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Buah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Saja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Satu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arah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256" y="2032726"/>
            <a:ext cx="6212773" cy="19082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ID" dirty="0">
                <a:solidFill>
                  <a:schemeClr val="accent6">
                    <a:lumMod val="50000"/>
                  </a:schemeClr>
                </a:solidFill>
                <a:latin typeface="MS Reference Sans Serif" panose="020B0604030504040204" pitchFamily="34" charset="0"/>
                <a:cs typeface="MS Reference Sans Serif" panose="020B0604030504040204" pitchFamily="34" charset="0"/>
                <a:sym typeface="+mn-ea"/>
              </a:rPr>
              <a:t>PENDEKLARASIAN STRUKTUR &amp; VARIABEL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5535" y="2161540"/>
            <a:ext cx="7276465" cy="4389120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Setiap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komponen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senarai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berantai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memiliki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2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nilai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bagian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yakni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bagian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awal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disebut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medan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informasi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(head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), dan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medan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penyambung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field),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contoh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: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Perintah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type (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= data;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Suatau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tipe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baru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nama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merupakan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bernama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data.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Perintah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baris ke-3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sampai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ke-6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adalah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pendeklarasian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data yang punya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bidang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bernama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info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bertipe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integer &amp;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variabel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next yang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bertipe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pointer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data.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Perintah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baris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akhir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merupakan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contoh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pendeklarasian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memakai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variabel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awal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akhir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bertipe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 descr="K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2545080"/>
            <a:ext cx="4816475" cy="20535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MENAMBAH SIMPUL SENARAI BERANTAI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1" y="2332654"/>
            <a:ext cx="11840547" cy="20713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Menambah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di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Depan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Secara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garis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besar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operasi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penambahannya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bisa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dijelaskan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sebagai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berukut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Pertama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kali pointer pada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ditunjuk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oleh pointer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Baru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dibuat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sama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Awal.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Kemudian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Awal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dibuat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sama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Baru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Dengan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demikian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baru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selalu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diperlakukan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sebagai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simpul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pertama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dalam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senarai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berantai</a:t>
            </a:r>
            <a:r>
              <a:rPr lang="en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ID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042" y="3873265"/>
            <a:ext cx="4667289" cy="289160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57</TotalTime>
  <Words>1247</Words>
  <Application>Microsoft Office PowerPoint</Application>
  <PresentationFormat>Widescreen</PresentationFormat>
  <Paragraphs>89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Engravers MT</vt:lpstr>
      <vt:lpstr>Calibri</vt:lpstr>
      <vt:lpstr>Courier New</vt:lpstr>
      <vt:lpstr>Wingdings 2</vt:lpstr>
      <vt:lpstr>Franklin Gothic Demi Cond</vt:lpstr>
      <vt:lpstr>Wingdings</vt:lpstr>
      <vt:lpstr>MS Reference Sans Serif</vt:lpstr>
      <vt:lpstr>Century Gothic</vt:lpstr>
      <vt:lpstr>Quotable</vt:lpstr>
      <vt:lpstr>SENARAI BERANTAI (LINKED LIST)</vt:lpstr>
      <vt:lpstr>KELOMPOK 2</vt:lpstr>
      <vt:lpstr>PENGERTIAN LINKED LIST</vt:lpstr>
      <vt:lpstr> KELEBIHAN &amp; KEKURANGAN SENARAI BERANTAI</vt:lpstr>
      <vt:lpstr>PERBEDAAN SENARAI BERANTAI DENGAN ARRAY</vt:lpstr>
      <vt:lpstr>OPERASI/PROSES PADA SENARAI BERANTAI</vt:lpstr>
      <vt:lpstr>DEKLARASI SIMPUL/NODE</vt:lpstr>
      <vt:lpstr>PENDEKLARASIAN STRUKTUR &amp; VARIABEL</vt:lpstr>
      <vt:lpstr>MENAMBAH SIMPUL SENARAI BERANTAI</vt:lpstr>
      <vt:lpstr>MENAMBAH SIMPUL SENARAI BERANTAI</vt:lpstr>
      <vt:lpstr>MENAMBAH SIMPUL SENARAI BERANTAI</vt:lpstr>
      <vt:lpstr>MENAMBAH SIMPUL SENARAI BERANTAI</vt:lpstr>
      <vt:lpstr>MENAMBAH SIMPUL SENARAI BERANTAI</vt:lpstr>
      <vt:lpstr>MENAMBAH SIMPUL SENARAI BERANTAI</vt:lpstr>
      <vt:lpstr>MENGHAPUS SIMPUL</vt:lpstr>
      <vt:lpstr>MENAMPILKAN SIMPUL</vt:lpstr>
      <vt:lpstr>JENIS-JENIS &amp; IMPLAMENTASI SENARAI BERANTAI</vt:lpstr>
      <vt:lpstr>JENIS-JENIS &amp; IMPLAMENTASI SENARAI BERANTAI</vt:lpstr>
      <vt:lpstr>JENIS-JENIS &amp; IMPLAMENTASI SENARAI BERANTAI</vt:lpstr>
      <vt:lpstr>JENIS-JENIS &amp; IMPLAMENTASI SENARAI BERANTAI</vt:lpstr>
      <vt:lpstr> REFERENSI/DAFTER PUSTAKA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SENARAI BERANTAI (LINKED LIST)</dc:title>
  <dc:creator>Farid Nugraha Wijaya</dc:creator>
  <cp:lastModifiedBy>user</cp:lastModifiedBy>
  <cp:revision>25</cp:revision>
  <dcterms:created xsi:type="dcterms:W3CDTF">2023-03-17T02:51:00Z</dcterms:created>
  <dcterms:modified xsi:type="dcterms:W3CDTF">2023-06-26T16:47:30Z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29C2D74D3E64424292C6B8EF90F3E772</vt:lpwstr>
  </property>
  <property fmtid="{D5CDD505-2E9C-101B-9397-08002B2CF9AE}" pid="3" name="KSOProductBuildVer">
    <vt:lpwstr>1033-11.2.0.11498</vt:lpwstr>
  </property>
</Properties>
</file>