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0" r:id="rId6"/>
    <p:sldId id="271" r:id="rId7"/>
    <p:sldId id="272" r:id="rId8"/>
    <p:sldId id="260" r:id="rId9"/>
    <p:sldId id="261" r:id="rId10"/>
    <p:sldId id="273" r:id="rId11"/>
    <p:sldId id="262" r:id="rId12"/>
    <p:sldId id="263" r:id="rId13"/>
    <p:sldId id="274"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05/01/2025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05/01/2025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05/01/2025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05/01/2025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ipkart.com/" TargetMode="External"/><Relationship Id="rId2" Type="http://schemas.openxmlformats.org/officeDocument/2006/relationships/hyperlink" Target="https://www.amazon.com/" TargetMode="External"/><Relationship Id="rId1" Type="http://schemas.openxmlformats.org/officeDocument/2006/relationships/slideLayout" Target="../slideLayouts/slideLayout2.xml"/><Relationship Id="rId5" Type="http://schemas.openxmlformats.org/officeDocument/2006/relationships/hyperlink" Target="https://www.myntra.com/" TargetMode="External"/><Relationship Id="rId4" Type="http://schemas.openxmlformats.org/officeDocument/2006/relationships/hyperlink" Target="https://www.snapdea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E-Commerce Website(Phone Store)</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Number:183</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31183526"/>
              </p:ext>
            </p:extLst>
          </p:nvPr>
        </p:nvGraphicFramePr>
        <p:xfrm>
          <a:off x="453622" y="3227487"/>
          <a:ext cx="5741904" cy="2266377"/>
        </p:xfrm>
        <a:graphic>
          <a:graphicData uri="http://schemas.openxmlformats.org/drawingml/2006/table">
            <a:tbl>
              <a:tblPr firstRow="1" bandRow="1">
                <a:tableStyleId>{2D5ABB26-0587-4C30-8999-92F81FD0307C}</a:tableStyleId>
              </a:tblPr>
              <a:tblGrid>
                <a:gridCol w="2209376">
                  <a:extLst>
                    <a:ext uri="{9D8B030D-6E8A-4147-A177-3AD203B41FA5}">
                      <a16:colId xmlns:a16="http://schemas.microsoft.com/office/drawing/2014/main" val="3331634959"/>
                    </a:ext>
                  </a:extLst>
                </a:gridCol>
                <a:gridCol w="3532528">
                  <a:extLst>
                    <a:ext uri="{9D8B030D-6E8A-4147-A177-3AD203B41FA5}">
                      <a16:colId xmlns:a16="http://schemas.microsoft.com/office/drawing/2014/main" val="2054911721"/>
                    </a:ext>
                  </a:extLst>
                </a:gridCol>
              </a:tblGrid>
              <a:tr h="356764">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437577">
                <a:tc>
                  <a:txBody>
                    <a:bodyPr/>
                    <a:lstStyle/>
                    <a:p>
                      <a:pPr marL="0" marR="0" algn="ctr">
                        <a:spcBef>
                          <a:spcPts val="20"/>
                        </a:spcBef>
                        <a:spcAft>
                          <a:spcPts val="0"/>
                        </a:spcAft>
                      </a:pPr>
                      <a:r>
                        <a:rPr lang="en-IN" sz="2400" dirty="0">
                          <a:latin typeface="Times New Roman"/>
                          <a:ea typeface="Times New Roman"/>
                        </a:rPr>
                        <a:t>20211CSE0123</a:t>
                      </a:r>
                      <a:endParaRPr lang="en-US" sz="2250" dirty="0">
                        <a:latin typeface="Times New Roman"/>
                        <a:ea typeface="Times New Roman"/>
                      </a:endParaRPr>
                    </a:p>
                  </a:txBody>
                  <a:tcPr marL="68580" marR="68580" marT="0" marB="0" anchor="ctr">
                    <a:lnL>
                      <a:noFill/>
                    </a:lnL>
                    <a:lnR>
                      <a:noFill/>
                    </a:lnR>
                    <a:lnT>
                      <a:noFill/>
                    </a:lnT>
                    <a:lnB>
                      <a:noFill/>
                    </a:lnB>
                    <a:lnTlToBr w="12700" cmpd="sng">
                      <a:noFill/>
                      <a:prstDash val="solid"/>
                    </a:lnTlToBr>
                    <a:lnBlToTr w="12700" cmpd="sng">
                      <a:noFill/>
                      <a:prstDash val="solid"/>
                    </a:lnBlToTr>
                  </a:tcPr>
                </a:tc>
                <a:tc>
                  <a:txBody>
                    <a:bodyPr/>
                    <a:lstStyle/>
                    <a:p>
                      <a:pPr marL="0" marR="0" algn="ctr">
                        <a:spcBef>
                          <a:spcPts val="20"/>
                        </a:spcBef>
                        <a:spcAft>
                          <a:spcPts val="0"/>
                        </a:spcAft>
                      </a:pPr>
                      <a:r>
                        <a:rPr lang="en-IN" sz="2400">
                          <a:latin typeface="Times New Roman"/>
                          <a:ea typeface="Times New Roman"/>
                        </a:rPr>
                        <a:t>Rayapu Reddy Ruchitha</a:t>
                      </a:r>
                      <a:endParaRPr lang="en-US" sz="2250">
                        <a:latin typeface="Times New Roman"/>
                        <a:ea typeface="Times New Roman"/>
                      </a:endParaRPr>
                    </a:p>
                  </a:txBody>
                  <a:tcPr marL="68580" marR="6858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54564">
                <a:tc>
                  <a:txBody>
                    <a:bodyPr/>
                    <a:lstStyle/>
                    <a:p>
                      <a:pPr marL="0" marR="0" algn="ctr">
                        <a:spcBef>
                          <a:spcPts val="20"/>
                        </a:spcBef>
                        <a:spcAft>
                          <a:spcPts val="0"/>
                        </a:spcAft>
                      </a:pPr>
                      <a:r>
                        <a:rPr lang="en-IN" sz="2400" dirty="0">
                          <a:latin typeface="Times New Roman"/>
                          <a:ea typeface="Times New Roman"/>
                        </a:rPr>
                        <a:t>20211CSE0151</a:t>
                      </a:r>
                      <a:endParaRPr lang="en-US" sz="2250" dirty="0">
                        <a:latin typeface="Times New Roman"/>
                        <a:ea typeface="Times New Roman"/>
                      </a:endParaRPr>
                    </a:p>
                  </a:txBody>
                  <a:tcPr marL="68580" marR="68580" marT="0" marB="0" anchor="ctr">
                    <a:lnL>
                      <a:noFill/>
                    </a:lnL>
                    <a:lnR>
                      <a:noFill/>
                    </a:lnR>
                    <a:lnT>
                      <a:noFill/>
                    </a:lnT>
                    <a:lnB>
                      <a:noFill/>
                    </a:lnB>
                    <a:lnTlToBr w="12700" cmpd="sng">
                      <a:noFill/>
                      <a:prstDash val="solid"/>
                    </a:lnTlToBr>
                    <a:lnBlToTr w="12700" cmpd="sng">
                      <a:noFill/>
                      <a:prstDash val="solid"/>
                    </a:lnBlToTr>
                  </a:tcPr>
                </a:tc>
                <a:tc>
                  <a:txBody>
                    <a:bodyPr/>
                    <a:lstStyle/>
                    <a:p>
                      <a:pPr marL="0" marR="0" algn="ctr">
                        <a:spcBef>
                          <a:spcPts val="20"/>
                        </a:spcBef>
                        <a:spcAft>
                          <a:spcPts val="0"/>
                        </a:spcAft>
                      </a:pPr>
                      <a:r>
                        <a:rPr lang="en-IN" sz="2400" dirty="0">
                          <a:latin typeface="Times New Roman"/>
                          <a:ea typeface="Times New Roman"/>
                        </a:rPr>
                        <a:t>S.Saraswathi Sree Moulya</a:t>
                      </a:r>
                      <a:endParaRPr lang="en-US" sz="2250" dirty="0">
                        <a:latin typeface="Times New Roman"/>
                        <a:ea typeface="Times New Roman"/>
                      </a:endParaRPr>
                    </a:p>
                  </a:txBody>
                  <a:tcPr marL="68580" marR="6858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56764">
                <a:tc>
                  <a:txBody>
                    <a:bodyPr/>
                    <a:lstStyle/>
                    <a:p>
                      <a:pPr marL="0" marR="0" algn="ctr">
                        <a:spcBef>
                          <a:spcPts val="20"/>
                        </a:spcBef>
                        <a:spcAft>
                          <a:spcPts val="0"/>
                        </a:spcAft>
                      </a:pPr>
                      <a:r>
                        <a:rPr lang="en-IN" sz="2400">
                          <a:latin typeface="Times New Roman"/>
                          <a:ea typeface="Times New Roman"/>
                        </a:rPr>
                        <a:t>20211CSE0130</a:t>
                      </a:r>
                      <a:endParaRPr lang="en-US" sz="2250">
                        <a:latin typeface="Times New Roman"/>
                        <a:ea typeface="Times New Roman"/>
                      </a:endParaRPr>
                    </a:p>
                  </a:txBody>
                  <a:tcPr marL="68580" marR="68580" marT="0" marB="0" anchor="ctr">
                    <a:lnL>
                      <a:noFill/>
                    </a:lnL>
                    <a:lnR>
                      <a:noFill/>
                    </a:lnR>
                    <a:lnT>
                      <a:noFill/>
                    </a:lnT>
                    <a:lnB>
                      <a:noFill/>
                    </a:lnB>
                    <a:lnTlToBr w="12700" cmpd="sng">
                      <a:noFill/>
                      <a:prstDash val="solid"/>
                    </a:lnTlToBr>
                    <a:lnBlToTr w="12700" cmpd="sng">
                      <a:noFill/>
                      <a:prstDash val="solid"/>
                    </a:lnBlToTr>
                  </a:tcPr>
                </a:tc>
                <a:tc>
                  <a:txBody>
                    <a:bodyPr/>
                    <a:lstStyle/>
                    <a:p>
                      <a:pPr marL="0" marR="0" algn="ctr">
                        <a:spcBef>
                          <a:spcPts val="20"/>
                        </a:spcBef>
                        <a:spcAft>
                          <a:spcPts val="0"/>
                        </a:spcAft>
                      </a:pPr>
                      <a:r>
                        <a:rPr lang="en-IN" sz="2400" dirty="0" err="1">
                          <a:latin typeface="Times New Roman"/>
                          <a:ea typeface="Times New Roman"/>
                        </a:rPr>
                        <a:t>Depatla</a:t>
                      </a:r>
                      <a:r>
                        <a:rPr lang="en-IN" sz="2400" dirty="0">
                          <a:latin typeface="Times New Roman"/>
                          <a:ea typeface="Times New Roman"/>
                        </a:rPr>
                        <a:t> </a:t>
                      </a:r>
                      <a:r>
                        <a:rPr lang="en-IN" sz="2400" dirty="0" err="1">
                          <a:latin typeface="Times New Roman"/>
                          <a:ea typeface="Times New Roman"/>
                        </a:rPr>
                        <a:t>Ganesh</a:t>
                      </a:r>
                      <a:r>
                        <a:rPr lang="en-IN" sz="2400" dirty="0">
                          <a:latin typeface="Times New Roman"/>
                          <a:ea typeface="Times New Roman"/>
                        </a:rPr>
                        <a:t> Reddy</a:t>
                      </a:r>
                      <a:endParaRPr lang="en-US" sz="2250" dirty="0">
                        <a:latin typeface="Times New Roman"/>
                        <a:ea typeface="Times New Roman"/>
                      </a:endParaRPr>
                    </a:p>
                  </a:txBody>
                  <a:tcPr marL="68580" marR="6858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56764">
                <a:tc>
                  <a:txBody>
                    <a:bodyPr/>
                    <a:lstStyle/>
                    <a:p>
                      <a:pPr marL="0" marR="0" algn="ctr">
                        <a:spcBef>
                          <a:spcPts val="20"/>
                        </a:spcBef>
                        <a:spcAft>
                          <a:spcPts val="0"/>
                        </a:spcAft>
                      </a:pPr>
                      <a:r>
                        <a:rPr lang="en-IN" sz="2400">
                          <a:latin typeface="Times New Roman"/>
                          <a:ea typeface="Times New Roman"/>
                        </a:rPr>
                        <a:t>20211CSE0012</a:t>
                      </a:r>
                      <a:endParaRPr lang="en-US" sz="2250">
                        <a:latin typeface="Times New Roman"/>
                        <a:ea typeface="Times New Roman"/>
                      </a:endParaRPr>
                    </a:p>
                  </a:txBody>
                  <a:tcPr marL="68580" marR="68580" marT="0" marB="0" anchor="ctr">
                    <a:lnL>
                      <a:noFill/>
                    </a:lnL>
                    <a:lnR>
                      <a:noFill/>
                    </a:lnR>
                    <a:lnT>
                      <a:noFill/>
                    </a:lnT>
                    <a:lnB>
                      <a:noFill/>
                    </a:lnB>
                    <a:lnTlToBr w="12700" cmpd="sng">
                      <a:noFill/>
                      <a:prstDash val="solid"/>
                    </a:lnTlToBr>
                    <a:lnBlToTr w="12700" cmpd="sng">
                      <a:noFill/>
                      <a:prstDash val="solid"/>
                    </a:lnBlToTr>
                  </a:tcPr>
                </a:tc>
                <a:tc>
                  <a:txBody>
                    <a:bodyPr/>
                    <a:lstStyle/>
                    <a:p>
                      <a:pPr marL="0" marR="0" algn="ctr">
                        <a:spcBef>
                          <a:spcPts val="20"/>
                        </a:spcBef>
                        <a:spcAft>
                          <a:spcPts val="0"/>
                        </a:spcAft>
                      </a:pPr>
                      <a:r>
                        <a:rPr lang="en-IN" sz="2400" dirty="0" err="1">
                          <a:latin typeface="Times New Roman"/>
                          <a:ea typeface="Times New Roman"/>
                        </a:rPr>
                        <a:t>Gandla</a:t>
                      </a:r>
                      <a:r>
                        <a:rPr lang="en-IN" sz="2400" dirty="0">
                          <a:latin typeface="Times New Roman"/>
                          <a:ea typeface="Times New Roman"/>
                        </a:rPr>
                        <a:t> Siva </a:t>
                      </a:r>
                      <a:r>
                        <a:rPr lang="en-IN" sz="2400" dirty="0" err="1">
                          <a:latin typeface="Times New Roman"/>
                          <a:ea typeface="Times New Roman"/>
                        </a:rPr>
                        <a:t>Sai</a:t>
                      </a:r>
                      <a:r>
                        <a:rPr lang="en-IN" sz="2400" dirty="0">
                          <a:latin typeface="Times New Roman"/>
                          <a:ea typeface="Times New Roman"/>
                        </a:rPr>
                        <a:t> </a:t>
                      </a:r>
                      <a:r>
                        <a:rPr lang="en-IN" sz="2400" dirty="0" err="1">
                          <a:latin typeface="Times New Roman"/>
                          <a:ea typeface="Times New Roman"/>
                        </a:rPr>
                        <a:t>krishna</a:t>
                      </a:r>
                      <a:endParaRPr lang="en-US" sz="2250" dirty="0">
                        <a:latin typeface="Times New Roman"/>
                        <a:ea typeface="Times New Roman"/>
                      </a:endParaRPr>
                    </a:p>
                  </a:txBody>
                  <a:tcPr marL="68580" marR="6858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56764">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GB" dirty="0"/>
              <a:t>Mr. </a:t>
            </a:r>
            <a:r>
              <a:rPr lang="en-GB" dirty="0" err="1"/>
              <a:t>Taranath</a:t>
            </a:r>
            <a:endParaRPr lang="en-GB" dirty="0"/>
          </a:p>
          <a:p>
            <a:pPr algn="l"/>
            <a:r>
              <a:rPr lang="en-GB" sz="1700" dirty="0" err="1"/>
              <a:t>Dr.</a:t>
            </a:r>
            <a:r>
              <a:rPr lang="en-GB" sz="1700" dirty="0"/>
              <a:t> / Mr. / Ms.</a:t>
            </a:r>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endParaRPr lang="en-US" dirty="0"/>
          </a:p>
        </p:txBody>
      </p:sp>
      <p:sp>
        <p:nvSpPr>
          <p:cNvPr id="3" name="Content Placeholder 2"/>
          <p:cNvSpPr>
            <a:spLocks noGrp="1"/>
          </p:cNvSpPr>
          <p:nvPr>
            <p:ph idx="1"/>
          </p:nvPr>
        </p:nvSpPr>
        <p:spPr/>
        <p:txBody>
          <a:bodyPr>
            <a:normAutofit/>
          </a:bodyPr>
          <a:lstStyle/>
          <a:p>
            <a:pPr lvl="0"/>
            <a:r>
              <a:rPr lang="en-US" sz="2000" b="1" dirty="0"/>
              <a:t>Shopping Cart and Checkout:</a:t>
            </a:r>
            <a:r>
              <a:rPr lang="en-US" sz="2000" dirty="0"/>
              <a:t> Users can add phones to a shopping cart and proceed to checkout securely.</a:t>
            </a:r>
          </a:p>
          <a:p>
            <a:pPr lvl="0"/>
            <a:r>
              <a:rPr lang="en-US" sz="2000" b="1" dirty="0"/>
              <a:t>Customer Support:</a:t>
            </a:r>
            <a:r>
              <a:rPr lang="en-US" sz="2000" dirty="0"/>
              <a:t> Integrated </a:t>
            </a:r>
            <a:r>
              <a:rPr lang="en-US" sz="2000" dirty="0" err="1"/>
              <a:t>chatbots</a:t>
            </a:r>
            <a:r>
              <a:rPr lang="en-US" sz="2000" dirty="0"/>
              <a:t> for live assistance and a form for inquiries.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descr="WhatsApp Image 2024-10-22 at 09.02.55.jpeg"/>
          <p:cNvPicPr>
            <a:picLocks noGrp="1" noChangeAspect="1"/>
          </p:cNvPicPr>
          <p:nvPr>
            <p:ph idx="1"/>
          </p:nvPr>
        </p:nvPicPr>
        <p:blipFill>
          <a:blip r:embed="rId2"/>
          <a:stretch>
            <a:fillRect/>
          </a:stretch>
        </p:blipFill>
        <p:spPr>
          <a:xfrm>
            <a:off x="1387781" y="1133670"/>
            <a:ext cx="8995522" cy="4953000"/>
          </a:xfr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Autofit/>
          </a:bodyPr>
          <a:lstStyle/>
          <a:p>
            <a:pPr>
              <a:buNone/>
            </a:pPr>
            <a:r>
              <a:rPr lang="en-US" sz="2000" dirty="0"/>
              <a:t>1  A specialized and user-friendly e-commerce platform exclusively for mobile phones, allowing customers to easily browse, compare, and purchase mobile phones from various brands with clear and detailed product descriptions.</a:t>
            </a:r>
          </a:p>
          <a:p>
            <a:pPr>
              <a:buNone/>
            </a:pPr>
            <a:endParaRPr lang="en-US" sz="2000" dirty="0"/>
          </a:p>
          <a:p>
            <a:pPr>
              <a:buNone/>
            </a:pPr>
            <a:r>
              <a:rPr lang="en-US" sz="2000" dirty="0"/>
              <a:t>2  A clean, intuitive, and responsive user interface that offers a seamless experience across both desktop and mobile devices, addressing the cluttered designs found in existing multi-category e-commerce platforms.</a:t>
            </a:r>
          </a:p>
          <a:p>
            <a:pPr>
              <a:buNone/>
            </a:pPr>
            <a:endParaRPr lang="en-US" sz="2000" dirty="0"/>
          </a:p>
          <a:p>
            <a:pPr>
              <a:buNone/>
            </a:pPr>
            <a:r>
              <a:rPr lang="en-US" sz="2000" dirty="0"/>
              <a:t>3  Comprehensive filtering and comparison features that enable users to sort mobile phones by price, specifications, and brand, simplifying the decision-making process.</a:t>
            </a:r>
          </a:p>
          <a:p>
            <a:pPr>
              <a:buNone/>
            </a:pPr>
            <a:endParaRPr lang="en-US" sz="2000" dirty="0"/>
          </a:p>
          <a:p>
            <a:pPr>
              <a:buNone/>
            </a:pPr>
            <a:r>
              <a:rPr lang="en-US" sz="2000" dirty="0"/>
              <a:t>4  Efficient customer support system integrated via live </a:t>
            </a:r>
            <a:r>
              <a:rPr lang="en-US" sz="2000" dirty="0" err="1"/>
              <a:t>chatbots</a:t>
            </a:r>
            <a:r>
              <a:rPr lang="en-US" sz="2000" dirty="0"/>
              <a:t> and inquiry forms, ensuring that users can quickly receive help or clarification during their shopping experience, improving overall customer satisfaction.</a:t>
            </a: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US" dirty="0"/>
          </a:p>
        </p:txBody>
      </p:sp>
      <p:sp>
        <p:nvSpPr>
          <p:cNvPr id="3" name="Content Placeholder 2"/>
          <p:cNvSpPr>
            <a:spLocks noGrp="1"/>
          </p:cNvSpPr>
          <p:nvPr>
            <p:ph idx="1"/>
          </p:nvPr>
        </p:nvSpPr>
        <p:spPr/>
        <p:txBody>
          <a:bodyPr>
            <a:normAutofit/>
          </a:bodyPr>
          <a:lstStyle/>
          <a:p>
            <a:pPr>
              <a:buNone/>
            </a:pPr>
            <a:r>
              <a:rPr lang="en-US" sz="2000" dirty="0"/>
              <a:t>5  A scalable and maintainable platform capable of handling an increasing number of users and mobile phone listings, with regular updates and enhancements based on customer feedback.</a:t>
            </a:r>
          </a:p>
          <a:p>
            <a:endParaRPr lang="en-US" sz="2000" dirty="0"/>
          </a:p>
          <a:p>
            <a:pPr>
              <a:buNone/>
            </a:pPr>
            <a:r>
              <a:rPr lang="en-US" sz="2000" dirty="0"/>
              <a:t>6  Improved customer experience compared to existing platforms like Amazon and </a:t>
            </a:r>
            <a:r>
              <a:rPr lang="en-US" sz="2000" dirty="0" err="1"/>
              <a:t>Flipkart</a:t>
            </a:r>
            <a:r>
              <a:rPr lang="en-US" sz="2000" dirty="0"/>
              <a:t> by focusing specifically on mobile phones, removing unnecessary distractions, and offering a smoother, more focused shopping journey.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a:bodyPr>
          <a:lstStyle/>
          <a:p>
            <a:r>
              <a:rPr lang="en-US" sz="2200" dirty="0"/>
              <a:t>The </a:t>
            </a:r>
            <a:r>
              <a:rPr lang="en-US" sz="2200" b="1" dirty="0"/>
              <a:t>Phone Store E-Commerce Website</a:t>
            </a:r>
            <a:r>
              <a:rPr lang="en-US" sz="2200" dirty="0"/>
              <a:t> aims to provide a streamlined and user-friendly platform specifically designed for mobile phone sales. By focusing on mobile phones alone, the platform addresses the shortcomings of major e-commerce websites, which tend to offer a cluttered and overwhelming experience due to their broad product ranges.</a:t>
            </a:r>
          </a:p>
          <a:p>
            <a:r>
              <a:rPr lang="en-US" sz="2200" dirty="0"/>
              <a:t>Through careful design, the project ensures an intuitive interface that simplifies product comparison and purchase decisions. The detailed listings of mobile phone specifications, coupled with price comparisons and customer support, will offer users a specialized and efficient shopping experience.</a:t>
            </a:r>
          </a:p>
          <a:p>
            <a:r>
              <a:rPr lang="en-US" sz="2200" dirty="0"/>
              <a:t>By integrating live </a:t>
            </a:r>
            <a:r>
              <a:rPr lang="en-US" sz="2200" dirty="0" err="1"/>
              <a:t>chatbots</a:t>
            </a:r>
            <a:r>
              <a:rPr lang="en-US" sz="2200" dirty="0"/>
              <a:t> and inquiry forms, the platform also ensures that customers receive timely assistance, further enhancing customer satisfaction. In conclusion, this project fills a vital gap in the current e-commerce landscape by offering a dedicated mobile phone marketplace that prioritizes ease of use, transparency, and customer support, setting a new standard for niche e-commerce platforms.</a:t>
            </a: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b="1" dirty="0"/>
              <a:t>Amazon</a:t>
            </a:r>
            <a:r>
              <a:rPr lang="en-US" sz="2000" dirty="0"/>
              <a:t> - Official website: </a:t>
            </a:r>
            <a:r>
              <a:rPr lang="en-US" sz="2000" u="sng" dirty="0">
                <a:hlinkClick r:id="rId2"/>
              </a:rPr>
              <a:t>https://www.amazon.com</a:t>
            </a:r>
            <a:br>
              <a:rPr lang="en-US" sz="2000" dirty="0"/>
            </a:br>
            <a:r>
              <a:rPr lang="en-US" sz="2000" i="1" dirty="0"/>
              <a:t>Analyzed for user interface, navigation, and mobile phone product listings.</a:t>
            </a:r>
            <a:endParaRPr lang="en-US" sz="2000" dirty="0"/>
          </a:p>
          <a:p>
            <a:r>
              <a:rPr lang="en-US" sz="2000" b="1" dirty="0" err="1"/>
              <a:t>Flipkart</a:t>
            </a:r>
            <a:r>
              <a:rPr lang="en-US" sz="2000" dirty="0"/>
              <a:t> - Official website: </a:t>
            </a:r>
            <a:r>
              <a:rPr lang="en-US" sz="2000" u="sng" dirty="0">
                <a:hlinkClick r:id="rId3"/>
              </a:rPr>
              <a:t>https://www.flipkart.com</a:t>
            </a:r>
            <a:br>
              <a:rPr lang="en-US" sz="2000" dirty="0"/>
            </a:br>
            <a:r>
              <a:rPr lang="en-US" sz="2000" i="1" dirty="0"/>
              <a:t>Reviewed for region-specific offers, filtering options for mobile phones, and user experience.</a:t>
            </a:r>
            <a:endParaRPr lang="en-US" sz="2000" dirty="0"/>
          </a:p>
          <a:p>
            <a:r>
              <a:rPr lang="en-US" sz="2000" b="1" dirty="0" err="1"/>
              <a:t>Snapdeal</a:t>
            </a:r>
            <a:r>
              <a:rPr lang="en-US" sz="2000" dirty="0"/>
              <a:t> - Official website: </a:t>
            </a:r>
            <a:r>
              <a:rPr lang="en-US" sz="2000" u="sng" dirty="0">
                <a:hlinkClick r:id="rId4"/>
              </a:rPr>
              <a:t>https://www.snapdeal.com</a:t>
            </a:r>
            <a:br>
              <a:rPr lang="en-US" sz="2000" dirty="0"/>
            </a:br>
            <a:r>
              <a:rPr lang="en-US" sz="2000" i="1" dirty="0"/>
              <a:t>Studied for pricing strategies, mobile-friendly navigation, and customer support limitations.</a:t>
            </a:r>
            <a:endParaRPr lang="en-US" sz="2000" dirty="0"/>
          </a:p>
          <a:p>
            <a:r>
              <a:rPr lang="en-US" sz="2000" b="1" dirty="0" err="1"/>
              <a:t>Myntra</a:t>
            </a:r>
            <a:r>
              <a:rPr lang="en-US" sz="2000" b="1" dirty="0"/>
              <a:t> (Tech Section)</a:t>
            </a:r>
            <a:r>
              <a:rPr lang="en-US" sz="2000" dirty="0"/>
              <a:t> - Official website: </a:t>
            </a:r>
            <a:r>
              <a:rPr lang="en-US" sz="2000" u="sng" dirty="0">
                <a:hlinkClick r:id="rId5"/>
              </a:rPr>
              <a:t>https://www.myntra.com</a:t>
            </a:r>
            <a:br>
              <a:rPr lang="en-US" sz="2000" dirty="0"/>
            </a:br>
            <a:r>
              <a:rPr lang="en-US" sz="2000" i="1" dirty="0"/>
              <a:t>Examined for its aesthetic design, app experience, and limitations in the technology section.</a:t>
            </a:r>
            <a:endParaRPr lang="en-US" sz="2000" dirty="0"/>
          </a:p>
          <a:p>
            <a:r>
              <a:rPr lang="en-US" sz="2000" dirty="0"/>
              <a:t>Research articles and case studies on </a:t>
            </a:r>
            <a:r>
              <a:rPr lang="en-US" sz="2000" b="1" dirty="0"/>
              <a:t>e-commerce user experience design</a:t>
            </a:r>
            <a:r>
              <a:rPr lang="en-US" sz="2000" dirty="0"/>
              <a:t> and </a:t>
            </a:r>
            <a:r>
              <a:rPr lang="en-US" sz="2000" b="1" dirty="0"/>
              <a:t>customer support integration</a:t>
            </a:r>
            <a:r>
              <a:rPr lang="en-US" sz="2000" dirty="0"/>
              <a:t>.</a:t>
            </a: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buNone/>
            </a:pPr>
            <a:r>
              <a:rPr lang="en-US" dirty="0"/>
              <a:t>   </a:t>
            </a:r>
            <a:r>
              <a:rPr lang="en-US" sz="2000" dirty="0"/>
              <a:t>The </a:t>
            </a:r>
            <a:r>
              <a:rPr lang="en-US" sz="2000" b="1" dirty="0"/>
              <a:t>Phone Store E-Commerce Website</a:t>
            </a:r>
            <a:r>
              <a:rPr lang="en-US" sz="2000" dirty="0"/>
              <a:t> is a project designed to create an online platform similar to Amazon and </a:t>
            </a:r>
            <a:r>
              <a:rPr lang="en-US" sz="2000" dirty="0" err="1"/>
              <a:t>Flipkart</a:t>
            </a:r>
            <a:r>
              <a:rPr lang="en-US" sz="2000" dirty="0"/>
              <a:t>, dedicated to selling mobile phones. The website will feature various types of phones, their prices, and key specifications, alongside a user-friendly interface with a header, footer, and navigation bar. The website will also offer customer support functionality. The project aims to simplify the online phone purchasing experience, provide detailed comparisons, and support users with clear and concise information.</a:t>
            </a:r>
          </a:p>
          <a:p>
            <a:pPr>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93299"/>
            <a:ext cx="10668000" cy="487362"/>
          </a:xfrm>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r>
              <a:rPr lang="en-US" sz="2000" dirty="0"/>
              <a:t>In the development of e-commerce websites for selling mobile phones, we examined several existing platforms to understand their strengths and weaknesses. Below are the advantages and limitations of each platform related to our project:</a:t>
            </a:r>
          </a:p>
          <a:p>
            <a:r>
              <a:rPr lang="en-US" sz="2000" b="1" dirty="0"/>
              <a:t>Amazon</a:t>
            </a:r>
            <a:endParaRPr lang="en-US" sz="2000" dirty="0"/>
          </a:p>
          <a:p>
            <a:pPr lvl="0">
              <a:buNone/>
            </a:pPr>
            <a:r>
              <a:rPr lang="en-US" sz="2000" b="1" dirty="0"/>
              <a:t>    Advantages</a:t>
            </a:r>
            <a:r>
              <a:rPr lang="en-US" sz="2000" dirty="0"/>
              <a:t>:</a:t>
            </a:r>
          </a:p>
          <a:p>
            <a:pPr lvl="1"/>
            <a:r>
              <a:rPr lang="en-US" dirty="0"/>
              <a:t>Established trust and reputation.</a:t>
            </a:r>
          </a:p>
          <a:p>
            <a:pPr lvl="1"/>
            <a:r>
              <a:rPr lang="en-US" dirty="0"/>
              <a:t>Offers a vast range of products, including mobile phones, with detailed product descriptions.</a:t>
            </a:r>
          </a:p>
          <a:p>
            <a:pPr lvl="1"/>
            <a:r>
              <a:rPr lang="en-US" dirty="0"/>
              <a:t>Easy-to-use navigation and comprehensive customer reviews.</a:t>
            </a:r>
          </a:p>
          <a:p>
            <a:pPr lvl="0">
              <a:buNone/>
            </a:pPr>
            <a:r>
              <a:rPr lang="en-US" sz="2000" b="1" dirty="0"/>
              <a:t>    Disadvantages</a:t>
            </a:r>
            <a:r>
              <a:rPr lang="en-US" sz="2000" dirty="0"/>
              <a:t>:</a:t>
            </a:r>
          </a:p>
          <a:p>
            <a:pPr lvl="1"/>
            <a:r>
              <a:rPr lang="en-US" dirty="0"/>
              <a:t>The interface can be overwhelming due to the vast number of categories and products.</a:t>
            </a:r>
          </a:p>
          <a:p>
            <a:pPr lvl="1"/>
            <a:r>
              <a:rPr lang="en-US" dirty="0"/>
              <a:t>Not focused solely on mobile phones, so it lacks specialization.</a:t>
            </a:r>
          </a:p>
          <a:p>
            <a:pPr lvl="1"/>
            <a:r>
              <a:rPr lang="en-US" dirty="0"/>
              <a:t>Prices fluctuate frequently, causing inconsistency.</a:t>
            </a:r>
          </a:p>
          <a:p>
            <a:pPr>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US" dirty="0"/>
          </a:p>
        </p:txBody>
      </p:sp>
      <p:sp>
        <p:nvSpPr>
          <p:cNvPr id="3" name="Content Placeholder 2"/>
          <p:cNvSpPr>
            <a:spLocks noGrp="1"/>
          </p:cNvSpPr>
          <p:nvPr>
            <p:ph idx="1"/>
          </p:nvPr>
        </p:nvSpPr>
        <p:spPr/>
        <p:txBody>
          <a:bodyPr>
            <a:normAutofit/>
          </a:bodyPr>
          <a:lstStyle/>
          <a:p>
            <a:r>
              <a:rPr lang="en-US" sz="2000" b="1" dirty="0" err="1"/>
              <a:t>Flipkart</a:t>
            </a:r>
            <a:endParaRPr lang="en-US" sz="2000" dirty="0"/>
          </a:p>
          <a:p>
            <a:pPr lvl="0">
              <a:buNone/>
            </a:pPr>
            <a:r>
              <a:rPr lang="en-US" sz="2000" b="1" dirty="0"/>
              <a:t>    Advantages</a:t>
            </a:r>
            <a:r>
              <a:rPr lang="en-US" sz="2000" dirty="0"/>
              <a:t>:</a:t>
            </a:r>
          </a:p>
          <a:p>
            <a:pPr lvl="1"/>
            <a:r>
              <a:rPr lang="en-US" dirty="0"/>
              <a:t>Strong presence in the Indian market, with region-specific promotions and offers.</a:t>
            </a:r>
          </a:p>
          <a:p>
            <a:pPr lvl="1"/>
            <a:r>
              <a:rPr lang="en-US" dirty="0"/>
              <a:t>Provides detailed filtering options for mobile phones by brand, price, and specifications.</a:t>
            </a:r>
          </a:p>
          <a:p>
            <a:pPr lvl="0">
              <a:buNone/>
            </a:pPr>
            <a:r>
              <a:rPr lang="en-US" sz="2000" b="1" dirty="0"/>
              <a:t>    Disadvantages</a:t>
            </a:r>
            <a:r>
              <a:rPr lang="en-US" sz="2000" dirty="0"/>
              <a:t>:</a:t>
            </a:r>
          </a:p>
          <a:p>
            <a:pPr lvl="1"/>
            <a:r>
              <a:rPr lang="en-US" dirty="0"/>
              <a:t>Like Amazon, it lacks specialization in mobile phones.</a:t>
            </a:r>
          </a:p>
          <a:p>
            <a:pPr lvl="1"/>
            <a:r>
              <a:rPr lang="en-US" dirty="0"/>
              <a:t>The design is cluttered with ads and promotions that may distract users from making informed purchases.</a:t>
            </a:r>
          </a:p>
          <a:p>
            <a:pPr lvl="0">
              <a:buNone/>
            </a:pPr>
            <a:endParaRPr lang="en-US" sz="24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US" dirty="0"/>
          </a:p>
        </p:txBody>
      </p:sp>
      <p:sp>
        <p:nvSpPr>
          <p:cNvPr id="3" name="Content Placeholder 2"/>
          <p:cNvSpPr>
            <a:spLocks noGrp="1"/>
          </p:cNvSpPr>
          <p:nvPr>
            <p:ph idx="1"/>
          </p:nvPr>
        </p:nvSpPr>
        <p:spPr/>
        <p:txBody>
          <a:bodyPr>
            <a:normAutofit/>
          </a:bodyPr>
          <a:lstStyle/>
          <a:p>
            <a:r>
              <a:rPr lang="en-US" sz="2000" b="1" dirty="0" err="1"/>
              <a:t>Snapdeal</a:t>
            </a:r>
            <a:endParaRPr lang="en-US" sz="2000" dirty="0"/>
          </a:p>
          <a:p>
            <a:pPr lvl="0">
              <a:buNone/>
            </a:pPr>
            <a:r>
              <a:rPr lang="en-US" sz="2000" b="1" dirty="0"/>
              <a:t>    Advantages</a:t>
            </a:r>
            <a:r>
              <a:rPr lang="en-US" sz="2000" dirty="0"/>
              <a:t>:</a:t>
            </a:r>
          </a:p>
          <a:p>
            <a:pPr lvl="1"/>
            <a:r>
              <a:rPr lang="en-US" dirty="0"/>
              <a:t>Competitive pricing and good offers on mobile phones.</a:t>
            </a:r>
          </a:p>
          <a:p>
            <a:pPr lvl="1"/>
            <a:r>
              <a:rPr lang="en-US" dirty="0"/>
              <a:t>Easy to navigate on mobile devices.</a:t>
            </a:r>
            <a:endParaRPr lang="en-US" b="1" dirty="0"/>
          </a:p>
          <a:p>
            <a:pPr lvl="0">
              <a:buNone/>
            </a:pPr>
            <a:r>
              <a:rPr lang="en-US" sz="2000" b="1" dirty="0"/>
              <a:t>    Disadvantages</a:t>
            </a:r>
            <a:r>
              <a:rPr lang="en-US" sz="2000" dirty="0"/>
              <a:t>:</a:t>
            </a:r>
          </a:p>
          <a:p>
            <a:pPr lvl="1"/>
            <a:r>
              <a:rPr lang="en-US" dirty="0"/>
              <a:t>Outdated user interface.</a:t>
            </a:r>
          </a:p>
          <a:p>
            <a:pPr lvl="1"/>
            <a:r>
              <a:rPr lang="en-US" dirty="0"/>
              <a:t>Limited after-sales service and fewer reviews, reducing customer trust.</a:t>
            </a:r>
          </a:p>
          <a:p>
            <a:r>
              <a:rPr lang="en-US" sz="2000" b="1" dirty="0" err="1"/>
              <a:t>Myntra</a:t>
            </a:r>
            <a:r>
              <a:rPr lang="en-US" sz="2000" b="1" dirty="0"/>
              <a:t> (Tech Section)</a:t>
            </a:r>
            <a:endParaRPr lang="en-US" sz="2000" dirty="0"/>
          </a:p>
          <a:p>
            <a:pPr lvl="0">
              <a:buNone/>
            </a:pPr>
            <a:r>
              <a:rPr lang="en-US" sz="2000" b="1" dirty="0"/>
              <a:t>    Advantages</a:t>
            </a:r>
            <a:r>
              <a:rPr lang="en-US" sz="2000" dirty="0"/>
              <a:t>:</a:t>
            </a:r>
          </a:p>
          <a:p>
            <a:pPr lvl="1"/>
            <a:r>
              <a:rPr lang="en-US" dirty="0"/>
              <a:t>Known for its aesthetic design and easy-to-use mobile app.</a:t>
            </a:r>
          </a:p>
          <a:p>
            <a:pPr lvl="1"/>
            <a:r>
              <a:rPr lang="en-US" dirty="0"/>
              <a:t>Offers a smooth, visually appealing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US" dirty="0"/>
          </a:p>
        </p:txBody>
      </p:sp>
      <p:sp>
        <p:nvSpPr>
          <p:cNvPr id="3" name="Content Placeholder 2"/>
          <p:cNvSpPr>
            <a:spLocks noGrp="1"/>
          </p:cNvSpPr>
          <p:nvPr>
            <p:ph idx="1"/>
          </p:nvPr>
        </p:nvSpPr>
        <p:spPr/>
        <p:txBody>
          <a:bodyPr>
            <a:normAutofit/>
          </a:bodyPr>
          <a:lstStyle/>
          <a:p>
            <a:pPr lvl="0">
              <a:buNone/>
            </a:pPr>
            <a:r>
              <a:rPr lang="en-US" sz="2000" b="1" dirty="0"/>
              <a:t>    Disadvantages</a:t>
            </a:r>
            <a:r>
              <a:rPr lang="en-US" sz="2000" dirty="0"/>
              <a:t>:</a:t>
            </a:r>
          </a:p>
          <a:p>
            <a:pPr lvl="1"/>
            <a:r>
              <a:rPr lang="en-US" dirty="0"/>
              <a:t>Primarily focused on fashion, and its technology section is small and less detailed.</a:t>
            </a:r>
          </a:p>
          <a:p>
            <a:pPr lvl="1"/>
            <a:r>
              <a:rPr lang="en-US" dirty="0"/>
              <a:t>Limited variety of mobile phones compared to other platforms.</a:t>
            </a:r>
            <a:endParaRPr lang="en-US" b="1" dirty="0"/>
          </a:p>
          <a:p>
            <a:pPr lvl="0">
              <a:buNone/>
            </a:pPr>
            <a:r>
              <a:rPr lang="en-US" sz="2000" b="1" dirty="0"/>
              <a:t>    Advantages</a:t>
            </a:r>
            <a:r>
              <a:rPr lang="en-US" sz="2000" dirty="0"/>
              <a:t>:</a:t>
            </a:r>
          </a:p>
          <a:p>
            <a:pPr lvl="1"/>
            <a:r>
              <a:rPr lang="en-US" dirty="0"/>
              <a:t>Integrated with </a:t>
            </a:r>
            <a:r>
              <a:rPr lang="en-US" dirty="0" err="1"/>
              <a:t>Paytm</a:t>
            </a:r>
            <a:r>
              <a:rPr lang="en-US" dirty="0"/>
              <a:t> payment gateway, making transactions seamless and easy.</a:t>
            </a:r>
          </a:p>
          <a:p>
            <a:pPr lvl="1"/>
            <a:r>
              <a:rPr lang="en-US" dirty="0"/>
              <a:t>Offers </a:t>
            </a:r>
            <a:r>
              <a:rPr lang="en-US" dirty="0" err="1"/>
              <a:t>cashback</a:t>
            </a:r>
            <a:r>
              <a:rPr lang="en-US" dirty="0"/>
              <a:t> and discounts frequently on mobile phones.</a:t>
            </a:r>
            <a:endParaRPr lang="en-US" b="1" dirty="0"/>
          </a:p>
          <a:p>
            <a:pPr lvl="0">
              <a:buNone/>
            </a:pPr>
            <a:r>
              <a:rPr lang="en-US" sz="2000" b="1" dirty="0"/>
              <a:t>    Disadvantages</a:t>
            </a:r>
            <a:r>
              <a:rPr lang="en-US" sz="2000" dirty="0"/>
              <a:t>:</a:t>
            </a:r>
          </a:p>
          <a:p>
            <a:pPr lvl="1"/>
            <a:r>
              <a:rPr lang="en-US" dirty="0"/>
              <a:t>Interface cluttered with banners and promotional offers.</a:t>
            </a:r>
          </a:p>
          <a:p>
            <a:pPr lvl="1"/>
            <a:r>
              <a:rPr lang="en-US" dirty="0"/>
              <a:t>Poor customer service and support for product issues.</a:t>
            </a:r>
          </a:p>
          <a:p>
            <a:pPr>
              <a:buNone/>
            </a:pPr>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US" dirty="0"/>
          </a:p>
        </p:txBody>
      </p:sp>
      <p:sp>
        <p:nvSpPr>
          <p:cNvPr id="3" name="Content Placeholder 2"/>
          <p:cNvSpPr>
            <a:spLocks noGrp="1"/>
          </p:cNvSpPr>
          <p:nvPr>
            <p:ph idx="1"/>
          </p:nvPr>
        </p:nvSpPr>
        <p:spPr/>
        <p:txBody>
          <a:bodyPr>
            <a:normAutofit lnSpcReduction="10000"/>
          </a:bodyPr>
          <a:lstStyle/>
          <a:p>
            <a:r>
              <a:rPr lang="en-US" sz="2000" b="1" dirty="0" err="1"/>
              <a:t>Croma</a:t>
            </a:r>
            <a:r>
              <a:rPr lang="en-US" sz="2000" b="1" dirty="0"/>
              <a:t> Online</a:t>
            </a:r>
            <a:endParaRPr lang="en-US" sz="2000" dirty="0"/>
          </a:p>
          <a:p>
            <a:pPr lvl="0">
              <a:buNone/>
            </a:pPr>
            <a:r>
              <a:rPr lang="en-US" sz="2000" b="1" dirty="0"/>
              <a:t>    Advantages</a:t>
            </a:r>
            <a:r>
              <a:rPr lang="en-US" sz="2000" dirty="0"/>
              <a:t>:</a:t>
            </a:r>
          </a:p>
          <a:p>
            <a:pPr lvl="1"/>
            <a:r>
              <a:rPr lang="en-US" dirty="0"/>
              <a:t>Focuses specifically on electronics, including a wide range of mobile phones.</a:t>
            </a:r>
          </a:p>
          <a:p>
            <a:pPr lvl="1"/>
            <a:r>
              <a:rPr lang="en-US" dirty="0"/>
              <a:t>In-store pickup options and assistance available through physical outlets.</a:t>
            </a:r>
          </a:p>
          <a:p>
            <a:pPr lvl="0">
              <a:buNone/>
            </a:pPr>
            <a:r>
              <a:rPr lang="en-US" sz="2000" b="1" dirty="0"/>
              <a:t>    Disadvantages</a:t>
            </a:r>
            <a:r>
              <a:rPr lang="en-US" sz="2000" dirty="0"/>
              <a:t>:</a:t>
            </a:r>
          </a:p>
          <a:p>
            <a:pPr lvl="1"/>
            <a:r>
              <a:rPr lang="en-US" dirty="0"/>
              <a:t>Less competitive pricing compared to Amazon or </a:t>
            </a:r>
            <a:r>
              <a:rPr lang="en-US" dirty="0" err="1"/>
              <a:t>Flipkart</a:t>
            </a:r>
            <a:r>
              <a:rPr lang="en-US" dirty="0"/>
              <a:t>.</a:t>
            </a:r>
          </a:p>
          <a:p>
            <a:pPr lvl="1"/>
            <a:r>
              <a:rPr lang="en-US" dirty="0"/>
              <a:t>Limited number of customer reviews compared to bigger platforms.</a:t>
            </a:r>
            <a:endParaRPr lang="en-US" sz="2000" b="1" dirty="0"/>
          </a:p>
          <a:p>
            <a:r>
              <a:rPr lang="en-US" sz="2000" b="1" dirty="0"/>
              <a:t>Reliance Digital</a:t>
            </a:r>
            <a:endParaRPr lang="en-US" sz="2000" dirty="0"/>
          </a:p>
          <a:p>
            <a:pPr lvl="0">
              <a:buNone/>
            </a:pPr>
            <a:r>
              <a:rPr lang="en-US" sz="2000" b="1" dirty="0"/>
              <a:t>    Advantages</a:t>
            </a:r>
            <a:r>
              <a:rPr lang="en-US" sz="2000" dirty="0"/>
              <a:t>:</a:t>
            </a:r>
          </a:p>
          <a:p>
            <a:pPr lvl="1"/>
            <a:r>
              <a:rPr lang="en-US" dirty="0"/>
              <a:t>Strong integration with Reliance </a:t>
            </a:r>
            <a:r>
              <a:rPr lang="en-US" dirty="0" err="1"/>
              <a:t>Jio</a:t>
            </a:r>
            <a:r>
              <a:rPr lang="en-US" dirty="0"/>
              <a:t> services and offers.</a:t>
            </a:r>
          </a:p>
          <a:p>
            <a:pPr lvl="1"/>
            <a:r>
              <a:rPr lang="en-US" dirty="0"/>
              <a:t>A good selection of mobile phones, especially popular brands.</a:t>
            </a:r>
            <a:endParaRPr lang="en-US" b="1" dirty="0"/>
          </a:p>
          <a:p>
            <a:pPr lvl="0">
              <a:buNone/>
            </a:pPr>
            <a:r>
              <a:rPr lang="en-US" sz="2000" b="1" dirty="0"/>
              <a:t>    Disadvantages</a:t>
            </a:r>
            <a:r>
              <a:rPr lang="en-US" sz="2000" dirty="0"/>
              <a:t>:</a:t>
            </a:r>
          </a:p>
          <a:p>
            <a:pPr lvl="1"/>
            <a:r>
              <a:rPr lang="en-US" dirty="0"/>
              <a:t>The website is often slow, with outdated designs.</a:t>
            </a:r>
          </a:p>
          <a:p>
            <a:pPr lvl="1"/>
            <a:r>
              <a:rPr lang="en-US" dirty="0"/>
              <a:t>Limited after-sales support online</a:t>
            </a:r>
            <a:r>
              <a:rPr lang="en-IN" dirty="0"/>
              <a:t>.</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buNone/>
            </a:pPr>
            <a:r>
              <a:rPr lang="en-IN" sz="2000" b="1" dirty="0"/>
              <a:t>1.</a:t>
            </a:r>
            <a:r>
              <a:rPr lang="en-US" sz="2000" b="1" dirty="0"/>
              <a:t>To develop a specialized e-commerce platform</a:t>
            </a:r>
            <a:r>
              <a:rPr lang="en-US" sz="2000" dirty="0"/>
              <a:t> dedicated solely to mobile phones, ensuring that users can easily find and compare various mobile phone models without the distractions of unrelated product categories.</a:t>
            </a:r>
          </a:p>
          <a:p>
            <a:pPr>
              <a:buNone/>
            </a:pPr>
            <a:r>
              <a:rPr lang="en-IN" sz="2000" b="1" dirty="0"/>
              <a:t>2.</a:t>
            </a:r>
            <a:r>
              <a:rPr lang="en-US" sz="2000" b="1" dirty="0"/>
              <a:t>To implement a clean and intuitive user interface</a:t>
            </a:r>
            <a:r>
              <a:rPr lang="en-US" sz="2000" dirty="0"/>
              <a:t> that simplifies the mobile shopping experience, addressing the common issue of cluttered designs found on larger e-commerce websites.</a:t>
            </a:r>
          </a:p>
          <a:p>
            <a:pPr>
              <a:buNone/>
            </a:pPr>
            <a:r>
              <a:rPr lang="en-IN" sz="2000" b="1" dirty="0"/>
              <a:t>3.</a:t>
            </a:r>
            <a:r>
              <a:rPr lang="en-US" sz="2000" b="1" dirty="0"/>
              <a:t>To offer detailed mobile phone specifications and price comparisons</a:t>
            </a:r>
            <a:r>
              <a:rPr lang="en-US" sz="2000" dirty="0"/>
              <a:t> to enable users to make well-informed purchasing decisions based on features, customer reviews, and cost.</a:t>
            </a:r>
          </a:p>
          <a:p>
            <a:pPr>
              <a:buNone/>
            </a:pPr>
            <a:r>
              <a:rPr lang="en-IN" sz="2000" b="1" dirty="0"/>
              <a:t>4.</a:t>
            </a:r>
            <a:r>
              <a:rPr lang="en-US" sz="2000" b="1" dirty="0"/>
              <a:t>To integrate seamless customer support</a:t>
            </a:r>
            <a:r>
              <a:rPr lang="en-US" sz="2000" dirty="0"/>
              <a:t> through live </a:t>
            </a:r>
            <a:r>
              <a:rPr lang="en-US" sz="2000" dirty="0" err="1"/>
              <a:t>chatbots</a:t>
            </a:r>
            <a:r>
              <a:rPr lang="en-US" sz="2000" dirty="0"/>
              <a:t> or inquiry forms, ensuring that users receive prompt assistance during their browsing or purchasing process, enhancing the overall customer experience</a:t>
            </a:r>
            <a:r>
              <a:rPr lang="en-IN" sz="2000" dirty="0"/>
              <a:t>.</a:t>
            </a:r>
            <a:endParaRPr lang="en-US" sz="2000"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Autofit/>
          </a:bodyPr>
          <a:lstStyle/>
          <a:p>
            <a:r>
              <a:rPr lang="en-US" sz="2000" b="1" dirty="0"/>
              <a:t>Software and Technologies Used:</a:t>
            </a:r>
            <a:endParaRPr lang="en-US" sz="2000" dirty="0"/>
          </a:p>
          <a:p>
            <a:pPr lvl="0"/>
            <a:r>
              <a:rPr lang="en-US" sz="2000" b="1" dirty="0"/>
              <a:t>Frontend:</a:t>
            </a:r>
            <a:r>
              <a:rPr lang="en-US" sz="2000" dirty="0"/>
              <a:t> HTML, CSS, JavaScript</a:t>
            </a:r>
          </a:p>
          <a:p>
            <a:pPr lvl="0"/>
            <a:r>
              <a:rPr lang="en-US" sz="2000" b="1" dirty="0"/>
              <a:t>Backend:</a:t>
            </a:r>
            <a:r>
              <a:rPr lang="en-US" sz="2000" dirty="0"/>
              <a:t> Python, </a:t>
            </a:r>
            <a:r>
              <a:rPr lang="en-US" sz="2000" dirty="0" err="1"/>
              <a:t>Django</a:t>
            </a:r>
            <a:endParaRPr lang="en-US" sz="2000" dirty="0"/>
          </a:p>
          <a:p>
            <a:pPr lvl="0"/>
            <a:r>
              <a:rPr lang="en-US" sz="2000" b="1" dirty="0"/>
              <a:t>Database:</a:t>
            </a:r>
            <a:r>
              <a:rPr lang="en-US" sz="2000" dirty="0"/>
              <a:t> </a:t>
            </a:r>
            <a:r>
              <a:rPr lang="en-US" sz="2000" dirty="0" err="1"/>
              <a:t>MySQL</a:t>
            </a:r>
            <a:endParaRPr lang="en-US" sz="2000" dirty="0"/>
          </a:p>
          <a:p>
            <a:pPr lvl="0"/>
            <a:r>
              <a:rPr lang="en-US" sz="2000" b="1" dirty="0"/>
              <a:t>Version Control:</a:t>
            </a:r>
            <a:r>
              <a:rPr lang="en-US" sz="2000" dirty="0"/>
              <a:t> </a:t>
            </a:r>
            <a:r>
              <a:rPr lang="en-US" sz="2000" dirty="0" err="1"/>
              <a:t>Git</a:t>
            </a:r>
            <a:r>
              <a:rPr lang="en-US" sz="2000" dirty="0"/>
              <a:t> and </a:t>
            </a:r>
            <a:r>
              <a:rPr lang="en-US" sz="2000" dirty="0" err="1"/>
              <a:t>GitHub</a:t>
            </a:r>
            <a:endParaRPr lang="en-US" sz="2000" dirty="0"/>
          </a:p>
          <a:p>
            <a:pPr lvl="0"/>
            <a:r>
              <a:rPr lang="en-US" sz="2000" b="1" dirty="0"/>
              <a:t>Development Environment:</a:t>
            </a:r>
            <a:r>
              <a:rPr lang="en-US" sz="2000" dirty="0"/>
              <a:t> Visual Studio Code</a:t>
            </a:r>
          </a:p>
          <a:p>
            <a:pPr lvl="0"/>
            <a:r>
              <a:rPr lang="en-US" sz="2000" b="1" dirty="0"/>
              <a:t>Customer Support:</a:t>
            </a:r>
            <a:r>
              <a:rPr lang="en-US" sz="2000" dirty="0"/>
              <a:t> </a:t>
            </a:r>
            <a:r>
              <a:rPr lang="en-US" sz="2000" dirty="0" err="1"/>
              <a:t>Chatbots</a:t>
            </a:r>
            <a:r>
              <a:rPr lang="en-US" sz="2000" dirty="0"/>
              <a:t> and contact forms via APIs</a:t>
            </a:r>
          </a:p>
          <a:p>
            <a:r>
              <a:rPr lang="en-US" sz="2000" b="1" dirty="0"/>
              <a:t>Design Procedure:</a:t>
            </a:r>
            <a:endParaRPr lang="en-US" sz="2000" dirty="0"/>
          </a:p>
          <a:p>
            <a:pPr lvl="0"/>
            <a:r>
              <a:rPr lang="en-US" sz="2000" b="1" dirty="0"/>
              <a:t>User Interface Design:</a:t>
            </a:r>
            <a:r>
              <a:rPr lang="en-US" sz="2000" dirty="0"/>
              <a:t> The website layout will include a header with categories, a footer with links, and a navigation bar for easy access to different sections.</a:t>
            </a:r>
          </a:p>
          <a:p>
            <a:pPr lvl="0"/>
            <a:r>
              <a:rPr lang="en-US" sz="2000" b="1" dirty="0"/>
              <a:t>Product Listing:</a:t>
            </a:r>
            <a:r>
              <a:rPr lang="en-US" sz="2000" dirty="0"/>
              <a:t> Each mobile phone will be listed with an image, price, and specifications, allowing users to compare options easily.</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76</TotalTime>
  <Words>1316</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Times New Roman</vt:lpstr>
      <vt:lpstr>Verdana</vt:lpstr>
      <vt:lpstr>Bioinformatics</vt:lpstr>
      <vt:lpstr>E-Commerce Website(Phone Store)</vt:lpstr>
      <vt:lpstr>Introduction</vt:lpstr>
      <vt:lpstr>Literature Review</vt:lpstr>
      <vt:lpstr>Literature Review</vt:lpstr>
      <vt:lpstr>Literature Review</vt:lpstr>
      <vt:lpstr>Literature Review</vt:lpstr>
      <vt:lpstr>Literature Review</vt:lpstr>
      <vt:lpstr>Objectives</vt:lpstr>
      <vt:lpstr>Methodology</vt:lpstr>
      <vt:lpstr>Methodology</vt:lpstr>
      <vt:lpstr>Timeline of Project</vt:lpstr>
      <vt:lpstr>Expected Outcomes</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MOULYA S</cp:lastModifiedBy>
  <cp:revision>20</cp:revision>
  <dcterms:created xsi:type="dcterms:W3CDTF">2023-03-16T03:26:27Z</dcterms:created>
  <dcterms:modified xsi:type="dcterms:W3CDTF">2025-01-05T07:36:32Z</dcterms:modified>
</cp:coreProperties>
</file>