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82" r:id="rId6"/>
    <p:sldId id="279" r:id="rId7"/>
    <p:sldId id="280" r:id="rId8"/>
    <p:sldId id="295" r:id="rId9"/>
    <p:sldId id="283" r:id="rId10"/>
    <p:sldId id="284" r:id="rId11"/>
    <p:sldId id="268" r:id="rId12"/>
    <p:sldId id="297" r:id="rId13"/>
    <p:sldId id="265"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3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a:solidFill>
                  <a:schemeClr val="tx1"/>
                </a:solidFill>
                <a:effectLst>
                  <a:outerShdw blurRad="38100" dist="19050" dir="2700000" algn="tl" rotWithShape="0">
                    <a:schemeClr val="dk1">
                      <a:alpha val="40000"/>
                    </a:schemeClr>
                  </a:outerShdw>
                </a:effectLst>
                <a:ea typeface="+mn-lt"/>
                <a:cs typeface="+mn-lt"/>
                <a:sym typeface="+mn-ea"/>
              </a:rPr>
              <a:t>Twitter Sentiment Analysis Using Machine Learning and Deep Learning</a:t>
            </a:r>
            <a:endParaRPr lang="en-GB" dirty="0">
              <a:solidFill>
                <a:schemeClr val="tx1"/>
              </a:solidFill>
              <a:effectLst>
                <a:outerShdw blurRad="38100" dist="19050" dir="2700000" algn="tl" rotWithShape="0">
                  <a:schemeClr val="dk1">
                    <a:alpha val="40000"/>
                  </a:schemeClr>
                </a:outerShdw>
              </a:effectLst>
              <a:latin typeface="Cambria" panose="02040503050406030204" pitchFamily="18" charset="0"/>
              <a:ea typeface="+mn-lt"/>
              <a:cs typeface="+mn-lt"/>
              <a:sym typeface="+mn-ea"/>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IN" altLang="en-GB" dirty="0">
                <a:latin typeface="Cambria" panose="02040503050406030204" pitchFamily="18" charset="0"/>
                <a:ea typeface="Cambria" panose="02040503050406030204" pitchFamily="18" charset="0"/>
              </a:rPr>
              <a:t>184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custDataLst>
              <p:tags r:id="rId1"/>
            </p:custDataLst>
          </p:nvPr>
        </p:nvGraphicFramePr>
        <p:xfrm>
          <a:off x="553085" y="2423795"/>
          <a:ext cx="5418455" cy="3863975"/>
        </p:xfrm>
        <a:graphic>
          <a:graphicData uri="http://schemas.openxmlformats.org/drawingml/2006/table">
            <a:tbl>
              <a:tblPr firstRow="1" bandRow="1">
                <a:noFill/>
                <a:tableStyleId>{57690726-49DA-4552-BDEB-330DD8EA8BD9}</a:tableStyleId>
              </a:tblPr>
              <a:tblGrid>
                <a:gridCol w="2084705"/>
                <a:gridCol w="3333750"/>
              </a:tblGrid>
              <a:tr h="39624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1882775">
                <a:tc>
                  <a:txBody>
                    <a:bodyPr/>
                    <a:lstStyle/>
                    <a:p>
                      <a:pPr marL="0" marR="0" lvl="0" indent="0" algn="ctr" rtl="0">
                        <a:spcBef>
                          <a:spcPts val="0"/>
                        </a:spcBef>
                        <a:spcAft>
                          <a:spcPts val="0"/>
                        </a:spcAft>
                        <a:buFont typeface="+mj-lt"/>
                        <a:buNone/>
                      </a:pPr>
                      <a:r>
                        <a:rPr lang="en-IN" sz="1800" u="none" strike="noStrike" cap="none" dirty="0"/>
                        <a:t>20211CSE0123</a:t>
                      </a:r>
                      <a:endParaRPr lang="en-IN" sz="1800" u="none" strike="noStrike" cap="none" dirty="0"/>
                    </a:p>
                    <a:p>
                      <a:pPr marL="0" marR="0" lvl="0" indent="0" algn="ctr" rtl="0">
                        <a:spcBef>
                          <a:spcPts val="0"/>
                        </a:spcBef>
                        <a:spcAft>
                          <a:spcPts val="0"/>
                        </a:spcAft>
                        <a:buFont typeface="+mj-lt"/>
                        <a:buNone/>
                      </a:pPr>
                      <a:r>
                        <a:rPr lang="en-IN" sz="1800" u="none" strike="noStrike" cap="none" dirty="0"/>
                        <a:t>20211CSE0151</a:t>
                      </a:r>
                      <a:endParaRPr lang="en-IN" sz="1800" u="none" strike="noStrike" cap="none" dirty="0"/>
                    </a:p>
                    <a:p>
                      <a:pPr marL="0" marR="0" lvl="0" indent="0" algn="ctr" rtl="0">
                        <a:spcBef>
                          <a:spcPts val="0"/>
                        </a:spcBef>
                        <a:spcAft>
                          <a:spcPts val="0"/>
                        </a:spcAft>
                        <a:buFont typeface="+mj-lt"/>
                        <a:buNone/>
                      </a:pPr>
                      <a:r>
                        <a:rPr lang="en-IN" sz="1800" u="none" strike="noStrike" cap="none" dirty="0"/>
                        <a:t>20211CSE0130</a:t>
                      </a:r>
                      <a:endParaRPr lang="en-IN" sz="1800" u="none" strike="noStrike" cap="none" dirty="0"/>
                    </a:p>
                    <a:p>
                      <a:pPr marL="0" marR="0" lvl="0" indent="0" algn="ctr" rtl="0">
                        <a:spcBef>
                          <a:spcPts val="0"/>
                        </a:spcBef>
                        <a:spcAft>
                          <a:spcPts val="0"/>
                        </a:spcAft>
                        <a:buFont typeface="+mj-lt"/>
                        <a:buNone/>
                      </a:pPr>
                      <a:r>
                        <a:rPr lang="en-IN" sz="1800" u="none" strike="noStrike" cap="none" dirty="0"/>
                        <a:t>20211CSE0012</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Font typeface="+mj-lt"/>
                        <a:buNone/>
                      </a:pPr>
                      <a:endParaRPr lang="en-IN" sz="1800" dirty="0">
                        <a:sym typeface="+mn-ea"/>
                      </a:endParaRPr>
                    </a:p>
                    <a:p>
                      <a:pPr marL="0" marR="0" lvl="0" indent="0" algn="ctr" rtl="0">
                        <a:spcBef>
                          <a:spcPts val="0"/>
                        </a:spcBef>
                        <a:spcAft>
                          <a:spcPts val="0"/>
                        </a:spcAft>
                        <a:buFont typeface="+mj-lt"/>
                        <a:buNone/>
                      </a:pPr>
                      <a:r>
                        <a:rPr lang="en-IN" sz="1800" dirty="0">
                          <a:sym typeface="+mn-ea"/>
                        </a:rPr>
                        <a:t>R.Reddy Ruchitha</a:t>
                      </a:r>
                      <a:endParaRPr lang="en-IN" sz="1800" u="none" strike="noStrike" cap="none" dirty="0"/>
                    </a:p>
                    <a:p>
                      <a:pPr marL="0" marR="0" lvl="0" indent="0" algn="ctr" rtl="0">
                        <a:spcBef>
                          <a:spcPts val="0"/>
                        </a:spcBef>
                        <a:spcAft>
                          <a:spcPts val="0"/>
                        </a:spcAft>
                        <a:buFont typeface="+mj-lt"/>
                        <a:buNone/>
                      </a:pPr>
                      <a:r>
                        <a:rPr lang="en-IN" sz="1800" dirty="0">
                          <a:sym typeface="+mn-ea"/>
                        </a:rPr>
                        <a:t>S.Saraswathi Sree Moulya</a:t>
                      </a:r>
                      <a:endParaRPr lang="en-IN" sz="1800" u="none" strike="noStrike" cap="none" dirty="0"/>
                    </a:p>
                    <a:p>
                      <a:pPr marL="0" marR="0" lvl="0" indent="0" algn="ctr" rtl="0">
                        <a:spcBef>
                          <a:spcPts val="0"/>
                        </a:spcBef>
                        <a:spcAft>
                          <a:spcPts val="0"/>
                        </a:spcAft>
                        <a:buFont typeface="+mj-lt"/>
                        <a:buNone/>
                      </a:pPr>
                      <a:r>
                        <a:rPr lang="en-IN" sz="1800" dirty="0">
                          <a:sym typeface="+mn-ea"/>
                        </a:rPr>
                        <a:t>D.Ganesh Reddy</a:t>
                      </a:r>
                      <a:endParaRPr lang="en-IN" sz="1800" u="none" strike="noStrike" cap="none" dirty="0"/>
                    </a:p>
                    <a:p>
                      <a:pPr marL="0" marR="0" lvl="0" indent="0" algn="ctr" rtl="0">
                        <a:spcBef>
                          <a:spcPts val="0"/>
                        </a:spcBef>
                        <a:spcAft>
                          <a:spcPts val="0"/>
                        </a:spcAft>
                        <a:buFont typeface="+mj-lt"/>
                        <a:buNone/>
                      </a:pPr>
                      <a:r>
                        <a:rPr lang="en-IN" sz="1800" dirty="0">
                          <a:sym typeface="+mn-ea"/>
                        </a:rPr>
                        <a:t>G.Siva Sai Krishna</a:t>
                      </a:r>
                      <a:endParaRPr lang="en-IN" sz="1800" u="none" strike="noStrike" cap="none" dirty="0"/>
                    </a:p>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9624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9624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9624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9624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6530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US" altLang="en-US" sz="1700" b="1" dirty="0">
                <a:solidFill>
                  <a:srgbClr val="002060"/>
                </a:solidFill>
                <a:latin typeface="Cambria" panose="02040503050406030204" pitchFamily="18" charset="0"/>
                <a:ea typeface="Cambria" panose="02040503050406030204" pitchFamily="18" charset="0"/>
                <a:sym typeface="+mn-ea"/>
              </a:rPr>
              <a:t>Taranath N L</a:t>
            </a:r>
            <a:endParaRPr b="1" dirty="0">
              <a:solidFill>
                <a:srgbClr val="002060"/>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Associate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endPar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School </a:t>
            </a: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Project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Coordinators: </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Timeline of the Project</a:t>
            </a:r>
            <a:endParaRPr lang="en-IN" altLang="en-US"/>
          </a:p>
        </p:txBody>
      </p:sp>
      <p:sp>
        <p:nvSpPr>
          <p:cNvPr id="3" name="Text Placeholder 2"/>
          <p:cNvSpPr>
            <a:spLocks noGrp="1"/>
          </p:cNvSpPr>
          <p:nvPr>
            <p:ph type="body" idx="1"/>
          </p:nvPr>
        </p:nvSpPr>
        <p:spPr/>
        <p:txBody>
          <a:bodyPr/>
          <a:p>
            <a:endParaRPr lang="en-US"/>
          </a:p>
        </p:txBody>
      </p:sp>
      <p:pic>
        <p:nvPicPr>
          <p:cNvPr id="7" name="Picture 6"/>
          <p:cNvPicPr>
            <a:picLocks noChangeAspect="1"/>
          </p:cNvPicPr>
          <p:nvPr/>
        </p:nvPicPr>
        <p:blipFill>
          <a:blip r:embed="rId1"/>
          <a:stretch>
            <a:fillRect/>
          </a:stretch>
        </p:blipFill>
        <p:spPr>
          <a:xfrm>
            <a:off x="800100" y="1095375"/>
            <a:ext cx="10591800" cy="4667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a:t>
            </a:r>
            <a:r>
              <a:rPr lang="en-GB" dirty="0" smtClean="0">
                <a:latin typeface="Cambria" panose="02040503050406030204" pitchFamily="18" charset="0"/>
                <a:ea typeface="Cambria" panose="02040503050406030204" pitchFamily="18" charset="0"/>
              </a:rPr>
              <a:t>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20000"/>
          </a:bodyPr>
          <a:lstStyle/>
          <a:p>
            <a:pPr marL="495300" indent="-342900">
              <a:spcBef>
                <a:spcPts val="0"/>
              </a:spcBef>
              <a:buFont typeface="Wingdings" panose="05000000000000000000" pitchFamily="2" charset="2"/>
              <a:buChar char="Ø"/>
            </a:pPr>
            <a:r>
              <a:rPr lang="en-US" altLang="en-US" dirty="0">
                <a:latin typeface="Cambria" panose="02040503050406030204" pitchFamily="18" charset="0"/>
                <a:ea typeface="Cambria" panose="02040503050406030204" pitchFamily="18" charset="0"/>
              </a:rPr>
              <a:t>"SentiDiff: Combining Textual Information and Sentiment Diffusion Patterns for Twitter Sentiment Analysis"</a:t>
            </a:r>
            <a:endParaRPr lang="en-US" altLang="en-US"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dirty="0">
                <a:latin typeface="Cambria" panose="02040503050406030204" pitchFamily="18" charset="0"/>
                <a:ea typeface="Cambria" panose="02040503050406030204" pitchFamily="18" charset="0"/>
              </a:rPr>
              <a:t>Journal: IEEE Transactions on Knowledge and Data Engineering, 2020</a:t>
            </a:r>
            <a:endParaRPr lang="en-US" altLang="en-US"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dirty="0">
                <a:latin typeface="Cambria" panose="02040503050406030204" pitchFamily="18" charset="0"/>
                <a:ea typeface="Cambria" panose="02040503050406030204" pitchFamily="18" charset="0"/>
              </a:rPr>
              <a:t>Methodology: Sentiment classifiers combined with sentiment diffusion analysis using the SentiDiff algorithm.</a:t>
            </a:r>
            <a:endParaRPr lang="en-US" alt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US" altLang="en-US" dirty="0">
                <a:latin typeface="Cambria" panose="02040503050406030204" pitchFamily="18" charset="0"/>
                <a:ea typeface="Cambria" panose="02040503050406030204" pitchFamily="18" charset="0"/>
              </a:rPr>
              <a:t>"Deep Convolution Neural Networks for Twitter Sentiment Analysis"</a:t>
            </a:r>
            <a:endParaRPr lang="en-US" altLang="en-US"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dirty="0">
                <a:latin typeface="Cambria" panose="02040503050406030204" pitchFamily="18" charset="0"/>
                <a:ea typeface="Cambria" panose="02040503050406030204" pitchFamily="18" charset="0"/>
              </a:rPr>
              <a:t>Used deep CNNs and experimented with different feature combinations (BoW, sentiment polarity, GloVe embeddings).</a:t>
            </a:r>
            <a:endParaRPr lang="en-US" alt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US" altLang="en-US" dirty="0">
                <a:latin typeface="Cambria" panose="02040503050406030204" pitchFamily="18" charset="0"/>
                <a:ea typeface="Cambria" panose="02040503050406030204" pitchFamily="18" charset="0"/>
              </a:rPr>
              <a:t>"A Deep Learning-Based Sentiment Analysis Approach (MF-CNN-BiLSTM) and Topic Modeling of Tweets Related to the Ukraine–Russia Conflict"</a:t>
            </a:r>
            <a:endParaRPr lang="en-US" altLang="en-US"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dirty="0">
                <a:latin typeface="Cambria" panose="02040503050406030204" pitchFamily="18" charset="0"/>
                <a:ea typeface="Cambria" panose="02040503050406030204" pitchFamily="18" charset="0"/>
              </a:rPr>
              <a:t>Applied LDA for topic modeling and MF-CNN-BiLSTM for sentiment classification.</a:t>
            </a:r>
            <a:endParaRPr lang="en-US" altLang="en-US"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r>
              <a:rPr lang="en-US" altLang="en-US" dirty="0">
                <a:latin typeface="Cambria" panose="02040503050406030204" pitchFamily="18" charset="0"/>
                <a:ea typeface="Cambria" panose="02040503050406030204" pitchFamily="18" charset="0"/>
              </a:rPr>
              <a:t>"TSA-CNN-AOA: Twitter Sentiment Analysis Using CNN Optimized via Arithmetic Optimization Algorithm"</a:t>
            </a:r>
            <a:endParaRPr lang="en-US" altLang="en-US" dirty="0">
              <a:latin typeface="Cambria" panose="02040503050406030204" pitchFamily="18" charset="0"/>
              <a:ea typeface="Cambria" panose="02040503050406030204" pitchFamily="18" charset="0"/>
            </a:endParaRPr>
          </a:p>
          <a:p>
            <a:pPr marL="152400" indent="0">
              <a:spcBef>
                <a:spcPts val="0"/>
              </a:spcBef>
              <a:buFont typeface="Wingdings" panose="05000000000000000000" pitchFamily="2" charset="2"/>
              <a:buNone/>
            </a:pPr>
            <a:r>
              <a:rPr lang="en-US" altLang="en-US" dirty="0">
                <a:latin typeface="Cambria" panose="02040503050406030204" pitchFamily="18" charset="0"/>
                <a:ea typeface="Cambria" panose="02040503050406030204" pitchFamily="18" charset="0"/>
              </a:rPr>
              <a:t>Compared CNN with SVM, Naïve Bayes, and decision trees to enhance classification accuracy.</a:t>
            </a:r>
            <a:endParaRPr lang="en-US" altLang="en-US"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Problem Statement</a:t>
            </a:r>
            <a:endParaRPr lang="en-US"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sym typeface="+mn-ea"/>
              </a:rPr>
              <a:t>Analysis </a:t>
            </a:r>
            <a:r>
              <a:rPr lang="en-US" dirty="0">
                <a:latin typeface="Cambria" panose="02040503050406030204" pitchFamily="18" charset="0"/>
                <a:ea typeface="Cambria" panose="02040503050406030204" pitchFamily="18" charset="0"/>
                <a:sym typeface="+mn-ea"/>
              </a:rPr>
              <a:t>of Problem Statement</a:t>
            </a:r>
            <a:endParaRPr lang="en-US"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Timeline of the Project</a:t>
            </a: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smtClean="0">
                <a:latin typeface="Cambria" panose="02040503050406030204" pitchFamily="18" charset="0"/>
                <a:ea typeface="Cambria" panose="02040503050406030204" pitchFamily="18" charset="0"/>
              </a:rPr>
              <a:t>References</a:t>
            </a: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Problem Statement</a:t>
            </a:r>
            <a:endParaRPr lang="en-IN" altLang="en-US"/>
          </a:p>
        </p:txBody>
      </p:sp>
      <p:sp>
        <p:nvSpPr>
          <p:cNvPr id="3" name="Text Placeholder 2"/>
          <p:cNvSpPr>
            <a:spLocks noGrp="1"/>
          </p:cNvSpPr>
          <p:nvPr>
            <p:ph type="body" idx="1"/>
          </p:nvPr>
        </p:nvSpPr>
        <p:spPr/>
        <p:txBody>
          <a:bodyPr/>
          <a:p>
            <a:r>
              <a:rPr lang="en-US" altLang="en-US"/>
              <a:t>Social media platforms like Twitter have become major sources of real-time opinions and sentiments on various topics. Sentiment analysis of tweets helps in understanding public opinion, predicting trends, and assisting businesses in decision-making. However, analyzing sentiments in tweets is challenging due to short text length, informal language, slang, and sarcasm. Our project aims to build a sentiment analysis model using both traditional machine learning techniques and deep learning models to achieve high accuracy in classifying tweets as positive or negative.</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Abstract</a:t>
            </a:r>
            <a:endParaRPr lang="en-IN" altLang="en-US"/>
          </a:p>
        </p:txBody>
      </p:sp>
      <p:sp>
        <p:nvSpPr>
          <p:cNvPr id="3" name="Text Placeholder 2"/>
          <p:cNvSpPr>
            <a:spLocks noGrp="1"/>
          </p:cNvSpPr>
          <p:nvPr>
            <p:ph type="body" idx="1"/>
          </p:nvPr>
        </p:nvSpPr>
        <p:spPr/>
        <p:txBody>
          <a:bodyPr/>
          <a:p>
            <a:r>
              <a:rPr lang="en-GB">
                <a:latin typeface="Georgia" panose="02040502050405020303"/>
                <a:cs typeface="Times New Roman" panose="02020603050405020304"/>
                <a:sym typeface="+mn-ea"/>
              </a:rPr>
              <a:t>This project focuses on sentiment analysis of Twitter data employing both traditional machine learning techniques and deep learning models.</a:t>
            </a:r>
            <a:endParaRPr lang="en-GB">
              <a:latin typeface="Times New Roman" panose="02020603050405020304"/>
              <a:cs typeface="Times New Roman" panose="02020603050405020304"/>
            </a:endParaRPr>
          </a:p>
          <a:p>
            <a:r>
              <a:rPr lang="en-GB">
                <a:latin typeface="Georgia" panose="02040502050405020303"/>
                <a:cs typeface="Times New Roman" panose="02020603050405020304"/>
                <a:sym typeface="+mn-ea"/>
              </a:rPr>
              <a:t>By leveraging natural language processing methods, we aim to extract sentiments from tweets accurately. </a:t>
            </a:r>
            <a:endParaRPr lang="en-GB">
              <a:latin typeface="Times New Roman" panose="02020603050405020304"/>
              <a:cs typeface="Times New Roman" panose="02020603050405020304"/>
            </a:endParaRPr>
          </a:p>
          <a:p>
            <a:r>
              <a:rPr lang="en-GB">
                <a:latin typeface="Georgia" panose="02040502050405020303"/>
                <a:cs typeface="Times New Roman" panose="02020603050405020304"/>
                <a:sym typeface="+mn-ea"/>
              </a:rPr>
              <a:t>Through a comparative analysis of the effectiveness of machine learning algorithms and deep learning architectures, we seek to identify the most suitable approach for sentiment classification in the dynamic and noisy environment of social media.</a:t>
            </a:r>
            <a:endParaRPr lang="en-GB">
              <a:latin typeface="Times New Roman" panose="02020603050405020304"/>
              <a:cs typeface="Times New Roman" panose="02020603050405020304"/>
            </a:endParaRP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Introduction</a:t>
            </a:r>
            <a:endParaRPr lang="en-IN" altLang="en-US"/>
          </a:p>
        </p:txBody>
      </p:sp>
      <p:sp>
        <p:nvSpPr>
          <p:cNvPr id="3" name="Text Placeholder 2"/>
          <p:cNvSpPr>
            <a:spLocks noGrp="1"/>
          </p:cNvSpPr>
          <p:nvPr>
            <p:ph type="body" idx="1"/>
          </p:nvPr>
        </p:nvSpPr>
        <p:spPr/>
        <p:txBody>
          <a:bodyPr>
            <a:normAutofit fontScale="90000" lnSpcReduction="10000"/>
          </a:bodyPr>
          <a:p>
            <a:r>
              <a:rPr lang="en-US">
                <a:latin typeface="Georgia" panose="02040502050405020303"/>
                <a:sym typeface="+mn-ea"/>
              </a:rPr>
              <a:t>In the era of social media dominance, Twitter has emerged as a rich source of real-time opinions and sentiments on diverse topics spanning from politics to product reviews. </a:t>
            </a:r>
            <a:endParaRPr lang="en-US"/>
          </a:p>
          <a:p>
            <a:r>
              <a:rPr lang="en-US">
                <a:latin typeface="Georgia" panose="02040502050405020303"/>
                <a:sym typeface="+mn-ea"/>
              </a:rPr>
              <a:t>Our objective is to develop robust methods capable of accurately classifying the sentiment expressed in tweets. By employing natural language processing (NLP) techniques, we aim to preprocess the textual data, extracting relevant features that capture the nuances of human expression. </a:t>
            </a:r>
            <a:endParaRPr lang="en-US"/>
          </a:p>
          <a:p>
            <a:r>
              <a:rPr lang="en-US">
                <a:latin typeface="Georgia" panose="02040502050405020303"/>
                <a:sym typeface="+mn-ea"/>
              </a:rPr>
              <a:t>Subsequently, we will explore a variety of machine learning algorithms, ranging from classic approaches such as Support Vector Machines (SVM) and Random Forests to more recent advancements like Gradient Boosting and ensemble methods.</a:t>
            </a:r>
            <a:endParaRPr lang="en-US"/>
          </a:p>
          <a:p>
            <a:r>
              <a:rPr lang="en-US">
                <a:latin typeface="Georgia" panose="02040502050405020303"/>
                <a:sym typeface="+mn-ea"/>
              </a:rPr>
              <a:t> Additionally, we will delve into the realm of deep learning, experimenting with architectures such as Convolutional Neural Networks (CNNs) and Recurrent Neural Networks (RNNs) to capture the contextual information inherent in sequential data like tweets. </a:t>
            </a:r>
            <a:endParaRPr lang="en-US"/>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dirty="0" smtClean="0">
                <a:latin typeface="Cambria" panose="02040503050406030204" pitchFamily="18" charset="0"/>
                <a:ea typeface="Cambria" panose="02040503050406030204" pitchFamily="18" charset="0"/>
                <a:sym typeface="+mn-ea"/>
              </a:rPr>
              <a:t>Problem Statement Number: </a:t>
            </a:r>
            <a:r>
              <a:rPr lang="en-US" altLang="zh-CN">
                <a:solidFill>
                  <a:srgbClr val="002060"/>
                </a:solidFill>
                <a:latin typeface="Calibri" panose="020F0502020204030204"/>
                <a:ea typeface="Calibri" panose="020F0502020204030204"/>
                <a:sym typeface="+mn-ea"/>
              </a:rPr>
              <a:t>PSCS_74</a:t>
            </a:r>
            <a:endParaRPr lang="en-US" altLang="zh-CN">
              <a:solidFill>
                <a:srgbClr val="002060"/>
              </a:solidFill>
              <a:latin typeface="Calibri" panose="020F0502020204030204"/>
              <a:ea typeface="Calibri" panose="020F0502020204030204"/>
              <a:sym typeface="+mn-ea"/>
            </a:endParaRPr>
          </a:p>
        </p:txBody>
      </p:sp>
      <p:sp>
        <p:nvSpPr>
          <p:cNvPr id="3" name="Text Placeholder 2"/>
          <p:cNvSpPr>
            <a:spLocks noGrp="1"/>
          </p:cNvSpPr>
          <p:nvPr>
            <p:ph type="body" idx="1"/>
          </p:nvPr>
        </p:nvSpPr>
        <p:spPr>
          <a:xfrm>
            <a:off x="812800" y="969010"/>
            <a:ext cx="10668000" cy="5126990"/>
          </a:xfrm>
        </p:spPr>
        <p:txBody>
          <a:bodyPr>
            <a:noAutofit/>
          </a:bodyPr>
          <a:p>
            <a:pPr marL="342900" lvl="0" indent="-190500" algn="just">
              <a:spcBef>
                <a:spcPts val="0"/>
              </a:spcBef>
              <a:buNone/>
            </a:pPr>
            <a:r>
              <a:rPr lang="en-US" sz="1200" b="1" dirty="0" smtClean="0">
                <a:latin typeface="Verdana" panose="020B0604030504040204" charset="0"/>
                <a:ea typeface="Cambria" panose="02040503050406030204" pitchFamily="18" charset="0"/>
                <a:cs typeface="Verdana" panose="020B0604030504040204" charset="0"/>
                <a:sym typeface="+mn-ea"/>
              </a:rPr>
              <a:t>Organization:</a:t>
            </a:r>
            <a:r>
              <a:rPr lang="en-US" sz="1200" dirty="0" smtClean="0">
                <a:latin typeface="Verdana" panose="020B0604030504040204" charset="0"/>
                <a:ea typeface="Cambria" panose="02040503050406030204" pitchFamily="18" charset="0"/>
                <a:cs typeface="Verdana" panose="020B0604030504040204" charset="0"/>
                <a:sym typeface="+mn-ea"/>
              </a:rPr>
              <a:t> </a:t>
            </a:r>
            <a:r>
              <a:rPr lang="en-US" altLang="zh-CN" sz="1200">
                <a:solidFill>
                  <a:schemeClr val="tx1"/>
                </a:solidFill>
                <a:latin typeface="Verdana" panose="020B0604030504040204" charset="0"/>
                <a:ea typeface="Calibri" panose="020F0502020204030204"/>
                <a:cs typeface="Verdana" panose="020B0604030504040204" charset="0"/>
                <a:sym typeface="+mn-ea"/>
              </a:rPr>
              <a:t>Ministry of Commerce and Industries</a:t>
            </a:r>
            <a:endParaRPr lang="en-US" sz="1200" dirty="0" smtClean="0">
              <a:solidFill>
                <a:schemeClr val="tx1"/>
              </a:solidFill>
              <a:latin typeface="Verdana" panose="020B0604030504040204" charset="0"/>
              <a:ea typeface="Cambria" panose="02040503050406030204" pitchFamily="18" charset="0"/>
              <a:cs typeface="Verdana" panose="020B0604030504040204" charset="0"/>
            </a:endParaRPr>
          </a:p>
          <a:p>
            <a:pPr marL="342900" lvl="0" indent="-190500" algn="just">
              <a:lnSpc>
                <a:spcPct val="200000"/>
              </a:lnSpc>
              <a:spcBef>
                <a:spcPts val="0"/>
              </a:spcBef>
              <a:buNone/>
            </a:pPr>
            <a:r>
              <a:rPr lang="en-US" sz="1200" b="1" dirty="0">
                <a:latin typeface="Verdana" panose="020B0604030504040204" charset="0"/>
                <a:ea typeface="Cambria" panose="02040503050406030204" pitchFamily="18" charset="0"/>
                <a:cs typeface="Verdana" panose="020B0604030504040204" charset="0"/>
                <a:sym typeface="+mn-ea"/>
              </a:rPr>
              <a:t>Category </a:t>
            </a:r>
            <a:r>
              <a:rPr lang="en-US" sz="1200" b="1" dirty="0" smtClean="0">
                <a:latin typeface="Verdana" panose="020B0604030504040204" charset="0"/>
                <a:ea typeface="Cambria" panose="02040503050406030204" pitchFamily="18" charset="0"/>
                <a:cs typeface="Verdana" panose="020B0604030504040204" charset="0"/>
                <a:sym typeface="+mn-ea"/>
              </a:rPr>
              <a:t>(Hardware / Software / Both</a:t>
            </a:r>
            <a:r>
              <a:rPr lang="en-US" sz="1200" b="1" dirty="0">
                <a:latin typeface="Verdana" panose="020B0604030504040204" charset="0"/>
                <a:ea typeface="Cambria" panose="02040503050406030204" pitchFamily="18" charset="0"/>
                <a:cs typeface="Verdana" panose="020B0604030504040204" charset="0"/>
                <a:sym typeface="+mn-ea"/>
              </a:rPr>
              <a:t>) </a:t>
            </a:r>
            <a:r>
              <a:rPr lang="en-US" sz="1200" b="1" dirty="0" smtClean="0">
                <a:latin typeface="Verdana" panose="020B0604030504040204" charset="0"/>
                <a:ea typeface="Cambria" panose="02040503050406030204" pitchFamily="18" charset="0"/>
                <a:cs typeface="Verdana" panose="020B0604030504040204" charset="0"/>
                <a:sym typeface="+mn-ea"/>
              </a:rPr>
              <a:t>:</a:t>
            </a:r>
            <a:r>
              <a:rPr lang="en-IN" altLang="en-US" sz="1200" dirty="0" smtClean="0">
                <a:latin typeface="Verdana" panose="020B0604030504040204" charset="0"/>
                <a:ea typeface="Cambria" panose="02040503050406030204" pitchFamily="18" charset="0"/>
                <a:cs typeface="Verdana" panose="020B0604030504040204" charset="0"/>
                <a:sym typeface="+mn-ea"/>
              </a:rPr>
              <a:t> Software</a:t>
            </a:r>
            <a:endParaRPr lang="en-US" sz="1200" dirty="0" smtClean="0">
              <a:latin typeface="Verdana" panose="020B0604030504040204" charset="0"/>
              <a:ea typeface="Cambria" panose="02040503050406030204" pitchFamily="18" charset="0"/>
              <a:cs typeface="Verdana" panose="020B0604030504040204" charset="0"/>
            </a:endParaRPr>
          </a:p>
          <a:p>
            <a:pPr marL="342900" lvl="0" indent="-190500" algn="just">
              <a:lnSpc>
                <a:spcPct val="200000"/>
              </a:lnSpc>
              <a:spcBef>
                <a:spcPts val="0"/>
              </a:spcBef>
              <a:buNone/>
            </a:pPr>
            <a:r>
              <a:rPr lang="en-US" sz="1200" b="1" dirty="0">
                <a:latin typeface="Verdana" panose="020B0604030504040204" charset="0"/>
                <a:ea typeface="Cambria" panose="02040503050406030204" pitchFamily="18" charset="0"/>
                <a:cs typeface="Verdana" panose="020B0604030504040204" charset="0"/>
                <a:sym typeface="+mn-ea"/>
              </a:rPr>
              <a:t>Problem </a:t>
            </a:r>
            <a:r>
              <a:rPr lang="en-US" sz="1200" b="1" dirty="0" smtClean="0">
                <a:latin typeface="Verdana" panose="020B0604030504040204" charset="0"/>
                <a:ea typeface="Cambria" panose="02040503050406030204" pitchFamily="18" charset="0"/>
                <a:cs typeface="Verdana" panose="020B0604030504040204" charset="0"/>
                <a:sym typeface="+mn-ea"/>
              </a:rPr>
              <a:t>Description:</a:t>
            </a:r>
            <a:endParaRPr lang="en-US" sz="1200" b="1" dirty="0" smtClean="0">
              <a:latin typeface="Verdana" panose="020B0604030504040204" charset="0"/>
              <a:ea typeface="Cambria" panose="02040503050406030204" pitchFamily="18" charset="0"/>
              <a:cs typeface="Verdana" panose="020B0604030504040204" charset="0"/>
              <a:sym typeface="+mn-ea"/>
            </a:endParaRPr>
          </a:p>
          <a:p>
            <a:pPr marL="342900" lvl="0" indent="-190500" algn="just">
              <a:lnSpc>
                <a:spcPct val="200000"/>
              </a:lnSpc>
              <a:spcBef>
                <a:spcPts val="0"/>
              </a:spcBef>
              <a:buNone/>
            </a:pPr>
            <a:r>
              <a:rPr lang="en-US" altLang="zh-CN" sz="1200">
                <a:solidFill>
                  <a:srgbClr val="000000"/>
                </a:solidFill>
                <a:latin typeface="Verdana" panose="020B0604030504040204" charset="0"/>
                <a:ea typeface="Calibri" panose="020F0502020204030204"/>
                <a:cs typeface="Verdana" panose="020B0604030504040204" charset="0"/>
                <a:sym typeface="+mn-ea"/>
              </a:rPr>
              <a:t>This problem involves developing a sentiment analysis solution specifically designed for analyzing the sentiment expressed in the social media presence of individuals and organizations. With the significant impact of social media on personal and organizational reputation, understanding the sentiment of social media posts, comments, and interactions has become essential for individuals and businesses alike. Sentiment analysis refers to the process of automatically determining the sentiment or emotional tone conveyed by text or speech. In the context of social media, sentiment analysis can provide valuable insights into public perception, customer feedback, and brand reputation. By analyzing the sentiments expressed in social media content, individuals and organizations can gauge the overall sentiment trends, identify potential issues, and take appropriate actions to maintain or enhance their online presence.</a:t>
            </a:r>
            <a:endParaRPr lang="en-US" altLang="zh-CN" sz="1200" b="0" i="0">
              <a:solidFill>
                <a:srgbClr val="000000"/>
              </a:solidFill>
              <a:latin typeface="Verdana" panose="020B0604030504040204" charset="0"/>
              <a:ea typeface="Calibri" panose="020F0502020204030204"/>
              <a:cs typeface="Verdana" panose="020B0604030504040204" charset="0"/>
            </a:endParaRPr>
          </a:p>
          <a:p>
            <a:pPr marL="342900" lvl="0" indent="-190500" algn="just">
              <a:lnSpc>
                <a:spcPct val="200000"/>
              </a:lnSpc>
              <a:spcBef>
                <a:spcPts val="0"/>
              </a:spcBef>
              <a:buNone/>
            </a:pPr>
            <a:r>
              <a:rPr lang="en-US" sz="1200" b="1" dirty="0">
                <a:latin typeface="Verdana" panose="020B0604030504040204" charset="0"/>
                <a:ea typeface="Cambria" panose="02040503050406030204" pitchFamily="18" charset="0"/>
                <a:cs typeface="Verdana" panose="020B0604030504040204" charset="0"/>
                <a:sym typeface="+mn-ea"/>
              </a:rPr>
              <a:t>Difficulty </a:t>
            </a:r>
            <a:r>
              <a:rPr lang="en-US" sz="1200" b="1" dirty="0" smtClean="0">
                <a:latin typeface="Verdana" panose="020B0604030504040204" charset="0"/>
                <a:ea typeface="Cambria" panose="02040503050406030204" pitchFamily="18" charset="0"/>
                <a:cs typeface="Verdana" panose="020B0604030504040204" charset="0"/>
                <a:sym typeface="+mn-ea"/>
              </a:rPr>
              <a:t>Level:</a:t>
            </a:r>
            <a:r>
              <a:rPr lang="en-IN" altLang="en-US" sz="1200" dirty="0" smtClean="0">
                <a:latin typeface="Verdana" panose="020B0604030504040204" charset="0"/>
                <a:ea typeface="Cambria" panose="02040503050406030204" pitchFamily="18" charset="0"/>
                <a:cs typeface="Verdana" panose="020B0604030504040204" charset="0"/>
                <a:sym typeface="+mn-ea"/>
              </a:rPr>
              <a:t>Complex</a:t>
            </a:r>
            <a:endParaRPr lang="en-US" sz="1200" dirty="0" smtClean="0">
              <a:latin typeface="Verdana" panose="020B0604030504040204" charset="0"/>
              <a:ea typeface="Cambria" panose="02040503050406030204" pitchFamily="18" charset="0"/>
              <a:cs typeface="Verdana" panose="020B0604030504040204" charset="0"/>
              <a:sym typeface="+mn-ea"/>
            </a:endParaRPr>
          </a:p>
          <a:p>
            <a:pPr marL="342900" lvl="0" indent="-190500" algn="just">
              <a:lnSpc>
                <a:spcPct val="200000"/>
              </a:lnSpc>
              <a:spcBef>
                <a:spcPts val="0"/>
              </a:spcBef>
              <a:buNone/>
            </a:pPr>
            <a:r>
              <a:rPr lang="en-GB" sz="1200" b="1" dirty="0" smtClean="0">
                <a:latin typeface="Verdana" panose="020B0604030504040204" charset="0"/>
                <a:ea typeface="Cambria" panose="02040503050406030204" pitchFamily="18" charset="0"/>
                <a:cs typeface="Verdana" panose="020B0604030504040204" charset="0"/>
                <a:sym typeface="+mn-ea"/>
              </a:rPr>
              <a:t>Problem Statement Number: </a:t>
            </a:r>
            <a:r>
              <a:rPr lang="en-US" sz="1200" b="1" dirty="0" smtClean="0">
                <a:latin typeface="Verdana" panose="020B0604030504040204" charset="0"/>
                <a:ea typeface="Cambria" panose="02040503050406030204" pitchFamily="18" charset="0"/>
                <a:cs typeface="Verdana" panose="020B0604030504040204" charset="0"/>
                <a:sym typeface="+mn-ea"/>
              </a:rPr>
              <a:t> </a:t>
            </a:r>
            <a:r>
              <a:rPr lang="en-US" altLang="zh-CN" sz="1200">
                <a:solidFill>
                  <a:schemeClr val="tx1"/>
                </a:solidFill>
                <a:latin typeface="Verdana" panose="020B0604030504040204" charset="0"/>
                <a:ea typeface="Calibri" panose="020F0502020204030204"/>
                <a:cs typeface="Verdana" panose="020B0604030504040204" charset="0"/>
                <a:sym typeface="+mn-ea"/>
              </a:rPr>
              <a:t>PSCS_74</a:t>
            </a:r>
            <a:endParaRPr sz="1200" dirty="0">
              <a:solidFill>
                <a:schemeClr val="tx1"/>
              </a:solidFill>
              <a:latin typeface="Verdana" panose="020B0604030504040204" charset="0"/>
              <a:ea typeface="Cambria" panose="02040503050406030204" pitchFamily="18" charset="0"/>
              <a:cs typeface="Verdana" panose="020B0604030504040204" charset="0"/>
            </a:endParaRPr>
          </a:p>
          <a:p>
            <a:endParaRPr lang="en-US" sz="1200" dirty="0">
              <a:solidFill>
                <a:schemeClr val="tx1"/>
              </a:solidFill>
              <a:latin typeface="Verdana" panose="020B0604030504040204" charset="0"/>
              <a:ea typeface="Cambria" panose="02040503050406030204" pitchFamily="18" charset="0"/>
              <a:cs typeface="Verdana" panose="020B060403050404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Analysis of Problem Statement</a:t>
            </a:r>
            <a:endParaRPr lang="en-IN" altLang="en-US"/>
          </a:p>
        </p:txBody>
      </p:sp>
      <p:sp>
        <p:nvSpPr>
          <p:cNvPr id="3" name="Text Placeholder 2"/>
          <p:cNvSpPr>
            <a:spLocks noGrp="1"/>
          </p:cNvSpPr>
          <p:nvPr>
            <p:ph type="body" idx="1"/>
          </p:nvPr>
        </p:nvSpPr>
        <p:spPr/>
        <p:txBody>
          <a:bodyPr/>
          <a:p>
            <a:pPr marL="76200" indent="0">
              <a:buNone/>
            </a:pPr>
            <a:r>
              <a:rPr lang="en-US" altLang="en-US" b="1"/>
              <a:t>Technology Stack</a:t>
            </a:r>
            <a:r>
              <a:rPr lang="en-IN" altLang="en-US" b="1"/>
              <a:t>:</a:t>
            </a:r>
            <a:endParaRPr lang="en-US" altLang="en-US" b="1"/>
          </a:p>
          <a:p>
            <a:r>
              <a:rPr lang="en-US" altLang="en-US"/>
              <a:t>Programming Language: Python</a:t>
            </a:r>
            <a:endParaRPr lang="en-US" altLang="en-US"/>
          </a:p>
          <a:p>
            <a:r>
              <a:rPr lang="en-US" altLang="en-US"/>
              <a:t>Libraries &amp; Frameworks: NLTK, Scikit-Learn, TensorFlow/Keras, Pandas, Matplotlib, Word2Vec/GloVe</a:t>
            </a:r>
            <a:endParaRPr lang="en-US" altLang="en-US"/>
          </a:p>
          <a:p>
            <a:r>
              <a:rPr lang="en-US" altLang="en-US"/>
              <a:t>Machine Learning Models: Support Vector Machines (SVM), Random Forest, Logistic Regression</a:t>
            </a:r>
            <a:endParaRPr lang="en-US" altLang="en-US"/>
          </a:p>
          <a:p>
            <a:r>
              <a:rPr lang="en-US" altLang="en-US"/>
              <a:t>Deep Learning Models: Convolutional Neural Networks (CNN), Recurrent Neural Networks (RNN), BiLSTM</a:t>
            </a:r>
            <a:endParaRPr lang="en-US" altLang="en-US"/>
          </a:p>
          <a:p>
            <a:r>
              <a:rPr lang="en-US" altLang="en-US"/>
              <a:t>Dataset: 100,000 tweets with labels (Positive/Negative)</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Analysis of Problem Statement</a:t>
            </a:r>
            <a:r>
              <a:rPr lang="en-US" dirty="0" smtClean="0">
                <a:latin typeface="Cambria" panose="02040503050406030204" pitchFamily="18" charset="0"/>
                <a:ea typeface="Cambria" panose="02040503050406030204" pitchFamily="18" charset="0"/>
                <a:sym typeface="+mn-ea"/>
              </a:rPr>
              <a:t>(contd...)</a:t>
            </a:r>
            <a:endParaRPr lang="en-IN" altLang="en-US"/>
          </a:p>
        </p:txBody>
      </p:sp>
      <p:sp>
        <p:nvSpPr>
          <p:cNvPr id="3" name="Text Placeholder 2"/>
          <p:cNvSpPr>
            <a:spLocks noGrp="1"/>
          </p:cNvSpPr>
          <p:nvPr>
            <p:ph type="body" idx="1"/>
          </p:nvPr>
        </p:nvSpPr>
        <p:spPr/>
        <p:txBody>
          <a:bodyPr>
            <a:normAutofit lnSpcReduction="10000"/>
          </a:bodyPr>
          <a:p>
            <a:pPr marL="76200" indent="0">
              <a:buNone/>
            </a:pPr>
            <a:r>
              <a:rPr lang="en-US" altLang="en-US" b="1"/>
              <a:t>Software </a:t>
            </a:r>
            <a:r>
              <a:rPr lang="en-IN" altLang="en-US" b="1"/>
              <a:t>:</a:t>
            </a:r>
            <a:endParaRPr lang="en-US" altLang="en-US" b="1"/>
          </a:p>
          <a:p>
            <a:r>
              <a:rPr lang="en-US" altLang="en-US"/>
              <a:t>Software: Python, Jupyter Notebook, Google Colab, TensorFlow/Keras, Scikit-Learn</a:t>
            </a:r>
            <a:endParaRPr lang="en-US" altLang="en-US"/>
          </a:p>
          <a:p>
            <a:pPr marL="76200" indent="0">
              <a:buNone/>
            </a:pPr>
            <a:r>
              <a:rPr lang="en-US" altLang="en-US" b="1"/>
              <a:t>Challenges &amp; Solutions</a:t>
            </a:r>
            <a:r>
              <a:rPr lang="en-IN" altLang="en-US" b="1"/>
              <a:t>:</a:t>
            </a:r>
            <a:endParaRPr lang="en-US" altLang="en-US" b="1"/>
          </a:p>
          <a:p>
            <a:r>
              <a:rPr lang="en-US" altLang="en-US"/>
              <a:t>Short &amp; Noisy Text → Used NLP techniques like tokenization, stop-word removal, and stemming</a:t>
            </a:r>
            <a:endParaRPr lang="en-US" altLang="en-US"/>
          </a:p>
          <a:p>
            <a:r>
              <a:rPr lang="en-US" altLang="en-US"/>
              <a:t>Handling Sarcasm &amp; Context → Used deep learning models (BiLSTM, CNN) for better context understanding</a:t>
            </a:r>
            <a:endParaRPr lang="en-US" altLang="en-US"/>
          </a:p>
          <a:p>
            <a:r>
              <a:rPr lang="en-US" altLang="en-US"/>
              <a:t>Real-time Data Processing → Implemented optimized preprocessing pipelines for faster execution</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smtClean="0">
                <a:latin typeface="Cambria" panose="02040503050406030204" pitchFamily="18" charset="0"/>
                <a:ea typeface="Cambria" panose="02040503050406030204" pitchFamily="18" charset="0"/>
              </a:rPr>
              <a:t>The Github link provided should have public access permission.</a:t>
            </a: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smtClean="0">
                <a:solidFill>
                  <a:schemeClr val="accent2">
                    <a:lumMod val="75000"/>
                  </a:schemeClr>
                </a:solidFill>
                <a:latin typeface="Cambria" panose="02040503050406030204" pitchFamily="18" charset="0"/>
                <a:ea typeface="Cambria" panose="02040503050406030204" pitchFamily="18" charset="0"/>
              </a:rPr>
              <a:t>Github Link</a:t>
            </a:r>
            <a:endParaRPr lang="en-US" b="1" dirty="0" smtClean="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altLang="en-US" dirty="0" smtClean="0">
                <a:latin typeface="Cambria" panose="02040503050406030204" pitchFamily="18" charset="0"/>
                <a:ea typeface="Cambria" panose="02040503050406030204" pitchFamily="18" charset="0"/>
              </a:rPr>
              <a:t>https://github.com/Moulya08/SENTIMENT-ANALYSIS-OF-SOCIAL-MEDIA-PRESENCE-</a:t>
            </a:r>
            <a:endParaRPr lang="en-US" alt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tags/tag1.xml><?xml version="1.0" encoding="utf-8"?>
<p:tagLst xmlns:p="http://schemas.openxmlformats.org/presentationml/2006/main">
  <p:tag name="TABLE_ENDDRAG_ORIGIN_RECT" val="426*304"/>
  <p:tag name="TABLE_ENDDRAG_RECT" val="43*190*426*304"/>
</p:tagLst>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5807</Words>
  <Application>WPS Presentation</Application>
  <PresentationFormat>Widescreen</PresentationFormat>
  <Paragraphs>127</Paragraphs>
  <Slides>12</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12</vt:i4>
      </vt:variant>
    </vt:vector>
  </HeadingPairs>
  <TitlesOfParts>
    <vt:vector size="26" baseType="lpstr">
      <vt:lpstr>Arial</vt:lpstr>
      <vt:lpstr>SimSun</vt:lpstr>
      <vt:lpstr>Wingdings</vt:lpstr>
      <vt:lpstr>Arial</vt:lpstr>
      <vt:lpstr>Verdana</vt:lpstr>
      <vt:lpstr>Bookman Old Style</vt:lpstr>
      <vt:lpstr>Cambria</vt:lpstr>
      <vt:lpstr>Georgia</vt:lpstr>
      <vt:lpstr>Times New Roman</vt:lpstr>
      <vt:lpstr>Calibri</vt:lpstr>
      <vt:lpstr>Verdana</vt:lpstr>
      <vt:lpstr>Microsoft YaHei</vt:lpstr>
      <vt:lpstr>Arial Unicode MS</vt:lpstr>
      <vt:lpstr>Bioinformatics</vt:lpstr>
      <vt:lpstr>Twitter Sentiment Analysis Using Machine Learning and Deep Learning</vt:lpstr>
      <vt:lpstr>Content</vt:lpstr>
      <vt:lpstr>Problem Statement</vt:lpstr>
      <vt:lpstr>Abstract</vt:lpstr>
      <vt:lpstr>Introduction</vt:lpstr>
      <vt:lpstr>Problem Statement Number: PSCS_74</vt:lpstr>
      <vt:lpstr>Analysis of Problem Statement</vt:lpstr>
      <vt:lpstr>Analysis of Problem Statement(contd...)</vt:lpstr>
      <vt:lpstr>Github Link</vt:lpstr>
      <vt:lpstr>Timeline of the Project</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Reddy Ruchitha Rayapu</cp:lastModifiedBy>
  <cp:revision>42</cp:revision>
  <dcterms:created xsi:type="dcterms:W3CDTF">2025-01-30T11:01:00Z</dcterms:created>
  <dcterms:modified xsi:type="dcterms:W3CDTF">2025-01-31T04:16:29Z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6B3AD91CBDAA42CD9ED9472BAC9D9185_13</vt:lpwstr>
  </property>
  <property fmtid="{D5CDD505-2E9C-101B-9397-08002B2CF9AE}" pid="3" name="KSOProductBuildVer">
    <vt:lpwstr>1033-12.2.0.19805</vt:lpwstr>
  </property>
</Properties>
</file>