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7"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a:solidFill>
                  <a:schemeClr val="tx1"/>
                </a:solidFill>
                <a:effectLst>
                  <a:outerShdw blurRad="38100" dist="19050" dir="2700000" algn="tl" rotWithShape="0">
                    <a:schemeClr val="dk1">
                      <a:alpha val="40000"/>
                    </a:schemeClr>
                  </a:outerShdw>
                </a:effectLst>
                <a:ea typeface="+mn-lt"/>
                <a:cs typeface="+mn-lt"/>
                <a:sym typeface="+mn-ea"/>
              </a:rPr>
              <a:t>Twitter Sentiment Analysis Using Machine </a:t>
            </a:r>
            <a:r>
              <a:rPr lang="en-IN" altLang="en-GB">
                <a:solidFill>
                  <a:schemeClr val="tx1"/>
                </a:solidFill>
                <a:effectLst>
                  <a:outerShdw blurRad="38100" dist="19050" dir="2700000" algn="tl" rotWithShape="0">
                    <a:schemeClr val="dk1">
                      <a:alpha val="40000"/>
                    </a:schemeClr>
                  </a:outerShdw>
                </a:effectLst>
                <a:ea typeface="+mn-lt"/>
                <a:cs typeface="+mn-lt"/>
                <a:sym typeface="+mn-ea"/>
              </a:rPr>
              <a:t>         L</a:t>
            </a:r>
            <a:r>
              <a:rPr lang="en-GB">
                <a:solidFill>
                  <a:schemeClr val="tx1"/>
                </a:solidFill>
                <a:effectLst>
                  <a:outerShdw blurRad="38100" dist="19050" dir="2700000" algn="tl" rotWithShape="0">
                    <a:schemeClr val="dk1">
                      <a:alpha val="40000"/>
                    </a:schemeClr>
                  </a:outerShdw>
                </a:effectLst>
                <a:ea typeface="+mn-lt"/>
                <a:cs typeface="+mn-lt"/>
                <a:sym typeface="+mn-ea"/>
              </a:rPr>
              <a:t>earning and Deep Learning</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a:t>
            </a:r>
            <a:r>
              <a:rPr lang="en-IN" altLang="en-GB" dirty="0" smtClean="0"/>
              <a:t>184</a:t>
            </a:r>
            <a:endParaRPr lang="en-GB" dirty="0" smtClean="0"/>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gridCol w="3333666"/>
              </a:tblGrid>
              <a:tr h="370840">
                <a:tc>
                  <a:txBody>
                    <a:bodyPr/>
                    <a:lstStyle/>
                    <a:p>
                      <a:pPr algn="ctr"/>
                      <a:r>
                        <a:rPr lang="en-GB" b="1" dirty="0" smtClean="0">
                          <a:solidFill>
                            <a:schemeClr val="tx2">
                              <a:lumMod val="75000"/>
                            </a:schemeClr>
                          </a:solidFill>
                        </a:rPr>
                        <a:t>Roll Number</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smtClean="0">
                          <a:solidFill>
                            <a:schemeClr val="tx2">
                              <a:lumMod val="75000"/>
                            </a:schemeClr>
                          </a:solidFill>
                        </a:rPr>
                        <a:t>Student Name</a:t>
                      </a:r>
                      <a:endParaRPr lang="en-GB" b="1" dirty="0">
                        <a:solidFill>
                          <a:schemeClr val="tx2">
                            <a:lumMod val="75000"/>
                          </a:schemeClr>
                        </a:solidFill>
                      </a:endParaRPr>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marL="0" marR="0" lvl="0" indent="0" algn="ctr" rtl="0">
                        <a:spcBef>
                          <a:spcPts val="0"/>
                        </a:spcBef>
                        <a:spcAft>
                          <a:spcPts val="0"/>
                        </a:spcAft>
                        <a:buFont typeface="+mj-lt"/>
                        <a:buNone/>
                      </a:pPr>
                      <a:r>
                        <a:rPr lang="en-IN" sz="1800" u="none" strike="noStrike" cap="none" dirty="0"/>
                        <a:t>20211CSE0123</a:t>
                      </a:r>
                      <a:endParaRPr lang="en-IN" sz="1800" u="none" strike="noStrike" cap="none" dirty="0"/>
                    </a:p>
                    <a:p>
                      <a:pPr marL="0" marR="0" lvl="0" indent="0" algn="ctr" rtl="0">
                        <a:spcBef>
                          <a:spcPts val="0"/>
                        </a:spcBef>
                        <a:spcAft>
                          <a:spcPts val="0"/>
                        </a:spcAft>
                        <a:buFont typeface="+mj-lt"/>
                        <a:buNone/>
                      </a:pPr>
                      <a:r>
                        <a:rPr lang="en-IN" sz="1800" u="none" strike="noStrike" cap="none" dirty="0"/>
                        <a:t>20211CSE0151</a:t>
                      </a:r>
                      <a:endParaRPr lang="en-IN" sz="1800" u="none" strike="noStrike" cap="none" dirty="0"/>
                    </a:p>
                    <a:p>
                      <a:pPr marL="0" marR="0" lvl="0" indent="0" algn="ctr" rtl="0">
                        <a:spcBef>
                          <a:spcPts val="0"/>
                        </a:spcBef>
                        <a:spcAft>
                          <a:spcPts val="0"/>
                        </a:spcAft>
                        <a:buFont typeface="+mj-lt"/>
                        <a:buNone/>
                      </a:pPr>
                      <a:r>
                        <a:rPr lang="en-IN" sz="1800" u="none" strike="noStrike" cap="none" dirty="0"/>
                        <a:t>20211CSE0130</a:t>
                      </a:r>
                      <a:endParaRPr lang="en-IN" sz="1800" u="none" strike="noStrike" cap="none" dirty="0"/>
                    </a:p>
                    <a:p>
                      <a:pPr marL="0" marR="0" lvl="0" indent="0" algn="ctr" rtl="0">
                        <a:spcBef>
                          <a:spcPts val="0"/>
                        </a:spcBef>
                        <a:spcAft>
                          <a:spcPts val="0"/>
                        </a:spcAft>
                        <a:buFont typeface="+mj-lt"/>
                        <a:buNone/>
                      </a:pPr>
                      <a:r>
                        <a:rPr lang="en-IN" sz="1800" u="none" strike="noStrike" cap="none" dirty="0"/>
                        <a:t>20211CSE0012</a:t>
                      </a:r>
                      <a:endParaRPr lang="en-IN"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Font typeface="+mj-lt"/>
                        <a:buNone/>
                      </a:pPr>
                      <a:endParaRPr lang="en-IN" sz="1800" dirty="0">
                        <a:sym typeface="+mn-ea"/>
                      </a:endParaRPr>
                    </a:p>
                    <a:p>
                      <a:pPr marL="0" marR="0" lvl="0" indent="0" algn="ctr" rtl="0">
                        <a:spcBef>
                          <a:spcPts val="0"/>
                        </a:spcBef>
                        <a:spcAft>
                          <a:spcPts val="0"/>
                        </a:spcAft>
                        <a:buFont typeface="+mj-lt"/>
                        <a:buNone/>
                      </a:pPr>
                      <a:r>
                        <a:rPr lang="en-IN" sz="1800" dirty="0">
                          <a:sym typeface="+mn-ea"/>
                        </a:rPr>
                        <a:t>R.Reddy Ruchitha</a:t>
                      </a:r>
                      <a:endParaRPr lang="en-IN" sz="1800" u="none" strike="noStrike" cap="none" dirty="0"/>
                    </a:p>
                    <a:p>
                      <a:pPr marL="0" marR="0" lvl="0" indent="0" algn="ctr" rtl="0">
                        <a:spcBef>
                          <a:spcPts val="0"/>
                        </a:spcBef>
                        <a:spcAft>
                          <a:spcPts val="0"/>
                        </a:spcAft>
                        <a:buFont typeface="+mj-lt"/>
                        <a:buNone/>
                      </a:pPr>
                      <a:r>
                        <a:rPr lang="en-IN" sz="1800" dirty="0">
                          <a:sym typeface="+mn-ea"/>
                        </a:rPr>
                        <a:t>S.Saraswathi Sree Moulya</a:t>
                      </a:r>
                      <a:endParaRPr lang="en-IN" sz="1800" u="none" strike="noStrike" cap="none" dirty="0"/>
                    </a:p>
                    <a:p>
                      <a:pPr marL="0" marR="0" lvl="0" indent="0" algn="ctr" rtl="0">
                        <a:spcBef>
                          <a:spcPts val="0"/>
                        </a:spcBef>
                        <a:spcAft>
                          <a:spcPts val="0"/>
                        </a:spcAft>
                        <a:buFont typeface="+mj-lt"/>
                        <a:buNone/>
                      </a:pPr>
                      <a:r>
                        <a:rPr lang="en-IN" sz="1800" dirty="0">
                          <a:sym typeface="+mn-ea"/>
                        </a:rPr>
                        <a:t>D.Ganesh Reddy</a:t>
                      </a:r>
                      <a:endParaRPr lang="en-IN" sz="1800" u="none" strike="noStrike" cap="none" dirty="0"/>
                    </a:p>
                    <a:p>
                      <a:pPr marL="0" marR="0" lvl="0" indent="0" algn="ctr" rtl="0">
                        <a:spcBef>
                          <a:spcPts val="0"/>
                        </a:spcBef>
                        <a:spcAft>
                          <a:spcPts val="0"/>
                        </a:spcAft>
                        <a:buFont typeface="+mj-lt"/>
                        <a:buNone/>
                      </a:pPr>
                      <a:r>
                        <a:rPr lang="en-IN" sz="1800" dirty="0">
                          <a:sym typeface="+mn-ea"/>
                        </a:rPr>
                        <a:t>G.Siva Sai Krishna</a:t>
                      </a:r>
                      <a:endParaRPr lang="en-IN" sz="1800" u="none" strike="noStrike" cap="none" dirty="0"/>
                    </a:p>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smtClean="0"/>
              <a:t>Under the Supervision of,</a:t>
            </a:r>
            <a:endParaRPr lang="en-GB" dirty="0" smtClean="0"/>
          </a:p>
          <a:p>
            <a:endParaRPr lang="en-GB" dirty="0" smtClean="0"/>
          </a:p>
          <a:p>
            <a:pPr marL="0" marR="0" lvl="0" indent="0" algn="l" rtl="0">
              <a:spcBef>
                <a:spcPts val="340"/>
              </a:spcBef>
              <a:spcAft>
                <a:spcPts val="0"/>
              </a:spcAft>
              <a:buClr>
                <a:srgbClr val="17365D"/>
              </a:buClr>
              <a:buSzPts val="1700"/>
              <a:buFont typeface="Arial" panose="020B0604020202020204"/>
              <a:buNone/>
            </a:pPr>
            <a:r>
              <a:rPr lang="en-GB" sz="1700"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US" sz="1700" dirty="0">
                <a:solidFill>
                  <a:srgbClr val="002060"/>
                </a:solidFill>
                <a:latin typeface="Cambria" panose="02040503050406030204" pitchFamily="18" charset="0"/>
                <a:ea typeface="Cambria" panose="02040503050406030204" pitchFamily="18" charset="0"/>
                <a:sym typeface="+mn-ea"/>
              </a:rPr>
              <a:t>Taranath N L</a:t>
            </a:r>
            <a:endParaRPr sz="1700" b="1" dirty="0">
              <a:solidFill>
                <a:srgbClr val="002060"/>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Associate Professor </a:t>
            </a:r>
            <a:endParaRPr sz="17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sz="17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sz="1700" dirty="0">
              <a:latin typeface="Cambria" panose="02040503050406030204" pitchFamily="18" charset="0"/>
              <a:ea typeface="Cambria" panose="02040503050406030204" pitchFamily="18" charset="0"/>
            </a:endParaRP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smtClean="0"/>
              <a:t>PIP104 </a:t>
            </a:r>
            <a:r>
              <a:rPr lang="en-GB" dirty="0" smtClean="0"/>
              <a:t>University Project-II</a:t>
            </a:r>
            <a:endParaRPr lang="en-GB" dirty="0" smtClean="0"/>
          </a:p>
          <a:p>
            <a:r>
              <a:rPr lang="en-GB" dirty="0" smtClean="0"/>
              <a:t>Review-1</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lstStyle/>
          <a:p>
            <a:r>
              <a:rPr lang="en-US" altLang="en-US"/>
              <a:t>This project successfully explores both ML &amp; DL techniques for sentiment analysis.</a:t>
            </a:r>
            <a:endParaRPr lang="en-US" altLang="en-US"/>
          </a:p>
          <a:p>
            <a:r>
              <a:rPr lang="en-US" altLang="en-US"/>
              <a:t>Deep learning models outperform traditional ML models but require high computational resources.</a:t>
            </a:r>
            <a:endParaRPr lang="en-US" altLang="en-US"/>
          </a:p>
          <a:p>
            <a:pPr marL="0" indent="0">
              <a:buNone/>
            </a:pPr>
            <a:r>
              <a:rPr lang="en-US" altLang="en-US"/>
              <a:t>Future Scope:</a:t>
            </a:r>
            <a:endParaRPr lang="en-US" altLang="en-US"/>
          </a:p>
          <a:p>
            <a:r>
              <a:rPr lang="en-US" altLang="en-US"/>
              <a:t>Improve sarcasm detection using context-aware transformers.</a:t>
            </a:r>
            <a:endParaRPr lang="en-US" altLang="en-US"/>
          </a:p>
          <a:p>
            <a:r>
              <a:rPr lang="en-US" altLang="en-US"/>
              <a:t>Extend sentiment analysis to multilingual tweets.</a:t>
            </a:r>
            <a:endParaRPr lang="en-US" altLang="en-US"/>
          </a:p>
          <a:p>
            <a:r>
              <a:rPr lang="en-US" altLang="en-US"/>
              <a:t>Develop a visualization dashboard using Power BI or Tableau.</a:t>
            </a:r>
            <a:endParaRPr lang="en-US" altLang="en-US"/>
          </a:p>
          <a:p>
            <a:pPr marL="0" indent="0">
              <a:buNone/>
            </a:pPr>
            <a:r>
              <a:rPr lang="en-US" altLang="en-US"/>
              <a:t>Final Impact:</a:t>
            </a:r>
            <a:endParaRPr lang="en-US" altLang="en-US"/>
          </a:p>
          <a:p>
            <a:r>
              <a:rPr lang="en-US" altLang="en-US"/>
              <a:t>The model can be used for brand monitoring, customer feedback analysis, and trend prediction.</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lnSpcReduction="20000"/>
          </a:bodyPr>
          <a:lstStyle/>
          <a:p>
            <a:pPr marL="495300" indent="-342900">
              <a:spcBef>
                <a:spcPts val="0"/>
              </a:spcBef>
              <a:buFont typeface="Wingdings" panose="05000000000000000000" pitchFamily="2" charset="2"/>
              <a:buChar char="Ø"/>
            </a:pPr>
            <a:r>
              <a:rPr lang="en-US" altLang="en-US" dirty="0">
                <a:latin typeface="Cambria" panose="02040503050406030204" pitchFamily="18" charset="0"/>
                <a:ea typeface="Cambria" panose="02040503050406030204" pitchFamily="18" charset="0"/>
                <a:sym typeface="+mn-ea"/>
              </a:rPr>
              <a:t>"SentiDiff: Combining Textual Information and Sentiment Diffusion Patterns for Twitter Sentiment Analysis"</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sym typeface="+mn-ea"/>
              </a:rPr>
              <a:t>Journal: IEEE Transactions on Knowledge and Data Engineering, 2020</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sym typeface="+mn-ea"/>
              </a:rPr>
              <a:t>Methodology: Sentiment classifiers combined with sentiment diffusion analysis using the SentiDiff algorithm.</a:t>
            </a:r>
            <a:endParaRPr lang="en-US" alt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altLang="en-US" dirty="0">
                <a:latin typeface="Cambria" panose="02040503050406030204" pitchFamily="18" charset="0"/>
                <a:ea typeface="Cambria" panose="02040503050406030204" pitchFamily="18" charset="0"/>
                <a:sym typeface="+mn-ea"/>
              </a:rPr>
              <a:t>"Deep Convolution Neural Networks for Twitter Sentiment Analysis"</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sym typeface="+mn-ea"/>
              </a:rPr>
              <a:t>Used deep CNNs and experimented with different feature combinations (BoW, sentiment polarity, GloVe embeddings).</a:t>
            </a:r>
            <a:endParaRPr lang="en-US" alt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altLang="en-US" dirty="0">
                <a:latin typeface="Cambria" panose="02040503050406030204" pitchFamily="18" charset="0"/>
                <a:ea typeface="Cambria" panose="02040503050406030204" pitchFamily="18" charset="0"/>
                <a:sym typeface="+mn-ea"/>
              </a:rPr>
              <a:t>"A Deep Learning-Based Sentiment Analysis Approach (MF-CNN-BiLSTM) and Topic Modeling of Tweets Related to the Ukraine–Russia Conflict"</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sym typeface="+mn-ea"/>
              </a:rPr>
              <a:t>Applied LDA for topic modeling and MF-CNN-BiLSTM for sentiment classification.</a:t>
            </a:r>
            <a:endParaRPr lang="en-US" alt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altLang="en-US" dirty="0">
                <a:latin typeface="Cambria" panose="02040503050406030204" pitchFamily="18" charset="0"/>
                <a:ea typeface="Cambria" panose="02040503050406030204" pitchFamily="18" charset="0"/>
                <a:sym typeface="+mn-ea"/>
              </a:rPr>
              <a:t>"TSA-CNN-AOA: Twitter Sentiment Analysis Using CNN Optimized via Arithmetic Optimization Algorithm"</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sym typeface="+mn-ea"/>
              </a:rPr>
              <a:t>Compared CNN with SVM, Naïve Bayes, and decision trees to enhance classification accuracy.</a:t>
            </a:r>
            <a:endParaRPr lang="en-US" altLang="en-US" dirty="0">
              <a:latin typeface="Cambria" panose="02040503050406030204" pitchFamily="18" charset="0"/>
              <a:ea typeface="Cambria" panose="02040503050406030204" pitchFamily="18" charset="0"/>
            </a:endParaRPr>
          </a:p>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lnSpcReduction="20000"/>
          </a:bodyPr>
          <a:lstStyle/>
          <a:p>
            <a:r>
              <a:rPr lang="en-US">
                <a:latin typeface="Georgia" panose="02040502050405020303"/>
                <a:sym typeface="+mn-ea"/>
              </a:rPr>
              <a:t>In the era of social media dominance, Twitter has emerged as a rich source of real-time opinions and sentiments on diverse topics spanning from politics to product reviews. </a:t>
            </a:r>
            <a:endParaRPr lang="en-US"/>
          </a:p>
          <a:p>
            <a:r>
              <a:rPr lang="en-US">
                <a:latin typeface="Georgia" panose="02040502050405020303"/>
                <a:sym typeface="+mn-ea"/>
              </a:rPr>
              <a:t>Our objective is to develop robust methods capable of accurately classifying the sentiment expressed in tweets. By employing natural language processing (NLP) techniques, we aim to preprocess the textual data, extracting relevant features that capture the nuances of human expression. </a:t>
            </a:r>
            <a:endParaRPr lang="en-US"/>
          </a:p>
          <a:p>
            <a:r>
              <a:rPr lang="en-US">
                <a:latin typeface="Georgia" panose="02040502050405020303"/>
                <a:sym typeface="+mn-ea"/>
              </a:rPr>
              <a:t>Subsequently, we will explore a variety of machine learning algorithms, ranging from classic approaches such as Support Vector Machines (SVM) and Random Forests to more recent advancements like Gradient Boosting and ensemble methods.</a:t>
            </a:r>
            <a:endParaRPr lang="en-US"/>
          </a:p>
          <a:p>
            <a:r>
              <a:rPr lang="en-US">
                <a:latin typeface="Georgia" panose="02040502050405020303"/>
                <a:sym typeface="+mn-ea"/>
              </a:rPr>
              <a:t> Additionally, we will delve into the realm of deep learning, experimenting with architectures such as Convolutional Neural Networks (CNNs) and Recurrent Neural Networks (RNNs) to capture the contextual information inherent in sequential data like tweets. </a:t>
            </a:r>
            <a:endParaRPr lang="en-US"/>
          </a:p>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lstStyle/>
          <a:p>
            <a:r>
              <a:rPr lang="en-US" altLang="en-US"/>
              <a:t>Various ML &amp; DL techniques have been used for sentiment analysis.</a:t>
            </a:r>
            <a:endParaRPr lang="en-US" altLang="en-US"/>
          </a:p>
          <a:p>
            <a:r>
              <a:rPr lang="en-US" altLang="en-US"/>
              <a:t>Machine Learning Approaches: SVM, Naïve Bayes, Random Forest.</a:t>
            </a:r>
            <a:endParaRPr lang="en-US" altLang="en-US"/>
          </a:p>
          <a:p>
            <a:r>
              <a:rPr lang="en-US" altLang="en-US"/>
              <a:t>Deep Learning Approaches: CNN, LSTM, BiLSTM, Transformer-based models.</a:t>
            </a:r>
            <a:endParaRPr lang="en-US" altLang="en-US"/>
          </a:p>
          <a:p>
            <a:r>
              <a:rPr lang="en-US" altLang="en-US"/>
              <a:t>Challenges in Existing Methods:</a:t>
            </a:r>
            <a:endParaRPr lang="en-US" altLang="en-US"/>
          </a:p>
          <a:p>
            <a:r>
              <a:rPr lang="en-US" altLang="en-US"/>
              <a:t>ML models require manual feature extraction.</a:t>
            </a:r>
            <a:endParaRPr lang="en-US" altLang="en-US"/>
          </a:p>
          <a:p>
            <a:r>
              <a:rPr lang="en-US" altLang="en-US"/>
              <a:t>DL models are computationally expensive but provide better accuracy.</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a:sym typeface="+mn-ea"/>
              </a:rPr>
              <a:t>Literature Review</a:t>
            </a:r>
            <a:r>
              <a:rPr lang="en-US" dirty="0" smtClean="0">
                <a:latin typeface="Cambria" panose="02040503050406030204" pitchFamily="18" charset="0"/>
                <a:ea typeface="Cambria" panose="02040503050406030204" pitchFamily="18" charset="0"/>
                <a:sym typeface="+mn-ea"/>
              </a:rPr>
              <a:t>(contd...)</a:t>
            </a:r>
            <a:endParaRPr lang="en-US"/>
          </a:p>
        </p:txBody>
      </p:sp>
      <p:sp>
        <p:nvSpPr>
          <p:cNvPr id="3" name="Content Placeholder 2"/>
          <p:cNvSpPr>
            <a:spLocks noGrp="1"/>
          </p:cNvSpPr>
          <p:nvPr>
            <p:ph idx="1"/>
          </p:nvPr>
        </p:nvSpPr>
        <p:spPr/>
        <p:txBody>
          <a:bodyPr/>
          <a:p>
            <a:r>
              <a:rPr lang="en-US" altLang="en-US"/>
              <a:t>Comparison of Existing Methods</a:t>
            </a:r>
            <a:r>
              <a:rPr lang="en-IN" altLang="en-US"/>
              <a:t>:</a:t>
            </a:r>
            <a:endParaRPr lang="en-IN" altLang="en-US"/>
          </a:p>
          <a:p>
            <a:endParaRPr lang="en-IN" altLang="en-US"/>
          </a:p>
        </p:txBody>
      </p:sp>
      <p:pic>
        <p:nvPicPr>
          <p:cNvPr id="4" name="Picture 3"/>
          <p:cNvPicPr>
            <a:picLocks noChangeAspect="1"/>
          </p:cNvPicPr>
          <p:nvPr/>
        </p:nvPicPr>
        <p:blipFill>
          <a:blip r:embed="rId1"/>
          <a:stretch>
            <a:fillRect/>
          </a:stretch>
        </p:blipFill>
        <p:spPr>
          <a:xfrm>
            <a:off x="1238250" y="1857375"/>
            <a:ext cx="9039225" cy="39338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lstStyle/>
          <a:p>
            <a:pPr marL="0" indent="0">
              <a:buNone/>
            </a:pPr>
            <a:r>
              <a:rPr lang="en-US" altLang="en-US" b="1"/>
              <a:t>Approach:</a:t>
            </a:r>
            <a:endParaRPr lang="en-US" altLang="en-US" b="1"/>
          </a:p>
          <a:p>
            <a:r>
              <a:rPr lang="en-US" altLang="en-US"/>
              <a:t>Implement both ML and DL models for sentiment analysis.</a:t>
            </a:r>
            <a:endParaRPr lang="en-US" altLang="en-US"/>
          </a:p>
          <a:p>
            <a:r>
              <a:rPr lang="en-US" altLang="en-US"/>
              <a:t>Compare their performance to determine the best approach.</a:t>
            </a:r>
            <a:endParaRPr lang="en-US" altLang="en-US"/>
          </a:p>
          <a:p>
            <a:pPr marL="0" indent="0">
              <a:buNone/>
            </a:pPr>
            <a:r>
              <a:rPr lang="en-US" altLang="en-US" b="1"/>
              <a:t>Enhancements Over Existing Methods:</a:t>
            </a:r>
            <a:endParaRPr lang="en-US" altLang="en-US"/>
          </a:p>
          <a:p>
            <a:r>
              <a:rPr lang="en-US" altLang="en-US"/>
              <a:t>Use Word Embeddings (Word2Vec, GloVe, FastText) to improve feature representation.</a:t>
            </a:r>
            <a:endParaRPr lang="en-US" altLang="en-US"/>
          </a:p>
          <a:p>
            <a:r>
              <a:rPr lang="en-US" altLang="en-US"/>
              <a:t>Train deep learning models like CNN, LSTM, and BERT for better accuracy.</a:t>
            </a:r>
            <a:endParaRPr lang="en-US" altLang="en-US"/>
          </a:p>
          <a:p>
            <a:r>
              <a:rPr lang="en-US" altLang="en-US"/>
              <a:t>Optimize models for real-time processing.</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lstStyle/>
          <a:p>
            <a:r>
              <a:rPr lang="en-US" altLang="en-US"/>
              <a:t>Improve Sentiment Classification Accuracy – Implement advanced NLP techniques to enhance classification performance.</a:t>
            </a:r>
            <a:endParaRPr lang="en-US" altLang="en-US"/>
          </a:p>
          <a:p>
            <a:r>
              <a:rPr lang="en-US" altLang="en-US"/>
              <a:t>Address Short &amp; Noisy Text Challenges – Use effective text preprocessing and embedding techniques.</a:t>
            </a:r>
            <a:endParaRPr lang="en-US" altLang="en-US"/>
          </a:p>
          <a:p>
            <a:r>
              <a:rPr lang="en-US" altLang="en-US"/>
              <a:t>Compare ML vs. DL Models – Analyze which approach is more effective for Twitter sentiment analysis.</a:t>
            </a:r>
            <a:endParaRPr lang="en-US" altLang="en-US"/>
          </a:p>
          <a:p>
            <a:r>
              <a:rPr lang="en-US" altLang="en-US"/>
              <a:t>Optimize for Real-World Use – Improve model efficiency for real-time applications.</a:t>
            </a:r>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endParaRPr lang="en-GB" dirty="0"/>
          </a:p>
        </p:txBody>
      </p:sp>
      <p:sp>
        <p:nvSpPr>
          <p:cNvPr id="3" name="Content Placeholder 2"/>
          <p:cNvSpPr>
            <a:spLocks noGrp="1"/>
          </p:cNvSpPr>
          <p:nvPr>
            <p:ph idx="1"/>
          </p:nvPr>
        </p:nvSpPr>
        <p:spPr/>
        <p:txBody>
          <a:bodyPr>
            <a:normAutofit fontScale="90000" lnSpcReduction="20000"/>
          </a:bodyPr>
          <a:lstStyle/>
          <a:p>
            <a:pPr marL="0" indent="0">
              <a:buNone/>
            </a:pPr>
            <a:r>
              <a:rPr lang="en-US" altLang="en-US"/>
              <a:t>Data Collection &amp; Preprocessing:</a:t>
            </a:r>
            <a:endParaRPr lang="en-US" altLang="en-US"/>
          </a:p>
          <a:p>
            <a:r>
              <a:rPr lang="en-US" altLang="en-US"/>
              <a:t>Use a dataset of 100,000 tweets labeled as positive/negative.</a:t>
            </a:r>
            <a:endParaRPr lang="en-US" altLang="en-US"/>
          </a:p>
          <a:p>
            <a:r>
              <a:rPr lang="en-US" altLang="en-US"/>
              <a:t>Apply Tokenization, Stop-word Removal, Lemmatization, and Word Embeddings.</a:t>
            </a:r>
            <a:endParaRPr lang="en-US" altLang="en-US"/>
          </a:p>
          <a:p>
            <a:pPr marL="0" indent="0">
              <a:buNone/>
            </a:pPr>
            <a:r>
              <a:rPr lang="en-US" altLang="en-US"/>
              <a:t>Feature Extraction:</a:t>
            </a:r>
            <a:endParaRPr lang="en-US" altLang="en-US"/>
          </a:p>
          <a:p>
            <a:r>
              <a:rPr lang="en-US" altLang="en-US"/>
              <a:t>Traditional ML: TF-IDF, Bag of Words (BoW).</a:t>
            </a:r>
            <a:endParaRPr lang="en-US" altLang="en-US"/>
          </a:p>
          <a:p>
            <a:r>
              <a:rPr lang="en-US" altLang="en-US"/>
              <a:t>DL: Word2Vec, GloVe, FastText.</a:t>
            </a:r>
            <a:endParaRPr lang="en-US" altLang="en-US"/>
          </a:p>
          <a:p>
            <a:pPr marL="0" indent="0">
              <a:buNone/>
            </a:pPr>
            <a:r>
              <a:rPr lang="en-US" altLang="en-US"/>
              <a:t>Model Selection &amp; Training:</a:t>
            </a:r>
            <a:endParaRPr lang="en-US" altLang="en-US"/>
          </a:p>
          <a:p>
            <a:r>
              <a:rPr lang="en-US" altLang="en-US"/>
              <a:t>ML Models: Naïve Bayes, SVM, Random Forest.</a:t>
            </a:r>
            <a:endParaRPr lang="en-US" altLang="en-US"/>
          </a:p>
          <a:p>
            <a:r>
              <a:rPr lang="en-US" altLang="en-US"/>
              <a:t>DL Models: CNN, LSTM, BiLSTM, BERT.</a:t>
            </a:r>
            <a:endParaRPr lang="en-US" altLang="en-US"/>
          </a:p>
          <a:p>
            <a:pPr marL="0" indent="0">
              <a:buNone/>
            </a:pPr>
            <a:r>
              <a:rPr lang="en-US" altLang="en-US"/>
              <a:t>Evaluation Metrics:</a:t>
            </a:r>
            <a:endParaRPr lang="en-US" altLang="en-US"/>
          </a:p>
          <a:p>
            <a:r>
              <a:rPr lang="en-US" altLang="en-US"/>
              <a:t>Accuracy, Precision, Recall, F1-score, Confusion Matrix.</a:t>
            </a:r>
            <a:endParaRPr lang="en-US" altLang="en-US"/>
          </a:p>
          <a:p>
            <a:pPr marL="0" indent="0">
              <a:buNone/>
            </a:pPr>
            <a:r>
              <a:rPr lang="en-US" altLang="en-US"/>
              <a:t>Deployment:</a:t>
            </a:r>
            <a:endParaRPr lang="en-US" altLang="en-US"/>
          </a:p>
          <a:p>
            <a:r>
              <a:rPr lang="en-US" altLang="en-US"/>
              <a:t>Flask/FastAPI for real-time sentiment analysis.</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endParaRPr lang="en-GB" dirty="0"/>
          </a:p>
        </p:txBody>
      </p:sp>
      <p:sp>
        <p:nvSpPr>
          <p:cNvPr id="3" name="Content Placeholder 2"/>
          <p:cNvSpPr>
            <a:spLocks noGrp="1"/>
          </p:cNvSpPr>
          <p:nvPr>
            <p:ph idx="1"/>
          </p:nvPr>
        </p:nvSpPr>
        <p:spPr/>
        <p:txBody>
          <a:bodyPr/>
          <a:lstStyle/>
          <a:p>
            <a:endParaRPr lang="en-GB"/>
          </a:p>
        </p:txBody>
      </p:sp>
      <p:pic>
        <p:nvPicPr>
          <p:cNvPr id="7" name="Picture 6"/>
          <p:cNvPicPr>
            <a:picLocks noChangeAspect="1"/>
          </p:cNvPicPr>
          <p:nvPr/>
        </p:nvPicPr>
        <p:blipFill>
          <a:blip r:embed="rId1"/>
          <a:stretch>
            <a:fillRect/>
          </a:stretch>
        </p:blipFill>
        <p:spPr>
          <a:xfrm>
            <a:off x="655320" y="1064260"/>
            <a:ext cx="10591800" cy="48888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lstStyle/>
          <a:p>
            <a:r>
              <a:rPr lang="en-US" altLang="en-US"/>
              <a:t>Accurate Sentiment Classification – Model will correctly classify tweets as positive or negative.</a:t>
            </a:r>
            <a:endParaRPr lang="en-US" altLang="en-US"/>
          </a:p>
          <a:p>
            <a:r>
              <a:rPr lang="en-US" altLang="en-US"/>
              <a:t>Comparative Study of ML &amp; DL Models – Analyze which model performs best.</a:t>
            </a:r>
            <a:endParaRPr lang="en-US" altLang="en-US"/>
          </a:p>
          <a:p>
            <a:r>
              <a:rPr lang="en-US" altLang="en-US"/>
              <a:t>Real-Time Sentiment Analysis – Optimized model will process live tweets efficiently.</a:t>
            </a:r>
            <a:endParaRPr lang="en-US" altLang="en-US"/>
          </a:p>
          <a:p>
            <a:r>
              <a:rPr lang="en-US" altLang="en-US"/>
              <a:t>Scalability &amp; Deployment – Model will be deployable for businesses and research purposes.</a:t>
            </a:r>
            <a:endParaRPr lang="en-US" altLang="en-US"/>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4779</Words>
  <Application>WPS Presentation</Application>
  <PresentationFormat>Widescreen</PresentationFormat>
  <Paragraphs>123</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Verdana</vt:lpstr>
      <vt:lpstr>Bookman Old Style</vt:lpstr>
      <vt:lpstr>Microsoft YaHei</vt:lpstr>
      <vt:lpstr>Arial Unicode MS</vt:lpstr>
      <vt:lpstr>Calibri</vt:lpstr>
      <vt:lpstr>Verdana</vt:lpstr>
      <vt:lpstr>Cambria</vt:lpstr>
      <vt:lpstr>Arial</vt:lpstr>
      <vt:lpstr>Georgia</vt:lpstr>
      <vt:lpstr>Bioinformatics</vt:lpstr>
      <vt:lpstr>PROJECT TITLE</vt:lpstr>
      <vt:lpstr>Introduction</vt:lpstr>
      <vt:lpstr>Literature Review</vt:lpstr>
      <vt:lpstr>PowerPoint 演示文稿</vt:lpstr>
      <vt:lpstr>Proposed Method</vt:lpstr>
      <vt:lpstr>Objectives</vt:lpstr>
      <vt:lpstr>Methodology</vt:lpstr>
      <vt:lpstr>Timeline of Project</vt:lpstr>
      <vt:lpstr>Expected Outcomes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Reddy Ruchitha Rayapu</cp:lastModifiedBy>
  <cp:revision>13</cp:revision>
  <dcterms:created xsi:type="dcterms:W3CDTF">2023-03-16T03:26:00Z</dcterms:created>
  <dcterms:modified xsi:type="dcterms:W3CDTF">2025-02-16T06:35:53Z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4BAEB9F9B21A40E59330F4D9AE674BF6_13</vt:lpwstr>
  </property>
  <property fmtid="{D5CDD505-2E9C-101B-9397-08002B2CF9AE}" pid="3" name="KSOProductBuildVer">
    <vt:lpwstr>1033-12.2.0.19805</vt:lpwstr>
  </property>
</Properties>
</file>