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4437" r:id="rId1"/>
  </p:sldMasterIdLst>
  <p:notesMasterIdLst>
    <p:notesMasterId r:id="rId14"/>
  </p:notesMasterIdLst>
  <p:sldIdLst>
    <p:sldId id="256" r:id="rId2"/>
    <p:sldId id="258" r:id="rId3"/>
    <p:sldId id="259" r:id="rId4"/>
    <p:sldId id="260" r:id="rId5"/>
    <p:sldId id="261" r:id="rId6"/>
    <p:sldId id="263" r:id="rId7"/>
    <p:sldId id="264" r:id="rId8"/>
    <p:sldId id="266" r:id="rId9"/>
    <p:sldId id="267" r:id="rId10"/>
    <p:sldId id="268" r:id="rId11"/>
    <p:sldId id="269" r:id="rId12"/>
    <p:sldId id="265" r:id="rId13"/>
  </p:sldIdLst>
  <p:sldSz cx="9144000" cy="5143500" type="screen16x9"/>
  <p:notesSz cx="6858000" cy="9144000"/>
  <p:embeddedFontLst>
    <p:embeddedFont>
      <p:font typeface="Century Gothic" panose="020B0502020202020204" pitchFamily="34" charset="0"/>
      <p:regular r:id="rId15"/>
      <p:bold r:id="rId16"/>
      <p:italic r:id="rId17"/>
      <p:boldItalic r:id="rId18"/>
    </p:embeddedFont>
    <p:embeddedFont>
      <p:font typeface="Lato" panose="020F0502020204030203" pitchFamily="34" charset="0"/>
      <p:regular r:id="rId19"/>
      <p:bold r:id="rId20"/>
      <p:italic r:id="rId21"/>
      <p:boldItalic r:id="rId22"/>
    </p:embeddedFont>
    <p:embeddedFont>
      <p:font typeface="Trebuchet MS" panose="020B0603020202020204" pitchFamily="34" charset="0"/>
      <p:regular r:id="rId23"/>
      <p:bold r:id="rId24"/>
      <p:italic r:id="rId25"/>
      <p:boldItalic r:id="rId26"/>
    </p:embeddedFont>
    <p:embeddedFont>
      <p:font typeface="Wingdings 3" panose="05040102010807070707" pitchFamily="18" charset="2"/>
      <p:regular r:id="rId2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gzCZ67nxkvCkXVnjtR3LK9XQdXC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3FC2"/>
    <a:srgbClr val="D2A000"/>
    <a:srgbClr val="EAB200"/>
    <a:srgbClr val="FFDA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E49642E-B7D2-44F6-BB50-60BB3EE7AEF0}">
  <a:tblStyle styleId="{9E49642E-B7D2-44F6-BB50-60BB3EE7AEF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265" autoAdjust="0"/>
  </p:normalViewPr>
  <p:slideViewPr>
    <p:cSldViewPr snapToGrid="0">
      <p:cViewPr varScale="1">
        <p:scale>
          <a:sx n="113" d="100"/>
          <a:sy n="113" d="100"/>
        </p:scale>
        <p:origin x="614" y="7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814251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7527482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382571213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280180555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52874495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7636787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31326460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63842319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77746087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370998074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207336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369318126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11866717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740562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54380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11955800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26697687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90900367"/>
      </p:ext>
    </p:extLst>
  </p:cSld>
  <p:clrMap bg1="lt1" tx1="dk1" bg2="lt2" tx2="dk2" accent1="accent1" accent2="accent2" accent3="accent3" accent4="accent4" accent5="accent5" accent6="accent6" hlink="hlink" folHlink="folHlink"/>
  <p:sldLayoutIdLst>
    <p:sldLayoutId id="2147484438" r:id="rId1"/>
    <p:sldLayoutId id="2147484439" r:id="rId2"/>
    <p:sldLayoutId id="2147484440" r:id="rId3"/>
    <p:sldLayoutId id="2147484441" r:id="rId4"/>
    <p:sldLayoutId id="2147484442" r:id="rId5"/>
    <p:sldLayoutId id="2147484443" r:id="rId6"/>
    <p:sldLayoutId id="2147484444" r:id="rId7"/>
    <p:sldLayoutId id="2147484445" r:id="rId8"/>
    <p:sldLayoutId id="2147484446" r:id="rId9"/>
    <p:sldLayoutId id="2147484447" r:id="rId10"/>
    <p:sldLayoutId id="2147484448" r:id="rId11"/>
    <p:sldLayoutId id="2147484449" r:id="rId12"/>
    <p:sldLayoutId id="2147484450" r:id="rId13"/>
    <p:sldLayoutId id="2147484451" r:id="rId14"/>
    <p:sldLayoutId id="2147484452" r:id="rId15"/>
    <p:sldLayoutId id="2147484453" r:id="rId16"/>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a:path>
          <a:tileRect/>
        </a:gradFill>
        <a:effectLst/>
      </p:bgPr>
    </p:bg>
    <p:spTree>
      <p:nvGrpSpPr>
        <p:cNvPr id="1" name="Shape 170"/>
        <p:cNvGrpSpPr/>
        <p:nvPr/>
      </p:nvGrpSpPr>
      <p:grpSpPr>
        <a:xfrm>
          <a:off x="0" y="0"/>
          <a:ext cx="0" cy="0"/>
          <a:chOff x="0" y="0"/>
          <a:chExt cx="0" cy="0"/>
        </a:xfrm>
      </p:grpSpPr>
      <p:sp>
        <p:nvSpPr>
          <p:cNvPr id="171" name="Google Shape;171;p1"/>
          <p:cNvSpPr txBox="1">
            <a:spLocks noGrp="1"/>
          </p:cNvSpPr>
          <p:nvPr>
            <p:ph type="body" idx="4294967295"/>
          </p:nvPr>
        </p:nvSpPr>
        <p:spPr>
          <a:xfrm>
            <a:off x="668338" y="1417638"/>
            <a:ext cx="8475662" cy="381000"/>
          </a:xfrm>
          <a:prstGeom prst="rect">
            <a:avLst/>
          </a:prstGeom>
          <a:noFill/>
          <a:ln>
            <a:noFill/>
          </a:ln>
        </p:spPr>
        <p:txBody>
          <a:bodyPr spcFirstLastPara="1" wrap="square" lIns="91425" tIns="91425" rIns="91425" bIns="91425" anchor="ctr" anchorCtr="0">
            <a:spAutoFit/>
          </a:bodyPr>
          <a:lstStyle/>
          <a:p>
            <a:pPr marL="0" lvl="0" indent="0" algn="ctr" rtl="0">
              <a:lnSpc>
                <a:spcPct val="80000"/>
              </a:lnSpc>
              <a:spcBef>
                <a:spcPts val="0"/>
              </a:spcBef>
              <a:spcAft>
                <a:spcPts val="0"/>
              </a:spcAft>
              <a:buSzPts val="935"/>
              <a:buNone/>
            </a:pPr>
            <a:r>
              <a:rPr lang="en" sz="1400" b="1" dirty="0">
                <a:solidFill>
                  <a:srgbClr val="002060"/>
                </a:solidFill>
                <a:latin typeface="Times New Roman"/>
                <a:ea typeface="Times New Roman"/>
                <a:cs typeface="Times New Roman"/>
                <a:sym typeface="Times New Roman"/>
              </a:rPr>
              <a:t>DEPARTMENT OF ELECTRONICS AND TELECOMMUNICATION  ENGINEERING</a:t>
            </a:r>
            <a:r>
              <a:rPr lang="en" sz="1600" b="1" dirty="0">
                <a:solidFill>
                  <a:srgbClr val="002060"/>
                </a:solidFill>
                <a:latin typeface="Times New Roman"/>
                <a:ea typeface="Times New Roman"/>
                <a:cs typeface="Times New Roman"/>
                <a:sym typeface="Times New Roman"/>
              </a:rPr>
              <a:t> </a:t>
            </a:r>
            <a:endParaRPr sz="1600" b="1" dirty="0">
              <a:solidFill>
                <a:srgbClr val="002060"/>
              </a:solidFill>
              <a:latin typeface="Times New Roman"/>
              <a:ea typeface="Times New Roman"/>
              <a:cs typeface="Times New Roman"/>
              <a:sym typeface="Times New Roman"/>
            </a:endParaRPr>
          </a:p>
        </p:txBody>
      </p:sp>
      <p:pic>
        <p:nvPicPr>
          <p:cNvPr id="172" name="Google Shape;172;p1"/>
          <p:cNvPicPr preferRelativeResize="0"/>
          <p:nvPr/>
        </p:nvPicPr>
        <p:blipFill rotWithShape="1">
          <a:blip r:embed="rId3">
            <a:alphaModFix/>
          </a:blip>
          <a:srcRect/>
          <a:stretch/>
        </p:blipFill>
        <p:spPr>
          <a:xfrm>
            <a:off x="457436" y="22158"/>
            <a:ext cx="1205300" cy="1236575"/>
          </a:xfrm>
          <a:prstGeom prst="rect">
            <a:avLst/>
          </a:prstGeom>
          <a:noFill/>
          <a:ln>
            <a:noFill/>
          </a:ln>
        </p:spPr>
      </p:pic>
      <p:sp>
        <p:nvSpPr>
          <p:cNvPr id="173" name="Google Shape;173;p1"/>
          <p:cNvSpPr txBox="1"/>
          <p:nvPr/>
        </p:nvSpPr>
        <p:spPr>
          <a:xfrm>
            <a:off x="1434601" y="253229"/>
            <a:ext cx="6488700" cy="846600"/>
          </a:xfrm>
          <a:prstGeom prst="rect">
            <a:avLst/>
          </a:prstGeom>
          <a:noFill/>
          <a:ln>
            <a:noFill/>
          </a:ln>
        </p:spPr>
        <p:txBody>
          <a:bodyPr spcFirstLastPara="1" wrap="square" lIns="91425" tIns="91425" rIns="91425" bIns="91425" anchor="t" anchorCtr="0">
            <a:spAutoFit/>
          </a:bodyPr>
          <a:lstStyle/>
          <a:p>
            <a:pPr marL="0" marR="0" lvl="0" indent="0" algn="ctr" rtl="0">
              <a:spcBef>
                <a:spcPts val="0"/>
              </a:spcBef>
              <a:spcAft>
                <a:spcPts val="0"/>
              </a:spcAft>
              <a:buClr>
                <a:schemeClr val="dk1"/>
              </a:buClr>
              <a:buSzPts val="2200"/>
              <a:buFont typeface="Times New Roman"/>
              <a:buNone/>
            </a:pPr>
            <a:r>
              <a:rPr lang="en" sz="2200" b="1" i="0" u="none" strike="noStrike" cap="none" dirty="0">
                <a:solidFill>
                  <a:schemeClr val="dk1"/>
                </a:solidFill>
                <a:latin typeface="Times New Roman"/>
                <a:ea typeface="Times New Roman"/>
                <a:cs typeface="Times New Roman"/>
                <a:sym typeface="Times New Roman"/>
              </a:rPr>
              <a:t>SIDDAGANGA INSTITUTE OF TECHNOLOGY</a:t>
            </a:r>
            <a:endParaRPr sz="2200" b="1"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Clr>
                <a:srgbClr val="274E13"/>
              </a:buClr>
              <a:buSzPts val="1100"/>
              <a:buFont typeface="Times New Roman"/>
              <a:buNone/>
            </a:pPr>
            <a:r>
              <a:rPr lang="en" sz="1100" b="1" i="0" u="none" strike="noStrike" cap="none" dirty="0">
                <a:solidFill>
                  <a:srgbClr val="00B050"/>
                </a:solidFill>
                <a:latin typeface="Times New Roman"/>
                <a:ea typeface="Times New Roman"/>
                <a:cs typeface="Times New Roman"/>
                <a:sym typeface="Times New Roman"/>
              </a:rPr>
              <a:t> </a:t>
            </a:r>
            <a:r>
              <a:rPr lang="en" sz="1000" b="1" i="0" u="none" strike="noStrike" cap="none" dirty="0">
                <a:solidFill>
                  <a:srgbClr val="00B050"/>
                </a:solidFill>
                <a:latin typeface="Times New Roman"/>
                <a:ea typeface="Times New Roman"/>
                <a:cs typeface="Times New Roman"/>
                <a:sym typeface="Times New Roman"/>
              </a:rPr>
              <a:t>(Autonomous institute, affiliated to VTU, Belgaum, Recognized by AICTE, Accredited by National Board of accreditation,New Delhi)</a:t>
            </a:r>
            <a:endParaRPr sz="1000" b="1" i="0" u="none" strike="noStrike" cap="none" dirty="0">
              <a:solidFill>
                <a:srgbClr val="00B050"/>
              </a:solidFill>
              <a:latin typeface="Times New Roman"/>
              <a:ea typeface="Times New Roman"/>
              <a:cs typeface="Times New Roman"/>
              <a:sym typeface="Times New Roman"/>
            </a:endParaRPr>
          </a:p>
        </p:txBody>
      </p:sp>
      <p:sp>
        <p:nvSpPr>
          <p:cNvPr id="174" name="Google Shape;174;p1"/>
          <p:cNvSpPr txBox="1"/>
          <p:nvPr/>
        </p:nvSpPr>
        <p:spPr>
          <a:xfrm>
            <a:off x="1155838" y="1834101"/>
            <a:ext cx="7448100" cy="492600"/>
          </a:xfrm>
          <a:prstGeom prst="rect">
            <a:avLst/>
          </a:prstGeom>
          <a:noFill/>
          <a:ln>
            <a:noFill/>
          </a:ln>
        </p:spPr>
        <p:txBody>
          <a:bodyPr spcFirstLastPara="1" wrap="square" lIns="91425" tIns="91425" rIns="91425" bIns="91425" anchor="t" anchorCtr="0">
            <a:spAutoFit/>
          </a:bodyPr>
          <a:lstStyle/>
          <a:p>
            <a:pPr marL="0" marR="0" lvl="0" indent="0" algn="ctr" rtl="0">
              <a:spcBef>
                <a:spcPts val="0"/>
              </a:spcBef>
              <a:spcAft>
                <a:spcPts val="0"/>
              </a:spcAft>
              <a:buClr>
                <a:schemeClr val="accent1"/>
              </a:buClr>
              <a:buSzPts val="1000"/>
              <a:buFont typeface="Times New Roman"/>
              <a:buNone/>
            </a:pPr>
            <a:r>
              <a:rPr lang="en" sz="1000" b="1" i="0" u="none" strike="noStrike" cap="none" dirty="0">
                <a:solidFill>
                  <a:srgbClr val="FF0000"/>
                </a:solidFill>
                <a:latin typeface="Times New Roman"/>
                <a:ea typeface="Times New Roman"/>
                <a:cs typeface="Times New Roman"/>
                <a:sym typeface="Times New Roman"/>
              </a:rPr>
              <a:t>MINI PROJECT PHASE-2 PRESENTATION </a:t>
            </a:r>
            <a:endParaRPr sz="1000" b="1" i="0" u="none" strike="noStrike" cap="none" dirty="0">
              <a:solidFill>
                <a:srgbClr val="FF0000"/>
              </a:solidFill>
              <a:latin typeface="Times New Roman"/>
              <a:ea typeface="Times New Roman"/>
              <a:cs typeface="Times New Roman"/>
              <a:sym typeface="Times New Roman"/>
            </a:endParaRPr>
          </a:p>
          <a:p>
            <a:pPr marL="0" marR="0" lvl="0" indent="0" algn="ctr" rtl="0">
              <a:spcBef>
                <a:spcPts val="0"/>
              </a:spcBef>
              <a:spcAft>
                <a:spcPts val="0"/>
              </a:spcAft>
              <a:buClr>
                <a:schemeClr val="accent1"/>
              </a:buClr>
              <a:buSzPts val="1000"/>
              <a:buFont typeface="Times New Roman"/>
              <a:buNone/>
            </a:pPr>
            <a:r>
              <a:rPr lang="en" sz="1000" b="1" i="0" u="none" strike="noStrike" cap="none" dirty="0">
                <a:solidFill>
                  <a:srgbClr val="FF0000"/>
                </a:solidFill>
                <a:latin typeface="Times New Roman"/>
                <a:ea typeface="Times New Roman"/>
                <a:cs typeface="Times New Roman"/>
                <a:sym typeface="Times New Roman"/>
              </a:rPr>
              <a:t>ON </a:t>
            </a:r>
            <a:endParaRPr sz="1000" b="1" i="0" u="none" strike="noStrike" cap="none" dirty="0">
              <a:solidFill>
                <a:srgbClr val="FF0000"/>
              </a:solidFill>
              <a:latin typeface="Times New Roman"/>
              <a:ea typeface="Times New Roman"/>
              <a:cs typeface="Times New Roman"/>
              <a:sym typeface="Times New Roman"/>
            </a:endParaRPr>
          </a:p>
        </p:txBody>
      </p:sp>
      <p:sp>
        <p:nvSpPr>
          <p:cNvPr id="175" name="Google Shape;175;p1"/>
          <p:cNvSpPr txBox="1"/>
          <p:nvPr/>
        </p:nvSpPr>
        <p:spPr>
          <a:xfrm>
            <a:off x="711151" y="2402398"/>
            <a:ext cx="7935600" cy="981777"/>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315949"/>
              </a:buClr>
              <a:buSzPts val="1600"/>
              <a:buFont typeface="Times New Roman"/>
              <a:buNone/>
            </a:pPr>
            <a:r>
              <a:rPr lang="en" sz="1600" b="1" i="0" u="none" strike="noStrike" cap="none" dirty="0">
                <a:solidFill>
                  <a:srgbClr val="7030A0"/>
                </a:solidFill>
                <a:latin typeface="Times New Roman"/>
                <a:ea typeface="Times New Roman"/>
                <a:cs typeface="Times New Roman"/>
                <a:sym typeface="Times New Roman"/>
              </a:rPr>
              <a:t>“ENHANCEMENT OF ANCIENT MANUSCRIPTS USING IMAGE PROCESSING TECHNIQUES”</a:t>
            </a:r>
            <a:endParaRPr sz="1600" b="1" i="0" u="none" strike="noStrike" cap="none" dirty="0">
              <a:solidFill>
                <a:srgbClr val="7030A0"/>
              </a:solidFill>
              <a:latin typeface="Times New Roman"/>
              <a:ea typeface="Times New Roman"/>
              <a:cs typeface="Times New Roman"/>
              <a:sym typeface="Times New Roman"/>
            </a:endParaRPr>
          </a:p>
          <a:p>
            <a:pPr marL="0" marR="0" lvl="0" indent="0" algn="ctr" rtl="0">
              <a:spcBef>
                <a:spcPts val="0"/>
              </a:spcBef>
              <a:spcAft>
                <a:spcPts val="0"/>
              </a:spcAft>
              <a:buClr>
                <a:schemeClr val="dk1"/>
              </a:buClr>
              <a:buSzPts val="1500"/>
              <a:buFont typeface="Century Gothic"/>
              <a:buNone/>
            </a:pPr>
            <a:endParaRPr sz="1500" b="0" i="0" u="none" strike="noStrike" cap="none" dirty="0">
              <a:solidFill>
                <a:srgbClr val="00B0F0"/>
              </a:solidFill>
              <a:latin typeface="Lato"/>
              <a:ea typeface="Lato"/>
              <a:cs typeface="Lato"/>
              <a:sym typeface="Lato"/>
            </a:endParaRPr>
          </a:p>
        </p:txBody>
      </p:sp>
      <p:sp>
        <p:nvSpPr>
          <p:cNvPr id="176" name="Google Shape;176;p1"/>
          <p:cNvSpPr txBox="1"/>
          <p:nvPr/>
        </p:nvSpPr>
        <p:spPr>
          <a:xfrm>
            <a:off x="5683511" y="3775960"/>
            <a:ext cx="2550000" cy="1138743"/>
          </a:xfrm>
          <a:prstGeom prst="rect">
            <a:avLst/>
          </a:prstGeom>
          <a:noFill/>
          <a:ln>
            <a:noFill/>
          </a:ln>
        </p:spPr>
        <p:txBody>
          <a:bodyPr spcFirstLastPara="1" wrap="square" lIns="91425" tIns="91425" rIns="91425" bIns="91425" anchor="t" anchorCtr="0">
            <a:spAutoFit/>
          </a:bodyPr>
          <a:lstStyle/>
          <a:p>
            <a:pPr marL="0" marR="0" lvl="0" indent="0" algn="just" rtl="0">
              <a:spcBef>
                <a:spcPts val="0"/>
              </a:spcBef>
              <a:spcAft>
                <a:spcPts val="0"/>
              </a:spcAft>
              <a:buClr>
                <a:srgbClr val="4A856D"/>
              </a:buClr>
              <a:buSzPts val="1400"/>
              <a:buFont typeface="Times New Roman"/>
              <a:buNone/>
            </a:pPr>
            <a:r>
              <a:rPr lang="en" sz="1400" b="1" i="0" u="none" strike="noStrike" cap="none" dirty="0">
                <a:solidFill>
                  <a:schemeClr val="accent1">
                    <a:lumMod val="75000"/>
                  </a:schemeClr>
                </a:solidFill>
                <a:latin typeface="Times New Roman"/>
                <a:ea typeface="Times New Roman"/>
                <a:cs typeface="Times New Roman"/>
                <a:sym typeface="Times New Roman"/>
              </a:rPr>
              <a:t>Under the guidance of:</a:t>
            </a:r>
            <a:endParaRPr sz="1400" b="1" i="0" u="none" strike="noStrike" cap="none" dirty="0">
              <a:solidFill>
                <a:schemeClr val="accent1">
                  <a:lumMod val="75000"/>
                </a:schemeClr>
              </a:solidFill>
              <a:latin typeface="Times New Roman"/>
              <a:ea typeface="Times New Roman"/>
              <a:cs typeface="Times New Roman"/>
              <a:sym typeface="Times New Roman"/>
            </a:endParaRPr>
          </a:p>
          <a:p>
            <a:pPr marL="0" marR="0" lvl="0" indent="0" algn="just" rtl="0">
              <a:spcBef>
                <a:spcPts val="0"/>
              </a:spcBef>
              <a:spcAft>
                <a:spcPts val="0"/>
              </a:spcAft>
              <a:buClr>
                <a:srgbClr val="BF9000"/>
              </a:buClr>
              <a:buSzPts val="1200"/>
              <a:buFont typeface="Times New Roman"/>
              <a:buNone/>
            </a:pPr>
            <a:endParaRPr lang="en" sz="1200" dirty="0">
              <a:solidFill>
                <a:srgbClr val="FF0000"/>
              </a:solidFill>
              <a:latin typeface="Times New Roman"/>
              <a:ea typeface="Times New Roman"/>
              <a:cs typeface="Times New Roman"/>
              <a:sym typeface="Times New Roman"/>
            </a:endParaRPr>
          </a:p>
          <a:p>
            <a:pPr marL="0" marR="0" lvl="0" indent="0" algn="just" rtl="0">
              <a:spcBef>
                <a:spcPts val="0"/>
              </a:spcBef>
              <a:spcAft>
                <a:spcPts val="0"/>
              </a:spcAft>
              <a:buClr>
                <a:srgbClr val="BF9000"/>
              </a:buClr>
              <a:buSzPts val="1200"/>
              <a:buFont typeface="Times New Roman"/>
              <a:buNone/>
            </a:pPr>
            <a:r>
              <a:rPr lang="en" sz="1200" b="0" i="0" u="none" strike="noStrike" cap="none" dirty="0">
                <a:solidFill>
                  <a:srgbClr val="C93FC2"/>
                </a:solidFill>
                <a:latin typeface="Times New Roman"/>
                <a:ea typeface="Times New Roman"/>
                <a:cs typeface="Times New Roman"/>
                <a:sym typeface="Times New Roman"/>
              </a:rPr>
              <a:t>Dr. K. VISWANATH</a:t>
            </a:r>
            <a:endParaRPr sz="1200" b="0" i="0" u="none" strike="noStrike" cap="none" dirty="0">
              <a:solidFill>
                <a:srgbClr val="C93FC2"/>
              </a:solidFill>
              <a:latin typeface="Times New Roman"/>
              <a:ea typeface="Times New Roman"/>
              <a:cs typeface="Times New Roman"/>
              <a:sym typeface="Times New Roman"/>
            </a:endParaRPr>
          </a:p>
          <a:p>
            <a:pPr marL="0" marR="0" lvl="0" indent="0" algn="just" rtl="0">
              <a:spcBef>
                <a:spcPts val="0"/>
              </a:spcBef>
              <a:spcAft>
                <a:spcPts val="0"/>
              </a:spcAft>
              <a:buClr>
                <a:srgbClr val="BF9000"/>
              </a:buClr>
              <a:buSzPts val="1200"/>
              <a:buFont typeface="Times New Roman"/>
              <a:buNone/>
            </a:pPr>
            <a:r>
              <a:rPr lang="en" sz="1200" b="0" i="0" u="none" strike="noStrike" cap="none" dirty="0">
                <a:solidFill>
                  <a:srgbClr val="C93FC2"/>
                </a:solidFill>
                <a:latin typeface="Times New Roman"/>
                <a:ea typeface="Times New Roman"/>
                <a:cs typeface="Times New Roman"/>
                <a:sym typeface="Times New Roman"/>
              </a:rPr>
              <a:t>Professor,  Department of ETE</a:t>
            </a:r>
            <a:endParaRPr sz="1200" b="0" i="0" u="none" strike="noStrike" cap="none" dirty="0">
              <a:solidFill>
                <a:srgbClr val="C93FC2"/>
              </a:solidFill>
              <a:latin typeface="Times New Roman"/>
              <a:ea typeface="Times New Roman"/>
              <a:cs typeface="Times New Roman"/>
              <a:sym typeface="Times New Roman"/>
            </a:endParaRPr>
          </a:p>
          <a:p>
            <a:pPr marL="0" marR="0" lvl="0" indent="0" algn="just" rtl="0">
              <a:spcBef>
                <a:spcPts val="0"/>
              </a:spcBef>
              <a:spcAft>
                <a:spcPts val="0"/>
              </a:spcAft>
              <a:buClr>
                <a:srgbClr val="BF9000"/>
              </a:buClr>
              <a:buSzPts val="1200"/>
              <a:buFont typeface="Times New Roman"/>
              <a:buNone/>
            </a:pPr>
            <a:r>
              <a:rPr lang="en" sz="1200" b="0" i="0" u="none" strike="noStrike" cap="none" dirty="0">
                <a:solidFill>
                  <a:srgbClr val="C93FC2"/>
                </a:solidFill>
                <a:latin typeface="Times New Roman"/>
                <a:ea typeface="Times New Roman"/>
                <a:cs typeface="Times New Roman"/>
                <a:sym typeface="Times New Roman"/>
              </a:rPr>
              <a:t>S.I.T Tumkur</a:t>
            </a:r>
            <a:endParaRPr sz="1200" b="0" i="0" u="none" strike="noStrike" cap="none" dirty="0">
              <a:solidFill>
                <a:srgbClr val="C93FC2"/>
              </a:solidFill>
              <a:latin typeface="Times New Roman"/>
              <a:ea typeface="Times New Roman"/>
              <a:cs typeface="Times New Roman"/>
              <a:sym typeface="Times New Roman"/>
            </a:endParaRPr>
          </a:p>
        </p:txBody>
      </p:sp>
      <p:sp>
        <p:nvSpPr>
          <p:cNvPr id="177" name="Google Shape;177;p1"/>
          <p:cNvSpPr txBox="1"/>
          <p:nvPr/>
        </p:nvSpPr>
        <p:spPr>
          <a:xfrm>
            <a:off x="1300786" y="3617916"/>
            <a:ext cx="2383500" cy="1354187"/>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Clr>
                <a:srgbClr val="4A856D"/>
              </a:buClr>
              <a:buSzPts val="1400"/>
              <a:buFont typeface="Times New Roman"/>
              <a:buNone/>
            </a:pPr>
            <a:r>
              <a:rPr lang="en" sz="1400" b="1" i="0" u="none" strike="noStrike" cap="none" dirty="0">
                <a:solidFill>
                  <a:schemeClr val="accent1">
                    <a:lumMod val="75000"/>
                  </a:schemeClr>
                </a:solidFill>
                <a:latin typeface="Times New Roman"/>
                <a:ea typeface="Times New Roman"/>
                <a:cs typeface="Times New Roman"/>
                <a:sym typeface="Times New Roman"/>
              </a:rPr>
              <a:t>By:</a:t>
            </a:r>
          </a:p>
          <a:p>
            <a:pPr marL="0" marR="0" lvl="0" indent="0" algn="l" rtl="0">
              <a:spcBef>
                <a:spcPts val="0"/>
              </a:spcBef>
              <a:spcAft>
                <a:spcPts val="0"/>
              </a:spcAft>
              <a:buClr>
                <a:srgbClr val="4A856D"/>
              </a:buClr>
              <a:buSzPts val="1400"/>
              <a:buFont typeface="Times New Roman"/>
              <a:buNone/>
            </a:pPr>
            <a:endParaRPr sz="1400" b="1" i="0" u="none" strike="noStrike" cap="none" dirty="0">
              <a:solidFill>
                <a:schemeClr val="accent1"/>
              </a:solidFill>
              <a:latin typeface="Times New Roman"/>
              <a:ea typeface="Times New Roman"/>
              <a:cs typeface="Times New Roman"/>
              <a:sym typeface="Times New Roman"/>
            </a:endParaRPr>
          </a:p>
          <a:p>
            <a:pPr marL="0" marR="0" lvl="0" indent="0" algn="just" rtl="0">
              <a:spcBef>
                <a:spcPts val="0"/>
              </a:spcBef>
              <a:spcAft>
                <a:spcPts val="0"/>
              </a:spcAft>
              <a:buClr>
                <a:srgbClr val="BF9000"/>
              </a:buClr>
              <a:buSzPts val="1200"/>
              <a:buFont typeface="Times New Roman"/>
              <a:buNone/>
            </a:pPr>
            <a:r>
              <a:rPr lang="en" sz="1200" b="1" i="0" u="none" strike="noStrike" cap="none" dirty="0">
                <a:solidFill>
                  <a:srgbClr val="00B0F0"/>
                </a:solidFill>
                <a:latin typeface="Times New Roman"/>
                <a:ea typeface="Times New Roman"/>
                <a:cs typeface="Times New Roman"/>
                <a:sym typeface="Times New Roman"/>
              </a:rPr>
              <a:t>KOWSHIK KEERTHANA         </a:t>
            </a:r>
            <a:endParaRPr sz="1200" b="1" i="0" u="none" strike="noStrike" cap="none" dirty="0">
              <a:solidFill>
                <a:srgbClr val="00B0F0"/>
              </a:solidFill>
              <a:latin typeface="Times New Roman"/>
              <a:ea typeface="Times New Roman"/>
              <a:cs typeface="Times New Roman"/>
              <a:sym typeface="Times New Roman"/>
            </a:endParaRPr>
          </a:p>
          <a:p>
            <a:pPr marL="0" marR="0" lvl="0" indent="0" algn="just" rtl="0">
              <a:spcBef>
                <a:spcPts val="0"/>
              </a:spcBef>
              <a:spcAft>
                <a:spcPts val="0"/>
              </a:spcAft>
              <a:buClr>
                <a:srgbClr val="BF9000"/>
              </a:buClr>
              <a:buSzPts val="1200"/>
              <a:buFont typeface="Times New Roman"/>
              <a:buNone/>
            </a:pPr>
            <a:r>
              <a:rPr lang="en" sz="1200" b="1" i="0" u="none" strike="noStrike" cap="none" dirty="0">
                <a:solidFill>
                  <a:srgbClr val="00B0F0"/>
                </a:solidFill>
                <a:latin typeface="Times New Roman"/>
                <a:ea typeface="Times New Roman"/>
                <a:cs typeface="Times New Roman"/>
                <a:sym typeface="Times New Roman"/>
              </a:rPr>
              <a:t>JANHAVI H   </a:t>
            </a:r>
            <a:endParaRPr sz="1200" b="1" i="0" u="none" strike="noStrike" cap="none" dirty="0">
              <a:solidFill>
                <a:srgbClr val="00B0F0"/>
              </a:solidFill>
              <a:latin typeface="Times New Roman"/>
              <a:ea typeface="Times New Roman"/>
              <a:cs typeface="Times New Roman"/>
              <a:sym typeface="Times New Roman"/>
            </a:endParaRPr>
          </a:p>
          <a:p>
            <a:pPr marL="0" marR="0" lvl="0" indent="0" algn="just" rtl="0">
              <a:spcBef>
                <a:spcPts val="0"/>
              </a:spcBef>
              <a:spcAft>
                <a:spcPts val="0"/>
              </a:spcAft>
              <a:buClr>
                <a:srgbClr val="BF9000"/>
              </a:buClr>
              <a:buSzPts val="1200"/>
              <a:buFont typeface="Times New Roman"/>
              <a:buNone/>
            </a:pPr>
            <a:r>
              <a:rPr lang="en" sz="1200" b="1" i="0" u="none" strike="noStrike" cap="none" dirty="0">
                <a:solidFill>
                  <a:srgbClr val="00B0F0"/>
                </a:solidFill>
                <a:latin typeface="Times New Roman"/>
                <a:ea typeface="Times New Roman"/>
                <a:cs typeface="Times New Roman"/>
                <a:sym typeface="Times New Roman"/>
              </a:rPr>
              <a:t>MOULYA D   </a:t>
            </a:r>
            <a:endParaRPr sz="1200" b="1" i="0" u="none" strike="noStrike" cap="none" dirty="0">
              <a:solidFill>
                <a:srgbClr val="00B0F0"/>
              </a:solidFill>
              <a:latin typeface="Times New Roman"/>
              <a:ea typeface="Times New Roman"/>
              <a:cs typeface="Times New Roman"/>
              <a:sym typeface="Times New Roman"/>
            </a:endParaRPr>
          </a:p>
          <a:p>
            <a:pPr marL="0" marR="0" lvl="0" indent="0" algn="just" rtl="0">
              <a:spcBef>
                <a:spcPts val="0"/>
              </a:spcBef>
              <a:spcAft>
                <a:spcPts val="0"/>
              </a:spcAft>
              <a:buClr>
                <a:srgbClr val="BF9000"/>
              </a:buClr>
              <a:buSzPts val="1200"/>
              <a:buFont typeface="Times New Roman"/>
              <a:buNone/>
            </a:pPr>
            <a:r>
              <a:rPr lang="en" sz="1200" b="1" i="0" u="none" strike="noStrike" cap="none" dirty="0">
                <a:solidFill>
                  <a:srgbClr val="00B0F0"/>
                </a:solidFill>
                <a:latin typeface="Times New Roman"/>
                <a:ea typeface="Times New Roman"/>
                <a:cs typeface="Times New Roman"/>
                <a:sym typeface="Times New Roman"/>
              </a:rPr>
              <a:t>SHILPA S P</a:t>
            </a:r>
            <a:endParaRPr sz="1100" b="1" i="0" u="none" strike="noStrike" cap="none" dirty="0">
              <a:solidFill>
                <a:srgbClr val="00B0F0"/>
              </a:solidFill>
              <a:latin typeface="Times New Roman"/>
              <a:ea typeface="Times New Roman"/>
              <a:cs typeface="Times New Roman"/>
              <a:sym typeface="Times New Roman"/>
            </a:endParaRPr>
          </a:p>
        </p:txBody>
      </p:sp>
      <p:sp>
        <p:nvSpPr>
          <p:cNvPr id="10" name="TextBox 9"/>
          <p:cNvSpPr txBox="1"/>
          <p:nvPr/>
        </p:nvSpPr>
        <p:spPr>
          <a:xfrm>
            <a:off x="3217506" y="3884481"/>
            <a:ext cx="1182532" cy="1015663"/>
          </a:xfrm>
          <a:prstGeom prst="rect">
            <a:avLst/>
          </a:prstGeom>
          <a:noFill/>
        </p:spPr>
        <p:txBody>
          <a:bodyPr wrap="square" rtlCol="0">
            <a:spAutoFit/>
          </a:bodyPr>
          <a:lstStyle/>
          <a:p>
            <a:pPr algn="just"/>
            <a:endParaRPr lang="en-US" sz="1200" b="1" dirty="0">
              <a:solidFill>
                <a:srgbClr val="00B0F0"/>
              </a:solidFill>
              <a:latin typeface="Times New Roman" pitchFamily="18" charset="0"/>
              <a:cs typeface="Times New Roman" pitchFamily="18" charset="0"/>
            </a:endParaRPr>
          </a:p>
          <a:p>
            <a:pPr algn="just"/>
            <a:r>
              <a:rPr lang="en-US" sz="1200" b="1" dirty="0">
                <a:solidFill>
                  <a:srgbClr val="00B0F0"/>
                </a:solidFill>
                <a:latin typeface="Times New Roman" pitchFamily="18" charset="0"/>
                <a:cs typeface="Times New Roman" pitchFamily="18" charset="0"/>
              </a:rPr>
              <a:t>1SI19ET017</a:t>
            </a:r>
          </a:p>
          <a:p>
            <a:pPr algn="just"/>
            <a:r>
              <a:rPr lang="en-US" sz="1200" b="1" dirty="0">
                <a:solidFill>
                  <a:srgbClr val="00B0F0"/>
                </a:solidFill>
                <a:latin typeface="Times New Roman" pitchFamily="18" charset="0"/>
                <a:cs typeface="Times New Roman" pitchFamily="18" charset="0"/>
              </a:rPr>
              <a:t>1SI19ET014</a:t>
            </a:r>
          </a:p>
          <a:p>
            <a:pPr algn="just"/>
            <a:r>
              <a:rPr lang="en-US" sz="1200" b="1" dirty="0">
                <a:solidFill>
                  <a:srgbClr val="00B0F0"/>
                </a:solidFill>
                <a:latin typeface="Times New Roman" pitchFamily="18" charset="0"/>
                <a:cs typeface="Times New Roman" pitchFamily="18" charset="0"/>
              </a:rPr>
              <a:t>1SI19ET020</a:t>
            </a:r>
          </a:p>
          <a:p>
            <a:pPr algn="just"/>
            <a:r>
              <a:rPr lang="en-US" sz="1200" b="1" dirty="0">
                <a:solidFill>
                  <a:srgbClr val="00B0F0"/>
                </a:solidFill>
                <a:latin typeface="Times New Roman" pitchFamily="18" charset="0"/>
                <a:cs typeface="Times New Roman" pitchFamily="18" charset="0"/>
              </a:rPr>
              <a:t>1SI19ET034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71C-47E4-492C-B210-1C00B139CF5C}"/>
              </a:ext>
            </a:extLst>
          </p:cNvPr>
          <p:cNvSpPr>
            <a:spLocks noGrp="1"/>
          </p:cNvSpPr>
          <p:nvPr>
            <p:ph type="title"/>
          </p:nvPr>
        </p:nvSpPr>
        <p:spPr/>
        <p:txBody>
          <a:bodyPr/>
          <a:lstStyle/>
          <a:p>
            <a:r>
              <a:rPr lang="en-IN" dirty="0"/>
              <a:t>WORK DONE(CONT’D)</a:t>
            </a:r>
          </a:p>
        </p:txBody>
      </p:sp>
      <p:sp>
        <p:nvSpPr>
          <p:cNvPr id="3" name="Content Placeholder 2">
            <a:extLst>
              <a:ext uri="{FF2B5EF4-FFF2-40B4-BE49-F238E27FC236}">
                <a16:creationId xmlns:a16="http://schemas.microsoft.com/office/drawing/2014/main" id="{AEDDE05E-CB45-43FE-B991-8E4E21ABA12D}"/>
              </a:ext>
            </a:extLst>
          </p:cNvPr>
          <p:cNvSpPr>
            <a:spLocks noGrp="1"/>
          </p:cNvSpPr>
          <p:nvPr>
            <p:ph idx="1"/>
          </p:nvPr>
        </p:nvSpPr>
        <p:spPr/>
        <p:txBody>
          <a:bodyPr/>
          <a:lstStyle/>
          <a:p>
            <a:pPr marL="342900" indent="-342900">
              <a:buAutoNum type="arabicPeriod" startAt="2"/>
            </a:pPr>
            <a:r>
              <a:rPr lang="en-IN" b="1" u="sng" dirty="0">
                <a:latin typeface="Times New Roman" panose="02020603050405020304" pitchFamily="18" charset="0"/>
                <a:cs typeface="Times New Roman" panose="02020603050405020304" pitchFamily="18" charset="0"/>
              </a:rPr>
              <a:t>HISTOGRAM EQUALISATION</a:t>
            </a:r>
          </a:p>
          <a:p>
            <a:pPr marL="0" indent="0">
              <a:buNone/>
            </a:pPr>
            <a:r>
              <a:rPr lang="en-US" b="0" i="0" dirty="0">
                <a:solidFill>
                  <a:srgbClr val="292929"/>
                </a:solidFill>
                <a:effectLst/>
                <a:latin typeface="charter"/>
              </a:rPr>
              <a:t>Histogram Equalization is a computer image processing technique used to improve contrast in </a:t>
            </a:r>
            <a:r>
              <a:rPr lang="en-US" i="0" dirty="0">
                <a:solidFill>
                  <a:srgbClr val="292929"/>
                </a:solidFill>
                <a:effectLst/>
                <a:latin typeface="charter"/>
              </a:rPr>
              <a:t>images</a:t>
            </a:r>
            <a:r>
              <a:rPr lang="en-IN" i="0" dirty="0">
                <a:solidFill>
                  <a:srgbClr val="292929"/>
                </a:solidFill>
                <a:effectLst/>
                <a:latin typeface="Times New Roman" panose="02020603050405020304" pitchFamily="18" charset="0"/>
                <a:cs typeface="Times New Roman" panose="02020603050405020304" pitchFamily="18" charset="0"/>
              </a:rPr>
              <a:t>. </a:t>
            </a:r>
            <a:r>
              <a:rPr lang="en-US" i="0" dirty="0">
                <a:solidFill>
                  <a:srgbClr val="292929"/>
                </a:solidFill>
                <a:effectLst/>
                <a:latin typeface="charter"/>
              </a:rPr>
              <a:t>It</a:t>
            </a:r>
            <a:r>
              <a:rPr lang="en-US" b="0" i="0" dirty="0">
                <a:solidFill>
                  <a:srgbClr val="292929"/>
                </a:solidFill>
                <a:effectLst/>
                <a:latin typeface="charter"/>
              </a:rPr>
              <a:t> accomplishes this by effectively spreading out the most frequent intensity values, i.e. stretching out the intensity range of the image. </a:t>
            </a:r>
            <a:endParaRPr lang="en-IN" b="1" u="sng" dirty="0">
              <a:latin typeface="Times New Roman" panose="02020603050405020304" pitchFamily="18" charset="0"/>
              <a:cs typeface="Times New Roman" panose="02020603050405020304" pitchFamily="18" charset="0"/>
            </a:endParaRPr>
          </a:p>
          <a:p>
            <a:pPr marL="0" indent="0">
              <a:buNone/>
            </a:pPr>
            <a:r>
              <a:rPr lang="en-IN" b="1" u="sng" dirty="0">
                <a:latin typeface="Times New Roman" panose="02020603050405020304" pitchFamily="18" charset="0"/>
                <a:cs typeface="Times New Roman" panose="02020603050405020304" pitchFamily="18" charset="0"/>
              </a:rPr>
              <a:t>            </a:t>
            </a:r>
            <a:endParaRPr lang="en-IN" dirty="0"/>
          </a:p>
        </p:txBody>
      </p:sp>
    </p:spTree>
    <p:extLst>
      <p:ext uri="{BB962C8B-B14F-4D97-AF65-F5344CB8AC3E}">
        <p14:creationId xmlns:p14="http://schemas.microsoft.com/office/powerpoint/2010/main" val="763704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4CE05-D6F9-437C-AD64-F42A3B32E92D}"/>
              </a:ext>
            </a:extLst>
          </p:cNvPr>
          <p:cNvSpPr>
            <a:spLocks noGrp="1"/>
          </p:cNvSpPr>
          <p:nvPr>
            <p:ph type="title"/>
          </p:nvPr>
        </p:nvSpPr>
        <p:spPr/>
        <p:txBody>
          <a:bodyPr/>
          <a:lstStyle/>
          <a:p>
            <a:r>
              <a:rPr lang="en-IN" dirty="0"/>
              <a:t>WORK DONE(CONT’D)</a:t>
            </a:r>
          </a:p>
        </p:txBody>
      </p:sp>
      <p:sp>
        <p:nvSpPr>
          <p:cNvPr id="3" name="Content Placeholder 2">
            <a:extLst>
              <a:ext uri="{FF2B5EF4-FFF2-40B4-BE49-F238E27FC236}">
                <a16:creationId xmlns:a16="http://schemas.microsoft.com/office/drawing/2014/main" id="{4A96635C-66B4-4E33-B5DA-F7A407605729}"/>
              </a:ext>
            </a:extLst>
          </p:cNvPr>
          <p:cNvSpPr>
            <a:spLocks noGrp="1"/>
          </p:cNvSpPr>
          <p:nvPr>
            <p:ph idx="1"/>
          </p:nvPr>
        </p:nvSpPr>
        <p:spPr/>
        <p:txBody>
          <a:bodyPr/>
          <a:lstStyle/>
          <a:p>
            <a:pPr marL="342900" indent="-342900">
              <a:buAutoNum type="arabicPeriod" startAt="3"/>
            </a:pPr>
            <a:r>
              <a:rPr lang="en-IN" b="1" u="sng" dirty="0">
                <a:latin typeface="Times New Roman" panose="02020603050405020304" pitchFamily="18" charset="0"/>
                <a:cs typeface="Times New Roman" panose="02020603050405020304" pitchFamily="18" charset="0"/>
              </a:rPr>
              <a:t>K-MEANS ALGORITHM </a:t>
            </a:r>
          </a:p>
          <a:p>
            <a:pPr marL="0" indent="0">
              <a:buNone/>
            </a:pPr>
            <a:r>
              <a:rPr lang="en-US" b="0" i="0" dirty="0">
                <a:solidFill>
                  <a:srgbClr val="333333"/>
                </a:solidFill>
                <a:effectLst/>
                <a:latin typeface="Times New Roman" panose="02020603050405020304" pitchFamily="18" charset="0"/>
                <a:cs typeface="Times New Roman" panose="02020603050405020304" pitchFamily="18" charset="0"/>
              </a:rPr>
              <a:t>The basic idea of </a:t>
            </a:r>
            <a:r>
              <a:rPr lang="en-US" b="0" i="1" dirty="0">
                <a:solidFill>
                  <a:srgbClr val="333333"/>
                </a:solidFill>
                <a:effectLst/>
                <a:latin typeface="Times New Roman" panose="02020603050405020304" pitchFamily="18" charset="0"/>
                <a:cs typeface="Times New Roman" panose="02020603050405020304" pitchFamily="18" charset="0"/>
              </a:rPr>
              <a:t>K</a:t>
            </a:r>
            <a:r>
              <a:rPr lang="en-US" b="0" i="0" dirty="0">
                <a:solidFill>
                  <a:srgbClr val="333333"/>
                </a:solidFill>
                <a:effectLst/>
                <a:latin typeface="Times New Roman" panose="02020603050405020304" pitchFamily="18" charset="0"/>
                <a:cs typeface="Times New Roman" panose="02020603050405020304" pitchFamily="18" charset="0"/>
              </a:rPr>
              <a:t>-means algorithm is to cluster the objects closest to them by clustering the </a:t>
            </a:r>
            <a:r>
              <a:rPr lang="en-US" b="0" i="1" dirty="0">
                <a:solidFill>
                  <a:srgbClr val="333333"/>
                </a:solidFill>
                <a:effectLst/>
                <a:latin typeface="Times New Roman" panose="02020603050405020304" pitchFamily="18" charset="0"/>
                <a:cs typeface="Times New Roman" panose="02020603050405020304" pitchFamily="18" charset="0"/>
              </a:rPr>
              <a:t>K</a:t>
            </a:r>
            <a:r>
              <a:rPr lang="en-US" b="0" i="0" dirty="0">
                <a:solidFill>
                  <a:srgbClr val="333333"/>
                </a:solidFill>
                <a:effectLst/>
                <a:latin typeface="Times New Roman" panose="02020603050405020304" pitchFamily="18" charset="0"/>
                <a:cs typeface="Times New Roman" panose="02020603050405020304" pitchFamily="18" charset="0"/>
              </a:rPr>
              <a:t> points in the space. It takes the distance from the data point to the prototype as the objective function of optimization. The </a:t>
            </a:r>
            <a:r>
              <a:rPr lang="en-US" b="0" i="1" dirty="0">
                <a:solidFill>
                  <a:srgbClr val="333333"/>
                </a:solidFill>
                <a:effectLst/>
                <a:latin typeface="Times New Roman" panose="02020603050405020304" pitchFamily="18" charset="0"/>
                <a:cs typeface="Times New Roman" panose="02020603050405020304" pitchFamily="18" charset="0"/>
              </a:rPr>
              <a:t>K</a:t>
            </a:r>
            <a:r>
              <a:rPr lang="en-US" b="0" i="0" dirty="0">
                <a:solidFill>
                  <a:srgbClr val="333333"/>
                </a:solidFill>
                <a:effectLst/>
                <a:latin typeface="Times New Roman" panose="02020603050405020304" pitchFamily="18" charset="0"/>
                <a:cs typeface="Times New Roman" panose="02020603050405020304" pitchFamily="18" charset="0"/>
              </a:rPr>
              <a:t>-means algorithm takes Euclidean distance as the similarity measure, which is to find the optimal classification of an initial cluster center vector</a:t>
            </a:r>
            <a:endParaRPr lang="en-IN" b="1" u="sng"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013216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571BF-FF91-42FC-BA61-20A07F47B8A6}"/>
              </a:ext>
            </a:extLst>
          </p:cNvPr>
          <p:cNvSpPr>
            <a:spLocks noGrp="1"/>
          </p:cNvSpPr>
          <p:nvPr>
            <p:ph type="title"/>
          </p:nvPr>
        </p:nvSpPr>
        <p:spPr/>
        <p:txBody>
          <a:bodyPr>
            <a:normAutofit/>
          </a:bodyPr>
          <a:lstStyle/>
          <a:p>
            <a:r>
              <a:rPr lang="en" sz="2000" b="1" u="sng" dirty="0">
                <a:solidFill>
                  <a:srgbClr val="FF0000"/>
                </a:solidFill>
                <a:latin typeface="Times New Roman"/>
                <a:ea typeface="Times New Roman"/>
                <a:cs typeface="Times New Roman"/>
                <a:sym typeface="Times New Roman"/>
              </a:rPr>
              <a:t>REFERENCES</a:t>
            </a:r>
            <a:endParaRPr lang="en-IN" sz="2000" u="sng" dirty="0"/>
          </a:p>
        </p:txBody>
      </p:sp>
      <p:sp>
        <p:nvSpPr>
          <p:cNvPr id="3" name="Content Placeholder 2">
            <a:extLst>
              <a:ext uri="{FF2B5EF4-FFF2-40B4-BE49-F238E27FC236}">
                <a16:creationId xmlns:a16="http://schemas.microsoft.com/office/drawing/2014/main" id="{FB9661D5-CC8D-4BE7-8BF7-5E2704A2FE86}"/>
              </a:ext>
            </a:extLst>
          </p:cNvPr>
          <p:cNvSpPr>
            <a:spLocks noGrp="1"/>
          </p:cNvSpPr>
          <p:nvPr>
            <p:ph idx="1"/>
          </p:nvPr>
        </p:nvSpPr>
        <p:spPr>
          <a:xfrm>
            <a:off x="508001" y="951875"/>
            <a:ext cx="6447501" cy="3579147"/>
          </a:xfrm>
        </p:spPr>
        <p:txBody>
          <a:bodyPr>
            <a:normAutofit fontScale="25000" lnSpcReduction="20000"/>
          </a:bodyPr>
          <a:lstStyle/>
          <a:p>
            <a:pPr indent="-317500" algn="just">
              <a:spcBef>
                <a:spcPts val="1000"/>
              </a:spcBef>
              <a:buSzPts val="1400"/>
              <a:buFont typeface="Times New Roman"/>
              <a:buChar char="●"/>
            </a:pPr>
            <a:r>
              <a:rPr lang="en-US" sz="5600" dirty="0">
                <a:latin typeface="Times New Roman" panose="02020603050405020304" pitchFamily="18" charset="0"/>
                <a:ea typeface="Times New Roman"/>
                <a:cs typeface="Times New Roman" panose="02020603050405020304" pitchFamily="18" charset="0"/>
              </a:rPr>
              <a:t>S. R. Yahya, S. N. H. S. Abdullah, K. Omar, M. S. Zakaria and C. Y. </a:t>
            </a:r>
            <a:r>
              <a:rPr lang="en-US" sz="5600" dirty="0" err="1">
                <a:latin typeface="Times New Roman" panose="02020603050405020304" pitchFamily="18" charset="0"/>
                <a:ea typeface="Times New Roman"/>
                <a:cs typeface="Times New Roman" panose="02020603050405020304" pitchFamily="18" charset="0"/>
              </a:rPr>
              <a:t>Liong</a:t>
            </a:r>
            <a:r>
              <a:rPr lang="en-US" sz="5600" dirty="0">
                <a:latin typeface="Times New Roman" panose="02020603050405020304" pitchFamily="18" charset="0"/>
                <a:ea typeface="Times New Roman"/>
                <a:cs typeface="Times New Roman" panose="02020603050405020304" pitchFamily="18" charset="0"/>
              </a:rPr>
              <a:t>, "Review on image enhancement methods of old manuscript with the damaged background," 2009 International Conference on Electrical Engineering and Informatics, 2009, pp. 62-67, </a:t>
            </a:r>
            <a:r>
              <a:rPr lang="en-US" sz="5600" dirty="0" err="1">
                <a:latin typeface="Times New Roman" panose="02020603050405020304" pitchFamily="18" charset="0"/>
                <a:ea typeface="Times New Roman"/>
                <a:cs typeface="Times New Roman" panose="02020603050405020304" pitchFamily="18" charset="0"/>
              </a:rPr>
              <a:t>doi</a:t>
            </a:r>
            <a:r>
              <a:rPr lang="en-US" sz="5600" dirty="0">
                <a:latin typeface="Times New Roman" panose="02020603050405020304" pitchFamily="18" charset="0"/>
                <a:ea typeface="Times New Roman"/>
                <a:cs typeface="Times New Roman" panose="02020603050405020304" pitchFamily="18" charset="0"/>
              </a:rPr>
              <a:t>: 10.1109/ICEEI.2009.5254816</a:t>
            </a:r>
            <a:endParaRPr lang="en-US" sz="5600" dirty="0">
              <a:latin typeface="Times New Roman" panose="02020603050405020304" pitchFamily="18" charset="0"/>
              <a:ea typeface="Times New Roman"/>
              <a:cs typeface="Times New Roman" panose="02020603050405020304" pitchFamily="18" charset="0"/>
              <a:sym typeface="Times New Roman"/>
            </a:endParaRPr>
          </a:p>
          <a:p>
            <a:pPr lvl="0" indent="-317500" algn="just">
              <a:spcBef>
                <a:spcPts val="1000"/>
              </a:spcBef>
              <a:buSzPts val="1400"/>
              <a:buFont typeface="Times New Roman"/>
              <a:buChar char="●"/>
            </a:pPr>
            <a:r>
              <a:rPr lang="en-US" sz="5600" dirty="0">
                <a:latin typeface="Times New Roman"/>
                <a:ea typeface="Times New Roman"/>
                <a:cs typeface="Times New Roman"/>
              </a:rPr>
              <a:t>A. Gupta, S. Kumar, R. Gupta, S. Chaudhury and S. Joshi, "Enhancement of Old Manuscript Images," Ninth International Conference on Document Analysis and Recognition (ICDAR 2007), 2007, pp. 744-748, </a:t>
            </a:r>
            <a:r>
              <a:rPr lang="en-US" sz="5600" dirty="0" err="1">
                <a:latin typeface="Times New Roman"/>
                <a:ea typeface="Times New Roman"/>
                <a:cs typeface="Times New Roman"/>
              </a:rPr>
              <a:t>doi</a:t>
            </a:r>
            <a:r>
              <a:rPr lang="en-US" sz="5600" dirty="0">
                <a:latin typeface="Times New Roman"/>
                <a:ea typeface="Times New Roman"/>
                <a:cs typeface="Times New Roman"/>
              </a:rPr>
              <a:t>: 10.1109/ICDAR.2007.4377014. </a:t>
            </a:r>
          </a:p>
          <a:p>
            <a:pPr lvl="0" indent="-317500" algn="just">
              <a:spcBef>
                <a:spcPts val="1000"/>
              </a:spcBef>
              <a:buSzPts val="1400"/>
              <a:buFont typeface="Times New Roman"/>
              <a:buChar char="●"/>
            </a:pPr>
            <a:r>
              <a:rPr lang="en-US" sz="5600" dirty="0" err="1">
                <a:latin typeface="Times New Roman"/>
                <a:ea typeface="Times New Roman"/>
                <a:cs typeface="Times New Roman"/>
                <a:sym typeface="Times New Roman"/>
              </a:rPr>
              <a:t>Zhixin</a:t>
            </a:r>
            <a:r>
              <a:rPr lang="en-US" sz="5600" dirty="0">
                <a:latin typeface="Times New Roman"/>
                <a:ea typeface="Times New Roman"/>
                <a:cs typeface="Times New Roman"/>
                <a:sym typeface="Times New Roman"/>
              </a:rPr>
              <a:t> Shi and </a:t>
            </a:r>
            <a:r>
              <a:rPr lang="en-US" sz="5600" dirty="0" err="1">
                <a:latin typeface="Times New Roman"/>
                <a:ea typeface="Times New Roman"/>
                <a:cs typeface="Times New Roman"/>
                <a:sym typeface="Times New Roman"/>
              </a:rPr>
              <a:t>Venu</a:t>
            </a:r>
            <a:r>
              <a:rPr lang="en-US" sz="5600" dirty="0">
                <a:latin typeface="Times New Roman"/>
                <a:ea typeface="Times New Roman"/>
                <a:cs typeface="Times New Roman"/>
                <a:sym typeface="Times New Roman"/>
              </a:rPr>
              <a:t> </a:t>
            </a:r>
            <a:r>
              <a:rPr lang="en-US" sz="5600" dirty="0" err="1">
                <a:latin typeface="Times New Roman"/>
                <a:ea typeface="Times New Roman"/>
                <a:cs typeface="Times New Roman"/>
                <a:sym typeface="Times New Roman"/>
              </a:rPr>
              <a:t>Govindaraju</a:t>
            </a:r>
            <a:r>
              <a:rPr lang="en-US" sz="5600" dirty="0">
                <a:latin typeface="Times New Roman"/>
                <a:ea typeface="Times New Roman"/>
                <a:cs typeface="Times New Roman"/>
                <a:sym typeface="Times New Roman"/>
              </a:rPr>
              <a:t> ,“Historical Handwritten Document Image Segmentation Using Background Light Intensity Normalization” ,Center of Excellence for Document Analysis and Recognition (CEDAR), State University of New York at Buffalo, Amherst, USA. January17, 2005.</a:t>
            </a:r>
          </a:p>
          <a:p>
            <a:pPr lvl="0" indent="-317500" algn="just">
              <a:spcBef>
                <a:spcPts val="1000"/>
              </a:spcBef>
              <a:buSzPts val="1400"/>
              <a:buFont typeface="Times New Roman"/>
              <a:buChar char="●"/>
            </a:pPr>
            <a:r>
              <a:rPr lang="en-US" sz="5600" dirty="0" err="1">
                <a:latin typeface="Times New Roman"/>
                <a:ea typeface="Times New Roman"/>
                <a:cs typeface="Times New Roman"/>
                <a:sym typeface="Times New Roman"/>
              </a:rPr>
              <a:t>Zhixin</a:t>
            </a:r>
            <a:r>
              <a:rPr lang="en-US" sz="5600" dirty="0">
                <a:latin typeface="Times New Roman"/>
                <a:ea typeface="Times New Roman"/>
                <a:cs typeface="Times New Roman"/>
                <a:sym typeface="Times New Roman"/>
              </a:rPr>
              <a:t> Shi </a:t>
            </a:r>
            <a:r>
              <a:rPr lang="en-US" sz="5600" dirty="0" err="1">
                <a:latin typeface="Times New Roman"/>
                <a:ea typeface="Times New Roman"/>
                <a:cs typeface="Times New Roman"/>
                <a:sym typeface="Times New Roman"/>
              </a:rPr>
              <a:t>Srirangaraj</a:t>
            </a:r>
            <a:r>
              <a:rPr lang="en-US" sz="5600" dirty="0">
                <a:latin typeface="Times New Roman"/>
                <a:ea typeface="Times New Roman"/>
                <a:cs typeface="Times New Roman"/>
                <a:sym typeface="Times New Roman"/>
              </a:rPr>
              <a:t> </a:t>
            </a:r>
            <a:r>
              <a:rPr lang="en-US" sz="5600" dirty="0" err="1">
                <a:latin typeface="Times New Roman"/>
                <a:ea typeface="Times New Roman"/>
                <a:cs typeface="Times New Roman"/>
                <a:sym typeface="Times New Roman"/>
              </a:rPr>
              <a:t>Setlur</a:t>
            </a:r>
            <a:r>
              <a:rPr lang="en-US" sz="5600" dirty="0">
                <a:latin typeface="Times New Roman"/>
                <a:ea typeface="Times New Roman"/>
                <a:cs typeface="Times New Roman"/>
                <a:sym typeface="Times New Roman"/>
              </a:rPr>
              <a:t> ,</a:t>
            </a:r>
            <a:r>
              <a:rPr lang="en-US" sz="5600" dirty="0" err="1">
                <a:latin typeface="Times New Roman"/>
                <a:ea typeface="Times New Roman"/>
                <a:cs typeface="Times New Roman"/>
                <a:sym typeface="Times New Roman"/>
              </a:rPr>
              <a:t>Venu</a:t>
            </a:r>
            <a:r>
              <a:rPr lang="en-US" sz="5600" dirty="0">
                <a:latin typeface="Times New Roman"/>
                <a:ea typeface="Times New Roman"/>
                <a:cs typeface="Times New Roman"/>
                <a:sym typeface="Times New Roman"/>
              </a:rPr>
              <a:t> </a:t>
            </a:r>
            <a:r>
              <a:rPr lang="en-US" sz="5600" dirty="0" err="1">
                <a:latin typeface="Times New Roman"/>
                <a:ea typeface="Times New Roman"/>
                <a:cs typeface="Times New Roman"/>
                <a:sym typeface="Times New Roman"/>
              </a:rPr>
              <a:t>Govindaraju</a:t>
            </a:r>
            <a:r>
              <a:rPr lang="en-US" sz="5600" dirty="0">
                <a:latin typeface="Times New Roman"/>
                <a:ea typeface="Times New Roman"/>
                <a:cs typeface="Times New Roman"/>
                <a:sym typeface="Times New Roman"/>
              </a:rPr>
              <a:t> “Digital Image Enhancement using Normalization Techniques and their application to Palm Leaf Manuscripts”, Center of Excellence for Document Analysis and Recognition(CEDAR), February 21, 2005.</a:t>
            </a:r>
          </a:p>
          <a:p>
            <a:pPr indent="-317500" algn="just">
              <a:spcBef>
                <a:spcPts val="1000"/>
              </a:spcBef>
              <a:buSzPts val="1400"/>
              <a:buFont typeface="Times New Roman"/>
              <a:buChar char="●"/>
            </a:pPr>
            <a:r>
              <a:rPr lang="en-US" sz="5600" dirty="0">
                <a:latin typeface="Times New Roman"/>
                <a:ea typeface="Times New Roman"/>
                <a:cs typeface="Times New Roman"/>
                <a:sym typeface="Times New Roman"/>
              </a:rPr>
              <a:t>P. </a:t>
            </a:r>
            <a:r>
              <a:rPr lang="en-US" sz="5600" dirty="0" err="1">
                <a:latin typeface="Times New Roman"/>
                <a:ea typeface="Times New Roman"/>
                <a:cs typeface="Times New Roman"/>
                <a:sym typeface="Times New Roman"/>
              </a:rPr>
              <a:t>J.N.Kapur</a:t>
            </a:r>
            <a:r>
              <a:rPr lang="en-US" sz="5600" dirty="0">
                <a:latin typeface="Times New Roman"/>
                <a:ea typeface="Times New Roman"/>
                <a:cs typeface="Times New Roman"/>
                <a:sym typeface="Times New Roman"/>
              </a:rPr>
              <a:t> and </a:t>
            </a:r>
            <a:r>
              <a:rPr lang="en-US" sz="5600" dirty="0" err="1">
                <a:latin typeface="Times New Roman"/>
                <a:ea typeface="Times New Roman"/>
                <a:cs typeface="Times New Roman"/>
                <a:sym typeface="Times New Roman"/>
              </a:rPr>
              <a:t>A.K.C.Wong</a:t>
            </a:r>
            <a:r>
              <a:rPr lang="en-US" sz="5600" dirty="0">
                <a:latin typeface="Times New Roman"/>
                <a:ea typeface="Times New Roman"/>
                <a:cs typeface="Times New Roman"/>
                <a:sym typeface="Times New Roman"/>
              </a:rPr>
              <a:t>, “A new method for gray- level picture thresholding using the entropy of the histogram”, Computer Vision, Graphics, and Image Processing, vol. 29, pp.273{285, 1985}, March 1985.</a:t>
            </a:r>
          </a:p>
          <a:p>
            <a:endParaRPr lang="en-IN" dirty="0"/>
          </a:p>
        </p:txBody>
      </p:sp>
    </p:spTree>
    <p:extLst>
      <p:ext uri="{BB962C8B-B14F-4D97-AF65-F5344CB8AC3E}">
        <p14:creationId xmlns:p14="http://schemas.microsoft.com/office/powerpoint/2010/main" val="3087780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CAEDE-E411-472E-8A7C-55A2CFE4E9AD}"/>
              </a:ext>
            </a:extLst>
          </p:cNvPr>
          <p:cNvSpPr>
            <a:spLocks noGrp="1"/>
          </p:cNvSpPr>
          <p:nvPr>
            <p:ph type="title"/>
          </p:nvPr>
        </p:nvSpPr>
        <p:spPr/>
        <p:txBody>
          <a:bodyPr>
            <a:normAutofit/>
          </a:bodyPr>
          <a:lstStyle/>
          <a:p>
            <a:br>
              <a:rPr lang="en" sz="2000" b="1" u="sng" dirty="0">
                <a:solidFill>
                  <a:srgbClr val="FF0000"/>
                </a:solidFill>
                <a:latin typeface="Times New Roman"/>
                <a:ea typeface="Times New Roman"/>
                <a:cs typeface="Times New Roman"/>
                <a:sym typeface="Times New Roman"/>
              </a:rPr>
            </a:br>
            <a:r>
              <a:rPr lang="en" sz="2000" b="1" u="sng" dirty="0">
                <a:solidFill>
                  <a:srgbClr val="FF0000"/>
                </a:solidFill>
                <a:latin typeface="Times New Roman"/>
                <a:ea typeface="Times New Roman"/>
                <a:cs typeface="Times New Roman"/>
                <a:sym typeface="Times New Roman"/>
              </a:rPr>
              <a:t>INTRODUCTION</a:t>
            </a:r>
            <a:endParaRPr lang="en-IN" sz="2000" u="sng" dirty="0"/>
          </a:p>
        </p:txBody>
      </p:sp>
      <p:sp>
        <p:nvSpPr>
          <p:cNvPr id="3" name="Content Placeholder 2">
            <a:extLst>
              <a:ext uri="{FF2B5EF4-FFF2-40B4-BE49-F238E27FC236}">
                <a16:creationId xmlns:a16="http://schemas.microsoft.com/office/drawing/2014/main" id="{B591714A-1968-4A97-B89C-0861A5E5279A}"/>
              </a:ext>
            </a:extLst>
          </p:cNvPr>
          <p:cNvSpPr>
            <a:spLocks noGrp="1"/>
          </p:cNvSpPr>
          <p:nvPr>
            <p:ph idx="1"/>
          </p:nvPr>
        </p:nvSpPr>
        <p:spPr/>
        <p:txBody>
          <a:bodyPr>
            <a:normAutofit fontScale="25000" lnSpcReduction="20000"/>
          </a:bodyPr>
          <a:lstStyle/>
          <a:p>
            <a:pPr marL="457200" lvl="0" indent="-317500" algn="just" rtl="0">
              <a:spcBef>
                <a:spcPts val="0"/>
              </a:spcBef>
              <a:spcAft>
                <a:spcPts val="0"/>
              </a:spcAft>
              <a:buSzPts val="1400"/>
              <a:buFont typeface="Noto Sans Symbols"/>
              <a:buChar char="⮚"/>
            </a:pPr>
            <a:r>
              <a:rPr lang="en-US" sz="6400" dirty="0">
                <a:solidFill>
                  <a:srgbClr val="262626"/>
                </a:solidFill>
                <a:latin typeface="Times New Roman" panose="02020603050405020304" pitchFamily="18" charset="0"/>
                <a:ea typeface="Times New Roman"/>
                <a:cs typeface="Times New Roman" panose="02020603050405020304" pitchFamily="18" charset="0"/>
                <a:sym typeface="Times New Roman"/>
              </a:rPr>
              <a:t>Historical documents related to art and architecture, mathematics, law, music and medicine, written around several hundreds of years are still available for reference today which is preserved by libraries and universities.</a:t>
            </a:r>
            <a:endParaRPr lang="en-US" sz="6400" dirty="0">
              <a:latin typeface="Times New Roman" panose="02020603050405020304" pitchFamily="18" charset="0"/>
              <a:cs typeface="Times New Roman" panose="02020603050405020304" pitchFamily="18" charset="0"/>
            </a:endParaRPr>
          </a:p>
          <a:p>
            <a:pPr marL="457200" lvl="0" indent="-228600" algn="just" rtl="0">
              <a:spcBef>
                <a:spcPts val="0"/>
              </a:spcBef>
              <a:spcAft>
                <a:spcPts val="0"/>
              </a:spcAft>
              <a:buSzPts val="1400"/>
              <a:buFont typeface="Noto Sans Symbols"/>
              <a:buNone/>
            </a:pPr>
            <a:endParaRPr lang="en-US" sz="6400" dirty="0">
              <a:solidFill>
                <a:srgbClr val="262626"/>
              </a:solidFill>
              <a:latin typeface="Times New Roman" panose="02020603050405020304" pitchFamily="18" charset="0"/>
              <a:ea typeface="Times New Roman"/>
              <a:cs typeface="Times New Roman" panose="02020603050405020304" pitchFamily="18" charset="0"/>
              <a:sym typeface="Times New Roman"/>
            </a:endParaRPr>
          </a:p>
          <a:p>
            <a:pPr marL="457200" lvl="0" indent="-317500" algn="just" rtl="0">
              <a:spcBef>
                <a:spcPts val="0"/>
              </a:spcBef>
              <a:spcAft>
                <a:spcPts val="0"/>
              </a:spcAft>
              <a:buSzPts val="1400"/>
              <a:buFont typeface="Noto Sans Symbols"/>
              <a:buChar char="⮚"/>
            </a:pPr>
            <a:r>
              <a:rPr lang="en-US" sz="6400" dirty="0">
                <a:solidFill>
                  <a:srgbClr val="262626"/>
                </a:solidFill>
                <a:latin typeface="Times New Roman" panose="02020603050405020304" pitchFamily="18" charset="0"/>
                <a:ea typeface="Times New Roman"/>
                <a:cs typeface="Times New Roman" panose="02020603050405020304" pitchFamily="18" charset="0"/>
                <a:sym typeface="Times New Roman"/>
              </a:rPr>
              <a:t>Generally, there are two types of deficiencies in the quality of historical document images. First, the original paper document is aged leading to deterioration. The second problem is introduced during conversion of the documents to their digital image form.</a:t>
            </a:r>
          </a:p>
          <a:p>
            <a:pPr marL="457200" lvl="0" indent="-317500" algn="just" rtl="0">
              <a:spcBef>
                <a:spcPts val="1000"/>
              </a:spcBef>
              <a:spcAft>
                <a:spcPts val="0"/>
              </a:spcAft>
              <a:buSzPts val="1400"/>
              <a:buFont typeface="Noto Sans Symbols"/>
              <a:buChar char="⮚"/>
            </a:pPr>
            <a:r>
              <a:rPr lang="en-US" sz="6400" dirty="0">
                <a:solidFill>
                  <a:srgbClr val="262626"/>
                </a:solidFill>
                <a:latin typeface="Times New Roman" panose="02020603050405020304" pitchFamily="18" charset="0"/>
                <a:ea typeface="Times New Roman"/>
                <a:cs typeface="Times New Roman" panose="02020603050405020304" pitchFamily="18" charset="0"/>
                <a:sym typeface="Times New Roman"/>
              </a:rPr>
              <a:t>The problem of uneven background color intensity across an image is often seen in historical document images.</a:t>
            </a:r>
          </a:p>
          <a:p>
            <a:pPr marL="457200" lvl="0" indent="-317500" algn="just" rtl="0">
              <a:spcBef>
                <a:spcPts val="1000"/>
              </a:spcBef>
              <a:spcAft>
                <a:spcPts val="0"/>
              </a:spcAft>
              <a:buSzPts val="1400"/>
              <a:buFont typeface="Noto Sans Symbols"/>
              <a:buChar char="⮚"/>
            </a:pPr>
            <a:r>
              <a:rPr lang="en-US" sz="6400" dirty="0">
                <a:solidFill>
                  <a:srgbClr val="262626"/>
                </a:solidFill>
                <a:latin typeface="Times New Roman" panose="02020603050405020304" pitchFamily="18" charset="0"/>
                <a:ea typeface="Times New Roman"/>
                <a:cs typeface="Times New Roman" panose="02020603050405020304" pitchFamily="18" charset="0"/>
                <a:sym typeface="Times New Roman"/>
              </a:rPr>
              <a:t>Due to the above deficiencies, the document image background together with the foreground handwritten text are fluctuating. The separation of text from the paper background is often unclear.</a:t>
            </a:r>
          </a:p>
          <a:p>
            <a:endParaRPr lang="en-IN" dirty="0"/>
          </a:p>
        </p:txBody>
      </p:sp>
    </p:spTree>
    <p:extLst>
      <p:ext uri="{BB962C8B-B14F-4D97-AF65-F5344CB8AC3E}">
        <p14:creationId xmlns:p14="http://schemas.microsoft.com/office/powerpoint/2010/main" val="1902032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0458B-EC64-4538-98D8-9E559E62AD97}"/>
              </a:ext>
            </a:extLst>
          </p:cNvPr>
          <p:cNvSpPr>
            <a:spLocks noGrp="1"/>
          </p:cNvSpPr>
          <p:nvPr>
            <p:ph type="title"/>
          </p:nvPr>
        </p:nvSpPr>
        <p:spPr/>
        <p:txBody>
          <a:bodyPr>
            <a:normAutofit/>
          </a:bodyPr>
          <a:lstStyle/>
          <a:p>
            <a:r>
              <a:rPr lang="en" sz="2000" b="1" u="sng" dirty="0">
                <a:solidFill>
                  <a:srgbClr val="FF0000"/>
                </a:solidFill>
                <a:latin typeface="Times New Roman"/>
                <a:ea typeface="Times New Roman"/>
                <a:cs typeface="Times New Roman"/>
                <a:sym typeface="Times New Roman"/>
              </a:rPr>
              <a:t>LITERATURE SURVEY</a:t>
            </a:r>
            <a:endParaRPr lang="en-IN" sz="2000" u="sng" dirty="0"/>
          </a:p>
        </p:txBody>
      </p:sp>
      <p:graphicFrame>
        <p:nvGraphicFramePr>
          <p:cNvPr id="5" name="Table 5">
            <a:extLst>
              <a:ext uri="{FF2B5EF4-FFF2-40B4-BE49-F238E27FC236}">
                <a16:creationId xmlns:a16="http://schemas.microsoft.com/office/drawing/2014/main" id="{B488C844-5D9F-4085-B913-C67019E41B3E}"/>
              </a:ext>
            </a:extLst>
          </p:cNvPr>
          <p:cNvGraphicFramePr>
            <a:graphicFrameLocks noGrp="1"/>
          </p:cNvGraphicFramePr>
          <p:nvPr>
            <p:ph idx="1"/>
            <p:extLst>
              <p:ext uri="{D42A27DB-BD31-4B8C-83A1-F6EECF244321}">
                <p14:modId xmlns:p14="http://schemas.microsoft.com/office/powerpoint/2010/main" val="1082458592"/>
              </p:ext>
            </p:extLst>
          </p:nvPr>
        </p:nvGraphicFramePr>
        <p:xfrm>
          <a:off x="378620" y="906780"/>
          <a:ext cx="7828495" cy="4090778"/>
        </p:xfrm>
        <a:graphic>
          <a:graphicData uri="http://schemas.openxmlformats.org/drawingml/2006/table">
            <a:tbl>
              <a:tblPr firstRow="1" bandRow="1">
                <a:tableStyleId>{9E49642E-B7D2-44F6-BB50-60BB3EE7AEF0}</a:tableStyleId>
              </a:tblPr>
              <a:tblGrid>
                <a:gridCol w="499084">
                  <a:extLst>
                    <a:ext uri="{9D8B030D-6E8A-4147-A177-3AD203B41FA5}">
                      <a16:colId xmlns:a16="http://schemas.microsoft.com/office/drawing/2014/main" val="4194790454"/>
                    </a:ext>
                  </a:extLst>
                </a:gridCol>
                <a:gridCol w="1065541">
                  <a:extLst>
                    <a:ext uri="{9D8B030D-6E8A-4147-A177-3AD203B41FA5}">
                      <a16:colId xmlns:a16="http://schemas.microsoft.com/office/drawing/2014/main" val="2413305181"/>
                    </a:ext>
                  </a:extLst>
                </a:gridCol>
                <a:gridCol w="1223034">
                  <a:extLst>
                    <a:ext uri="{9D8B030D-6E8A-4147-A177-3AD203B41FA5}">
                      <a16:colId xmlns:a16="http://schemas.microsoft.com/office/drawing/2014/main" val="1906809361"/>
                    </a:ext>
                  </a:extLst>
                </a:gridCol>
                <a:gridCol w="788383">
                  <a:extLst>
                    <a:ext uri="{9D8B030D-6E8A-4147-A177-3AD203B41FA5}">
                      <a16:colId xmlns:a16="http://schemas.microsoft.com/office/drawing/2014/main" val="3358353083"/>
                    </a:ext>
                  </a:extLst>
                </a:gridCol>
                <a:gridCol w="2468704">
                  <a:extLst>
                    <a:ext uri="{9D8B030D-6E8A-4147-A177-3AD203B41FA5}">
                      <a16:colId xmlns:a16="http://schemas.microsoft.com/office/drawing/2014/main" val="634433328"/>
                    </a:ext>
                  </a:extLst>
                </a:gridCol>
                <a:gridCol w="1783749">
                  <a:extLst>
                    <a:ext uri="{9D8B030D-6E8A-4147-A177-3AD203B41FA5}">
                      <a16:colId xmlns:a16="http://schemas.microsoft.com/office/drawing/2014/main" val="1158330914"/>
                    </a:ext>
                  </a:extLst>
                </a:gridCol>
              </a:tblGrid>
              <a:tr h="60426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200" b="1" dirty="0">
                          <a:latin typeface="Times New Roman"/>
                          <a:cs typeface="Times New Roman"/>
                          <a:sym typeface="Times New Roman"/>
                        </a:rPr>
                        <a:t>SL NO</a:t>
                      </a:r>
                      <a:endParaRPr lang="en-IN" sz="12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200" b="1" dirty="0">
                          <a:latin typeface="Times New Roman"/>
                          <a:ea typeface="Times New Roman"/>
                          <a:cs typeface="Times New Roman"/>
                          <a:sym typeface="Times New Roman"/>
                        </a:rPr>
                        <a:t>TITLE</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200" b="1" dirty="0">
                          <a:latin typeface="Times New Roman"/>
                          <a:ea typeface="Times New Roman"/>
                          <a:cs typeface="Times New Roman"/>
                          <a:sym typeface="Times New Roman"/>
                        </a:rPr>
                        <a:t>AUTHOR</a:t>
                      </a:r>
                    </a:p>
                    <a:p>
                      <a:endParaRPr lang="en-IN" sz="12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200" b="1" dirty="0">
                          <a:latin typeface="Times New Roman"/>
                          <a:ea typeface="Times New Roman"/>
                          <a:cs typeface="Times New Roman"/>
                          <a:sym typeface="Times New Roman"/>
                        </a:rPr>
                        <a:t>YEAR</a:t>
                      </a:r>
                    </a:p>
                    <a:p>
                      <a:endParaRPr lang="en-IN" sz="12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200" b="1" dirty="0">
                          <a:latin typeface="Times New Roman"/>
                          <a:ea typeface="Times New Roman"/>
                          <a:cs typeface="Times New Roman"/>
                          <a:sym typeface="Times New Roman"/>
                        </a:rPr>
                        <a:t>METHODOLOGY</a:t>
                      </a:r>
                    </a:p>
                    <a:p>
                      <a:endParaRPr lang="en-IN" sz="12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dirty="0">
                          <a:latin typeface="Times New Roman"/>
                          <a:ea typeface="Times New Roman"/>
                          <a:cs typeface="Times New Roman"/>
                          <a:sym typeface="Times New Roman"/>
                        </a:rPr>
                        <a:t>METHOD TO</a:t>
                      </a:r>
                      <a:r>
                        <a:rPr lang="en-US" sz="1200" b="1" baseline="0" dirty="0">
                          <a:latin typeface="Times New Roman"/>
                          <a:ea typeface="Times New Roman"/>
                          <a:cs typeface="Times New Roman"/>
                          <a:sym typeface="Times New Roman"/>
                        </a:rPr>
                        <a:t> BE USED IN THIS WORK</a:t>
                      </a:r>
                      <a:endParaRPr lang="en-US" sz="1200" b="1" dirty="0">
                        <a:latin typeface="Times New Roman"/>
                        <a:ea typeface="Times New Roman"/>
                        <a:cs typeface="Times New Roman"/>
                        <a:sym typeface="Times New Roman"/>
                      </a:endParaRPr>
                    </a:p>
                    <a:p>
                      <a:endParaRPr lang="en-IN" sz="1200" dirty="0"/>
                    </a:p>
                  </a:txBody>
                  <a:tcPr/>
                </a:tc>
                <a:extLst>
                  <a:ext uri="{0D108BD9-81ED-4DB2-BD59-A6C34878D82A}">
                    <a16:rowId xmlns:a16="http://schemas.microsoft.com/office/drawing/2014/main" val="1583522029"/>
                  </a:ext>
                </a:extLst>
              </a:tr>
              <a:tr h="1725349">
                <a:tc>
                  <a:txBody>
                    <a:bodyPr/>
                    <a:lstStyle/>
                    <a:p>
                      <a:r>
                        <a:rPr lang="en-IN" dirty="0"/>
                        <a:t>1</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a:solidFill>
                            <a:srgbClr val="3F3F3F"/>
                          </a:solidFill>
                          <a:latin typeface="Times New Roman" panose="02020603050405020304" pitchFamily="18" charset="0"/>
                          <a:ea typeface="Times New Roman"/>
                          <a:cs typeface="Times New Roman" panose="02020603050405020304" pitchFamily="18" charset="0"/>
                          <a:sym typeface="Times New Roman"/>
                        </a:rPr>
                        <a:t>Image Restoration of Historical Manuscripts</a:t>
                      </a:r>
                      <a:endParaRPr lang="en-US" sz="1200" dirty="0">
                        <a:solidFill>
                          <a:srgbClr val="3F3F3F"/>
                        </a:solidFill>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200" dirty="0" err="1">
                          <a:solidFill>
                            <a:srgbClr val="262626"/>
                          </a:solidFill>
                          <a:latin typeface="Times New Roman" panose="02020603050405020304" pitchFamily="18" charset="0"/>
                          <a:ea typeface="Times New Roman"/>
                          <a:cs typeface="Times New Roman" panose="02020603050405020304" pitchFamily="18" charset="0"/>
                          <a:sym typeface="Times New Roman"/>
                        </a:rPr>
                        <a:t>Ketki</a:t>
                      </a:r>
                      <a:r>
                        <a:rPr lang="en-IN" sz="1200" dirty="0">
                          <a:solidFill>
                            <a:srgbClr val="262626"/>
                          </a:solidFill>
                          <a:latin typeface="Times New Roman" panose="02020603050405020304" pitchFamily="18" charset="0"/>
                          <a:ea typeface="Times New Roman"/>
                          <a:cs typeface="Times New Roman" panose="02020603050405020304" pitchFamily="18" charset="0"/>
                          <a:sym typeface="Times New Roman"/>
                        </a:rPr>
                        <a:t> </a:t>
                      </a:r>
                      <a:r>
                        <a:rPr lang="en-IN" sz="1200" dirty="0" err="1">
                          <a:solidFill>
                            <a:srgbClr val="262626"/>
                          </a:solidFill>
                          <a:latin typeface="Times New Roman" panose="02020603050405020304" pitchFamily="18" charset="0"/>
                          <a:ea typeface="Times New Roman"/>
                          <a:cs typeface="Times New Roman" panose="02020603050405020304" pitchFamily="18" charset="0"/>
                          <a:sym typeface="Times New Roman"/>
                        </a:rPr>
                        <a:t>R.Ingloe</a:t>
                      </a:r>
                      <a:r>
                        <a:rPr lang="en-IN" sz="1200" dirty="0">
                          <a:solidFill>
                            <a:srgbClr val="262626"/>
                          </a:solidFill>
                          <a:latin typeface="Times New Roman" panose="02020603050405020304" pitchFamily="18" charset="0"/>
                          <a:ea typeface="Times New Roman"/>
                          <a:cs typeface="Times New Roman" panose="02020603050405020304" pitchFamily="18" charset="0"/>
                          <a:sym typeface="Times New Roman"/>
                        </a:rPr>
                        <a:t> and </a:t>
                      </a:r>
                      <a:r>
                        <a:rPr lang="en-IN" sz="1200" dirty="0" err="1">
                          <a:solidFill>
                            <a:srgbClr val="262626"/>
                          </a:solidFill>
                          <a:latin typeface="Times New Roman" panose="02020603050405020304" pitchFamily="18" charset="0"/>
                          <a:ea typeface="Times New Roman"/>
                          <a:cs typeface="Times New Roman" panose="02020603050405020304" pitchFamily="18" charset="0"/>
                          <a:sym typeface="Times New Roman"/>
                        </a:rPr>
                        <a:t>V.K.Shandilya</a:t>
                      </a:r>
                      <a:endParaRPr lang="en-IN" sz="1200" dirty="0">
                        <a:solidFill>
                          <a:srgbClr val="262626"/>
                        </a:solidFill>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 sz="1200" dirty="0">
                          <a:latin typeface="Times New Roman" panose="02020603050405020304" pitchFamily="18" charset="0"/>
                          <a:ea typeface="Times New Roman"/>
                          <a:cs typeface="Times New Roman" panose="02020603050405020304" pitchFamily="18" charset="0"/>
                          <a:sym typeface="Times New Roman"/>
                        </a:rPr>
                        <a:t>2011</a:t>
                      </a:r>
                    </a:p>
                    <a:p>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a:solidFill>
                            <a:srgbClr val="262626"/>
                          </a:solidFill>
                          <a:latin typeface="Times New Roman" panose="02020603050405020304" pitchFamily="18" charset="0"/>
                          <a:ea typeface="Times New Roman"/>
                          <a:cs typeface="Times New Roman" panose="02020603050405020304" pitchFamily="18" charset="0"/>
                          <a:sym typeface="Times New Roman"/>
                        </a:rPr>
                        <a:t>Enhances methodology </a:t>
                      </a:r>
                      <a:r>
                        <a:rPr lang="en-US" sz="1200" dirty="0" err="1">
                          <a:solidFill>
                            <a:srgbClr val="262626"/>
                          </a:solidFill>
                          <a:latin typeface="Times New Roman" panose="02020603050405020304" pitchFamily="18" charset="0"/>
                          <a:ea typeface="Times New Roman"/>
                          <a:cs typeface="Times New Roman" panose="02020603050405020304" pitchFamily="18" charset="0"/>
                          <a:sym typeface="Times New Roman"/>
                        </a:rPr>
                        <a:t>permitsthe</a:t>
                      </a:r>
                      <a:r>
                        <a:rPr lang="en-US" sz="1200" dirty="0">
                          <a:solidFill>
                            <a:srgbClr val="262626"/>
                          </a:solidFill>
                          <a:latin typeface="Times New Roman" panose="02020603050405020304" pitchFamily="18" charset="0"/>
                          <a:ea typeface="Times New Roman"/>
                          <a:cs typeface="Times New Roman" panose="02020603050405020304" pitchFamily="18" charset="0"/>
                          <a:sym typeface="Times New Roman"/>
                        </a:rPr>
                        <a:t> improvement of the quality of historical Arabic manuscripts, which presented uneven background, low contrast and the effect of aging and degradation by image normalization.</a:t>
                      </a:r>
                      <a:endParaRPr lang="en-US" sz="1200" dirty="0">
                        <a:latin typeface="Times New Roman" panose="02020603050405020304" pitchFamily="18" charset="0"/>
                        <a:ea typeface="Times New Roman"/>
                        <a:cs typeface="Times New Roman" panose="02020603050405020304" pitchFamily="18" charset="0"/>
                        <a:sym typeface="Times New Roman"/>
                      </a:endParaRPr>
                    </a:p>
                    <a:p>
                      <a:endParaRPr lang="en-IN" sz="1200" dirty="0">
                        <a:latin typeface="Times New Roman" panose="02020603050405020304" pitchFamily="18" charset="0"/>
                        <a:cs typeface="Times New Roman" panose="02020603050405020304" pitchFamily="18" charset="0"/>
                      </a:endParaRPr>
                    </a:p>
                  </a:txBody>
                  <a:tcPr/>
                </a:tc>
                <a:tc>
                  <a:txBody>
                    <a:bodyPr/>
                    <a:lstStyle/>
                    <a:p>
                      <a:pPr marL="0" lvl="0" indent="0" algn="just" rtl="0">
                        <a:spcBef>
                          <a:spcPts val="0"/>
                        </a:spcBef>
                        <a:spcAft>
                          <a:spcPts val="0"/>
                        </a:spcAft>
                        <a:buNone/>
                      </a:pPr>
                      <a:r>
                        <a:rPr lang="en-IN" sz="1200" dirty="0">
                          <a:latin typeface="Times New Roman" panose="02020603050405020304" pitchFamily="18" charset="0"/>
                          <a:ea typeface="Times New Roman"/>
                          <a:cs typeface="Times New Roman" panose="02020603050405020304" pitchFamily="18" charset="0"/>
                          <a:sym typeface="Times New Roman"/>
                        </a:rPr>
                        <a:t>K-means</a:t>
                      </a:r>
                    </a:p>
                    <a:p>
                      <a:pPr marL="0" lvl="0" indent="0" algn="just" rtl="0">
                        <a:spcBef>
                          <a:spcPts val="0"/>
                        </a:spcBef>
                        <a:spcAft>
                          <a:spcPts val="0"/>
                        </a:spcAft>
                        <a:buNone/>
                      </a:pPr>
                      <a:r>
                        <a:rPr lang="en-IN" sz="1200" dirty="0">
                          <a:latin typeface="Times New Roman" panose="02020603050405020304" pitchFamily="18" charset="0"/>
                          <a:ea typeface="Times New Roman"/>
                          <a:cs typeface="Times New Roman" panose="02020603050405020304" pitchFamily="18" charset="0"/>
                          <a:sym typeface="Times New Roman"/>
                        </a:rPr>
                        <a:t>Algorithm</a:t>
                      </a:r>
                    </a:p>
                    <a:p>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52332031"/>
                  </a:ext>
                </a:extLst>
              </a:tr>
              <a:tr h="1725349">
                <a:tc>
                  <a:txBody>
                    <a:bodyPr/>
                    <a:lstStyle/>
                    <a:p>
                      <a:r>
                        <a:rPr lang="en-IN" dirty="0"/>
                        <a:t>2</a:t>
                      </a:r>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200" dirty="0">
                          <a:solidFill>
                            <a:srgbClr val="3F3F3F"/>
                          </a:solidFill>
                          <a:latin typeface="Times New Roman" panose="02020603050405020304" pitchFamily="18" charset="0"/>
                          <a:ea typeface="Times New Roman"/>
                          <a:cs typeface="Times New Roman" panose="02020603050405020304" pitchFamily="18" charset="0"/>
                          <a:sym typeface="Times New Roman"/>
                        </a:rPr>
                        <a:t>Enhancement of Old Manuscript Images</a:t>
                      </a:r>
                      <a:endParaRPr lang="en-US"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IN" sz="1200" dirty="0" err="1">
                          <a:solidFill>
                            <a:srgbClr val="262626"/>
                          </a:solidFill>
                          <a:latin typeface="Times New Roman" panose="02020603050405020304" pitchFamily="18" charset="0"/>
                          <a:ea typeface="Times New Roman"/>
                          <a:cs typeface="Times New Roman" panose="02020603050405020304" pitchFamily="18" charset="0"/>
                          <a:sym typeface="Times New Roman"/>
                        </a:rPr>
                        <a:t>Avekash</a:t>
                      </a:r>
                      <a:r>
                        <a:rPr lang="en-IN" sz="1200" dirty="0">
                          <a:solidFill>
                            <a:srgbClr val="262626"/>
                          </a:solidFill>
                          <a:latin typeface="Times New Roman" panose="02020603050405020304" pitchFamily="18" charset="0"/>
                          <a:ea typeface="Times New Roman"/>
                          <a:cs typeface="Times New Roman" panose="02020603050405020304" pitchFamily="18" charset="0"/>
                          <a:sym typeface="Times New Roman"/>
                        </a:rPr>
                        <a:t> Gupta, Sunil Kumar, Rajat Gupta, </a:t>
                      </a:r>
                      <a:r>
                        <a:rPr lang="en-IN" sz="1200" dirty="0" err="1">
                          <a:solidFill>
                            <a:srgbClr val="262626"/>
                          </a:solidFill>
                          <a:latin typeface="Times New Roman" panose="02020603050405020304" pitchFamily="18" charset="0"/>
                          <a:ea typeface="Times New Roman"/>
                          <a:cs typeface="Times New Roman" panose="02020603050405020304" pitchFamily="18" charset="0"/>
                          <a:sym typeface="Times New Roman"/>
                        </a:rPr>
                        <a:t>Santanu</a:t>
                      </a:r>
                      <a:r>
                        <a:rPr lang="en-IN" sz="1200" dirty="0">
                          <a:solidFill>
                            <a:srgbClr val="262626"/>
                          </a:solidFill>
                          <a:latin typeface="Times New Roman" panose="02020603050405020304" pitchFamily="18" charset="0"/>
                          <a:ea typeface="Times New Roman"/>
                          <a:cs typeface="Times New Roman" panose="02020603050405020304" pitchFamily="18" charset="0"/>
                          <a:sym typeface="Times New Roman"/>
                        </a:rPr>
                        <a:t> Chaudhury, Shiv </a:t>
                      </a:r>
                      <a:r>
                        <a:rPr lang="en-IN" sz="1200" dirty="0" err="1">
                          <a:solidFill>
                            <a:srgbClr val="262626"/>
                          </a:solidFill>
                          <a:latin typeface="Times New Roman" panose="02020603050405020304" pitchFamily="18" charset="0"/>
                          <a:ea typeface="Times New Roman"/>
                          <a:cs typeface="Times New Roman" panose="02020603050405020304" pitchFamily="18" charset="0"/>
                          <a:sym typeface="Times New Roman"/>
                        </a:rPr>
                        <a:t>Dutt</a:t>
                      </a:r>
                      <a:r>
                        <a:rPr lang="en-IN" sz="1200" dirty="0">
                          <a:solidFill>
                            <a:srgbClr val="262626"/>
                          </a:solidFill>
                          <a:latin typeface="Times New Roman" panose="02020603050405020304" pitchFamily="18" charset="0"/>
                          <a:ea typeface="Times New Roman"/>
                          <a:cs typeface="Times New Roman" panose="02020603050405020304" pitchFamily="18" charset="0"/>
                          <a:sym typeface="Times New Roman"/>
                        </a:rPr>
                        <a:t> Joshi</a:t>
                      </a:r>
                      <a:endParaRPr lang="en-IN" sz="1200" dirty="0">
                        <a:solidFill>
                          <a:srgbClr val="262626"/>
                        </a:solidFill>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 sz="1200" dirty="0">
                          <a:latin typeface="Times New Roman" panose="02020603050405020304" pitchFamily="18" charset="0"/>
                          <a:ea typeface="Times New Roman"/>
                          <a:cs typeface="Times New Roman" panose="02020603050405020304" pitchFamily="18" charset="0"/>
                          <a:sym typeface="Times New Roman"/>
                        </a:rPr>
                        <a:t>2007</a:t>
                      </a:r>
                    </a:p>
                    <a:p>
                      <a:endParaRPr lang="en-IN" sz="1200" dirty="0">
                        <a:latin typeface="Times New Roman" panose="02020603050405020304" pitchFamily="18" charset="0"/>
                        <a:cs typeface="Times New Roman" panose="02020603050405020304" pitchFamily="18" charset="0"/>
                      </a:endParaRPr>
                    </a:p>
                  </a:txBody>
                  <a:tcPr/>
                </a:tc>
                <a:tc>
                  <a:txBody>
                    <a:bodyPr/>
                    <a:lstStyle/>
                    <a:p>
                      <a:r>
                        <a:rPr lang="en" sz="1200" dirty="0">
                          <a:solidFill>
                            <a:srgbClr val="262626"/>
                          </a:solidFill>
                          <a:latin typeface="Times New Roman" panose="02020603050405020304" pitchFamily="18" charset="0"/>
                          <a:ea typeface="Times New Roman"/>
                          <a:cs typeface="Times New Roman" panose="02020603050405020304" pitchFamily="18" charset="0"/>
                          <a:sym typeface="Times New Roman"/>
                        </a:rPr>
                        <a:t>a novel technique for locating and enhancing low contrast regions in old scanned manuscript images. It is based on a matched wavelet-based text extraction algorithm followed by MRF post-processing</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ea typeface="Times New Roman"/>
                          <a:cs typeface="Times New Roman" panose="02020603050405020304" pitchFamily="18" charset="0"/>
                          <a:sym typeface="Times New Roman"/>
                        </a:rPr>
                        <a:t>Background </a:t>
                      </a:r>
                    </a:p>
                    <a:p>
                      <a:pPr marL="0" marR="0" lvl="0" indent="0" algn="l" defTabSz="3429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ea typeface="Times New Roman"/>
                          <a:cs typeface="Times New Roman" panose="02020603050405020304" pitchFamily="18" charset="0"/>
                          <a:sym typeface="Times New Roman"/>
                        </a:rPr>
                        <a:t>segmentation</a:t>
                      </a:r>
                    </a:p>
                    <a:p>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23482639"/>
                  </a:ext>
                </a:extLst>
              </a:tr>
            </a:tbl>
          </a:graphicData>
        </a:graphic>
      </p:graphicFrame>
    </p:spTree>
    <p:extLst>
      <p:ext uri="{BB962C8B-B14F-4D97-AF65-F5344CB8AC3E}">
        <p14:creationId xmlns:p14="http://schemas.microsoft.com/office/powerpoint/2010/main" val="551832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27FF9-8535-48FC-8441-C971C32A7B37}"/>
              </a:ext>
            </a:extLst>
          </p:cNvPr>
          <p:cNvSpPr>
            <a:spLocks noGrp="1"/>
          </p:cNvSpPr>
          <p:nvPr>
            <p:ph type="title"/>
          </p:nvPr>
        </p:nvSpPr>
        <p:spPr/>
        <p:txBody>
          <a:bodyPr>
            <a:normAutofit/>
          </a:bodyPr>
          <a:lstStyle/>
          <a:p>
            <a:r>
              <a:rPr lang="en" sz="2000" b="1" u="sng" dirty="0">
                <a:solidFill>
                  <a:srgbClr val="FF0000"/>
                </a:solidFill>
                <a:latin typeface="Times New Roman"/>
                <a:ea typeface="Times New Roman"/>
                <a:cs typeface="Times New Roman"/>
                <a:sym typeface="Times New Roman"/>
              </a:rPr>
              <a:t>LITERATURE SURVEY</a:t>
            </a:r>
            <a:endParaRPr lang="en-IN" sz="2000" u="sng" dirty="0"/>
          </a:p>
        </p:txBody>
      </p:sp>
      <p:graphicFrame>
        <p:nvGraphicFramePr>
          <p:cNvPr id="4" name="Table 4">
            <a:extLst>
              <a:ext uri="{FF2B5EF4-FFF2-40B4-BE49-F238E27FC236}">
                <a16:creationId xmlns:a16="http://schemas.microsoft.com/office/drawing/2014/main" id="{F463269E-BBD0-4A1B-BD38-8E305654FD4D}"/>
              </a:ext>
            </a:extLst>
          </p:cNvPr>
          <p:cNvGraphicFramePr>
            <a:graphicFrameLocks noGrp="1"/>
          </p:cNvGraphicFramePr>
          <p:nvPr>
            <p:ph idx="1"/>
            <p:extLst>
              <p:ext uri="{D42A27DB-BD31-4B8C-83A1-F6EECF244321}">
                <p14:modId xmlns:p14="http://schemas.microsoft.com/office/powerpoint/2010/main" val="3858745335"/>
              </p:ext>
            </p:extLst>
          </p:nvPr>
        </p:nvGraphicFramePr>
        <p:xfrm>
          <a:off x="550069" y="978694"/>
          <a:ext cx="7424699" cy="4221384"/>
        </p:xfrm>
        <a:graphic>
          <a:graphicData uri="http://schemas.openxmlformats.org/drawingml/2006/table">
            <a:tbl>
              <a:tblPr firstRow="1" bandRow="1">
                <a:tableStyleId>{9E49642E-B7D2-44F6-BB50-60BB3EE7AEF0}</a:tableStyleId>
              </a:tblPr>
              <a:tblGrid>
                <a:gridCol w="431421">
                  <a:extLst>
                    <a:ext uri="{9D8B030D-6E8A-4147-A177-3AD203B41FA5}">
                      <a16:colId xmlns:a16="http://schemas.microsoft.com/office/drawing/2014/main" val="3520291226"/>
                    </a:ext>
                  </a:extLst>
                </a:gridCol>
                <a:gridCol w="1632380">
                  <a:extLst>
                    <a:ext uri="{9D8B030D-6E8A-4147-A177-3AD203B41FA5}">
                      <a16:colId xmlns:a16="http://schemas.microsoft.com/office/drawing/2014/main" val="2805790324"/>
                    </a:ext>
                  </a:extLst>
                </a:gridCol>
                <a:gridCol w="1525686">
                  <a:extLst>
                    <a:ext uri="{9D8B030D-6E8A-4147-A177-3AD203B41FA5}">
                      <a16:colId xmlns:a16="http://schemas.microsoft.com/office/drawing/2014/main" val="970041116"/>
                    </a:ext>
                  </a:extLst>
                </a:gridCol>
                <a:gridCol w="658812">
                  <a:extLst>
                    <a:ext uri="{9D8B030D-6E8A-4147-A177-3AD203B41FA5}">
                      <a16:colId xmlns:a16="http://schemas.microsoft.com/office/drawing/2014/main" val="2445234779"/>
                    </a:ext>
                  </a:extLst>
                </a:gridCol>
                <a:gridCol w="1938951">
                  <a:extLst>
                    <a:ext uri="{9D8B030D-6E8A-4147-A177-3AD203B41FA5}">
                      <a16:colId xmlns:a16="http://schemas.microsoft.com/office/drawing/2014/main" val="2318902265"/>
                    </a:ext>
                  </a:extLst>
                </a:gridCol>
                <a:gridCol w="1237449">
                  <a:extLst>
                    <a:ext uri="{9D8B030D-6E8A-4147-A177-3AD203B41FA5}">
                      <a16:colId xmlns:a16="http://schemas.microsoft.com/office/drawing/2014/main" val="2471099039"/>
                    </a:ext>
                  </a:extLst>
                </a:gridCol>
              </a:tblGrid>
              <a:tr h="674912">
                <a:tc>
                  <a:txBody>
                    <a:bodyPr/>
                    <a:lstStyle/>
                    <a:p>
                      <a:pPr marL="0" lvl="0" indent="0" algn="just" rtl="0">
                        <a:spcBef>
                          <a:spcPts val="0"/>
                        </a:spcBef>
                        <a:spcAft>
                          <a:spcPts val="0"/>
                        </a:spcAft>
                        <a:buClr>
                          <a:schemeClr val="dk1"/>
                        </a:buClr>
                        <a:buSzPts val="1100"/>
                        <a:buFont typeface="Arial"/>
                        <a:buNone/>
                      </a:pPr>
                      <a:r>
                        <a:rPr lang="en" sz="1200" b="1" dirty="0">
                          <a:solidFill>
                            <a:schemeClr val="dk1"/>
                          </a:solidFill>
                          <a:latin typeface="Times New Roman"/>
                          <a:ea typeface="Times New Roman"/>
                          <a:cs typeface="Times New Roman"/>
                          <a:sym typeface="Times New Roman"/>
                        </a:rPr>
                        <a:t>SL.NO</a:t>
                      </a:r>
                      <a:endParaRPr dirty="0"/>
                    </a:p>
                  </a:txBody>
                  <a:tcPr marL="91425" marR="91425" marT="91425" marB="91425"/>
                </a:tc>
                <a:tc>
                  <a:txBody>
                    <a:bodyPr/>
                    <a:lstStyle/>
                    <a:p>
                      <a:pPr marL="0" lvl="0" indent="0" algn="just" rtl="0">
                        <a:spcBef>
                          <a:spcPts val="0"/>
                        </a:spcBef>
                        <a:spcAft>
                          <a:spcPts val="0"/>
                        </a:spcAft>
                        <a:buClr>
                          <a:schemeClr val="dk1"/>
                        </a:buClr>
                        <a:buSzPts val="1100"/>
                        <a:buFont typeface="Arial"/>
                        <a:buNone/>
                      </a:pPr>
                      <a:r>
                        <a:rPr lang="en" sz="1200" b="1" dirty="0">
                          <a:solidFill>
                            <a:schemeClr val="dk1"/>
                          </a:solidFill>
                          <a:latin typeface="Times New Roman"/>
                          <a:ea typeface="Times New Roman"/>
                          <a:cs typeface="Times New Roman"/>
                          <a:sym typeface="Times New Roman"/>
                        </a:rPr>
                        <a:t>TITLE</a:t>
                      </a:r>
                      <a:endParaRPr dirty="0"/>
                    </a:p>
                  </a:txBody>
                  <a:tcPr marL="91425" marR="91425" marT="91425" marB="91425"/>
                </a:tc>
                <a:tc>
                  <a:txBody>
                    <a:bodyPr/>
                    <a:lstStyle/>
                    <a:p>
                      <a:pPr marL="0" lvl="0" indent="0" algn="just" rtl="0">
                        <a:spcBef>
                          <a:spcPts val="0"/>
                        </a:spcBef>
                        <a:spcAft>
                          <a:spcPts val="0"/>
                        </a:spcAft>
                        <a:buClr>
                          <a:schemeClr val="dk1"/>
                        </a:buClr>
                        <a:buSzPts val="1100"/>
                        <a:buFont typeface="Arial"/>
                        <a:buNone/>
                      </a:pPr>
                      <a:r>
                        <a:rPr lang="en" sz="1200" b="1" dirty="0">
                          <a:solidFill>
                            <a:schemeClr val="dk1"/>
                          </a:solidFill>
                          <a:latin typeface="Times New Roman"/>
                          <a:ea typeface="Times New Roman"/>
                          <a:cs typeface="Times New Roman"/>
                          <a:sym typeface="Times New Roman"/>
                        </a:rPr>
                        <a:t>AUTHOR</a:t>
                      </a:r>
                      <a:endParaRPr dirty="0"/>
                    </a:p>
                  </a:txBody>
                  <a:tcPr marL="91425" marR="91425" marT="91425" marB="91425"/>
                </a:tc>
                <a:tc>
                  <a:txBody>
                    <a:bodyPr/>
                    <a:lstStyle/>
                    <a:p>
                      <a:pPr marL="0" lvl="0" indent="0" algn="just" rtl="0">
                        <a:spcBef>
                          <a:spcPts val="0"/>
                        </a:spcBef>
                        <a:spcAft>
                          <a:spcPts val="0"/>
                        </a:spcAft>
                        <a:buClr>
                          <a:schemeClr val="dk1"/>
                        </a:buClr>
                        <a:buSzPts val="1100"/>
                        <a:buFont typeface="Arial"/>
                        <a:buNone/>
                      </a:pPr>
                      <a:r>
                        <a:rPr lang="en" sz="1200" b="1" dirty="0">
                          <a:solidFill>
                            <a:schemeClr val="dk1"/>
                          </a:solidFill>
                          <a:latin typeface="Times New Roman"/>
                          <a:ea typeface="Times New Roman"/>
                          <a:cs typeface="Times New Roman"/>
                          <a:sym typeface="Times New Roman"/>
                        </a:rPr>
                        <a:t>YEAR</a:t>
                      </a:r>
                      <a:endParaRPr dirty="0"/>
                    </a:p>
                  </a:txBody>
                  <a:tcPr marL="91425" marR="91425" marT="91425" marB="91425"/>
                </a:tc>
                <a:tc>
                  <a:txBody>
                    <a:bodyPr/>
                    <a:lstStyle/>
                    <a:p>
                      <a:pPr marL="0" lvl="0" indent="0" algn="just" rtl="0">
                        <a:spcBef>
                          <a:spcPts val="0"/>
                        </a:spcBef>
                        <a:spcAft>
                          <a:spcPts val="0"/>
                        </a:spcAft>
                        <a:buClr>
                          <a:schemeClr val="dk1"/>
                        </a:buClr>
                        <a:buSzPts val="1100"/>
                        <a:buFont typeface="Arial"/>
                        <a:buNone/>
                      </a:pPr>
                      <a:r>
                        <a:rPr lang="en" b="1" dirty="0">
                          <a:solidFill>
                            <a:schemeClr val="dk1"/>
                          </a:solidFill>
                          <a:latin typeface="Times New Roman"/>
                          <a:ea typeface="Times New Roman"/>
                          <a:cs typeface="Times New Roman"/>
                          <a:sym typeface="Times New Roman"/>
                        </a:rPr>
                        <a:t>METHODOLOGY</a:t>
                      </a:r>
                      <a:endParaRPr dirty="0"/>
                    </a:p>
                  </a:txBody>
                  <a:tcPr marL="91425" marR="91425" marT="91425" marB="91425"/>
                </a:tc>
                <a:tc>
                  <a:txBody>
                    <a:bodyPr/>
                    <a:lstStyle/>
                    <a:p>
                      <a:pPr marL="0" lvl="0" indent="0" algn="just" rtl="0">
                        <a:spcBef>
                          <a:spcPts val="0"/>
                        </a:spcBef>
                        <a:spcAft>
                          <a:spcPts val="0"/>
                        </a:spcAft>
                        <a:buNone/>
                      </a:pPr>
                      <a:r>
                        <a:rPr lang="en-US" sz="1200" b="1" dirty="0">
                          <a:latin typeface="Times New Roman"/>
                          <a:ea typeface="Times New Roman"/>
                          <a:cs typeface="Times New Roman"/>
                          <a:sym typeface="Times New Roman"/>
                        </a:rPr>
                        <a:t>METHOD TO</a:t>
                      </a:r>
                      <a:r>
                        <a:rPr lang="en-US" sz="1200" b="1" baseline="0" dirty="0">
                          <a:latin typeface="Times New Roman"/>
                          <a:ea typeface="Times New Roman"/>
                          <a:cs typeface="Times New Roman"/>
                          <a:sym typeface="Times New Roman"/>
                        </a:rPr>
                        <a:t> BE USED IN THIS WORK</a:t>
                      </a:r>
                      <a:endParaRPr lang="en-US" sz="1200" b="1"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762086491"/>
                  </a:ext>
                </a:extLst>
              </a:tr>
              <a:tr h="1921973">
                <a:tc>
                  <a:txBody>
                    <a:bodyPr/>
                    <a:lstStyle/>
                    <a:p>
                      <a:pPr marL="0" lvl="0" indent="0" algn="just" rtl="0">
                        <a:spcBef>
                          <a:spcPts val="0"/>
                        </a:spcBef>
                        <a:spcAft>
                          <a:spcPts val="0"/>
                        </a:spcAft>
                        <a:buNone/>
                      </a:pPr>
                      <a:r>
                        <a:rPr lang="en" sz="1200" dirty="0">
                          <a:latin typeface="Times New Roman"/>
                          <a:ea typeface="Times New Roman"/>
                          <a:cs typeface="Times New Roman"/>
                          <a:sym typeface="Times New Roman"/>
                        </a:rPr>
                        <a:t>3</a:t>
                      </a:r>
                      <a:endParaRPr sz="1200" dirty="0">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 sz="1200" dirty="0">
                          <a:solidFill>
                            <a:srgbClr val="3F3F3F"/>
                          </a:solidFill>
                          <a:latin typeface="Times New Roman" panose="02020603050405020304" pitchFamily="18" charset="0"/>
                          <a:ea typeface="Times New Roman"/>
                          <a:cs typeface="Times New Roman" panose="02020603050405020304" pitchFamily="18" charset="0"/>
                          <a:sym typeface="Times New Roman"/>
                        </a:rPr>
                        <a:t>Review on Image Enhancement Methods of Old Manuscript with Damaged Background</a:t>
                      </a:r>
                      <a:endParaRPr sz="12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just" rtl="0">
                        <a:spcBef>
                          <a:spcPts val="0"/>
                        </a:spcBef>
                        <a:spcAft>
                          <a:spcPts val="0"/>
                        </a:spcAft>
                        <a:buNone/>
                      </a:pPr>
                      <a:r>
                        <a:rPr lang="en" sz="1200" dirty="0">
                          <a:solidFill>
                            <a:srgbClr val="262626"/>
                          </a:solidFill>
                          <a:latin typeface="Times New Roman" panose="02020603050405020304" pitchFamily="18" charset="0"/>
                          <a:ea typeface="Times New Roman"/>
                          <a:cs typeface="Times New Roman" panose="02020603050405020304" pitchFamily="18" charset="0"/>
                          <a:sym typeface="Times New Roman"/>
                        </a:rPr>
                        <a:t>Sitti Rachmawati Yahya , S. N. H. Sheikh Abdullah , K. Omar , M. S. Zakaria, and C. -Y. Liong</a:t>
                      </a:r>
                      <a:endParaRPr sz="1200" dirty="0">
                        <a:solidFill>
                          <a:srgbClr val="262626"/>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just" rtl="0">
                        <a:spcBef>
                          <a:spcPts val="0"/>
                        </a:spcBef>
                        <a:spcAft>
                          <a:spcPts val="0"/>
                        </a:spcAft>
                        <a:buNone/>
                      </a:pPr>
                      <a:r>
                        <a:rPr lang="en" sz="1200" dirty="0">
                          <a:latin typeface="Times New Roman" panose="02020603050405020304" pitchFamily="18" charset="0"/>
                          <a:ea typeface="Times New Roman"/>
                          <a:cs typeface="Times New Roman" panose="02020603050405020304" pitchFamily="18" charset="0"/>
                          <a:sym typeface="Times New Roman"/>
                        </a:rPr>
                        <a:t>2009</a:t>
                      </a:r>
                      <a:endParaRPr sz="12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just" rtl="0">
                        <a:spcBef>
                          <a:spcPts val="0"/>
                        </a:spcBef>
                        <a:spcAft>
                          <a:spcPts val="0"/>
                        </a:spcAft>
                        <a:buNone/>
                      </a:pPr>
                      <a:r>
                        <a:rPr lang="en" sz="1200" dirty="0">
                          <a:solidFill>
                            <a:srgbClr val="3F3F3F"/>
                          </a:solidFill>
                          <a:latin typeface="Times New Roman" panose="02020603050405020304" pitchFamily="18" charset="0"/>
                          <a:ea typeface="Times New Roman"/>
                          <a:cs typeface="Times New Roman" panose="02020603050405020304" pitchFamily="18" charset="0"/>
                          <a:sym typeface="Times New Roman"/>
                        </a:rPr>
                        <a:t>This method changes the whole image color from colored image to grayscale, to ease the subsequent processes. Then, the grayscale image is transformed into a binary image using the thresholding process.</a:t>
                      </a:r>
                      <a:endParaRPr sz="12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just" rtl="0">
                        <a:spcBef>
                          <a:spcPts val="0"/>
                        </a:spcBef>
                        <a:spcAft>
                          <a:spcPts val="0"/>
                        </a:spcAft>
                        <a:buNone/>
                      </a:pPr>
                      <a:r>
                        <a:rPr lang="en" sz="1200" dirty="0">
                          <a:latin typeface="Times New Roman" panose="02020603050405020304" pitchFamily="18" charset="0"/>
                          <a:ea typeface="Times New Roman"/>
                          <a:cs typeface="Times New Roman" panose="02020603050405020304" pitchFamily="18" charset="0"/>
                          <a:sym typeface="Times New Roman"/>
                        </a:rPr>
                        <a:t>Histogram </a:t>
                      </a:r>
                      <a:endParaRPr sz="1200" dirty="0">
                        <a:latin typeface="Times New Roman" panose="02020603050405020304" pitchFamily="18" charset="0"/>
                        <a:ea typeface="Times New Roman"/>
                        <a:cs typeface="Times New Roman" panose="02020603050405020304" pitchFamily="18" charset="0"/>
                        <a:sym typeface="Times New Roman"/>
                      </a:endParaRPr>
                    </a:p>
                    <a:p>
                      <a:pPr marL="0" lvl="0" indent="0" algn="just" rtl="0">
                        <a:spcBef>
                          <a:spcPts val="0"/>
                        </a:spcBef>
                        <a:spcAft>
                          <a:spcPts val="0"/>
                        </a:spcAft>
                        <a:buNone/>
                      </a:pPr>
                      <a:r>
                        <a:rPr lang="en" sz="1200" dirty="0">
                          <a:latin typeface="Times New Roman" panose="02020603050405020304" pitchFamily="18" charset="0"/>
                          <a:ea typeface="Times New Roman"/>
                          <a:cs typeface="Times New Roman" panose="02020603050405020304" pitchFamily="18" charset="0"/>
                          <a:sym typeface="Times New Roman"/>
                        </a:rPr>
                        <a:t>Normalization</a:t>
                      </a:r>
                      <a:endParaRPr sz="12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extLst>
                  <a:ext uri="{0D108BD9-81ED-4DB2-BD59-A6C34878D82A}">
                    <a16:rowId xmlns:a16="http://schemas.microsoft.com/office/drawing/2014/main" val="785117449"/>
                  </a:ext>
                </a:extLst>
              </a:tr>
              <a:tr h="1567921">
                <a:tc>
                  <a:txBody>
                    <a:bodyPr/>
                    <a:lstStyle/>
                    <a:p>
                      <a:pPr marL="0" lvl="0" indent="0" algn="just" rtl="0">
                        <a:spcBef>
                          <a:spcPts val="0"/>
                        </a:spcBef>
                        <a:spcAft>
                          <a:spcPts val="0"/>
                        </a:spcAft>
                        <a:buNone/>
                      </a:pPr>
                      <a:r>
                        <a:rPr lang="en" sz="1200">
                          <a:latin typeface="Times New Roman"/>
                          <a:ea typeface="Times New Roman"/>
                          <a:cs typeface="Times New Roman"/>
                          <a:sym typeface="Times New Roman"/>
                        </a:rPr>
                        <a:t>4</a:t>
                      </a:r>
                      <a:endParaRPr sz="1200">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1000"/>
                        </a:spcBef>
                        <a:spcAft>
                          <a:spcPts val="0"/>
                        </a:spcAft>
                        <a:buNone/>
                      </a:pPr>
                      <a:r>
                        <a:rPr lang="en" sz="1200" dirty="0">
                          <a:solidFill>
                            <a:srgbClr val="3F3F3F"/>
                          </a:solidFill>
                          <a:latin typeface="Times New Roman" panose="02020603050405020304" pitchFamily="18" charset="0"/>
                          <a:ea typeface="Times New Roman"/>
                          <a:cs typeface="Times New Roman" panose="02020603050405020304" pitchFamily="18" charset="0"/>
                          <a:sym typeface="Times New Roman"/>
                        </a:rPr>
                        <a:t>Digital Image Enhancement using Normalization Techniques and their application to Palm Leaf Manuscripts</a:t>
                      </a:r>
                      <a:endParaRPr sz="12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just" rtl="0">
                        <a:spcBef>
                          <a:spcPts val="1000"/>
                        </a:spcBef>
                        <a:spcAft>
                          <a:spcPts val="1000"/>
                        </a:spcAft>
                        <a:buNone/>
                      </a:pPr>
                      <a:r>
                        <a:rPr lang="en" sz="1200" dirty="0">
                          <a:solidFill>
                            <a:srgbClr val="262626"/>
                          </a:solidFill>
                          <a:latin typeface="Times New Roman" panose="02020603050405020304" pitchFamily="18" charset="0"/>
                          <a:ea typeface="Times New Roman"/>
                          <a:cs typeface="Times New Roman" panose="02020603050405020304" pitchFamily="18" charset="0"/>
                          <a:sym typeface="Times New Roman"/>
                        </a:rPr>
                        <a:t>Zhixin Shi and Srirangaraj Setlur, Venu Govindaraju</a:t>
                      </a:r>
                      <a:endParaRPr sz="1200" dirty="0">
                        <a:solidFill>
                          <a:srgbClr val="262626"/>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just" rtl="0">
                        <a:spcBef>
                          <a:spcPts val="0"/>
                        </a:spcBef>
                        <a:spcAft>
                          <a:spcPts val="0"/>
                        </a:spcAft>
                        <a:buNone/>
                      </a:pPr>
                      <a:r>
                        <a:rPr lang="en" sz="1200" dirty="0">
                          <a:latin typeface="Times New Roman" panose="02020603050405020304" pitchFamily="18" charset="0"/>
                          <a:ea typeface="Times New Roman"/>
                          <a:cs typeface="Times New Roman" panose="02020603050405020304" pitchFamily="18" charset="0"/>
                          <a:sym typeface="Times New Roman"/>
                        </a:rPr>
                        <a:t>2005</a:t>
                      </a:r>
                      <a:endParaRPr sz="12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just" rtl="0">
                        <a:spcBef>
                          <a:spcPts val="1000"/>
                        </a:spcBef>
                        <a:spcAft>
                          <a:spcPts val="1000"/>
                        </a:spcAft>
                        <a:buNone/>
                      </a:pPr>
                      <a:r>
                        <a:rPr lang="en" sz="1200" dirty="0">
                          <a:solidFill>
                            <a:srgbClr val="3F3F3F"/>
                          </a:solidFill>
                          <a:latin typeface="Times New Roman" panose="02020603050405020304" pitchFamily="18" charset="0"/>
                          <a:ea typeface="Times New Roman"/>
                          <a:cs typeface="Times New Roman" panose="02020603050405020304" pitchFamily="18" charset="0"/>
                          <a:sym typeface="Times New Roman"/>
                        </a:rPr>
                        <a:t>a set of transform-based methods for enhancing digital images of palm leaf manuscripts by approximate the background of a grayscale image using one of two models .</a:t>
                      </a:r>
                      <a:endParaRPr sz="12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just" rtl="0">
                        <a:spcBef>
                          <a:spcPts val="0"/>
                        </a:spcBef>
                        <a:spcAft>
                          <a:spcPts val="0"/>
                        </a:spcAft>
                        <a:buNone/>
                      </a:pPr>
                      <a:r>
                        <a:rPr lang="en" sz="1200" dirty="0">
                          <a:solidFill>
                            <a:srgbClr val="262626"/>
                          </a:solidFill>
                          <a:latin typeface="Times New Roman" panose="02020603050405020304" pitchFamily="18" charset="0"/>
                          <a:ea typeface="Times New Roman"/>
                          <a:cs typeface="Times New Roman" panose="02020603050405020304" pitchFamily="18" charset="0"/>
                          <a:sym typeface="Times New Roman"/>
                        </a:rPr>
                        <a:t>Background</a:t>
                      </a:r>
                      <a:endParaRPr sz="1200" dirty="0">
                        <a:solidFill>
                          <a:srgbClr val="262626"/>
                        </a:solidFill>
                        <a:latin typeface="Times New Roman" panose="02020603050405020304" pitchFamily="18" charset="0"/>
                        <a:ea typeface="Times New Roman"/>
                        <a:cs typeface="Times New Roman" panose="02020603050405020304" pitchFamily="18" charset="0"/>
                        <a:sym typeface="Times New Roman"/>
                      </a:endParaRPr>
                    </a:p>
                    <a:p>
                      <a:pPr marL="0" lvl="0" indent="0" algn="just" rtl="0">
                        <a:spcBef>
                          <a:spcPts val="0"/>
                        </a:spcBef>
                        <a:spcAft>
                          <a:spcPts val="0"/>
                        </a:spcAft>
                        <a:buNone/>
                      </a:pPr>
                      <a:r>
                        <a:rPr lang="en" sz="1200" dirty="0">
                          <a:solidFill>
                            <a:srgbClr val="262626"/>
                          </a:solidFill>
                          <a:latin typeface="Times New Roman" panose="02020603050405020304" pitchFamily="18" charset="0"/>
                          <a:ea typeface="Times New Roman"/>
                          <a:cs typeface="Times New Roman" panose="02020603050405020304" pitchFamily="18" charset="0"/>
                          <a:sym typeface="Times New Roman"/>
                        </a:rPr>
                        <a:t>Normalization</a:t>
                      </a:r>
                      <a:endParaRPr sz="1200" dirty="0">
                        <a:solidFill>
                          <a:srgbClr val="262626"/>
                        </a:solidFill>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extLst>
                  <a:ext uri="{0D108BD9-81ED-4DB2-BD59-A6C34878D82A}">
                    <a16:rowId xmlns:a16="http://schemas.microsoft.com/office/drawing/2014/main" val="806822833"/>
                  </a:ext>
                </a:extLst>
              </a:tr>
            </a:tbl>
          </a:graphicData>
        </a:graphic>
      </p:graphicFrame>
    </p:spTree>
    <p:extLst>
      <p:ext uri="{BB962C8B-B14F-4D97-AF65-F5344CB8AC3E}">
        <p14:creationId xmlns:p14="http://schemas.microsoft.com/office/powerpoint/2010/main" val="195519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F069A-D78D-4077-BDD2-F59FD899878D}"/>
              </a:ext>
            </a:extLst>
          </p:cNvPr>
          <p:cNvSpPr>
            <a:spLocks noGrp="1"/>
          </p:cNvSpPr>
          <p:nvPr>
            <p:ph type="title"/>
          </p:nvPr>
        </p:nvSpPr>
        <p:spPr/>
        <p:txBody>
          <a:bodyPr>
            <a:normAutofit/>
          </a:bodyPr>
          <a:lstStyle/>
          <a:p>
            <a:r>
              <a:rPr lang="en" sz="2000" b="1" u="sng" dirty="0">
                <a:solidFill>
                  <a:srgbClr val="FF0000"/>
                </a:solidFill>
                <a:latin typeface="Times New Roman"/>
                <a:ea typeface="Times New Roman"/>
                <a:cs typeface="Times New Roman"/>
                <a:sym typeface="Times New Roman"/>
              </a:rPr>
              <a:t>OBJECTIVES</a:t>
            </a:r>
            <a:endParaRPr lang="en-IN" sz="2000" b="1" u="sng" dirty="0"/>
          </a:p>
        </p:txBody>
      </p:sp>
      <p:sp>
        <p:nvSpPr>
          <p:cNvPr id="3" name="Content Placeholder 2">
            <a:extLst>
              <a:ext uri="{FF2B5EF4-FFF2-40B4-BE49-F238E27FC236}">
                <a16:creationId xmlns:a16="http://schemas.microsoft.com/office/drawing/2014/main" id="{B985CFB8-2DA7-481D-A993-66BF7A0CD287}"/>
              </a:ext>
            </a:extLst>
          </p:cNvPr>
          <p:cNvSpPr>
            <a:spLocks noGrp="1"/>
          </p:cNvSpPr>
          <p:nvPr>
            <p:ph idx="1"/>
          </p:nvPr>
        </p:nvSpPr>
        <p:spPr/>
        <p:txBody>
          <a:bodyPr>
            <a:normAutofit lnSpcReduction="10000"/>
          </a:bodyPr>
          <a:lstStyle/>
          <a:p>
            <a:pPr marL="457200" lvl="0" indent="-317500" algn="just" rtl="0">
              <a:spcBef>
                <a:spcPts val="0"/>
              </a:spcBef>
              <a:spcAft>
                <a:spcPts val="0"/>
              </a:spcAft>
              <a:buSzPts val="1400"/>
              <a:buFont typeface="Times New Roman"/>
              <a:buChar char="➢"/>
            </a:pPr>
            <a:r>
              <a:rPr lang="en-US" sz="1800" dirty="0">
                <a:latin typeface="Times New Roman" panose="02020603050405020304" pitchFamily="18" charset="0"/>
                <a:ea typeface="Times New Roman"/>
                <a:cs typeface="Times New Roman" panose="02020603050405020304" pitchFamily="18" charset="0"/>
                <a:sym typeface="Times New Roman"/>
              </a:rPr>
              <a:t>To improve the quality of historical manuscripts having an uneven background and low contrast due to the effect of aging and degradation.</a:t>
            </a:r>
          </a:p>
          <a:p>
            <a:pPr marL="457200" lvl="0" indent="-317500" algn="just" rtl="0">
              <a:spcBef>
                <a:spcPts val="1000"/>
              </a:spcBef>
              <a:spcAft>
                <a:spcPts val="0"/>
              </a:spcAft>
              <a:buSzPts val="1400"/>
              <a:buFont typeface="Times New Roman"/>
              <a:buChar char="➢"/>
            </a:pPr>
            <a:r>
              <a:rPr lang="en-US" sz="1800" dirty="0">
                <a:latin typeface="Times New Roman" panose="02020603050405020304" pitchFamily="18" charset="0"/>
                <a:ea typeface="Times New Roman"/>
                <a:cs typeface="Times New Roman" panose="02020603050405020304" pitchFamily="18" charset="0"/>
                <a:sym typeface="Times New Roman"/>
              </a:rPr>
              <a:t>To apply a background normalization algorithm that smoothens out the background.</a:t>
            </a:r>
          </a:p>
          <a:p>
            <a:pPr marL="457200" lvl="0" indent="-317500" algn="just" rtl="0">
              <a:spcBef>
                <a:spcPts val="1000"/>
              </a:spcBef>
              <a:spcAft>
                <a:spcPts val="0"/>
              </a:spcAft>
              <a:buSzPts val="1400"/>
              <a:buFont typeface="Times New Roman"/>
              <a:buChar char="➢"/>
            </a:pPr>
            <a:r>
              <a:rPr lang="en-US" sz="1800" dirty="0">
                <a:latin typeface="Times New Roman" panose="02020603050405020304" pitchFamily="18" charset="0"/>
                <a:ea typeface="Times New Roman"/>
                <a:cs typeface="Times New Roman" panose="02020603050405020304" pitchFamily="18" charset="0"/>
                <a:sym typeface="Times New Roman"/>
              </a:rPr>
              <a:t>To compare the image processing enhancement methods that enhance the image quality, making it more legible to the eye as well as facilitating segmentation of the text from the non-text background. It helps to preserve their content  for future studies.</a:t>
            </a:r>
          </a:p>
          <a:p>
            <a:endParaRPr lang="en-IN" dirty="0"/>
          </a:p>
        </p:txBody>
      </p:sp>
    </p:spTree>
    <p:extLst>
      <p:ext uri="{BB962C8B-B14F-4D97-AF65-F5344CB8AC3E}">
        <p14:creationId xmlns:p14="http://schemas.microsoft.com/office/powerpoint/2010/main" val="3171632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9DBEFC-A045-4CF8-A2B1-7565E445CE41}"/>
              </a:ext>
            </a:extLst>
          </p:cNvPr>
          <p:cNvSpPr>
            <a:spLocks noGrp="1"/>
          </p:cNvSpPr>
          <p:nvPr>
            <p:ph type="title"/>
          </p:nvPr>
        </p:nvSpPr>
        <p:spPr/>
        <p:txBody>
          <a:bodyPr>
            <a:normAutofit/>
          </a:bodyPr>
          <a:lstStyle/>
          <a:p>
            <a:r>
              <a:rPr lang="en" sz="2000" b="1" u="sng" dirty="0">
                <a:solidFill>
                  <a:srgbClr val="FF0000"/>
                </a:solidFill>
                <a:latin typeface="Times New Roman"/>
                <a:ea typeface="Times New Roman"/>
                <a:cs typeface="Times New Roman"/>
                <a:sym typeface="Times New Roman"/>
              </a:rPr>
              <a:t>METHODOLOGY</a:t>
            </a:r>
            <a:endParaRPr lang="en-IN" sz="2000" b="1" u="sng" dirty="0"/>
          </a:p>
        </p:txBody>
      </p:sp>
      <p:sp>
        <p:nvSpPr>
          <p:cNvPr id="6" name="Content Placeholder 5">
            <a:extLst>
              <a:ext uri="{FF2B5EF4-FFF2-40B4-BE49-F238E27FC236}">
                <a16:creationId xmlns:a16="http://schemas.microsoft.com/office/drawing/2014/main" id="{90CC103F-4256-4086-A6CA-359B6CFFB86D}"/>
              </a:ext>
            </a:extLst>
          </p:cNvPr>
          <p:cNvSpPr>
            <a:spLocks noGrp="1"/>
          </p:cNvSpPr>
          <p:nvPr>
            <p:ph idx="1"/>
          </p:nvPr>
        </p:nvSpPr>
        <p:spPr>
          <a:xfrm>
            <a:off x="508001" y="1228725"/>
            <a:ext cx="7378699" cy="3302297"/>
          </a:xfrm>
        </p:spPr>
        <p:txBody>
          <a:bodyPr>
            <a:noAutofit/>
          </a:bodyPr>
          <a:lstStyle/>
          <a:p>
            <a:pPr marL="0" lvl="0" indent="0" algn="just" rtl="0">
              <a:spcBef>
                <a:spcPts val="0"/>
              </a:spcBef>
              <a:spcAft>
                <a:spcPts val="0"/>
              </a:spcAft>
              <a:buSzPts val="1300"/>
              <a:buNone/>
            </a:pPr>
            <a:r>
              <a:rPr lang="en-US" sz="1400" dirty="0">
                <a:latin typeface="Times New Roman" panose="02020603050405020304" pitchFamily="18" charset="0"/>
                <a:ea typeface="Times New Roman"/>
                <a:cs typeface="Times New Roman" panose="02020603050405020304" pitchFamily="18" charset="0"/>
                <a:sym typeface="Times New Roman"/>
              </a:rPr>
              <a:t>The following steps describe the enhancement of manuscripts</a:t>
            </a:r>
            <a:r>
              <a:rPr lang="en-US" sz="1400" dirty="0">
                <a:latin typeface="Times New Roman" panose="02020603050405020304" pitchFamily="18" charset="0"/>
                <a:cs typeface="Times New Roman" panose="02020603050405020304" pitchFamily="18" charset="0"/>
              </a:rPr>
              <a:t>.</a:t>
            </a:r>
          </a:p>
          <a:p>
            <a:pPr marL="0" lvl="0" indent="0" algn="just" rtl="0">
              <a:spcBef>
                <a:spcPts val="1200"/>
              </a:spcBef>
              <a:spcAft>
                <a:spcPts val="0"/>
              </a:spcAft>
              <a:buSzPts val="1400"/>
              <a:buFont typeface="Times New Roman"/>
              <a:buChar char="●"/>
            </a:pPr>
            <a:r>
              <a:rPr lang="en-US" sz="1400" dirty="0">
                <a:latin typeface="Times New Roman" panose="02020603050405020304" pitchFamily="18" charset="0"/>
                <a:ea typeface="Times New Roman"/>
                <a:cs typeface="Times New Roman" panose="02020603050405020304" pitchFamily="18" charset="0"/>
                <a:sym typeface="Times New Roman"/>
              </a:rPr>
              <a:t>Step 1: Application of an iterative background normalization algorithm</a:t>
            </a:r>
            <a:endParaRPr lang="en-US" sz="1400" dirty="0">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SzPts val="1300"/>
              <a:buNone/>
            </a:pPr>
            <a:r>
              <a:rPr lang="en-US" sz="1400" dirty="0">
                <a:solidFill>
                  <a:srgbClr val="FF0000"/>
                </a:solidFill>
                <a:latin typeface="Times New Roman" panose="02020603050405020304" pitchFamily="18" charset="0"/>
                <a:ea typeface="Times New Roman"/>
                <a:cs typeface="Times New Roman" panose="02020603050405020304" pitchFamily="18" charset="0"/>
                <a:sym typeface="Times New Roman"/>
              </a:rPr>
              <a:t>Background Normalization </a:t>
            </a:r>
            <a:r>
              <a:rPr lang="en-US" sz="1400" dirty="0">
                <a:latin typeface="Times New Roman" panose="02020603050405020304" pitchFamily="18" charset="0"/>
                <a:ea typeface="Times New Roman"/>
                <a:cs typeface="Times New Roman" panose="02020603050405020304" pitchFamily="18" charset="0"/>
                <a:sym typeface="Times New Roman"/>
              </a:rPr>
              <a:t>algorithm is designed to adaptively adjust the pixel intensity based on an approximation of the background of a document image. </a:t>
            </a:r>
            <a:endParaRPr lang="en-US" sz="1400" dirty="0">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SzPts val="1400"/>
              <a:buFont typeface="Times New Roman"/>
              <a:buChar char="●"/>
            </a:pPr>
            <a:r>
              <a:rPr lang="en-US" sz="1400" dirty="0">
                <a:latin typeface="Times New Roman" panose="02020603050405020304" pitchFamily="18" charset="0"/>
                <a:ea typeface="Times New Roman"/>
                <a:cs typeface="Times New Roman" panose="02020603050405020304" pitchFamily="18" charset="0"/>
                <a:sym typeface="Times New Roman"/>
              </a:rPr>
              <a:t>Step 2: Enhancing foreground using histogram normalization</a:t>
            </a:r>
            <a:endParaRPr lang="en-US" sz="1400" dirty="0">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SzPts val="1300"/>
              <a:buNone/>
            </a:pPr>
            <a:r>
              <a:rPr lang="en-US" sz="1400" dirty="0">
                <a:solidFill>
                  <a:srgbClr val="FF0000"/>
                </a:solidFill>
                <a:latin typeface="Times New Roman" panose="02020603050405020304" pitchFamily="18" charset="0"/>
                <a:ea typeface="Times New Roman"/>
                <a:cs typeface="Times New Roman" panose="02020603050405020304" pitchFamily="18" charset="0"/>
                <a:sym typeface="Times New Roman"/>
              </a:rPr>
              <a:t>Histogram Normalization </a:t>
            </a:r>
            <a:r>
              <a:rPr lang="en-US" sz="1400" dirty="0">
                <a:latin typeface="Times New Roman" panose="02020603050405020304" pitchFamily="18" charset="0"/>
                <a:ea typeface="Times New Roman"/>
                <a:cs typeface="Times New Roman" panose="02020603050405020304" pitchFamily="18" charset="0"/>
                <a:sym typeface="Times New Roman"/>
              </a:rPr>
              <a:t>the original background colors are mapped into a color range very close to white and all other colors darker than the estimated original background colors map to darker grey levels.</a:t>
            </a:r>
            <a:endParaRPr lang="en-US" sz="1400" dirty="0">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SzPts val="1400"/>
              <a:buFont typeface="Times New Roman"/>
              <a:buChar char="●"/>
            </a:pPr>
            <a:r>
              <a:rPr lang="en-US" sz="1400" dirty="0">
                <a:latin typeface="Times New Roman" panose="02020603050405020304" pitchFamily="18" charset="0"/>
                <a:ea typeface="Times New Roman"/>
                <a:cs typeface="Times New Roman" panose="02020603050405020304" pitchFamily="18" charset="0"/>
                <a:sym typeface="Times New Roman"/>
              </a:rPr>
              <a:t>Step 3: Final foreground-background segmentation </a:t>
            </a:r>
            <a:endParaRPr lang="en-US" sz="1400" dirty="0">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SzPts val="1300"/>
              <a:buNone/>
            </a:pPr>
            <a:r>
              <a:rPr lang="en-US" sz="1400" dirty="0">
                <a:solidFill>
                  <a:srgbClr val="FF0000"/>
                </a:solidFill>
                <a:latin typeface="Times New Roman" panose="02020603050405020304" pitchFamily="18" charset="0"/>
                <a:ea typeface="Times New Roman"/>
                <a:cs typeface="Times New Roman" panose="02020603050405020304" pitchFamily="18" charset="0"/>
                <a:sym typeface="Times New Roman"/>
              </a:rPr>
              <a:t>Foreground/background segmentation </a:t>
            </a:r>
            <a:r>
              <a:rPr lang="en-US" sz="1400" dirty="0">
                <a:latin typeface="Times New Roman" panose="02020603050405020304" pitchFamily="18" charset="0"/>
                <a:ea typeface="Times New Roman"/>
                <a:cs typeface="Times New Roman" panose="02020603050405020304" pitchFamily="18" charset="0"/>
                <a:sym typeface="Times New Roman"/>
              </a:rPr>
              <a:t>is used for the restoration of historical manuscripts.</a:t>
            </a:r>
            <a:endParaRPr lang="en-US" sz="1400" dirty="0">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SzPts val="1400"/>
              <a:buFont typeface="Times New Roman"/>
              <a:buChar char="●"/>
            </a:pPr>
            <a:r>
              <a:rPr lang="en-US" sz="1400" dirty="0">
                <a:latin typeface="Times New Roman" panose="02020603050405020304" pitchFamily="18" charset="0"/>
                <a:ea typeface="Times New Roman"/>
                <a:cs typeface="Times New Roman" panose="02020603050405020304" pitchFamily="18" charset="0"/>
                <a:sym typeface="Times New Roman"/>
              </a:rPr>
              <a:t>Step 4: Reconstruction of document with smoothing and sharpening </a:t>
            </a:r>
            <a:endParaRPr lang="en-US" sz="1400" dirty="0">
              <a:latin typeface="Times New Roman" panose="02020603050405020304" pitchFamily="18" charset="0"/>
              <a:cs typeface="Times New Roman" panose="02020603050405020304" pitchFamily="18" charset="0"/>
            </a:endParaRPr>
          </a:p>
          <a:p>
            <a:endParaRPr lang="en-IN" sz="1400" dirty="0"/>
          </a:p>
        </p:txBody>
      </p:sp>
    </p:spTree>
    <p:extLst>
      <p:ext uri="{BB962C8B-B14F-4D97-AF65-F5344CB8AC3E}">
        <p14:creationId xmlns:p14="http://schemas.microsoft.com/office/powerpoint/2010/main" val="3286715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6F2DF-32CA-4ECA-A9AD-67CAF54F9FDF}"/>
              </a:ext>
            </a:extLst>
          </p:cNvPr>
          <p:cNvSpPr>
            <a:spLocks noGrp="1"/>
          </p:cNvSpPr>
          <p:nvPr>
            <p:ph type="title"/>
          </p:nvPr>
        </p:nvSpPr>
        <p:spPr/>
        <p:txBody>
          <a:bodyPr>
            <a:normAutofit fontScale="90000"/>
          </a:bodyPr>
          <a:lstStyle/>
          <a:p>
            <a:r>
              <a:rPr lang="en-US" sz="2000" b="1" u="sng" dirty="0">
                <a:solidFill>
                  <a:srgbClr val="FF0000"/>
                </a:solidFill>
                <a:latin typeface="Times New Roman" pitchFamily="18" charset="0"/>
                <a:cs typeface="Times New Roman" pitchFamily="18" charset="0"/>
              </a:rPr>
              <a:t>IMAGES OF DAMAGED ANCIENT MANUSCRIPTS</a:t>
            </a:r>
            <a:br>
              <a:rPr lang="en-US" sz="2000" b="1" u="sng" dirty="0">
                <a:solidFill>
                  <a:srgbClr val="FF0000"/>
                </a:solidFill>
                <a:latin typeface="Times New Roman" pitchFamily="18" charset="0"/>
                <a:cs typeface="Times New Roman" pitchFamily="18" charset="0"/>
              </a:rPr>
            </a:br>
            <a:br>
              <a:rPr lang="en-US" sz="2000" b="1" u="sng" dirty="0">
                <a:solidFill>
                  <a:srgbClr val="FF0000"/>
                </a:solidFill>
                <a:latin typeface="Times New Roman" pitchFamily="18" charset="0"/>
                <a:cs typeface="Times New Roman" pitchFamily="18" charset="0"/>
              </a:rPr>
            </a:br>
            <a:r>
              <a:rPr lang="en-US" sz="2000" dirty="0">
                <a:solidFill>
                  <a:srgbClr val="FF0000"/>
                </a:solidFill>
                <a:latin typeface="Times New Roman" pitchFamily="18" charset="0"/>
                <a:cs typeface="Times New Roman" pitchFamily="18" charset="0"/>
              </a:rPr>
              <a:t>FOUND ON THE INTERNET </a:t>
            </a:r>
            <a:r>
              <a:rPr lang="en-US" sz="2000" b="1" u="sng" dirty="0">
                <a:solidFill>
                  <a:srgbClr val="FF0000"/>
                </a:solidFill>
                <a:latin typeface="Times New Roman" pitchFamily="18" charset="0"/>
                <a:cs typeface="Times New Roman" pitchFamily="18" charset="0"/>
              </a:rPr>
              <a:t> </a:t>
            </a:r>
            <a:endParaRPr lang="en-IN" sz="2000" b="1" u="sng" dirty="0"/>
          </a:p>
        </p:txBody>
      </p:sp>
      <p:pic>
        <p:nvPicPr>
          <p:cNvPr id="5" name="Content Placeholder 4">
            <a:extLst>
              <a:ext uri="{FF2B5EF4-FFF2-40B4-BE49-F238E27FC236}">
                <a16:creationId xmlns:a16="http://schemas.microsoft.com/office/drawing/2014/main" id="{5896214B-33DD-41F7-BD6E-EBBADF853227}"/>
              </a:ext>
            </a:extLst>
          </p:cNvPr>
          <p:cNvPicPr>
            <a:picLocks noGrp="1" noChangeAspect="1"/>
          </p:cNvPicPr>
          <p:nvPr>
            <p:ph idx="1"/>
          </p:nvPr>
        </p:nvPicPr>
        <p:blipFill>
          <a:blip r:embed="rId2"/>
          <a:stretch>
            <a:fillRect/>
          </a:stretch>
        </p:blipFill>
        <p:spPr>
          <a:xfrm>
            <a:off x="578534" y="1613694"/>
            <a:ext cx="2071797" cy="2909887"/>
          </a:xfrm>
        </p:spPr>
      </p:pic>
      <p:pic>
        <p:nvPicPr>
          <p:cNvPr id="7" name="Picture 6">
            <a:extLst>
              <a:ext uri="{FF2B5EF4-FFF2-40B4-BE49-F238E27FC236}">
                <a16:creationId xmlns:a16="http://schemas.microsoft.com/office/drawing/2014/main" id="{F052B8C2-FFCB-452D-903B-F186B430466E}"/>
              </a:ext>
            </a:extLst>
          </p:cNvPr>
          <p:cNvPicPr>
            <a:picLocks noChangeAspect="1"/>
          </p:cNvPicPr>
          <p:nvPr/>
        </p:nvPicPr>
        <p:blipFill>
          <a:blip r:embed="rId3"/>
          <a:stretch>
            <a:fillRect/>
          </a:stretch>
        </p:blipFill>
        <p:spPr>
          <a:xfrm>
            <a:off x="2943225" y="1613693"/>
            <a:ext cx="1978819" cy="2909887"/>
          </a:xfrm>
          <a:prstGeom prst="rect">
            <a:avLst/>
          </a:prstGeom>
        </p:spPr>
      </p:pic>
      <p:pic>
        <p:nvPicPr>
          <p:cNvPr id="9" name="Picture 8">
            <a:extLst>
              <a:ext uri="{FF2B5EF4-FFF2-40B4-BE49-F238E27FC236}">
                <a16:creationId xmlns:a16="http://schemas.microsoft.com/office/drawing/2014/main" id="{FEFEA965-8F70-4A7D-90EF-B83B01BE3C56}"/>
              </a:ext>
            </a:extLst>
          </p:cNvPr>
          <p:cNvPicPr>
            <a:picLocks noChangeAspect="1"/>
          </p:cNvPicPr>
          <p:nvPr/>
        </p:nvPicPr>
        <p:blipFill>
          <a:blip r:embed="rId4"/>
          <a:stretch>
            <a:fillRect/>
          </a:stretch>
        </p:blipFill>
        <p:spPr>
          <a:xfrm>
            <a:off x="5214938" y="1613693"/>
            <a:ext cx="2293143" cy="3001170"/>
          </a:xfrm>
          <a:prstGeom prst="rect">
            <a:avLst/>
          </a:prstGeom>
        </p:spPr>
      </p:pic>
    </p:spTree>
    <p:extLst>
      <p:ext uri="{BB962C8B-B14F-4D97-AF65-F5344CB8AC3E}">
        <p14:creationId xmlns:p14="http://schemas.microsoft.com/office/powerpoint/2010/main" val="2017785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DE55A-61FF-41BA-B995-1313F2486AE8}"/>
              </a:ext>
            </a:extLst>
          </p:cNvPr>
          <p:cNvSpPr>
            <a:spLocks noGrp="1"/>
          </p:cNvSpPr>
          <p:nvPr>
            <p:ph type="title"/>
          </p:nvPr>
        </p:nvSpPr>
        <p:spPr>
          <a:xfrm>
            <a:off x="455537" y="375406"/>
            <a:ext cx="6447501" cy="990600"/>
          </a:xfrm>
        </p:spPr>
        <p:txBody>
          <a:bodyPr>
            <a:normAutofit/>
          </a:bodyPr>
          <a:lstStyle/>
          <a:p>
            <a:br>
              <a:rPr lang="en-IN" sz="1800" dirty="0"/>
            </a:br>
            <a:br>
              <a:rPr lang="en-IN" sz="1800" dirty="0">
                <a:solidFill>
                  <a:srgbClr val="FF0000"/>
                </a:solidFill>
                <a:latin typeface="Times New Roman" panose="02020603050405020304" pitchFamily="18" charset="0"/>
                <a:cs typeface="Times New Roman" panose="02020603050405020304" pitchFamily="18" charset="0"/>
              </a:rPr>
            </a:br>
            <a:r>
              <a:rPr lang="en-IN" sz="1800" dirty="0">
                <a:solidFill>
                  <a:srgbClr val="FF0000"/>
                </a:solidFill>
                <a:latin typeface="Times New Roman" panose="02020603050405020304" pitchFamily="18" charset="0"/>
                <a:cs typeface="Times New Roman" panose="02020603050405020304" pitchFamily="18" charset="0"/>
              </a:rPr>
              <a:t>CAPTURED BY MOBILE PHONE </a:t>
            </a:r>
            <a:endParaRPr lang="en-IN" sz="1800" dirty="0"/>
          </a:p>
        </p:txBody>
      </p:sp>
      <p:pic>
        <p:nvPicPr>
          <p:cNvPr id="5" name="Content Placeholder 4">
            <a:extLst>
              <a:ext uri="{FF2B5EF4-FFF2-40B4-BE49-F238E27FC236}">
                <a16:creationId xmlns:a16="http://schemas.microsoft.com/office/drawing/2014/main" id="{2AFEC2BC-14C0-4CC5-A5C3-15F92FF91186}"/>
              </a:ext>
            </a:extLst>
          </p:cNvPr>
          <p:cNvPicPr>
            <a:picLocks noGrp="1" noChangeAspect="1"/>
          </p:cNvPicPr>
          <p:nvPr>
            <p:ph idx="1"/>
          </p:nvPr>
        </p:nvPicPr>
        <p:blipFill>
          <a:blip r:embed="rId2"/>
          <a:stretch>
            <a:fillRect/>
          </a:stretch>
        </p:blipFill>
        <p:spPr>
          <a:xfrm>
            <a:off x="343110" y="1665809"/>
            <a:ext cx="2608119" cy="2909887"/>
          </a:xfrm>
        </p:spPr>
      </p:pic>
      <p:pic>
        <p:nvPicPr>
          <p:cNvPr id="7" name="Picture 6">
            <a:extLst>
              <a:ext uri="{FF2B5EF4-FFF2-40B4-BE49-F238E27FC236}">
                <a16:creationId xmlns:a16="http://schemas.microsoft.com/office/drawing/2014/main" id="{5B64FB58-D867-41B2-9D50-3F7B952D9A1B}"/>
              </a:ext>
            </a:extLst>
          </p:cNvPr>
          <p:cNvPicPr>
            <a:picLocks noChangeAspect="1"/>
          </p:cNvPicPr>
          <p:nvPr/>
        </p:nvPicPr>
        <p:blipFill>
          <a:blip r:embed="rId3"/>
          <a:stretch>
            <a:fillRect/>
          </a:stretch>
        </p:blipFill>
        <p:spPr>
          <a:xfrm>
            <a:off x="3169526" y="1551482"/>
            <a:ext cx="3321215" cy="3024214"/>
          </a:xfrm>
          <a:prstGeom prst="rect">
            <a:avLst/>
          </a:prstGeom>
        </p:spPr>
      </p:pic>
    </p:spTree>
    <p:extLst>
      <p:ext uri="{BB962C8B-B14F-4D97-AF65-F5344CB8AC3E}">
        <p14:creationId xmlns:p14="http://schemas.microsoft.com/office/powerpoint/2010/main" val="1436557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B934-32BE-4AA4-A651-C53BC21BB782}"/>
              </a:ext>
            </a:extLst>
          </p:cNvPr>
          <p:cNvSpPr>
            <a:spLocks noGrp="1"/>
          </p:cNvSpPr>
          <p:nvPr>
            <p:ph type="title"/>
          </p:nvPr>
        </p:nvSpPr>
        <p:spPr/>
        <p:txBody>
          <a:bodyPr/>
          <a:lstStyle/>
          <a:p>
            <a:r>
              <a:rPr lang="en-IN" dirty="0"/>
              <a:t>WORK DONE </a:t>
            </a:r>
          </a:p>
        </p:txBody>
      </p:sp>
      <p:sp>
        <p:nvSpPr>
          <p:cNvPr id="3" name="Content Placeholder 2">
            <a:extLst>
              <a:ext uri="{FF2B5EF4-FFF2-40B4-BE49-F238E27FC236}">
                <a16:creationId xmlns:a16="http://schemas.microsoft.com/office/drawing/2014/main" id="{7F10F68D-8FDF-42DA-BF20-1582FF2E3D63}"/>
              </a:ext>
            </a:extLst>
          </p:cNvPr>
          <p:cNvSpPr>
            <a:spLocks noGrp="1"/>
          </p:cNvSpPr>
          <p:nvPr>
            <p:ph idx="1"/>
          </p:nvPr>
        </p:nvSpPr>
        <p:spPr/>
        <p:txBody>
          <a:bodyPr/>
          <a:lstStyle/>
          <a:p>
            <a:pPr marL="342900" indent="-342900">
              <a:buFont typeface="+mj-lt"/>
              <a:buAutoNum type="arabicPeriod"/>
            </a:pPr>
            <a:r>
              <a:rPr lang="en-IN" b="1" u="sng" dirty="0">
                <a:latin typeface="Times New Roman" panose="02020603050405020304" pitchFamily="18" charset="0"/>
                <a:cs typeface="Times New Roman" panose="02020603050405020304" pitchFamily="18" charset="0"/>
              </a:rPr>
              <a:t>BACKGROUND NORMALISATION </a:t>
            </a:r>
          </a:p>
          <a:p>
            <a:pPr marL="0" indent="0">
              <a:buNone/>
            </a:pPr>
            <a:r>
              <a:rPr lang="en-US" dirty="0">
                <a:latin typeface="Times New Roman" panose="02020603050405020304" pitchFamily="18" charset="0"/>
                <a:cs typeface="Times New Roman" panose="02020603050405020304" pitchFamily="18" charset="0"/>
              </a:rPr>
              <a:t>The background normalization algorithms are designed for normalizing pixel intensities of gray scale document images. It is designed to adaptively adjust the pixel intensity based on an approximation of the background of a document image. The approximation is done along each scanline of an image. Along the scanline, first filter the pixels to leave behind only those that belong to the background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19913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299</TotalTime>
  <Words>1142</Words>
  <Application>Microsoft Office PowerPoint</Application>
  <PresentationFormat>On-screen Show (16:9)</PresentationFormat>
  <Paragraphs>101</Paragraphs>
  <Slides>12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charter</vt:lpstr>
      <vt:lpstr>Century Gothic</vt:lpstr>
      <vt:lpstr>Noto Sans Symbols</vt:lpstr>
      <vt:lpstr>Trebuchet MS</vt:lpstr>
      <vt:lpstr>Times New Roman</vt:lpstr>
      <vt:lpstr>Lato</vt:lpstr>
      <vt:lpstr>Wingdings 3</vt:lpstr>
      <vt:lpstr>Facet</vt:lpstr>
      <vt:lpstr>PowerPoint Presentation</vt:lpstr>
      <vt:lpstr> INTRODUCTION</vt:lpstr>
      <vt:lpstr>LITERATURE SURVEY</vt:lpstr>
      <vt:lpstr>LITERATURE SURVEY</vt:lpstr>
      <vt:lpstr>OBJECTIVES</vt:lpstr>
      <vt:lpstr>METHODOLOGY</vt:lpstr>
      <vt:lpstr>IMAGES OF DAMAGED ANCIENT MANUSCRIPTS  FOUND ON THE INTERNET  </vt:lpstr>
      <vt:lpstr>  CAPTURED BY MOBILE PHONE </vt:lpstr>
      <vt:lpstr>WORK DONE </vt:lpstr>
      <vt:lpstr>WORK DONE(CONT’D)</vt:lpstr>
      <vt:lpstr>WORK DONE(CONT’D)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shilpa sp</dc:creator>
  <cp:lastModifiedBy>kowshik keerthana</cp:lastModifiedBy>
  <cp:revision>33</cp:revision>
  <dcterms:modified xsi:type="dcterms:W3CDTF">2022-04-28T14:57:42Z</dcterms:modified>
</cp:coreProperties>
</file>