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12/5/2023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12/5/2023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12/5/2023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12/5/2023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5125305" y="1488985"/>
            <a:ext cx="6264350" cy="1696853"/>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5118447" y="4351687"/>
            <a:ext cx="6265588" cy="170406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12/5/2023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12/5/2023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48A87A34-81AB-432B-8DAE-1953F412C126}" type="datetimeFigureOut">
              <a:rPr lang="en-US" dirty="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12/5/2023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12/5/2023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59078E7-DAA8-FD10-232E-CA807F893F82}"/>
              </a:ext>
            </a:extLst>
          </p:cNvPr>
          <p:cNvSpPr>
            <a:spLocks noGrp="1"/>
          </p:cNvSpPr>
          <p:nvPr>
            <p:ph type="ctrTitle"/>
          </p:nvPr>
        </p:nvSpPr>
        <p:spPr/>
        <p:txBody>
          <a:bodyPr/>
          <a:lstStyle/>
          <a:p>
            <a:r>
              <a:rPr lang="en-US" dirty="0"/>
              <a:t>Syriatel Company</a:t>
            </a:r>
          </a:p>
        </p:txBody>
      </p:sp>
      <p:sp>
        <p:nvSpPr>
          <p:cNvPr id="3" name="عنوان فرعي 2">
            <a:extLst>
              <a:ext uri="{FF2B5EF4-FFF2-40B4-BE49-F238E27FC236}">
                <a16:creationId xmlns:a16="http://schemas.microsoft.com/office/drawing/2014/main" id="{ED7A69C3-063C-58C7-F747-DB598AB239E1}"/>
              </a:ext>
            </a:extLst>
          </p:cNvPr>
          <p:cNvSpPr>
            <a:spLocks noGrp="1"/>
          </p:cNvSpPr>
          <p:nvPr>
            <p:ph type="subTitle" idx="1"/>
          </p:nvPr>
        </p:nvSpPr>
        <p:spPr/>
        <p:txBody>
          <a:bodyPr/>
          <a:lstStyle/>
          <a:p>
            <a:r>
              <a:rPr lang="en-US" dirty="0"/>
              <a:t> Studying The Quality System in Syrian Syriatel Company </a:t>
            </a:r>
          </a:p>
        </p:txBody>
      </p:sp>
    </p:spTree>
    <p:extLst>
      <p:ext uri="{BB962C8B-B14F-4D97-AF65-F5344CB8AC3E}">
        <p14:creationId xmlns:p14="http://schemas.microsoft.com/office/powerpoint/2010/main" val="696782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750C8A8-2250-A49D-4DFD-AAFE10340960}"/>
              </a:ext>
            </a:extLst>
          </p:cNvPr>
          <p:cNvSpPr>
            <a:spLocks noGrp="1"/>
          </p:cNvSpPr>
          <p:nvPr>
            <p:ph type="title"/>
          </p:nvPr>
        </p:nvSpPr>
        <p:spPr/>
        <p:txBody>
          <a:bodyPr/>
          <a:lstStyle/>
          <a:p>
            <a:r>
              <a:rPr lang="ar-SA" dirty="0"/>
              <a:t>تحليل الجودة </a:t>
            </a:r>
            <a:endParaRPr lang="en-US" dirty="0"/>
          </a:p>
        </p:txBody>
      </p:sp>
      <p:sp>
        <p:nvSpPr>
          <p:cNvPr id="3" name="عنصر نائب للمحتوى 2">
            <a:extLst>
              <a:ext uri="{FF2B5EF4-FFF2-40B4-BE49-F238E27FC236}">
                <a16:creationId xmlns:a16="http://schemas.microsoft.com/office/drawing/2014/main" id="{4BEFF04E-19E1-022C-1749-03ED5CE7A380}"/>
              </a:ext>
            </a:extLst>
          </p:cNvPr>
          <p:cNvSpPr>
            <a:spLocks noGrp="1"/>
          </p:cNvSpPr>
          <p:nvPr>
            <p:ph idx="1"/>
          </p:nvPr>
        </p:nvSpPr>
        <p:spPr/>
        <p:txBody>
          <a:bodyPr>
            <a:normAutofit fontScale="92500" lnSpcReduction="10000"/>
          </a:bodyPr>
          <a:lstStyle/>
          <a:p>
            <a:pPr algn="r" rtl="1"/>
            <a:r>
              <a:rPr lang="ar-SA" b="0" i="0" dirty="0">
                <a:solidFill>
                  <a:srgbClr val="1B1642"/>
                </a:solidFill>
                <a:effectLst/>
                <a:latin typeface="DM Sans" pitchFamily="2" charset="0"/>
              </a:rPr>
              <a:t>يمكن تقييم الجودة من خلال النظر إلى العديد من العوامل التالية:</a:t>
            </a:r>
          </a:p>
          <a:p>
            <a:pPr algn="r" rtl="1"/>
            <a:r>
              <a:rPr lang="ar-SA" b="0" i="0" dirty="0">
                <a:solidFill>
                  <a:srgbClr val="1B1642"/>
                </a:solidFill>
                <a:effectLst/>
                <a:latin typeface="DM Sans" pitchFamily="2" charset="0"/>
              </a:rPr>
              <a:t>الخدمة العملاء: يمكن تقييم جودة الخدمة العملاء من خلال الاستعداد للرد على الاستفسارات والشكاوى، والاستقلالية في حل المشكلات, والتزام الشركة بتقديم خدمة عالية الجودة للعملاء.</a:t>
            </a:r>
          </a:p>
          <a:p>
            <a:pPr algn="r" rtl="1"/>
            <a:r>
              <a:rPr lang="ar-SA" b="0" i="0" dirty="0">
                <a:solidFill>
                  <a:srgbClr val="1B1642"/>
                </a:solidFill>
                <a:effectLst/>
                <a:latin typeface="DM Sans" pitchFamily="2" charset="0"/>
              </a:rPr>
              <a:t>التكنولوجيا: يمكن تقييم جودة التكنولوجيا التي تستخدمها الشركة من خلال الاستعداد للتكيف مع التقدمات التكنولوجية الجديدة، والاستخدام</a:t>
            </a:r>
            <a:r>
              <a:rPr lang="ar-SA" dirty="0">
                <a:solidFill>
                  <a:srgbClr val="1B1642"/>
                </a:solidFill>
                <a:latin typeface="DM Sans" pitchFamily="2" charset="0"/>
              </a:rPr>
              <a:t> ا</a:t>
            </a:r>
            <a:r>
              <a:rPr lang="ar-SA" b="0" i="0" dirty="0">
                <a:solidFill>
                  <a:srgbClr val="1B1642"/>
                </a:solidFill>
                <a:effectLst/>
                <a:latin typeface="DM Sans" pitchFamily="2" charset="0"/>
              </a:rPr>
              <a:t>لفعال للتكنولوجيا في تحسين الخدمات والمنتجات.</a:t>
            </a:r>
          </a:p>
          <a:p>
            <a:pPr algn="r" rtl="1"/>
            <a:r>
              <a:rPr lang="ar-SA" b="0" i="0" dirty="0">
                <a:solidFill>
                  <a:srgbClr val="1B1642"/>
                </a:solidFill>
                <a:effectLst/>
                <a:latin typeface="DM Sans" pitchFamily="2" charset="0"/>
              </a:rPr>
              <a:t>القدرات البشرية: يمكن تقييم جودة القدرات البشرية في الشركة من خلال الاستعداد للتعلم والتطور، والتزام الشركة بتوظيف وتدريب موظفين متخصصين، والاحترام لحقوق العمال.</a:t>
            </a:r>
          </a:p>
          <a:p>
            <a:pPr algn="r" rtl="1"/>
            <a:r>
              <a:rPr lang="ar-SA" b="0" i="0" dirty="0">
                <a:solidFill>
                  <a:srgbClr val="1B1642"/>
                </a:solidFill>
                <a:effectLst/>
                <a:latin typeface="DM Sans" pitchFamily="2" charset="0"/>
              </a:rPr>
              <a:t>لسياسات الداخلية: يمكن تقييم جودة السياسات الداخلية في الشركة من خلال الاحترام للقوانين واللوائح، والتزام الشركة بتنفيذ السياسات الداخلية بشكل متسق، والتزام الشركة بتحسين الأداء والتكيف مع التغيرات.</a:t>
            </a:r>
          </a:p>
          <a:p>
            <a:pPr algn="r" rtl="1"/>
            <a:r>
              <a:rPr lang="ar-SA" b="0" i="0" dirty="0">
                <a:solidFill>
                  <a:srgbClr val="1B1642"/>
                </a:solidFill>
                <a:effectLst/>
                <a:latin typeface="DM Sans" pitchFamily="2" charset="0"/>
              </a:rPr>
              <a:t>ومع ذلك، يجب أن يتم تقييم الجودة بشكل مستمر ومستدام، وليس مرة واحدة، للتأكد من أن الشركة تستمر في تقديم خدمات ومنتجات عالية الجودة.</a:t>
            </a:r>
          </a:p>
        </p:txBody>
      </p:sp>
    </p:spTree>
    <p:extLst>
      <p:ext uri="{BB962C8B-B14F-4D97-AF65-F5344CB8AC3E}">
        <p14:creationId xmlns:p14="http://schemas.microsoft.com/office/powerpoint/2010/main" val="364159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47DCFDD-CFF0-EAC1-5367-DB3B0B9A5AF5}"/>
              </a:ext>
            </a:extLst>
          </p:cNvPr>
          <p:cNvSpPr>
            <a:spLocks noGrp="1"/>
          </p:cNvSpPr>
          <p:nvPr>
            <p:ph type="title"/>
          </p:nvPr>
        </p:nvSpPr>
        <p:spPr/>
        <p:txBody>
          <a:bodyPr/>
          <a:lstStyle/>
          <a:p>
            <a:r>
              <a:rPr lang="en-US" dirty="0"/>
              <a:t>Thank You</a:t>
            </a:r>
          </a:p>
        </p:txBody>
      </p:sp>
      <p:pic>
        <p:nvPicPr>
          <p:cNvPr id="5" name="عنصر نائب للمحتوى 4">
            <a:extLst>
              <a:ext uri="{FF2B5EF4-FFF2-40B4-BE49-F238E27FC236}">
                <a16:creationId xmlns:a16="http://schemas.microsoft.com/office/drawing/2014/main" id="{E49E46B1-4609-AA3C-D1C9-9270B0FC8E71}"/>
              </a:ext>
            </a:extLst>
          </p:cNvPr>
          <p:cNvPicPr>
            <a:picLocks noGrp="1" noChangeAspect="1"/>
          </p:cNvPicPr>
          <p:nvPr>
            <p:ph idx="1"/>
          </p:nvPr>
        </p:nvPicPr>
        <p:blipFill>
          <a:blip r:embed="rId2"/>
          <a:stretch>
            <a:fillRect/>
          </a:stretch>
        </p:blipFill>
        <p:spPr>
          <a:xfrm>
            <a:off x="5634831" y="803275"/>
            <a:ext cx="5248275" cy="5248275"/>
          </a:xfrm>
        </p:spPr>
      </p:pic>
    </p:spTree>
    <p:extLst>
      <p:ext uri="{BB962C8B-B14F-4D97-AF65-F5344CB8AC3E}">
        <p14:creationId xmlns:p14="http://schemas.microsoft.com/office/powerpoint/2010/main" val="1587923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A2E250F-EC01-2947-7C9C-F1188D897EAD}"/>
              </a:ext>
            </a:extLst>
          </p:cNvPr>
          <p:cNvSpPr>
            <a:spLocks noGrp="1"/>
          </p:cNvSpPr>
          <p:nvPr>
            <p:ph type="title"/>
          </p:nvPr>
        </p:nvSpPr>
        <p:spPr>
          <a:xfrm>
            <a:off x="605069" y="2015571"/>
            <a:ext cx="4063645" cy="3103418"/>
          </a:xfrm>
        </p:spPr>
        <p:txBody>
          <a:bodyPr>
            <a:normAutofit/>
          </a:bodyPr>
          <a:lstStyle/>
          <a:p>
            <a:r>
              <a:rPr lang="ar-SA" sz="2800" b="1" dirty="0">
                <a:solidFill>
                  <a:schemeClr val="bg1"/>
                </a:solidFill>
              </a:rPr>
              <a:t>تقدمة الطلاب : </a:t>
            </a:r>
            <a:br>
              <a:rPr lang="ar-SA" sz="2800" b="1" dirty="0">
                <a:solidFill>
                  <a:schemeClr val="bg1"/>
                </a:solidFill>
              </a:rPr>
            </a:br>
            <a:r>
              <a:rPr lang="ar-SA" sz="2800" b="1" dirty="0">
                <a:solidFill>
                  <a:schemeClr val="bg1"/>
                </a:solidFill>
              </a:rPr>
              <a:t/>
            </a:r>
            <a:br>
              <a:rPr lang="ar-SA" sz="2800" b="1" dirty="0">
                <a:solidFill>
                  <a:schemeClr val="bg1"/>
                </a:solidFill>
              </a:rPr>
            </a:br>
            <a:r>
              <a:rPr lang="ar-SA" sz="2800" b="1" dirty="0">
                <a:solidFill>
                  <a:schemeClr val="bg1"/>
                </a:solidFill>
              </a:rPr>
              <a:t>رهف الملحم    </a:t>
            </a:r>
            <a:r>
              <a:rPr lang="ar-SY" sz="2800" b="1" dirty="0" smtClean="0">
                <a:solidFill>
                  <a:schemeClr val="bg1"/>
                </a:solidFill>
              </a:rPr>
              <a:t>        </a:t>
            </a:r>
            <a:r>
              <a:rPr lang="ar-SA" sz="2800" b="1" dirty="0" smtClean="0">
                <a:solidFill>
                  <a:schemeClr val="bg1"/>
                </a:solidFill>
              </a:rPr>
              <a:t>  </a:t>
            </a:r>
            <a:r>
              <a:rPr lang="ar-SA" sz="2800" b="1" dirty="0">
                <a:solidFill>
                  <a:schemeClr val="bg1"/>
                </a:solidFill>
              </a:rPr>
              <a:t>وفاء جبرائيل   ناصر </a:t>
            </a:r>
            <a:r>
              <a:rPr lang="ar-SA" sz="2800" b="1" dirty="0" err="1">
                <a:solidFill>
                  <a:schemeClr val="bg1"/>
                </a:solidFill>
              </a:rPr>
              <a:t>دحدل</a:t>
            </a:r>
            <a:r>
              <a:rPr lang="ar-SA" sz="2800" b="1" dirty="0">
                <a:solidFill>
                  <a:schemeClr val="bg1"/>
                </a:solidFill>
              </a:rPr>
              <a:t> </a:t>
            </a:r>
            <a:r>
              <a:rPr lang="ar-SY" sz="2800" b="1" dirty="0" smtClean="0">
                <a:solidFill>
                  <a:schemeClr val="bg1"/>
                </a:solidFill>
              </a:rPr>
              <a:t>                </a:t>
            </a:r>
            <a:r>
              <a:rPr lang="ar-SA" sz="2800" b="1" dirty="0" smtClean="0">
                <a:solidFill>
                  <a:schemeClr val="bg1"/>
                </a:solidFill>
              </a:rPr>
              <a:t>مؤمن </a:t>
            </a:r>
            <a:r>
              <a:rPr lang="ar-SA" sz="2800" b="1" dirty="0">
                <a:solidFill>
                  <a:schemeClr val="bg1"/>
                </a:solidFill>
              </a:rPr>
              <a:t>خالد      أحمد علاء الدين</a:t>
            </a:r>
            <a:endParaRPr lang="en-US" sz="2800" b="1" dirty="0">
              <a:solidFill>
                <a:schemeClr val="bg1"/>
              </a:solidFill>
            </a:endParaRPr>
          </a:p>
        </p:txBody>
      </p:sp>
      <p:pic>
        <p:nvPicPr>
          <p:cNvPr id="5" name="عنصر نائب للمحتوى 4">
            <a:extLst>
              <a:ext uri="{FF2B5EF4-FFF2-40B4-BE49-F238E27FC236}">
                <a16:creationId xmlns:a16="http://schemas.microsoft.com/office/drawing/2014/main" id="{8F605051-ADB0-FA94-6B0B-98E2883F0E32}"/>
              </a:ext>
            </a:extLst>
          </p:cNvPr>
          <p:cNvPicPr>
            <a:picLocks noGrp="1" noChangeAspect="1"/>
          </p:cNvPicPr>
          <p:nvPr>
            <p:ph idx="1"/>
          </p:nvPr>
        </p:nvPicPr>
        <p:blipFill>
          <a:blip r:embed="rId2"/>
          <a:stretch>
            <a:fillRect/>
          </a:stretch>
        </p:blipFill>
        <p:spPr>
          <a:xfrm>
            <a:off x="5634831" y="803275"/>
            <a:ext cx="5248275" cy="5248275"/>
          </a:xfrm>
        </p:spPr>
      </p:pic>
    </p:spTree>
    <p:extLst>
      <p:ext uri="{BB962C8B-B14F-4D97-AF65-F5344CB8AC3E}">
        <p14:creationId xmlns:p14="http://schemas.microsoft.com/office/powerpoint/2010/main" val="4027221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5E492DB-46E5-731A-18B3-277CAF196528}"/>
              </a:ext>
            </a:extLst>
          </p:cNvPr>
          <p:cNvSpPr>
            <a:spLocks noGrp="1"/>
          </p:cNvSpPr>
          <p:nvPr>
            <p:ph type="title"/>
          </p:nvPr>
        </p:nvSpPr>
        <p:spPr/>
        <p:txBody>
          <a:bodyPr/>
          <a:lstStyle/>
          <a:p>
            <a:r>
              <a:rPr lang="ar-SA" dirty="0"/>
              <a:t>لمحة عامة عن الشركة</a:t>
            </a:r>
            <a:endParaRPr lang="en-US" dirty="0"/>
          </a:p>
        </p:txBody>
      </p:sp>
      <p:sp>
        <p:nvSpPr>
          <p:cNvPr id="3" name="عنصر نائب للمحتوى 2">
            <a:extLst>
              <a:ext uri="{FF2B5EF4-FFF2-40B4-BE49-F238E27FC236}">
                <a16:creationId xmlns:a16="http://schemas.microsoft.com/office/drawing/2014/main" id="{92660628-1B42-8FC5-207E-724A2DF3A9B8}"/>
              </a:ext>
            </a:extLst>
          </p:cNvPr>
          <p:cNvSpPr>
            <a:spLocks noGrp="1"/>
          </p:cNvSpPr>
          <p:nvPr>
            <p:ph idx="1"/>
          </p:nvPr>
        </p:nvSpPr>
        <p:spPr/>
        <p:txBody>
          <a:bodyPr/>
          <a:lstStyle/>
          <a:p>
            <a:pPr marL="0" indent="0" algn="ctr">
              <a:buNone/>
            </a:pPr>
            <a:r>
              <a:rPr lang="ar-SA" sz="2000" i="0" dirty="0">
                <a:solidFill>
                  <a:srgbClr val="1B1642"/>
                </a:solidFill>
                <a:effectLst/>
                <a:latin typeface="DM Sans" pitchFamily="2" charset="0"/>
              </a:rPr>
              <a:t>شركة سيريتيل هي شركة سورية خاصة تعمل في قطاع الاتصالات المحمولة. تم تأسيسها عام 2000 بواسطة </a:t>
            </a:r>
            <a:r>
              <a:rPr lang="ar-SY" sz="2000" i="0" dirty="0" smtClean="0">
                <a:solidFill>
                  <a:srgbClr val="1B1642"/>
                </a:solidFill>
                <a:effectLst/>
                <a:latin typeface="DM Sans" pitchFamily="2" charset="0"/>
              </a:rPr>
              <a:t>رجل </a:t>
            </a:r>
            <a:r>
              <a:rPr lang="ar-SA" sz="2000" i="0" dirty="0" smtClean="0">
                <a:solidFill>
                  <a:srgbClr val="1B1642"/>
                </a:solidFill>
                <a:effectLst/>
                <a:latin typeface="DM Sans" pitchFamily="2" charset="0"/>
              </a:rPr>
              <a:t>الأعمال </a:t>
            </a:r>
            <a:r>
              <a:rPr lang="ar-SA" sz="2000" i="0" dirty="0">
                <a:solidFill>
                  <a:srgbClr val="1B1642"/>
                </a:solidFill>
                <a:effectLst/>
                <a:latin typeface="DM Sans" pitchFamily="2" charset="0"/>
              </a:rPr>
              <a:t>السورية رامي مخلوف،</a:t>
            </a:r>
            <a:endParaRPr lang="ar-SA" sz="2000" dirty="0">
              <a:solidFill>
                <a:srgbClr val="1B1642"/>
              </a:solidFill>
              <a:latin typeface="Arial" panose="020B0604020202020204" pitchFamily="34" charset="0"/>
            </a:endParaRPr>
          </a:p>
          <a:p>
            <a:pPr marL="0" indent="0" algn="ctr">
              <a:buNone/>
            </a:pPr>
            <a:r>
              <a:rPr lang="ar-SA" sz="2000" i="0" dirty="0">
                <a:solidFill>
                  <a:srgbClr val="1B1642"/>
                </a:solidFill>
                <a:effectLst/>
                <a:latin typeface="DM Sans" pitchFamily="2" charset="0"/>
              </a:rPr>
              <a:t>تقدم شركة سيريتيل خدمة الهاتف المحمول في سوريا وتعتبر واحدة من أكبر الشركات المشغلة في هذا المجال. توفر الشركة احتياجات الجيل</a:t>
            </a:r>
            <a:endParaRPr lang="ar-SA" sz="2000" dirty="0">
              <a:solidFill>
                <a:srgbClr val="1B1642"/>
              </a:solidFill>
              <a:latin typeface="Arial" panose="020B0604020202020204" pitchFamily="34" charset="0"/>
            </a:endParaRPr>
          </a:p>
          <a:p>
            <a:pPr marL="0" indent="0" algn="ctr">
              <a:buNone/>
            </a:pPr>
            <a:r>
              <a:rPr lang="ar-SA" sz="2000" i="0" dirty="0">
                <a:solidFill>
                  <a:srgbClr val="1B1642"/>
                </a:solidFill>
                <a:effectLst/>
                <a:latin typeface="DM Sans" pitchFamily="2" charset="0"/>
              </a:rPr>
              <a:t>الرابع بسرعات تصل إلى 150 </a:t>
            </a:r>
            <a:r>
              <a:rPr lang="ar-SA" sz="2000" i="0" dirty="0" err="1">
                <a:solidFill>
                  <a:srgbClr val="1B1642"/>
                </a:solidFill>
                <a:effectLst/>
                <a:latin typeface="DM Sans" pitchFamily="2" charset="0"/>
              </a:rPr>
              <a:t>م.ب</a:t>
            </a:r>
            <a:r>
              <a:rPr lang="ar-SA" sz="2000" i="0" dirty="0">
                <a:solidFill>
                  <a:srgbClr val="1B1642"/>
                </a:solidFill>
                <a:effectLst/>
                <a:latin typeface="DM Sans" pitchFamily="2" charset="0"/>
              </a:rPr>
              <a:t>/ث، وخطط بيانات عالية وأسعار معقولة للعلامة التجارية </a:t>
            </a:r>
            <a:r>
              <a:rPr lang="ar-SA" sz="2000" i="0" dirty="0" err="1">
                <a:solidFill>
                  <a:srgbClr val="1B1642"/>
                </a:solidFill>
                <a:effectLst/>
                <a:latin typeface="DM Sans" pitchFamily="2" charset="0"/>
              </a:rPr>
              <a:t>سوپر</a:t>
            </a:r>
            <a:r>
              <a:rPr lang="ar-SA" sz="2000" i="0" dirty="0">
                <a:solidFill>
                  <a:srgbClr val="1B1642"/>
                </a:solidFill>
                <a:effectLst/>
                <a:latin typeface="DM Sans" pitchFamily="2" charset="0"/>
              </a:rPr>
              <a:t> سيرف، خدمة الإنترنت لاحقة الدفع</a:t>
            </a:r>
            <a:r>
              <a:rPr lang="ar-SA" sz="2000" dirty="0">
                <a:solidFill>
                  <a:srgbClr val="1B1642"/>
                </a:solidFill>
                <a:latin typeface="Arial" panose="020B0604020202020204" pitchFamily="34" charset="0"/>
              </a:rPr>
              <a:t>.</a:t>
            </a:r>
          </a:p>
          <a:p>
            <a:pPr marL="0" indent="0" algn="ctr">
              <a:buNone/>
            </a:pPr>
            <a:endParaRPr lang="ar-SA" sz="2000" i="0" dirty="0">
              <a:effectLst/>
              <a:latin typeface="Arial" panose="020B0604020202020204" pitchFamily="34" charset="0"/>
            </a:endParaRPr>
          </a:p>
          <a:p>
            <a:pPr marL="0" indent="0" algn="ctr">
              <a:buNone/>
            </a:pPr>
            <a:endParaRPr lang="en-US" dirty="0"/>
          </a:p>
        </p:txBody>
      </p:sp>
    </p:spTree>
    <p:extLst>
      <p:ext uri="{BB962C8B-B14F-4D97-AF65-F5344CB8AC3E}">
        <p14:creationId xmlns:p14="http://schemas.microsoft.com/office/powerpoint/2010/main" val="2012862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92C2395-688A-67A0-8FDD-B62FF9B2E233}"/>
              </a:ext>
            </a:extLst>
          </p:cNvPr>
          <p:cNvSpPr>
            <a:spLocks noGrp="1"/>
          </p:cNvSpPr>
          <p:nvPr>
            <p:ph type="title"/>
          </p:nvPr>
        </p:nvSpPr>
        <p:spPr/>
        <p:txBody>
          <a:bodyPr/>
          <a:lstStyle/>
          <a:p>
            <a:r>
              <a:rPr lang="ar-SA" dirty="0"/>
              <a:t>مقر </a:t>
            </a:r>
            <a:r>
              <a:rPr lang="ar-SA" dirty="0" smtClean="0"/>
              <a:t>الشركة  </a:t>
            </a:r>
            <a:r>
              <a:rPr lang="ar-SA" dirty="0"/>
              <a:t>و فروعها</a:t>
            </a:r>
            <a:endParaRPr lang="en-US" dirty="0"/>
          </a:p>
        </p:txBody>
      </p:sp>
      <p:sp>
        <p:nvSpPr>
          <p:cNvPr id="3" name="عنصر نائب للمحتوى 2">
            <a:extLst>
              <a:ext uri="{FF2B5EF4-FFF2-40B4-BE49-F238E27FC236}">
                <a16:creationId xmlns:a16="http://schemas.microsoft.com/office/drawing/2014/main" id="{EC25F4A3-699C-0EE0-E3B4-B37CBB9E5506}"/>
              </a:ext>
            </a:extLst>
          </p:cNvPr>
          <p:cNvSpPr>
            <a:spLocks noGrp="1"/>
          </p:cNvSpPr>
          <p:nvPr>
            <p:ph idx="1"/>
          </p:nvPr>
        </p:nvSpPr>
        <p:spPr/>
        <p:txBody>
          <a:bodyPr/>
          <a:lstStyle/>
          <a:p>
            <a:pPr algn="ctr" rtl="1"/>
            <a:r>
              <a:rPr lang="ar-SA" b="0" i="0" dirty="0">
                <a:solidFill>
                  <a:srgbClr val="1B1642"/>
                </a:solidFill>
                <a:effectLst/>
                <a:latin typeface="DM Sans" pitchFamily="2" charset="0"/>
              </a:rPr>
              <a:t>مقر شركة سيريتيل يقع في دمشق، سوريا. العنوان الرئيسي لشركة سيريتيل هو: طريق درعا الدولي - مفرق صحنايا - عقار 653 حوش بلاس طابق تاسع</a:t>
            </a:r>
          </a:p>
          <a:p>
            <a:pPr algn="ctr" rtl="1"/>
            <a:r>
              <a:rPr lang="ar-SA" b="0" i="0" dirty="0">
                <a:solidFill>
                  <a:srgbClr val="1B1642"/>
                </a:solidFill>
                <a:effectLst/>
                <a:latin typeface="DM Sans" pitchFamily="2" charset="0"/>
              </a:rPr>
              <a:t>شركة سيريتيل تمتلك 26 مركز خدمة موزعة في جميع المناطق السورية، و 4 مراكز للاتصالات في كل من دمشق وحلب واللاذقية وطرطوس</a:t>
            </a:r>
            <a:endParaRPr lang="en-US" dirty="0"/>
          </a:p>
        </p:txBody>
      </p:sp>
    </p:spTree>
    <p:extLst>
      <p:ext uri="{BB962C8B-B14F-4D97-AF65-F5344CB8AC3E}">
        <p14:creationId xmlns:p14="http://schemas.microsoft.com/office/powerpoint/2010/main" val="2172369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FC18C47-E3F3-A03A-CC5F-95E5194641AB}"/>
              </a:ext>
            </a:extLst>
          </p:cNvPr>
          <p:cNvSpPr>
            <a:spLocks noGrp="1"/>
          </p:cNvSpPr>
          <p:nvPr>
            <p:ph type="title"/>
          </p:nvPr>
        </p:nvSpPr>
        <p:spPr/>
        <p:txBody>
          <a:bodyPr/>
          <a:lstStyle/>
          <a:p>
            <a:r>
              <a:rPr lang="ar-SA" dirty="0"/>
              <a:t>مجال عمل الشركة </a:t>
            </a:r>
            <a:endParaRPr lang="en-US" dirty="0"/>
          </a:p>
        </p:txBody>
      </p:sp>
      <p:sp>
        <p:nvSpPr>
          <p:cNvPr id="3" name="عنصر نائب للمحتوى 2">
            <a:extLst>
              <a:ext uri="{FF2B5EF4-FFF2-40B4-BE49-F238E27FC236}">
                <a16:creationId xmlns:a16="http://schemas.microsoft.com/office/drawing/2014/main" id="{06DDA21B-598A-A209-8B2A-AAB87D71A4AE}"/>
              </a:ext>
            </a:extLst>
          </p:cNvPr>
          <p:cNvSpPr>
            <a:spLocks noGrp="1"/>
          </p:cNvSpPr>
          <p:nvPr>
            <p:ph idx="1"/>
          </p:nvPr>
        </p:nvSpPr>
        <p:spPr/>
        <p:txBody>
          <a:bodyPr/>
          <a:lstStyle/>
          <a:p>
            <a:pPr algn="ctr" rtl="1"/>
            <a:r>
              <a:rPr lang="ar-SA" dirty="0"/>
              <a:t>غير ان شركة سيريتيل شركة اتصالات الا أنها تقدم خدمات  رياضية و ثقافية وتكون الداعم الأساسي لحفلات الفنانين العرب والسوريين في سوريا كما النشاطات الثقافية والتعليمية والتربوية  وعن جديد ساهمت في تفعيل خدمة الدفع الالكتروني في البلد من خلال خدمة سيريتيل كاش</a:t>
            </a:r>
          </a:p>
          <a:p>
            <a:pPr algn="ctr" rtl="1"/>
            <a:r>
              <a:rPr lang="ar-SA" b="0" i="0" dirty="0">
                <a:solidFill>
                  <a:srgbClr val="1B1642"/>
                </a:solidFill>
                <a:effectLst/>
                <a:latin typeface="DM Sans" pitchFamily="2" charset="0"/>
              </a:rPr>
              <a:t>تمتلك شركة سيريتيل أيضا 3.867 محطة راديوية لخدمة الجيل الثاني و 2.761 لخدمة الجيل الثالث، وذلك لنشر التغطية للزبائن أينما كانوا. </a:t>
            </a:r>
          </a:p>
          <a:p>
            <a:pPr algn="ctr" rtl="1"/>
            <a:r>
              <a:rPr lang="ar-SA" b="0" i="0" dirty="0">
                <a:solidFill>
                  <a:srgbClr val="1B1642"/>
                </a:solidFill>
                <a:effectLst/>
                <a:latin typeface="DM Sans" pitchFamily="2" charset="0"/>
              </a:rPr>
              <a:t>كما قامت بالتعاقد مع 234 مشغل خليوي لتقديم خدمة التجول الدولي في 122 دولة حول العالم</a:t>
            </a:r>
            <a:endParaRPr lang="en-US" dirty="0"/>
          </a:p>
        </p:txBody>
      </p:sp>
    </p:spTree>
    <p:extLst>
      <p:ext uri="{BB962C8B-B14F-4D97-AF65-F5344CB8AC3E}">
        <p14:creationId xmlns:p14="http://schemas.microsoft.com/office/powerpoint/2010/main" val="2377088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08F06E5-2381-98B7-32F2-70ABDF51002E}"/>
              </a:ext>
            </a:extLst>
          </p:cNvPr>
          <p:cNvSpPr>
            <a:spLocks noGrp="1"/>
          </p:cNvSpPr>
          <p:nvPr>
            <p:ph type="title"/>
          </p:nvPr>
        </p:nvSpPr>
        <p:spPr/>
        <p:txBody>
          <a:bodyPr/>
          <a:lstStyle/>
          <a:p>
            <a:r>
              <a:rPr lang="ar-SA" dirty="0"/>
              <a:t>نماذج لمشاريع الشركة </a:t>
            </a:r>
            <a:endParaRPr lang="en-US" dirty="0"/>
          </a:p>
        </p:txBody>
      </p:sp>
      <p:pic>
        <p:nvPicPr>
          <p:cNvPr id="5" name="عنصر نائب للمحتوى 4">
            <a:extLst>
              <a:ext uri="{FF2B5EF4-FFF2-40B4-BE49-F238E27FC236}">
                <a16:creationId xmlns:a16="http://schemas.microsoft.com/office/drawing/2014/main" id="{1F97F504-CC39-CF0E-5DC9-BD3FDF6E86D7}"/>
              </a:ext>
            </a:extLst>
          </p:cNvPr>
          <p:cNvPicPr>
            <a:picLocks noGrp="1" noChangeAspect="1"/>
          </p:cNvPicPr>
          <p:nvPr>
            <p:ph idx="1"/>
          </p:nvPr>
        </p:nvPicPr>
        <p:blipFill>
          <a:blip r:embed="rId2"/>
          <a:stretch>
            <a:fillRect/>
          </a:stretch>
        </p:blipFill>
        <p:spPr>
          <a:xfrm>
            <a:off x="5634831" y="803275"/>
            <a:ext cx="5248275" cy="5248275"/>
          </a:xfrm>
        </p:spPr>
      </p:pic>
    </p:spTree>
    <p:extLst>
      <p:ext uri="{BB962C8B-B14F-4D97-AF65-F5344CB8AC3E}">
        <p14:creationId xmlns:p14="http://schemas.microsoft.com/office/powerpoint/2010/main" val="857715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BD8224B-7E6E-95FF-9412-8E8B629A5A89}"/>
              </a:ext>
            </a:extLst>
          </p:cNvPr>
          <p:cNvSpPr>
            <a:spLocks noGrp="1"/>
          </p:cNvSpPr>
          <p:nvPr>
            <p:ph type="title"/>
          </p:nvPr>
        </p:nvSpPr>
        <p:spPr/>
        <p:txBody>
          <a:bodyPr/>
          <a:lstStyle/>
          <a:p>
            <a:r>
              <a:rPr lang="ar-SA" dirty="0"/>
              <a:t>الهيكل التنظيمي للشركة </a:t>
            </a:r>
            <a:endParaRPr lang="en-US" dirty="0"/>
          </a:p>
        </p:txBody>
      </p:sp>
      <p:sp>
        <p:nvSpPr>
          <p:cNvPr id="3" name="عنصر نائب للمحتوى 2">
            <a:extLst>
              <a:ext uri="{FF2B5EF4-FFF2-40B4-BE49-F238E27FC236}">
                <a16:creationId xmlns:a16="http://schemas.microsoft.com/office/drawing/2014/main" id="{D72503BD-2811-7F33-AAA2-25F5CAC3D4E6}"/>
              </a:ext>
            </a:extLst>
          </p:cNvPr>
          <p:cNvSpPr>
            <a:spLocks noGrp="1"/>
          </p:cNvSpPr>
          <p:nvPr>
            <p:ph idx="1"/>
          </p:nvPr>
        </p:nvSpPr>
        <p:spPr>
          <a:xfrm>
            <a:off x="4554416" y="653717"/>
            <a:ext cx="7473461" cy="5248622"/>
          </a:xfrm>
        </p:spPr>
        <p:txBody>
          <a:bodyPr/>
          <a:lstStyle/>
          <a:p>
            <a:pPr algn="r" rtl="1"/>
            <a:r>
              <a:rPr lang="ar-SA" b="0" i="0" dirty="0">
                <a:solidFill>
                  <a:srgbClr val="1B1642"/>
                </a:solidFill>
                <a:effectLst/>
                <a:latin typeface="DM Sans" pitchFamily="2" charset="0"/>
              </a:rPr>
              <a:t>التصميم التنظيمي للشركة يعتمد على العديد من العوامل التي تؤثر على الأداء التنظيمي للشركة. هذه العوامل تشمل الاستراتيجية التنظيمية، البيئة الخارجية، التكنولوجيا، الحجم التنظيمي، ودورة الحياة، والثقافة</a:t>
            </a:r>
          </a:p>
          <a:p>
            <a:pPr algn="r" rtl="1"/>
            <a:r>
              <a:rPr lang="ar-SA" b="0" i="0" dirty="0">
                <a:solidFill>
                  <a:srgbClr val="1B1642"/>
                </a:solidFill>
                <a:effectLst/>
                <a:latin typeface="DM Sans" pitchFamily="2" charset="0"/>
              </a:rPr>
              <a:t>لتحقيق التنسيق والتخصص، يمكن اتباع المبادئ </a:t>
            </a:r>
            <a:r>
              <a:rPr lang="ar-SA" b="0" i="0" dirty="0" smtClean="0">
                <a:solidFill>
                  <a:srgbClr val="1B1642"/>
                </a:solidFill>
                <a:effectLst/>
                <a:latin typeface="DM Sans" pitchFamily="2" charset="0"/>
              </a:rPr>
              <a:t>التالية</a:t>
            </a:r>
            <a:r>
              <a:rPr lang="en-US" b="0" i="0" dirty="0" smtClean="0">
                <a:solidFill>
                  <a:srgbClr val="1B1642"/>
                </a:solidFill>
                <a:effectLst/>
                <a:latin typeface="DM Sans" pitchFamily="2" charset="0"/>
              </a:rPr>
              <a:t> </a:t>
            </a:r>
            <a:r>
              <a:rPr lang="ar-SA" dirty="0" smtClean="0">
                <a:solidFill>
                  <a:srgbClr val="1B1642"/>
                </a:solidFill>
                <a:latin typeface="DM Sans" pitchFamily="2" charset="0"/>
              </a:rPr>
              <a:t>:</a:t>
            </a:r>
            <a:endParaRPr lang="ar-SA" dirty="0">
              <a:solidFill>
                <a:srgbClr val="1B1642"/>
              </a:solidFill>
              <a:latin typeface="DM Sans" pitchFamily="2" charset="0"/>
            </a:endParaRPr>
          </a:p>
          <a:p>
            <a:pPr algn="r" rtl="1">
              <a:buFont typeface="Arial" panose="020B0604020202020204" pitchFamily="34" charset="0"/>
              <a:buChar char="•"/>
            </a:pPr>
            <a:r>
              <a:rPr lang="ar-SA" b="0" i="0" dirty="0">
                <a:solidFill>
                  <a:srgbClr val="1B1642"/>
                </a:solidFill>
                <a:effectLst/>
                <a:latin typeface="DM Sans" pitchFamily="2" charset="0"/>
              </a:rPr>
              <a:t>تطبيق نهج قائم على الموارد لتقييم الفعالية من خلال تقييم ما إذا كانت </a:t>
            </a:r>
            <a:r>
              <a:rPr lang="ar-SA" b="0" i="0" dirty="0" smtClean="0">
                <a:solidFill>
                  <a:srgbClr val="1B1642"/>
                </a:solidFill>
                <a:effectLst/>
                <a:latin typeface="DM Sans" pitchFamily="2" charset="0"/>
              </a:rPr>
              <a:t>الشركة</a:t>
            </a:r>
            <a:r>
              <a:rPr lang="en-US" b="0" i="0" dirty="0" smtClean="0">
                <a:solidFill>
                  <a:srgbClr val="1B1642"/>
                </a:solidFill>
                <a:effectLst/>
                <a:latin typeface="DM Sans" pitchFamily="2" charset="0"/>
              </a:rPr>
              <a:t> </a:t>
            </a:r>
            <a:r>
              <a:rPr lang="ar-SA" b="0" i="0" dirty="0" smtClean="0">
                <a:solidFill>
                  <a:srgbClr val="1B1642"/>
                </a:solidFill>
                <a:effectLst/>
                <a:latin typeface="DM Sans" pitchFamily="2" charset="0"/>
              </a:rPr>
              <a:t>تحصل </a:t>
            </a:r>
            <a:r>
              <a:rPr lang="ar-SA" b="0" i="0" dirty="0">
                <a:solidFill>
                  <a:srgbClr val="1B1642"/>
                </a:solidFill>
                <a:effectLst/>
                <a:latin typeface="DM Sans" pitchFamily="2" charset="0"/>
              </a:rPr>
              <a:t>بشكل فعال على الموارد اللازمة للأداء العالي.</a:t>
            </a:r>
          </a:p>
          <a:p>
            <a:pPr algn="r" rtl="1">
              <a:buFont typeface="Arial" panose="020B0604020202020204" pitchFamily="34" charset="0"/>
              <a:buChar char="•"/>
            </a:pPr>
            <a:r>
              <a:rPr lang="ar-SA" b="0" i="0" dirty="0">
                <a:solidFill>
                  <a:srgbClr val="1B1642"/>
                </a:solidFill>
                <a:effectLst/>
                <a:latin typeface="DM Sans" pitchFamily="2" charset="0"/>
              </a:rPr>
              <a:t>تطبيق نهج العملية الداخلية لقياس الفعالية من خلال الصحة الداخلية والكفاءة الاقتصادية.</a:t>
            </a:r>
          </a:p>
          <a:p>
            <a:pPr marL="0" indent="0" algn="r" rtl="1">
              <a:buNone/>
            </a:pPr>
            <a:r>
              <a:rPr lang="ar-SA" b="0" i="0" dirty="0">
                <a:solidFill>
                  <a:srgbClr val="1B1642"/>
                </a:solidFill>
                <a:effectLst/>
                <a:latin typeface="DM Sans" pitchFamily="2" charset="0"/>
              </a:rPr>
              <a:t>تطبيق نهج الهدف لقياس الفعالية من خلال مدى جودة وصول الشركة إلى أهدافها.</a:t>
            </a:r>
          </a:p>
          <a:p>
            <a:pPr marL="0" indent="0" algn="r" rtl="1">
              <a:buNone/>
            </a:pPr>
            <a:endParaRPr lang="ar-SA" b="0" i="0" dirty="0">
              <a:solidFill>
                <a:srgbClr val="1B1642"/>
              </a:solidFill>
              <a:effectLst/>
              <a:latin typeface="DM Sans" pitchFamily="2" charset="0"/>
            </a:endParaRPr>
          </a:p>
          <a:p>
            <a:pPr algn="r"/>
            <a:endParaRPr lang="en-US" dirty="0"/>
          </a:p>
        </p:txBody>
      </p:sp>
    </p:spTree>
    <p:extLst>
      <p:ext uri="{BB962C8B-B14F-4D97-AF65-F5344CB8AC3E}">
        <p14:creationId xmlns:p14="http://schemas.microsoft.com/office/powerpoint/2010/main" val="4183388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676201D-E8EE-EC53-0A1F-CFFA4B7DCD67}"/>
              </a:ext>
            </a:extLst>
          </p:cNvPr>
          <p:cNvSpPr>
            <a:spLocks noGrp="1"/>
          </p:cNvSpPr>
          <p:nvPr>
            <p:ph type="title"/>
          </p:nvPr>
        </p:nvSpPr>
        <p:spPr/>
        <p:txBody>
          <a:bodyPr/>
          <a:lstStyle/>
          <a:p>
            <a:r>
              <a:rPr lang="ar-SA" dirty="0"/>
              <a:t>مقترحات التطوير </a:t>
            </a:r>
            <a:endParaRPr lang="en-US" dirty="0"/>
          </a:p>
        </p:txBody>
      </p:sp>
      <p:sp>
        <p:nvSpPr>
          <p:cNvPr id="3" name="عنصر نائب للمحتوى 2">
            <a:extLst>
              <a:ext uri="{FF2B5EF4-FFF2-40B4-BE49-F238E27FC236}">
                <a16:creationId xmlns:a16="http://schemas.microsoft.com/office/drawing/2014/main" id="{5C326319-C4A4-2144-77A3-4599DAE22961}"/>
              </a:ext>
            </a:extLst>
          </p:cNvPr>
          <p:cNvSpPr>
            <a:spLocks noGrp="1"/>
          </p:cNvSpPr>
          <p:nvPr>
            <p:ph idx="1"/>
          </p:nvPr>
        </p:nvSpPr>
        <p:spPr/>
        <p:txBody>
          <a:bodyPr/>
          <a:lstStyle/>
          <a:p>
            <a:pPr algn="r" rtl="1"/>
            <a:r>
              <a:rPr lang="ar-SA" b="0" i="0" dirty="0">
                <a:solidFill>
                  <a:srgbClr val="1B1642"/>
                </a:solidFill>
                <a:effectLst/>
                <a:latin typeface="DM Sans" pitchFamily="2" charset="0"/>
              </a:rPr>
              <a:t>بالنسبة لمقترحات التطوير، يمكن أن تشمل:</a:t>
            </a:r>
          </a:p>
          <a:p>
            <a:pPr algn="r" rtl="1">
              <a:buFont typeface="Arial" panose="020B0604020202020204" pitchFamily="34" charset="0"/>
              <a:buChar char="•"/>
            </a:pPr>
            <a:r>
              <a:rPr lang="ar-SA" b="0" i="0" dirty="0">
                <a:solidFill>
                  <a:srgbClr val="1B1642"/>
                </a:solidFill>
                <a:effectLst/>
                <a:latin typeface="DM Sans" pitchFamily="2" charset="0"/>
              </a:rPr>
              <a:t>تحسين الأداء التنظيمي من خلال تطبيق استراتيجيات تحسين الكفاءة والتنسيق.</a:t>
            </a:r>
          </a:p>
          <a:p>
            <a:pPr algn="r" rtl="1">
              <a:buFont typeface="Arial" panose="020B0604020202020204" pitchFamily="34" charset="0"/>
              <a:buChar char="•"/>
            </a:pPr>
            <a:r>
              <a:rPr lang="ar-SA" b="0" i="0" dirty="0">
                <a:solidFill>
                  <a:srgbClr val="1B1642"/>
                </a:solidFill>
                <a:effectLst/>
                <a:latin typeface="DM Sans" pitchFamily="2" charset="0"/>
              </a:rPr>
              <a:t>تطبيق نهج قائم على الموارد لتحقيق الفعالية التنظيمية.</a:t>
            </a:r>
          </a:p>
          <a:p>
            <a:pPr algn="r" rtl="1">
              <a:buFont typeface="Arial" panose="020B0604020202020204" pitchFamily="34" charset="0"/>
              <a:buChar char="•"/>
            </a:pPr>
            <a:r>
              <a:rPr lang="ar-SA" b="0" i="0" dirty="0">
                <a:solidFill>
                  <a:srgbClr val="1B1642"/>
                </a:solidFill>
                <a:effectLst/>
                <a:latin typeface="DM Sans" pitchFamily="2" charset="0"/>
              </a:rPr>
              <a:t>تطبيق نهج العملية الداخلية لتحسين الصحة الداخلية والكفاءة الاقتصادية.</a:t>
            </a:r>
          </a:p>
          <a:p>
            <a:pPr algn="r" rtl="1">
              <a:buFont typeface="Arial" panose="020B0604020202020204" pitchFamily="34" charset="0"/>
              <a:buChar char="•"/>
            </a:pPr>
            <a:r>
              <a:rPr lang="ar-SA" b="0" i="0" dirty="0">
                <a:solidFill>
                  <a:srgbClr val="1B1642"/>
                </a:solidFill>
                <a:effectLst/>
                <a:latin typeface="DM Sans" pitchFamily="2" charset="0"/>
              </a:rPr>
              <a:t>تطبيق نهج الهدف لتحسين الأهداف التشغيلية والوصول إليها.</a:t>
            </a:r>
          </a:p>
          <a:p>
            <a:pPr algn="r" rtl="1">
              <a:buFont typeface="Arial" panose="020B0604020202020204" pitchFamily="34" charset="0"/>
              <a:buChar char="•"/>
            </a:pPr>
            <a:r>
              <a:rPr lang="ar-SA" b="0" i="0" dirty="0">
                <a:solidFill>
                  <a:srgbClr val="1B1642"/>
                </a:solidFill>
                <a:effectLst/>
                <a:latin typeface="DM Sans" pitchFamily="2" charset="0"/>
              </a:rPr>
              <a:t>تطبيق استراتيجية تحسين التنافسية من خلال تطبيق قرارات متوازنة</a:t>
            </a:r>
          </a:p>
          <a:p>
            <a:pPr marL="0" indent="0" algn="ctr">
              <a:buNone/>
            </a:pPr>
            <a:endParaRPr lang="en-US" dirty="0"/>
          </a:p>
        </p:txBody>
      </p:sp>
    </p:spTree>
    <p:extLst>
      <p:ext uri="{BB962C8B-B14F-4D97-AF65-F5344CB8AC3E}">
        <p14:creationId xmlns:p14="http://schemas.microsoft.com/office/powerpoint/2010/main" val="796586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387E176-EBB0-394F-4513-D6BA0935088A}"/>
              </a:ext>
            </a:extLst>
          </p:cNvPr>
          <p:cNvSpPr>
            <a:spLocks noGrp="1"/>
          </p:cNvSpPr>
          <p:nvPr>
            <p:ph type="title"/>
          </p:nvPr>
        </p:nvSpPr>
        <p:spPr/>
        <p:txBody>
          <a:bodyPr/>
          <a:lstStyle/>
          <a:p>
            <a:r>
              <a:rPr lang="ar-SA" dirty="0"/>
              <a:t>التحليل الاستراتيجي</a:t>
            </a:r>
            <a:endParaRPr lang="en-US" dirty="0"/>
          </a:p>
        </p:txBody>
      </p:sp>
      <p:sp>
        <p:nvSpPr>
          <p:cNvPr id="3" name="عنصر نائب للمحتوى 2">
            <a:extLst>
              <a:ext uri="{FF2B5EF4-FFF2-40B4-BE49-F238E27FC236}">
                <a16:creationId xmlns:a16="http://schemas.microsoft.com/office/drawing/2014/main" id="{7F35C8C8-4E1E-9783-0BB6-E09716BCB324}"/>
              </a:ext>
            </a:extLst>
          </p:cNvPr>
          <p:cNvSpPr>
            <a:spLocks noGrp="1"/>
          </p:cNvSpPr>
          <p:nvPr>
            <p:ph idx="1"/>
          </p:nvPr>
        </p:nvSpPr>
        <p:spPr/>
        <p:txBody>
          <a:bodyPr>
            <a:normAutofit fontScale="92500" lnSpcReduction="10000"/>
          </a:bodyPr>
          <a:lstStyle/>
          <a:p>
            <a:pPr algn="ctr" rtl="1"/>
            <a:r>
              <a:rPr lang="ar-SA" b="0" i="0" dirty="0">
                <a:solidFill>
                  <a:srgbClr val="1B1642"/>
                </a:solidFill>
                <a:effectLst/>
                <a:latin typeface="DM Sans" pitchFamily="2" charset="0"/>
              </a:rPr>
              <a:t>التحليل الاستراتيجي للشركة يتضمن تقييم البيئة التنافسية، تحديد النقاط القوية والضعف، والتهديدات المحتملة</a:t>
            </a:r>
          </a:p>
          <a:p>
            <a:pPr algn="ctr" rtl="1"/>
            <a:r>
              <a:rPr lang="ar-SA" b="0" i="0" dirty="0">
                <a:solidFill>
                  <a:srgbClr val="1B1642"/>
                </a:solidFill>
                <a:effectLst/>
                <a:latin typeface="DM Sans" pitchFamily="2" charset="0"/>
              </a:rPr>
              <a:t>البيئة التنافسية تشمل العوامل التي تؤثر على أداء الشركة ومنافستها مع الشركات الأخرى. يمكن أن تشمل هذه العوامل العديد من الأمور، بما في ذلك التكنولوجيا، السياسات الحكومية، الاقتصادية، والتغيرات الاجتماعية</a:t>
            </a:r>
          </a:p>
          <a:p>
            <a:pPr algn="ctr" rtl="1"/>
            <a:r>
              <a:rPr lang="ar-SA" b="0" i="0" dirty="0">
                <a:solidFill>
                  <a:srgbClr val="1B1642"/>
                </a:solidFill>
                <a:effectLst/>
                <a:latin typeface="DM Sans" pitchFamily="2" charset="0"/>
              </a:rPr>
              <a:t>النقاط القوية والضعف</a:t>
            </a:r>
            <a:endParaRPr lang="ar-SA" dirty="0">
              <a:solidFill>
                <a:srgbClr val="1B1642"/>
              </a:solidFill>
              <a:latin typeface="DM Sans" pitchFamily="2" charset="0"/>
            </a:endParaRPr>
          </a:p>
          <a:p>
            <a:pPr marL="0" indent="0" algn="ctr" rtl="1">
              <a:buNone/>
            </a:pPr>
            <a:r>
              <a:rPr lang="ar-SA" b="0" i="0" dirty="0">
                <a:solidFill>
                  <a:srgbClr val="1B1642"/>
                </a:solidFill>
                <a:effectLst/>
                <a:latin typeface="DM Sans" pitchFamily="2" charset="0"/>
              </a:rPr>
              <a:t>تحديد النقاط القوية والضعف يعني تقييم الموارد والقدرات التي تمتلكها الشركة، وكيف تمتلكها الشركات الأخرى. النقاط القوية هي الأمور التي تجيدها الشركة وتمتلكها، مثل العملاء الموثوقين، التكنولوجيا المتقدمة، والموارد البشرية المهارة. النقاط الضعف هي الأمور التي تحتاج الشركة إلى تحسينها، مثل الخدمة العملاء، الاستراتيجية، والأداء المالي </a:t>
            </a:r>
          </a:p>
          <a:p>
            <a:pPr algn="ctr" rtl="1"/>
            <a:r>
              <a:rPr lang="ar-SA" b="0" i="0" dirty="0">
                <a:solidFill>
                  <a:srgbClr val="1B1642"/>
                </a:solidFill>
                <a:effectLst/>
                <a:latin typeface="DM Sans" pitchFamily="2" charset="0"/>
              </a:rPr>
              <a:t>التهديدات</a:t>
            </a:r>
            <a:r>
              <a:rPr lang="ar-SA" dirty="0">
                <a:solidFill>
                  <a:srgbClr val="1B1642"/>
                </a:solidFill>
                <a:latin typeface="DM Sans" pitchFamily="2" charset="0"/>
              </a:rPr>
              <a:t>:</a:t>
            </a:r>
          </a:p>
          <a:p>
            <a:pPr marL="0" indent="0" algn="ctr" rtl="1">
              <a:buNone/>
            </a:pPr>
            <a:r>
              <a:rPr lang="ar-SA" b="0" i="0" dirty="0">
                <a:solidFill>
                  <a:srgbClr val="1B1642"/>
                </a:solidFill>
                <a:effectLst/>
                <a:latin typeface="DM Sans" pitchFamily="2" charset="0"/>
              </a:rPr>
              <a:t>التهديدات هي الأمور التي قد تعيق أو يعيق نجاح الشركة. يمكن أن تشمل التهديدات العديد من الأمور، بما في ذلك الركود الاقتصادي، الاختلافات السعرية، والتغيرات التكنولوجية. يجب على الشركات تقييم هذه التهديدات وتطبيق الاستراتيجيات للتعامل معها.</a:t>
            </a:r>
            <a:endParaRPr lang="ar-SA" dirty="0">
              <a:solidFill>
                <a:srgbClr val="1B1642"/>
              </a:solidFill>
              <a:latin typeface="DM Sans" pitchFamily="2" charset="0"/>
            </a:endParaRPr>
          </a:p>
        </p:txBody>
      </p:sp>
    </p:spTree>
    <p:extLst>
      <p:ext uri="{BB962C8B-B14F-4D97-AF65-F5344CB8AC3E}">
        <p14:creationId xmlns:p14="http://schemas.microsoft.com/office/powerpoint/2010/main" val="2880254630"/>
      </p:ext>
    </p:extLst>
  </p:cSld>
  <p:clrMapOvr>
    <a:masterClrMapping/>
  </p:clrMapOvr>
</p:sld>
</file>

<file path=ppt/theme/theme1.xml><?xml version="1.0" encoding="utf-8"?>
<a:theme xmlns:a="http://schemas.openxmlformats.org/drawingml/2006/main" name="أطلس">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{EB0AF2AF-95E4-4869-B5C2-FFE38B929D27}tf16401371</Template>
  <TotalTime>59</TotalTime>
  <Words>623</Words>
  <Application>Microsoft Office PowerPoint</Application>
  <PresentationFormat>شاشة عريضة</PresentationFormat>
  <Paragraphs>43</Paragraphs>
  <Slides>11</Slides>
  <Notes>0</Notes>
  <HiddenSlides>0</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11</vt:i4>
      </vt:variant>
    </vt:vector>
  </HeadingPairs>
  <TitlesOfParts>
    <vt:vector size="18" baseType="lpstr">
      <vt:lpstr>Arial</vt:lpstr>
      <vt:lpstr>Calibri Light</vt:lpstr>
      <vt:lpstr>DM Sans</vt:lpstr>
      <vt:lpstr>Rockwell</vt:lpstr>
      <vt:lpstr>Times New Roman</vt:lpstr>
      <vt:lpstr>Wingdings</vt:lpstr>
      <vt:lpstr>أطلس</vt:lpstr>
      <vt:lpstr>Syriatel Company</vt:lpstr>
      <vt:lpstr>تقدمة الطلاب :   رهف الملحم              وفاء جبرائيل   ناصر دحدل                 مؤمن خالد      أحمد علاء الدين</vt:lpstr>
      <vt:lpstr>لمحة عامة عن الشركة</vt:lpstr>
      <vt:lpstr>مقر الشركة  و فروعها</vt:lpstr>
      <vt:lpstr>مجال عمل الشركة </vt:lpstr>
      <vt:lpstr>نماذج لمشاريع الشركة </vt:lpstr>
      <vt:lpstr>الهيكل التنظيمي للشركة </vt:lpstr>
      <vt:lpstr>مقترحات التطوير </vt:lpstr>
      <vt:lpstr>التحليل الاستراتيجي</vt:lpstr>
      <vt:lpstr>تحليل الجودة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Syriatel Company</dc:title>
  <dc:creator>RAHAF</dc:creator>
  <cp:lastModifiedBy>Maher</cp:lastModifiedBy>
  <cp:revision>2</cp:revision>
  <dcterms:created xsi:type="dcterms:W3CDTF">2023-12-05T08:54:42Z</dcterms:created>
  <dcterms:modified xsi:type="dcterms:W3CDTF">2023-12-05T09:58:24Z</dcterms:modified>
</cp:coreProperties>
</file>