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8"/>
  </p:notesMasterIdLst>
  <p:sldIdLst>
    <p:sldId id="256" r:id="rId3"/>
    <p:sldId id="258" r:id="rId4"/>
    <p:sldId id="259" r:id="rId5"/>
    <p:sldId id="257"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1" d="100"/>
          <a:sy n="61" d="100"/>
        </p:scale>
        <p:origin x="30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1753D-582B-4ABE-96BA-2FACFB7E9F1F}"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FE7C6-2C61-438C-BF28-DF19993C3D1F}" type="slidenum">
              <a:rPr lang="en-IN" smtClean="0"/>
              <a:t>‹#›</a:t>
            </a:fld>
            <a:endParaRPr lang="en-IN"/>
          </a:p>
        </p:txBody>
      </p:sp>
    </p:spTree>
    <p:extLst>
      <p:ext uri="{BB962C8B-B14F-4D97-AF65-F5344CB8AC3E}">
        <p14:creationId xmlns:p14="http://schemas.microsoft.com/office/powerpoint/2010/main" val="1074151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Job Satisfaction Ratings</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Average Age</a:t>
            </a:r>
            <a:endParaRPr dirty="0"/>
          </a:p>
          <a:p>
            <a:r>
              <a:rPr b="0" dirty="0"/>
              <a:t>No alt text provided</a:t>
            </a:r>
            <a:endParaRPr dirty="0"/>
          </a:p>
          <a:p>
            <a:endParaRPr dirty="0"/>
          </a:p>
          <a:p>
            <a:r>
              <a:rPr b="1" dirty="0"/>
              <a:t>Active Employe's</a:t>
            </a:r>
            <a:endParaRPr dirty="0"/>
          </a:p>
          <a:p>
            <a:r>
              <a:rPr b="0" dirty="0"/>
              <a:t>No alt text provided</a:t>
            </a:r>
            <a:endParaRPr dirty="0"/>
          </a:p>
          <a:p>
            <a:endParaRPr dirty="0"/>
          </a:p>
          <a:p>
            <a:r>
              <a:rPr b="1" dirty="0"/>
              <a:t>Attrition Rate</a:t>
            </a:r>
            <a:endParaRPr dirty="0"/>
          </a:p>
          <a:p>
            <a:r>
              <a:rPr b="0" dirty="0"/>
              <a:t>No alt text provided</a:t>
            </a:r>
            <a:endParaRPr dirty="0"/>
          </a:p>
          <a:p>
            <a:endParaRPr dirty="0"/>
          </a:p>
          <a:p>
            <a:r>
              <a:rPr b="1" dirty="0"/>
              <a:t>Attrition Count</a:t>
            </a:r>
            <a:endParaRPr dirty="0"/>
          </a:p>
          <a:p>
            <a:r>
              <a:rPr b="0" dirty="0"/>
              <a:t>No alt text provided</a:t>
            </a:r>
            <a:endParaRPr dirty="0"/>
          </a:p>
          <a:p>
            <a:endParaRPr dirty="0"/>
          </a:p>
          <a:p>
            <a:r>
              <a:rPr b="1" dirty="0"/>
              <a:t>Total Employe's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5386894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69304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6132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78164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6066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53041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27ED9C8-F09A-4D9E-BEC0-4725162E21FF}"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5839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00903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85053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76759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25317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62042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51132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326675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14612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8686710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904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7ED9C8-F09A-4D9E-BEC0-4725162E21FF}" type="datetimeFigureOut">
              <a:rPr lang="en-US" smtClean="0"/>
              <a:t>4/15/2024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32295014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94b4e45-d1dd-4a58-82b7-50bc44ef263f?pbi_source=PowerPoint" TargetMode="External"/><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94b4e45-d1dd-4a58-82b7-50bc44ef263f/?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0" y="2982913"/>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F3C910"/>
                </a:solidFill>
                <a:effectLst/>
                <a:uLnTx/>
                <a:uFillTx/>
                <a:latin typeface="Comic Sans MS" panose="030F0702030302020204" pitchFamily="66" charset="0"/>
              </a:rPr>
              <a:t>Employee Attrition Analysis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4/15/2024 9:31:08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4/5/2024 9:00:25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699328"/>
            <a:ext cx="1630470" cy="268854"/>
          </a:xfrm>
          <a:prstGeom prst="rect">
            <a:avLst/>
          </a:prstGeom>
          <a:solidFill>
            <a:schemeClr val="accent1">
              <a:lumMod val="75000"/>
            </a:schemeClr>
          </a:solidFill>
          <a:ln>
            <a:solidFill>
              <a:schemeClr val="accent1">
                <a:lumMod val="50000"/>
              </a:schemeClr>
            </a:solidFill>
          </a:ln>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7C2E-3BA3-4C13-8B55-6490565C4DC0}"/>
              </a:ext>
            </a:extLst>
          </p:cNvPr>
          <p:cNvSpPr>
            <a:spLocks noGrp="1"/>
          </p:cNvSpPr>
          <p:nvPr>
            <p:ph type="title"/>
          </p:nvPr>
        </p:nvSpPr>
        <p:spPr/>
        <p:txBody>
          <a:bodyPr>
            <a:normAutofit/>
          </a:bodyPr>
          <a:lstStyle/>
          <a:p>
            <a:pPr algn="ctr"/>
            <a:r>
              <a:rPr lang="en-US" sz="3600" dirty="0">
                <a:latin typeface="Comic Sans MS" panose="030F0702030302020204" pitchFamily="66" charset="0"/>
              </a:rPr>
              <a:t>INTRODUCTION</a:t>
            </a:r>
            <a:endParaRPr lang="en-IN" sz="36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B57A4367-05C6-4F13-9ED5-B3CBD3D3A55E}"/>
              </a:ext>
            </a:extLst>
          </p:cNvPr>
          <p:cNvSpPr>
            <a:spLocks noGrp="1"/>
          </p:cNvSpPr>
          <p:nvPr>
            <p:ph idx="1"/>
          </p:nvPr>
        </p:nvSpPr>
        <p:spPr/>
        <p:txBody>
          <a:bodyPr>
            <a:normAutofit/>
          </a:bodyPr>
          <a:lstStyle/>
          <a:p>
            <a:pPr algn="l"/>
            <a:r>
              <a:rPr lang="en-US" b="0" i="0" dirty="0">
                <a:effectLst/>
                <a:latin typeface="Comic Sans MS" panose="030F0702030302020204" pitchFamily="66" charset="0"/>
              </a:rPr>
              <a:t>This project focuses on conducting </a:t>
            </a:r>
            <a:r>
              <a:rPr lang="en-US" b="1" dirty="0">
                <a:latin typeface="Comic Sans MS" panose="030F0702030302020204" pitchFamily="66" charset="0"/>
              </a:rPr>
              <a:t>Employee Attrition rate for couple of year on HR </a:t>
            </a:r>
            <a:r>
              <a:rPr lang="en-US" b="1" i="0" dirty="0">
                <a:effectLst/>
                <a:latin typeface="Comic Sans MS" panose="030F0702030302020204" pitchFamily="66" charset="0"/>
              </a:rPr>
              <a:t>analysis . Rate is 15%</a:t>
            </a:r>
            <a:r>
              <a:rPr lang="en-US" b="0" i="0" dirty="0">
                <a:effectLst/>
                <a:latin typeface="Comic Sans MS" panose="030F0702030302020204" pitchFamily="66" charset="0"/>
              </a:rPr>
              <a:t>. The primary goal is </a:t>
            </a:r>
            <a:r>
              <a:rPr lang="en-US" b="1" i="0" dirty="0">
                <a:effectLst/>
                <a:latin typeface="Comic Sans MS" panose="030F0702030302020204" pitchFamily="66" charset="0"/>
              </a:rPr>
              <a:t>to uncover trends, patterns, and insights within the vast dataset,</a:t>
            </a:r>
            <a:r>
              <a:rPr lang="en-US" b="0" i="0" dirty="0">
                <a:effectLst/>
                <a:latin typeface="Comic Sans MS" panose="030F0702030302020204" pitchFamily="66" charset="0"/>
              </a:rPr>
              <a:t> shedding light on the HR analytics consultancy for analyzing the data.</a:t>
            </a:r>
            <a:endParaRPr lang="en-IN" sz="1800" b="0" i="0" u="none" strike="noStrike" baseline="0" dirty="0">
              <a:latin typeface="Comic Sans MS" panose="030F0702030302020204" pitchFamily="66" charset="0"/>
            </a:endParaRPr>
          </a:p>
          <a:p>
            <a:pPr marL="0" indent="0">
              <a:buNone/>
            </a:pPr>
            <a:r>
              <a:rPr lang="en-US" sz="1800" b="0" i="0" u="none" strike="noStrike" baseline="0" dirty="0">
                <a:solidFill>
                  <a:srgbClr val="24292E"/>
                </a:solidFill>
                <a:latin typeface="Comic Sans MS" panose="030F0702030302020204" pitchFamily="66" charset="0"/>
              </a:rPr>
              <a:t>    </a:t>
            </a:r>
            <a:endParaRPr lang="en-IN" dirty="0"/>
          </a:p>
        </p:txBody>
      </p:sp>
    </p:spTree>
    <p:extLst>
      <p:ext uri="{BB962C8B-B14F-4D97-AF65-F5344CB8AC3E}">
        <p14:creationId xmlns:p14="http://schemas.microsoft.com/office/powerpoint/2010/main" val="120866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AA52-3E78-442E-956E-0F0A76FB322C}"/>
              </a:ext>
            </a:extLst>
          </p:cNvPr>
          <p:cNvSpPr>
            <a:spLocks noGrp="1"/>
          </p:cNvSpPr>
          <p:nvPr>
            <p:ph type="title"/>
          </p:nvPr>
        </p:nvSpPr>
        <p:spPr>
          <a:xfrm>
            <a:off x="838200" y="365125"/>
            <a:ext cx="10515600" cy="1968172"/>
          </a:xfrm>
        </p:spPr>
        <p:txBody>
          <a:bodyPr>
            <a:normAutofit fontScale="90000"/>
          </a:bodyPr>
          <a:lstStyle/>
          <a:p>
            <a:pPr algn="ctr"/>
            <a:r>
              <a:rPr lang="en-US" sz="2000" b="1" i="0" dirty="0">
                <a:effectLst/>
                <a:latin typeface="Comic Sans MS" panose="030F0702030302020204" pitchFamily="66" charset="0"/>
              </a:rPr>
              <a:t>Data Collection:</a:t>
            </a:r>
            <a:br>
              <a:rPr lang="en-US" sz="2000" b="1" i="0" dirty="0">
                <a:effectLst/>
                <a:latin typeface="Comic Sans MS" panose="030F0702030302020204" pitchFamily="66" charset="0"/>
              </a:rPr>
            </a:br>
            <a:r>
              <a:rPr lang="en-US" sz="2000" b="0" i="0" dirty="0">
                <a:effectLst/>
                <a:latin typeface="Comic Sans MS" panose="030F0702030302020204" pitchFamily="66" charset="0"/>
              </a:rPr>
              <a:t>The dataset I used for my analysis had provided me by Unified Mentor (a remote internship provider). The </a:t>
            </a:r>
            <a:r>
              <a:rPr lang="en-US" sz="2000" b="1" i="0" dirty="0">
                <a:effectLst/>
                <a:latin typeface="Comic Sans MS" panose="030F0702030302020204" pitchFamily="66" charset="0"/>
              </a:rPr>
              <a:t>dataset includes</a:t>
            </a:r>
            <a:r>
              <a:rPr lang="en-US" sz="2000" b="0" i="0" dirty="0">
                <a:effectLst/>
                <a:latin typeface="Comic Sans MS" panose="030F0702030302020204" pitchFamily="66" charset="0"/>
              </a:rPr>
              <a:t> information on </a:t>
            </a:r>
            <a:r>
              <a:rPr lang="en-US" sz="2000" b="1" i="1" dirty="0">
                <a:effectLst/>
                <a:latin typeface="Comic Sans MS" panose="030F0702030302020204" pitchFamily="66" charset="0"/>
              </a:rPr>
              <a:t>Age, Attrition, Job role, Gender, monthly income and </a:t>
            </a:r>
            <a:r>
              <a:rPr lang="en-US" sz="2000" b="1" i="1" dirty="0" err="1">
                <a:effectLst/>
                <a:latin typeface="Comic Sans MS" panose="030F0702030302020204" pitchFamily="66" charset="0"/>
              </a:rPr>
              <a:t>Eaducational</a:t>
            </a:r>
            <a:r>
              <a:rPr lang="en-US" sz="2000" b="1" i="1" dirty="0">
                <a:effectLst/>
                <a:latin typeface="Comic Sans MS" panose="030F0702030302020204" pitchFamily="66" charset="0"/>
              </a:rPr>
              <a:t> </a:t>
            </a:r>
            <a:r>
              <a:rPr lang="en-US" sz="2000" b="1" i="1" dirty="0" err="1">
                <a:effectLst/>
                <a:latin typeface="Comic Sans MS" panose="030F0702030302020204" pitchFamily="66" charset="0"/>
              </a:rPr>
              <a:t>field,Employee</a:t>
            </a:r>
            <a:r>
              <a:rPr lang="en-US" sz="2000" b="1" i="1" dirty="0">
                <a:effectLst/>
                <a:latin typeface="Comic Sans MS" panose="030F0702030302020204" pitchFamily="66" charset="0"/>
              </a:rPr>
              <a:t> Id, Total Working year </a:t>
            </a:r>
            <a:r>
              <a:rPr lang="en-US" sz="2000" b="0" i="0" dirty="0">
                <a:effectLst/>
                <a:latin typeface="Comic Sans MS" panose="030F0702030302020204" pitchFamily="66" charset="0"/>
              </a:rPr>
              <a:t>and more. Challenges in </a:t>
            </a:r>
            <a:r>
              <a:rPr lang="en-US" sz="2000" b="1" i="0" dirty="0">
                <a:effectLst/>
                <a:latin typeface="Comic Sans MS" panose="030F0702030302020204" pitchFamily="66" charset="0"/>
              </a:rPr>
              <a:t>data cleaning, profiling and normalization were addressed using Microsoft Excel and Query Editor on Power BI</a:t>
            </a:r>
            <a:r>
              <a:rPr lang="en-US" sz="2000" b="0" i="0" dirty="0">
                <a:effectLst/>
                <a:latin typeface="Comic Sans MS" panose="030F0702030302020204" pitchFamily="66" charset="0"/>
              </a:rPr>
              <a:t> to ensure the accuracy of the analysis.</a:t>
            </a:r>
            <a:endParaRPr lang="en-IN" sz="2000" dirty="0"/>
          </a:p>
        </p:txBody>
      </p:sp>
      <p:pic>
        <p:nvPicPr>
          <p:cNvPr id="5" name="Content Placeholder 4">
            <a:extLst>
              <a:ext uri="{FF2B5EF4-FFF2-40B4-BE49-F238E27FC236}">
                <a16:creationId xmlns:a16="http://schemas.microsoft.com/office/drawing/2014/main" id="{4EAADC4F-6CDB-4FC5-86F1-67C2AA4A8479}"/>
              </a:ext>
            </a:extLst>
          </p:cNvPr>
          <p:cNvPicPr>
            <a:picLocks noGrp="1" noChangeAspect="1"/>
          </p:cNvPicPr>
          <p:nvPr>
            <p:ph idx="1"/>
          </p:nvPr>
        </p:nvPicPr>
        <p:blipFill>
          <a:blip r:embed="rId2"/>
          <a:stretch>
            <a:fillRect/>
          </a:stretch>
        </p:blipFill>
        <p:spPr>
          <a:xfrm>
            <a:off x="1628035" y="2699873"/>
            <a:ext cx="8625326" cy="3649662"/>
          </a:xfrm>
        </p:spPr>
      </p:pic>
    </p:spTree>
    <p:extLst>
      <p:ext uri="{BB962C8B-B14F-4D97-AF65-F5344CB8AC3E}">
        <p14:creationId xmlns:p14="http://schemas.microsoft.com/office/powerpoint/2010/main" val="114817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image ,image ,image ,image ,slicer ,slicer ,areaChart ,clusteredBarChart ,donutChart ,Job Satisfaction Ratings ,columnChart ,donutChart ,clusteredColumnChart ,Average Age ,Active Employe's ,Attrition Rate ,Attrition Count ,Total Employ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10C9-F370-400D-AB55-D63CAE145629}"/>
              </a:ext>
            </a:extLst>
          </p:cNvPr>
          <p:cNvSpPr>
            <a:spLocks noGrp="1"/>
          </p:cNvSpPr>
          <p:nvPr>
            <p:ph type="title"/>
          </p:nvPr>
        </p:nvSpPr>
        <p:spPr>
          <a:xfrm>
            <a:off x="964324" y="2383111"/>
            <a:ext cx="10515600" cy="1325563"/>
          </a:xfrm>
        </p:spPr>
        <p:txBody>
          <a:bodyPr>
            <a:normAutofit/>
          </a:bodyPr>
          <a:lstStyle/>
          <a:p>
            <a:pPr algn="ctr"/>
            <a:r>
              <a:rPr lang="en-US" dirty="0">
                <a:latin typeface="Comic Sans MS" panose="030F0702030302020204" pitchFamily="66" charset="0"/>
              </a:rPr>
              <a:t>THANK YOU</a:t>
            </a:r>
            <a:endParaRPr lang="en-IN" dirty="0">
              <a:latin typeface="Comic Sans MS" panose="030F0702030302020204" pitchFamily="66" charset="0"/>
            </a:endParaRPr>
          </a:p>
        </p:txBody>
      </p:sp>
    </p:spTree>
    <p:extLst>
      <p:ext uri="{BB962C8B-B14F-4D97-AF65-F5344CB8AC3E}">
        <p14:creationId xmlns:p14="http://schemas.microsoft.com/office/powerpoint/2010/main" val="33887356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263</Words>
  <Application>Microsoft Office PowerPoint</Application>
  <PresentationFormat>Widescreen</PresentationFormat>
  <Paragraphs>71</Paragraphs>
  <Slides>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Calibri Light</vt:lpstr>
      <vt:lpstr>Comic Sans MS</vt:lpstr>
      <vt:lpstr>Segoe UI</vt:lpstr>
      <vt:lpstr>Segoe UI Semibold</vt:lpstr>
      <vt:lpstr>Custom Design</vt:lpstr>
      <vt:lpstr>Celestial</vt:lpstr>
      <vt:lpstr>Employee Attrition Analysis</vt:lpstr>
      <vt:lpstr>INTRODUCTION</vt:lpstr>
      <vt:lpstr>Data Collection: The dataset I used for my analysis had provided me by Unified Mentor (a remote internship provider). The dataset includes information on Age, Attrition, Job role, Gender, monthly income and Eaducational field,Employee Id, Total Working year and more. Challenges in data cleaning, profiling and normalization were addressed using Microsoft Excel and Query Editor on Power BI to ensure the accuracy of the analysis.</vt:lpstr>
      <vt:lpstr>Page 1</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Moumita Dey</cp:lastModifiedBy>
  <cp:revision>5</cp:revision>
  <dcterms:created xsi:type="dcterms:W3CDTF">2016-09-04T11:54:55Z</dcterms:created>
  <dcterms:modified xsi:type="dcterms:W3CDTF">2024-04-15T14:15:17Z</dcterms:modified>
</cp:coreProperties>
</file>