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0" r:id="rId2"/>
  </p:sldMasterIdLst>
  <p:notesMasterIdLst>
    <p:notesMasterId r:id="rId13"/>
  </p:notesMasterIdLst>
  <p:sldIdLst>
    <p:sldId id="256" r:id="rId3"/>
    <p:sldId id="261" r:id="rId4"/>
    <p:sldId id="262" r:id="rId5"/>
    <p:sldId id="263" r:id="rId6"/>
    <p:sldId id="257" r:id="rId7"/>
    <p:sldId id="258" r:id="rId8"/>
    <p:sldId id="259"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1" d="100"/>
          <a:sy n="61" d="100"/>
        </p:scale>
        <p:origin x="30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ACFED-39F9-4FF9-A041-8FD9760AABE0}"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CBD61-F5BE-4AA2-8D77-D040AE2B914A}" type="slidenum">
              <a:rPr lang="en-IN" smtClean="0"/>
              <a:t>‹#›</a:t>
            </a:fld>
            <a:endParaRPr lang="en-IN"/>
          </a:p>
        </p:txBody>
      </p:sp>
    </p:spTree>
    <p:extLst>
      <p:ext uri="{BB962C8B-B14F-4D97-AF65-F5344CB8AC3E}">
        <p14:creationId xmlns:p14="http://schemas.microsoft.com/office/powerpoint/2010/main" val="377743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Market Share (%) v/s Mar Cap (in Cr) Correlation:  </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Top 30 Companies by Market Cap</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03595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826982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30674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31928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75513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105180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983805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405651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6920790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1887965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313632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0054824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1065777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3939646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2124777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86370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92334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7ED9C8-F09A-4D9E-BEC0-4725162E21FF}" type="datetimeFigureOut">
              <a:rPr lang="en-US" smtClean="0"/>
              <a:t>4/15/2024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31954077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20279eb2-eb28-4d05-9638-6c25ce811926?pbi_source=PowerPoint" TargetMode="External"/><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20279eb2-eb28-4d05-9638-6c25ce811926/?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20279eb2-eb28-4d05-9638-6c25ce811926/?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20279eb2-eb28-4d05-9638-6c25ce811926/?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76" y="16936"/>
            <a:ext cx="12192000" cy="6858000"/>
          </a:xfrm>
          <a:prstGeom prst="rect">
            <a:avLst/>
          </a:prstGeom>
        </p:spPr>
      </p:pic>
      <p:sp>
        <p:nvSpPr>
          <p:cNvPr id="12" name="Title 1"/>
          <p:cNvSpPr txBox="1">
            <a:spLocks noGrp="1"/>
          </p:cNvSpPr>
          <p:nvPr>
            <p:ph type="title" idx="4294967295"/>
          </p:nvPr>
        </p:nvSpPr>
        <p:spPr>
          <a:xfrm>
            <a:off x="1586448" y="2663471"/>
            <a:ext cx="3553111" cy="600075"/>
          </a:xfrm>
          <a:prstGeom prst="rect">
            <a:avLst/>
          </a:prstGeom>
          <a:solidFill>
            <a:srgbClr val="00B0F0"/>
          </a:solid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3C910"/>
                </a:solidFill>
                <a:effectLst/>
                <a:uLnTx/>
                <a:uFillTx/>
                <a:latin typeface="Comic Sans MS" panose="030F0702030302020204" pitchFamily="66" charset="0"/>
              </a:rPr>
              <a:t>Financial Analysis</a:t>
            </a:r>
          </a:p>
        </p:txBody>
      </p:sp>
      <p:sp>
        <p:nvSpPr>
          <p:cNvPr id="13" name="Text Placeholder 2"/>
          <p:cNvSpPr txBox="1">
            <a:spLocks/>
          </p:cNvSpPr>
          <p:nvPr/>
        </p:nvSpPr>
        <p:spPr>
          <a:xfrm>
            <a:off x="2276147" y="3957161"/>
            <a:ext cx="2012074"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1586448" y="5525655"/>
            <a:ext cx="2177716" cy="369332"/>
          </a:xfrm>
          <a:prstGeom prst="rect">
            <a:avLst/>
          </a:prstGeom>
          <a:noFill/>
          <a:ln>
            <a:solidFill>
              <a:schemeClr val="accent1">
                <a:lumMod val="75000"/>
              </a:schemeClr>
            </a:solidFill>
          </a:ln>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4/15/2024 2:53:48 PM UTC</a:t>
            </a:r>
          </a:p>
        </p:txBody>
      </p:sp>
      <p:sp>
        <p:nvSpPr>
          <p:cNvPr id="10" name="TextBox 9"/>
          <p:cNvSpPr txBox="1"/>
          <p:nvPr/>
        </p:nvSpPr>
        <p:spPr>
          <a:xfrm>
            <a:off x="1586448" y="4895874"/>
            <a:ext cx="2177716" cy="369332"/>
          </a:xfrm>
          <a:prstGeom prst="rect">
            <a:avLst/>
          </a:prstGeom>
          <a:noFill/>
          <a:ln>
            <a:solidFill>
              <a:schemeClr val="accent1">
                <a:lumMod val="50000"/>
              </a:schemeClr>
            </a:solidFill>
          </a:ln>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4/15/2024 7:26:46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696" y="732270"/>
            <a:ext cx="2558428" cy="421868"/>
          </a:xfrm>
          <a:prstGeom prst="rect">
            <a:avLst/>
          </a:prstGeom>
          <a:solidFill>
            <a:schemeClr val="accent1">
              <a:lumMod val="75000"/>
            </a:schemeClr>
          </a:solidFill>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BF77-C34A-4E70-9D13-60ED9DCD2E3E}"/>
              </a:ext>
            </a:extLst>
          </p:cNvPr>
          <p:cNvSpPr>
            <a:spLocks noGrp="1"/>
          </p:cNvSpPr>
          <p:nvPr>
            <p:ph type="title"/>
          </p:nvPr>
        </p:nvSpPr>
        <p:spPr>
          <a:xfrm>
            <a:off x="838200" y="2509235"/>
            <a:ext cx="10515600" cy="1325563"/>
          </a:xfrm>
        </p:spPr>
        <p:txBody>
          <a:bodyPr>
            <a:normAutofit/>
          </a:bodyPr>
          <a:lstStyle/>
          <a:p>
            <a:pPr algn="ctr"/>
            <a:r>
              <a:rPr lang="en-US" sz="3600" dirty="0">
                <a:latin typeface="Comic Sans MS" panose="030F0702030302020204" pitchFamily="66" charset="0"/>
              </a:rPr>
              <a:t>THANK YOU</a:t>
            </a:r>
            <a:endParaRPr lang="en-IN" sz="3600" dirty="0">
              <a:latin typeface="Comic Sans MS" panose="030F0702030302020204" pitchFamily="66" charset="0"/>
            </a:endParaRPr>
          </a:p>
        </p:txBody>
      </p:sp>
    </p:spTree>
    <p:extLst>
      <p:ext uri="{BB962C8B-B14F-4D97-AF65-F5344CB8AC3E}">
        <p14:creationId xmlns:p14="http://schemas.microsoft.com/office/powerpoint/2010/main" val="356525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15BB-8914-4B6E-975F-7AE5ED406CAF}"/>
              </a:ext>
            </a:extLst>
          </p:cNvPr>
          <p:cNvSpPr>
            <a:spLocks noGrp="1"/>
          </p:cNvSpPr>
          <p:nvPr>
            <p:ph type="title"/>
          </p:nvPr>
        </p:nvSpPr>
        <p:spPr/>
        <p:txBody>
          <a:bodyPr/>
          <a:lstStyle/>
          <a:p>
            <a:pPr algn="ctr"/>
            <a:r>
              <a:rPr lang="en-US" sz="3200" b="1" i="0" dirty="0">
                <a:effectLst/>
                <a:latin typeface="Comic Sans MS" panose="030F0702030302020204" pitchFamily="66" charset="0"/>
              </a:rPr>
              <a:t>Introduction:</a:t>
            </a:r>
            <a:br>
              <a:rPr lang="en-US" b="1" i="0" dirty="0">
                <a:solidFill>
                  <a:srgbClr val="6E6E6E"/>
                </a:solidFill>
                <a:effectLst/>
                <a:latin typeface="D-DIN"/>
              </a:rPr>
            </a:br>
            <a:endParaRPr lang="en-IN" dirty="0"/>
          </a:p>
        </p:txBody>
      </p:sp>
      <p:sp>
        <p:nvSpPr>
          <p:cNvPr id="3" name="Content Placeholder 2">
            <a:extLst>
              <a:ext uri="{FF2B5EF4-FFF2-40B4-BE49-F238E27FC236}">
                <a16:creationId xmlns:a16="http://schemas.microsoft.com/office/drawing/2014/main" id="{42EC32C8-A19B-423A-8985-82E17D49325B}"/>
              </a:ext>
            </a:extLst>
          </p:cNvPr>
          <p:cNvSpPr>
            <a:spLocks noGrp="1"/>
          </p:cNvSpPr>
          <p:nvPr>
            <p:ph idx="1"/>
          </p:nvPr>
        </p:nvSpPr>
        <p:spPr/>
        <p:txBody>
          <a:bodyPr/>
          <a:lstStyle/>
          <a:p>
            <a:pPr algn="ctr"/>
            <a:r>
              <a:rPr lang="en-US" b="0" i="0" dirty="0">
                <a:effectLst/>
                <a:latin typeface="Comic Sans MS" panose="030F0702030302020204" pitchFamily="66" charset="0"/>
              </a:rPr>
              <a:t>Examining the competitive landscape of India's top 500 companies is crucial for understanding the country's </a:t>
            </a:r>
            <a:r>
              <a:rPr lang="en-US" b="1" i="1" dirty="0">
                <a:effectLst/>
                <a:latin typeface="Comic Sans MS" panose="030F0702030302020204" pitchFamily="66" charset="0"/>
              </a:rPr>
              <a:t>growth trajectory</a:t>
            </a:r>
            <a:r>
              <a:rPr lang="en-US" b="0" i="0" dirty="0">
                <a:effectLst/>
                <a:latin typeface="Comic Sans MS" panose="030F0702030302020204" pitchFamily="66" charset="0"/>
              </a:rPr>
              <a:t>. This analysis aims to uncover </a:t>
            </a:r>
            <a:r>
              <a:rPr lang="en-US" b="1" i="1" dirty="0">
                <a:effectLst/>
                <a:latin typeface="Comic Sans MS" panose="030F0702030302020204" pitchFamily="66" charset="0"/>
              </a:rPr>
              <a:t>key metrics influencing a company's competitiveness and identify insightful metrics</a:t>
            </a:r>
            <a:r>
              <a:rPr lang="en-US" b="0" i="0" dirty="0">
                <a:effectLst/>
                <a:latin typeface="Comic Sans MS" panose="030F0702030302020204" pitchFamily="66" charset="0"/>
              </a:rPr>
              <a:t> derived from the provided data. Each section will delve into these aspects, providing valuable insights into the standing of Indian business titans in one of the world's largest markets.</a:t>
            </a:r>
          </a:p>
          <a:p>
            <a:endParaRPr lang="en-IN" dirty="0"/>
          </a:p>
        </p:txBody>
      </p:sp>
    </p:spTree>
    <p:extLst>
      <p:ext uri="{BB962C8B-B14F-4D97-AF65-F5344CB8AC3E}">
        <p14:creationId xmlns:p14="http://schemas.microsoft.com/office/powerpoint/2010/main" val="3606230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E393-CBAA-4957-AED1-4B40C1FC1CEA}"/>
              </a:ext>
            </a:extLst>
          </p:cNvPr>
          <p:cNvSpPr>
            <a:spLocks noGrp="1"/>
          </p:cNvSpPr>
          <p:nvPr>
            <p:ph type="title"/>
          </p:nvPr>
        </p:nvSpPr>
        <p:spPr>
          <a:xfrm>
            <a:off x="838200" y="365125"/>
            <a:ext cx="10515600" cy="1920875"/>
          </a:xfrm>
        </p:spPr>
        <p:txBody>
          <a:bodyPr>
            <a:normAutofit/>
          </a:bodyPr>
          <a:lstStyle/>
          <a:p>
            <a:pPr algn="ctr"/>
            <a:r>
              <a:rPr lang="en-US" sz="1600" b="1" i="0" dirty="0">
                <a:effectLst/>
                <a:latin typeface="Comic Sans MS" panose="030F0702030302020204" pitchFamily="66" charset="0"/>
              </a:rPr>
              <a:t>Data Collection:</a:t>
            </a:r>
            <a:br>
              <a:rPr lang="en-US" sz="1600" b="1" i="0" dirty="0">
                <a:effectLst/>
                <a:latin typeface="Comic Sans MS" panose="030F0702030302020204" pitchFamily="66" charset="0"/>
              </a:rPr>
            </a:br>
            <a:r>
              <a:rPr lang="en-US" sz="1600" b="0" i="0" dirty="0">
                <a:effectLst/>
                <a:latin typeface="Comic Sans MS" panose="030F0702030302020204" pitchFamily="66" charset="0"/>
              </a:rPr>
              <a:t>The dataset for this project was </a:t>
            </a:r>
            <a:r>
              <a:rPr lang="en-US" sz="1600" b="1" i="1" dirty="0">
                <a:effectLst/>
                <a:latin typeface="Comic Sans MS" panose="030F0702030302020204" pitchFamily="66" charset="0"/>
              </a:rPr>
              <a:t>obtained from my internship at Unified Monitor.</a:t>
            </a:r>
            <a:r>
              <a:rPr lang="en-US" sz="1600" b="0" i="0" dirty="0">
                <a:effectLst/>
                <a:latin typeface="Comic Sans MS" panose="030F0702030302020204" pitchFamily="66" charset="0"/>
              </a:rPr>
              <a:t> However, it presented some data quality issues, including the presence of </a:t>
            </a:r>
            <a:r>
              <a:rPr lang="en-US" sz="1600" b="1" i="1" dirty="0" err="1">
                <a:effectLst/>
                <a:latin typeface="Comic Sans MS" panose="030F0702030302020204" pitchFamily="66" charset="0"/>
              </a:rPr>
              <a:t>NaN</a:t>
            </a:r>
            <a:r>
              <a:rPr lang="en-US" sz="1600" b="1" i="1" dirty="0">
                <a:effectLst/>
                <a:latin typeface="Comic Sans MS" panose="030F0702030302020204" pitchFamily="66" charset="0"/>
              </a:rPr>
              <a:t> values and unnamed columns</a:t>
            </a:r>
            <a:r>
              <a:rPr lang="en-US" sz="1600" b="0" i="0" dirty="0">
                <a:effectLst/>
                <a:latin typeface="Comic Sans MS" panose="030F0702030302020204" pitchFamily="66" charset="0"/>
              </a:rPr>
              <a:t> resulting from data entry errors. Notably, the </a:t>
            </a:r>
            <a:r>
              <a:rPr lang="en-US" sz="1600" b="1" i="1" dirty="0">
                <a:effectLst/>
                <a:latin typeface="Comic Sans MS" panose="030F0702030302020204" pitchFamily="66" charset="0"/>
              </a:rPr>
              <a:t>dataset initially included 489 companies' data</a:t>
            </a:r>
            <a:r>
              <a:rPr lang="en-US" sz="1600" b="0" i="0" dirty="0">
                <a:effectLst/>
                <a:latin typeface="Comic Sans MS" panose="030F0702030302020204" pitchFamily="66" charset="0"/>
              </a:rPr>
              <a:t> instead of the expected 500, and after data cleaning and preprocessing, it was further refined to 449 companies. Importantly, there were </a:t>
            </a:r>
            <a:r>
              <a:rPr lang="en-US" sz="1600" b="1" i="1" dirty="0">
                <a:effectLst/>
                <a:latin typeface="Comic Sans MS" panose="030F0702030302020204" pitchFamily="66" charset="0"/>
              </a:rPr>
              <a:t>no duplicate rows</a:t>
            </a:r>
            <a:r>
              <a:rPr lang="en-US" sz="1600" b="0" i="0" dirty="0">
                <a:effectLst/>
                <a:latin typeface="Comic Sans MS" panose="030F0702030302020204" pitchFamily="66" charset="0"/>
              </a:rPr>
              <a:t> in the dataset.</a:t>
            </a:r>
            <a:br>
              <a:rPr lang="en-US" sz="1400" b="0" i="0" dirty="0">
                <a:solidFill>
                  <a:srgbClr val="6E6E6E"/>
                </a:solidFill>
                <a:effectLst/>
                <a:latin typeface="Comic Sans MS" panose="030F0702030302020204" pitchFamily="66" charset="0"/>
              </a:rPr>
            </a:br>
            <a:endParaRPr lang="en-IN" sz="1400" dirty="0">
              <a:latin typeface="Comic Sans MS" panose="030F0702030302020204" pitchFamily="66" charset="0"/>
            </a:endParaRPr>
          </a:p>
        </p:txBody>
      </p:sp>
      <p:pic>
        <p:nvPicPr>
          <p:cNvPr id="5" name="Content Placeholder 4">
            <a:extLst>
              <a:ext uri="{FF2B5EF4-FFF2-40B4-BE49-F238E27FC236}">
                <a16:creationId xmlns:a16="http://schemas.microsoft.com/office/drawing/2014/main" id="{9A489E0D-6946-413D-BD21-9FCAA1635839}"/>
              </a:ext>
            </a:extLst>
          </p:cNvPr>
          <p:cNvPicPr>
            <a:picLocks noGrp="1" noChangeAspect="1"/>
          </p:cNvPicPr>
          <p:nvPr>
            <p:ph idx="1"/>
          </p:nvPr>
        </p:nvPicPr>
        <p:blipFill>
          <a:blip r:embed="rId2"/>
          <a:stretch>
            <a:fillRect/>
          </a:stretch>
        </p:blipFill>
        <p:spPr>
          <a:xfrm>
            <a:off x="2808300" y="2667000"/>
            <a:ext cx="7370737" cy="3124200"/>
          </a:xfrm>
        </p:spPr>
      </p:pic>
    </p:spTree>
    <p:extLst>
      <p:ext uri="{BB962C8B-B14F-4D97-AF65-F5344CB8AC3E}">
        <p14:creationId xmlns:p14="http://schemas.microsoft.com/office/powerpoint/2010/main" val="78378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E7FA-2617-4B15-89EC-4DB8A15737B9}"/>
              </a:ext>
            </a:extLst>
          </p:cNvPr>
          <p:cNvSpPr>
            <a:spLocks noGrp="1"/>
          </p:cNvSpPr>
          <p:nvPr>
            <p:ph type="title"/>
          </p:nvPr>
        </p:nvSpPr>
        <p:spPr>
          <a:xfrm>
            <a:off x="838200" y="365126"/>
            <a:ext cx="10515600" cy="738460"/>
          </a:xfrm>
        </p:spPr>
        <p:txBody>
          <a:bodyPr>
            <a:normAutofit fontScale="90000"/>
          </a:bodyPr>
          <a:lstStyle/>
          <a:p>
            <a:pPr algn="ctr"/>
            <a:r>
              <a:rPr lang="en-US" sz="3200" b="1" i="0" dirty="0">
                <a:effectLst/>
                <a:latin typeface="Comic Sans MS" panose="030F0702030302020204" pitchFamily="66" charset="0"/>
              </a:rPr>
              <a:t>Key Findings:</a:t>
            </a:r>
            <a:br>
              <a:rPr lang="en-US" b="1" i="0" dirty="0">
                <a:solidFill>
                  <a:srgbClr val="6E6E6E"/>
                </a:solidFill>
                <a:effectLst/>
                <a:latin typeface="D-DIN"/>
              </a:rPr>
            </a:br>
            <a:endParaRPr lang="en-IN" dirty="0"/>
          </a:p>
        </p:txBody>
      </p:sp>
      <p:sp>
        <p:nvSpPr>
          <p:cNvPr id="3" name="Content Placeholder 2">
            <a:extLst>
              <a:ext uri="{FF2B5EF4-FFF2-40B4-BE49-F238E27FC236}">
                <a16:creationId xmlns:a16="http://schemas.microsoft.com/office/drawing/2014/main" id="{B33C350F-656F-47D4-BA5C-810D3CE047A4}"/>
              </a:ext>
            </a:extLst>
          </p:cNvPr>
          <p:cNvSpPr>
            <a:spLocks noGrp="1"/>
          </p:cNvSpPr>
          <p:nvPr>
            <p:ph idx="1"/>
          </p:nvPr>
        </p:nvSpPr>
        <p:spPr>
          <a:xfrm>
            <a:off x="838200" y="882869"/>
            <a:ext cx="10515600" cy="5294094"/>
          </a:xfrm>
        </p:spPr>
        <p:txBody>
          <a:bodyPr/>
          <a:lstStyle/>
          <a:p>
            <a:pPr algn="l">
              <a:buFont typeface="Arial" panose="020B0604020202020204" pitchFamily="34" charset="0"/>
              <a:buChar char="•"/>
            </a:pPr>
            <a:r>
              <a:rPr lang="en-US" sz="2400" b="0" i="0" dirty="0">
                <a:effectLst/>
                <a:latin typeface="Comic Sans MS" panose="030F0702030302020204" pitchFamily="66" charset="0"/>
              </a:rPr>
              <a:t>The analysis reveals that </a:t>
            </a:r>
            <a:r>
              <a:rPr lang="en-US" sz="2400" b="1" i="1" dirty="0">
                <a:effectLst/>
                <a:latin typeface="Comic Sans MS" panose="030F0702030302020204" pitchFamily="66" charset="0"/>
              </a:rPr>
              <a:t>Reliance Industries remains consistent</a:t>
            </a:r>
            <a:r>
              <a:rPr lang="en-US" sz="2400" b="0" i="0" dirty="0">
                <a:effectLst/>
                <a:latin typeface="Comic Sans MS" panose="030F0702030302020204" pitchFamily="66" charset="0"/>
              </a:rPr>
              <a:t> in its market standing. However, the relatively </a:t>
            </a:r>
            <a:r>
              <a:rPr lang="en-US" sz="2400" b="0" i="1" dirty="0">
                <a:effectLst/>
                <a:latin typeface="Comic Sans MS" panose="030F0702030302020204" pitchFamily="66" charset="0"/>
              </a:rPr>
              <a:t>higher Market Cap-to-Sales ratio suggests</a:t>
            </a:r>
            <a:r>
              <a:rPr lang="en-US" sz="2400" b="0" i="0" dirty="0">
                <a:effectLst/>
                <a:latin typeface="Comic Sans MS" panose="030F0702030302020204" pitchFamily="66" charset="0"/>
              </a:rPr>
              <a:t> the need for efficient sales-to-market value transformation. This recommendation also applies to other companies like Hindustan Unilever and Kotak Mahindra Bank.</a:t>
            </a:r>
          </a:p>
          <a:p>
            <a:r>
              <a:rPr lang="en-US" sz="2400" b="0" i="0" dirty="0">
                <a:effectLst/>
                <a:latin typeface="Comic Sans MS" panose="030F0702030302020204" pitchFamily="66" charset="0"/>
              </a:rPr>
              <a:t>In the given quarter, companies with l</a:t>
            </a:r>
            <a:r>
              <a:rPr lang="en-US" sz="2400" b="1" i="0" dirty="0">
                <a:effectLst/>
                <a:latin typeface="Comic Sans MS" panose="030F0702030302020204" pitchFamily="66" charset="0"/>
              </a:rPr>
              <a:t>ower Market Cap have captured a higher market share</a:t>
            </a:r>
            <a:r>
              <a:rPr lang="en-US" sz="2400" b="0" i="0" dirty="0">
                <a:effectLst/>
                <a:latin typeface="Comic Sans MS" panose="030F0702030302020204" pitchFamily="66" charset="0"/>
              </a:rPr>
              <a:t>, such as </a:t>
            </a:r>
            <a:r>
              <a:rPr lang="en-US" sz="2400" b="1" i="1" dirty="0">
                <a:effectLst/>
                <a:latin typeface="Comic Sans MS" panose="030F0702030302020204" pitchFamily="66" charset="0"/>
              </a:rPr>
              <a:t>IOCL</a:t>
            </a:r>
            <a:r>
              <a:rPr lang="en-US" sz="2400" b="0" i="0" dirty="0">
                <a:effectLst/>
                <a:latin typeface="Comic Sans MS" panose="030F0702030302020204" pitchFamily="66" charset="0"/>
              </a:rPr>
              <a:t> with a 6.36% market share and Rs 0.18 trillion market cap, compared to </a:t>
            </a:r>
            <a:r>
              <a:rPr lang="en-US" sz="2400" b="1" i="1" dirty="0">
                <a:effectLst/>
                <a:latin typeface="Comic Sans MS" panose="030F0702030302020204" pitchFamily="66" charset="0"/>
              </a:rPr>
              <a:t>TCS</a:t>
            </a:r>
            <a:r>
              <a:rPr lang="en-US" sz="2400" b="0" i="0" dirty="0">
                <a:effectLst/>
                <a:latin typeface="Comic Sans MS" panose="030F0702030302020204" pitchFamily="66" charset="0"/>
              </a:rPr>
              <a:t> with only a 1.76% market share and Rs 0.56 trillion market cap.</a:t>
            </a:r>
          </a:p>
          <a:p>
            <a:r>
              <a:rPr lang="en-US" sz="2400" b="0" i="0" dirty="0">
                <a:effectLst/>
                <a:latin typeface="Comic Sans MS" panose="030F0702030302020204" pitchFamily="66" charset="0"/>
              </a:rPr>
              <a:t>Approximately </a:t>
            </a:r>
            <a:r>
              <a:rPr lang="en-US" sz="2400" b="1" i="1" dirty="0">
                <a:effectLst/>
                <a:latin typeface="Comic Sans MS" panose="030F0702030302020204" pitchFamily="66" charset="0"/>
              </a:rPr>
              <a:t>21 companies show zero market share for the given quarter</a:t>
            </a:r>
            <a:r>
              <a:rPr lang="en-US" sz="2400" b="0" i="0" dirty="0">
                <a:effectLst/>
                <a:latin typeface="Comic Sans MS" panose="030F0702030302020204" pitchFamily="66" charset="0"/>
              </a:rPr>
              <a:t>. I suspect either the </a:t>
            </a:r>
            <a:r>
              <a:rPr lang="en-US" sz="2400" b="0" i="1" dirty="0">
                <a:effectLst/>
                <a:latin typeface="Comic Sans MS" panose="030F0702030302020204" pitchFamily="66" charset="0"/>
              </a:rPr>
              <a:t>data is missing</a:t>
            </a:r>
            <a:r>
              <a:rPr lang="en-US" sz="2400" b="0" i="0" dirty="0">
                <a:effectLst/>
                <a:latin typeface="Comic Sans MS" panose="030F0702030302020204" pitchFamily="66" charset="0"/>
              </a:rPr>
              <a:t>, or the quarter has been challenging for these companies.</a:t>
            </a:r>
            <a:endParaRPr lang="en-IN" sz="2400" dirty="0">
              <a:latin typeface="Comic Sans MS" panose="030F0702030302020204" pitchFamily="66" charset="0"/>
            </a:endParaRPr>
          </a:p>
        </p:txBody>
      </p:sp>
    </p:spTree>
    <p:extLst>
      <p:ext uri="{BB962C8B-B14F-4D97-AF65-F5344CB8AC3E}">
        <p14:creationId xmlns:p14="http://schemas.microsoft.com/office/powerpoint/2010/main" val="41096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arket Share (%) v/s Mar Cap (in Cr) Correlation:   ,slicer ,multiRowCard ,multiRowCard ,multiRowCard ,multiRowCard ,pivotTable ,pivotTable ,Top 30 Companies by Market Cap ,textbox ,textbox ,textbox ,image ,textbox ,imag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MANAGEMENT DASHBOARD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image ,textbox ,multiRowCard ,multiRowCard ,multiRowCard ,multiRow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TOP 3 BY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imag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INSIGHT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BEED-E0B1-4395-A7AB-24A286AE0C05}"/>
              </a:ext>
            </a:extLst>
          </p:cNvPr>
          <p:cNvSpPr>
            <a:spLocks noGrp="1"/>
          </p:cNvSpPr>
          <p:nvPr>
            <p:ph type="title"/>
          </p:nvPr>
        </p:nvSpPr>
        <p:spPr/>
        <p:txBody>
          <a:bodyPr/>
          <a:lstStyle/>
          <a:p>
            <a:pPr algn="ctr"/>
            <a:r>
              <a:rPr lang="en-US" sz="2800" b="1" i="0" dirty="0">
                <a:effectLst/>
                <a:latin typeface="Comic Sans MS" panose="030F0702030302020204" pitchFamily="66" charset="0"/>
              </a:rPr>
              <a:t>Limitations and Caveats:</a:t>
            </a:r>
            <a:br>
              <a:rPr lang="en-US" b="1" i="0" dirty="0">
                <a:solidFill>
                  <a:srgbClr val="6E6E6E"/>
                </a:solidFill>
                <a:effectLst/>
                <a:latin typeface="D-DIN"/>
              </a:rPr>
            </a:br>
            <a:endParaRPr lang="en-IN" dirty="0"/>
          </a:p>
        </p:txBody>
      </p:sp>
      <p:sp>
        <p:nvSpPr>
          <p:cNvPr id="3" name="Content Placeholder 2">
            <a:extLst>
              <a:ext uri="{FF2B5EF4-FFF2-40B4-BE49-F238E27FC236}">
                <a16:creationId xmlns:a16="http://schemas.microsoft.com/office/drawing/2014/main" id="{6FD5589A-AC75-443A-A779-B6F68DCE6FE5}"/>
              </a:ext>
            </a:extLst>
          </p:cNvPr>
          <p:cNvSpPr>
            <a:spLocks noGrp="1"/>
          </p:cNvSpPr>
          <p:nvPr>
            <p:ph idx="1"/>
          </p:nvPr>
        </p:nvSpPr>
        <p:spPr>
          <a:xfrm>
            <a:off x="838200" y="1166648"/>
            <a:ext cx="10515600" cy="5010315"/>
          </a:xfrm>
        </p:spPr>
        <p:txBody>
          <a:bodyPr>
            <a:normAutofit fontScale="85000" lnSpcReduction="20000"/>
          </a:bodyPr>
          <a:lstStyle/>
          <a:p>
            <a:pPr algn="l">
              <a:buFont typeface="Arial" panose="020B0604020202020204" pitchFamily="34" charset="0"/>
              <a:buChar char="•"/>
            </a:pPr>
            <a:r>
              <a:rPr lang="en-US" sz="2400" b="0" i="0" dirty="0">
                <a:solidFill>
                  <a:srgbClr val="6E6E6E"/>
                </a:solidFill>
                <a:effectLst/>
                <a:latin typeface="Comic Sans MS" panose="030F0702030302020204" pitchFamily="66" charset="0"/>
              </a:rPr>
              <a:t>Here, I must confess that the analysis could have revealed more insights if there were additional data variables in the dataset, such as datetime data, sales data for multiple quarters, and the like.</a:t>
            </a:r>
          </a:p>
          <a:p>
            <a:pPr algn="l">
              <a:buFont typeface="Arial" panose="020B0604020202020204" pitchFamily="34" charset="0"/>
              <a:buChar char="•"/>
            </a:pPr>
            <a:r>
              <a:rPr lang="en-US" sz="2400" b="0" i="0" dirty="0">
                <a:solidFill>
                  <a:srgbClr val="6E6E6E"/>
                </a:solidFill>
                <a:effectLst/>
                <a:latin typeface="Comic Sans MS" panose="030F0702030302020204" pitchFamily="66" charset="0"/>
              </a:rPr>
              <a:t>There might be </a:t>
            </a:r>
            <a:r>
              <a:rPr lang="en-US" sz="2400" b="0" i="1" dirty="0">
                <a:solidFill>
                  <a:srgbClr val="6E6E6E"/>
                </a:solidFill>
                <a:effectLst/>
                <a:latin typeface="Comic Sans MS" panose="030F0702030302020204" pitchFamily="66" charset="0"/>
              </a:rPr>
              <a:t>inadvertent biases on my part in selecting metrics and adopting statistical techniques</a:t>
            </a:r>
            <a:r>
              <a:rPr lang="en-US" sz="2400" b="0" i="0" dirty="0">
                <a:solidFill>
                  <a:srgbClr val="6E6E6E"/>
                </a:solidFill>
                <a:effectLst/>
                <a:latin typeface="Comic Sans MS" panose="030F0702030302020204" pitchFamily="66" charset="0"/>
              </a:rPr>
              <a:t> to analyze how the given companies are competing.</a:t>
            </a:r>
          </a:p>
          <a:p>
            <a:pPr algn="l">
              <a:buFont typeface="Arial" panose="020B0604020202020204" pitchFamily="34" charset="0"/>
              <a:buChar char="•"/>
            </a:pPr>
            <a:r>
              <a:rPr lang="en-US" sz="2400" b="0" i="0" dirty="0">
                <a:solidFill>
                  <a:srgbClr val="6E6E6E"/>
                </a:solidFill>
                <a:effectLst/>
                <a:latin typeface="Comic Sans MS" panose="030F0702030302020204" pitchFamily="66" charset="0"/>
              </a:rPr>
              <a:t>Therefore, it is advised not to draw any conclusive inferences from this analysis, especially if the inferences are potentially harmful to any party.</a:t>
            </a:r>
          </a:p>
          <a:p>
            <a:pPr algn="l">
              <a:buFont typeface="Arial" panose="020B0604020202020204" pitchFamily="34" charset="0"/>
              <a:buChar char="•"/>
            </a:pPr>
            <a:r>
              <a:rPr lang="en-US" sz="2400" b="0" i="0" dirty="0">
                <a:solidFill>
                  <a:srgbClr val="6E6E6E"/>
                </a:solidFill>
                <a:effectLst/>
                <a:latin typeface="Comic Sans MS" panose="030F0702030302020204" pitchFamily="66" charset="0"/>
              </a:rPr>
              <a:t>Here, I have simply aimed to enhance my </a:t>
            </a:r>
            <a:r>
              <a:rPr lang="en-US" sz="2400" b="1" i="0" dirty="0">
                <a:solidFill>
                  <a:srgbClr val="6E6E6E"/>
                </a:solidFill>
                <a:effectLst/>
                <a:latin typeface="Comic Sans MS" panose="030F0702030302020204" pitchFamily="66" charset="0"/>
              </a:rPr>
              <a:t>analytical acumen in the financial domain.</a:t>
            </a:r>
            <a:endParaRPr lang="en-US" sz="2400" b="0" i="0" dirty="0">
              <a:solidFill>
                <a:srgbClr val="6E6E6E"/>
              </a:solidFill>
              <a:effectLst/>
              <a:latin typeface="Comic Sans MS" panose="030F0702030302020204" pitchFamily="66" charset="0"/>
            </a:endParaRPr>
          </a:p>
          <a:p>
            <a:pPr algn="l"/>
            <a:r>
              <a:rPr lang="en-US" sz="2400" b="1" i="0" dirty="0">
                <a:solidFill>
                  <a:srgbClr val="6E6E6E"/>
                </a:solidFill>
                <a:effectLst/>
                <a:latin typeface="Comic Sans MS" panose="030F0702030302020204" pitchFamily="66" charset="0"/>
              </a:rPr>
              <a:t>Recommendations for Management:</a:t>
            </a:r>
          </a:p>
          <a:p>
            <a:pPr algn="l">
              <a:buFont typeface="Arial" panose="020B0604020202020204" pitchFamily="34" charset="0"/>
              <a:buChar char="•"/>
            </a:pPr>
            <a:r>
              <a:rPr lang="en-US" sz="2400" b="0" i="0" dirty="0">
                <a:solidFill>
                  <a:srgbClr val="6E6E6E"/>
                </a:solidFill>
                <a:effectLst/>
                <a:latin typeface="Comic Sans MS" panose="030F0702030302020204" pitchFamily="66" charset="0"/>
              </a:rPr>
              <a:t>Businesses could benefit from the above analysis </a:t>
            </a:r>
            <a:r>
              <a:rPr lang="en-US" sz="2400" b="1" i="1" dirty="0">
                <a:solidFill>
                  <a:srgbClr val="6E6E6E"/>
                </a:solidFill>
                <a:effectLst/>
                <a:latin typeface="Comic Sans MS" panose="030F0702030302020204" pitchFamily="66" charset="0"/>
              </a:rPr>
              <a:t>if they are dealing</a:t>
            </a:r>
            <a:r>
              <a:rPr lang="en-US" sz="2400" b="0" i="0" dirty="0">
                <a:solidFill>
                  <a:srgbClr val="6E6E6E"/>
                </a:solidFill>
                <a:effectLst/>
                <a:latin typeface="Comic Sans MS" panose="030F0702030302020204" pitchFamily="66" charset="0"/>
              </a:rPr>
              <a:t> with a similar dataset.</a:t>
            </a:r>
          </a:p>
          <a:p>
            <a:pPr algn="l">
              <a:buFont typeface="Arial" panose="020B0604020202020204" pitchFamily="34" charset="0"/>
              <a:buChar char="•"/>
            </a:pPr>
            <a:r>
              <a:rPr lang="en-US" sz="2400" b="0" i="0" dirty="0">
                <a:solidFill>
                  <a:srgbClr val="6E6E6E"/>
                </a:solidFill>
                <a:effectLst/>
                <a:latin typeface="Comic Sans MS" panose="030F0702030302020204" pitchFamily="66" charset="0"/>
              </a:rPr>
              <a:t>By addressing contributing factors hindering their business growth among peer companies, such as a higher Market Cap-to-Sales ratio over time or the menace of overvaluation, organizations </a:t>
            </a:r>
            <a:r>
              <a:rPr lang="en-US" sz="2400" b="1" i="1" dirty="0">
                <a:solidFill>
                  <a:srgbClr val="6E6E6E"/>
                </a:solidFill>
                <a:effectLst/>
                <a:latin typeface="Comic Sans MS" panose="030F0702030302020204" pitchFamily="66" charset="0"/>
              </a:rPr>
              <a:t>can make informed decisions</a:t>
            </a:r>
            <a:r>
              <a:rPr lang="en-US" sz="2400" b="0" i="0" dirty="0">
                <a:solidFill>
                  <a:srgbClr val="6E6E6E"/>
                </a:solidFill>
                <a:effectLst/>
                <a:latin typeface="Comic Sans MS" panose="030F0702030302020204" pitchFamily="66" charset="0"/>
              </a:rPr>
              <a:t> to enhance their strategic positioning.</a:t>
            </a:r>
          </a:p>
          <a:p>
            <a:endParaRPr lang="en-IN" dirty="0"/>
          </a:p>
        </p:txBody>
      </p:sp>
    </p:spTree>
    <p:extLst>
      <p:ext uri="{BB962C8B-B14F-4D97-AF65-F5344CB8AC3E}">
        <p14:creationId xmlns:p14="http://schemas.microsoft.com/office/powerpoint/2010/main" val="103737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FAF3-2A65-4DED-B3C5-D2D1A4E620C0}"/>
              </a:ext>
            </a:extLst>
          </p:cNvPr>
          <p:cNvSpPr>
            <a:spLocks noGrp="1"/>
          </p:cNvSpPr>
          <p:nvPr>
            <p:ph type="title"/>
          </p:nvPr>
        </p:nvSpPr>
        <p:spPr/>
        <p:txBody>
          <a:bodyPr/>
          <a:lstStyle/>
          <a:p>
            <a:pPr algn="ctr"/>
            <a:r>
              <a:rPr lang="en-US" sz="3600" b="1" i="0" dirty="0">
                <a:effectLst/>
                <a:latin typeface="Comic Sans MS" panose="030F0702030302020204" pitchFamily="66" charset="0"/>
              </a:rPr>
              <a:t>Conclusion:</a:t>
            </a:r>
            <a:br>
              <a:rPr lang="en-US" b="1" i="0" dirty="0">
                <a:solidFill>
                  <a:srgbClr val="6E6E6E"/>
                </a:solidFill>
                <a:effectLst/>
                <a:latin typeface="D-DIN"/>
              </a:rPr>
            </a:br>
            <a:endParaRPr lang="en-IN" dirty="0"/>
          </a:p>
        </p:txBody>
      </p:sp>
      <p:sp>
        <p:nvSpPr>
          <p:cNvPr id="3" name="Content Placeholder 2">
            <a:extLst>
              <a:ext uri="{FF2B5EF4-FFF2-40B4-BE49-F238E27FC236}">
                <a16:creationId xmlns:a16="http://schemas.microsoft.com/office/drawing/2014/main" id="{B726DD29-CDA9-4671-975F-A7145081D473}"/>
              </a:ext>
            </a:extLst>
          </p:cNvPr>
          <p:cNvSpPr>
            <a:spLocks noGrp="1"/>
          </p:cNvSpPr>
          <p:nvPr>
            <p:ph idx="1"/>
          </p:nvPr>
        </p:nvSpPr>
        <p:spPr/>
        <p:txBody>
          <a:bodyPr/>
          <a:lstStyle/>
          <a:p>
            <a:pPr marL="0" indent="0" algn="ctr">
              <a:buNone/>
            </a:pPr>
            <a:r>
              <a:rPr lang="en-US" b="0" i="0" dirty="0">
                <a:effectLst/>
                <a:latin typeface="Comic Sans MS" panose="030F0702030302020204" pitchFamily="66" charset="0"/>
              </a:rPr>
              <a:t>This project </a:t>
            </a:r>
            <a:r>
              <a:rPr lang="en-US" b="1" i="1" dirty="0">
                <a:effectLst/>
                <a:latin typeface="Comic Sans MS" panose="030F0702030302020204" pitchFamily="66" charset="0"/>
              </a:rPr>
              <a:t>aimed to leverage</a:t>
            </a:r>
            <a:r>
              <a:rPr lang="en-US" b="0" i="0" dirty="0">
                <a:effectLst/>
                <a:latin typeface="Comic Sans MS" panose="030F0702030302020204" pitchFamily="66" charset="0"/>
              </a:rPr>
              <a:t> the provided dataset and its limited variables to analyze potential patterns in competition among companies. It provided me with </a:t>
            </a:r>
            <a:r>
              <a:rPr lang="en-US" b="1" i="1" dirty="0">
                <a:effectLst/>
                <a:latin typeface="Comic Sans MS" panose="030F0702030302020204" pitchFamily="66" charset="0"/>
              </a:rPr>
              <a:t>an opportunity for learning and enhancing</a:t>
            </a:r>
            <a:r>
              <a:rPr lang="en-US" b="0" i="0" dirty="0">
                <a:effectLst/>
                <a:latin typeface="Comic Sans MS" panose="030F0702030302020204" pitchFamily="66" charset="0"/>
              </a:rPr>
              <a:t> both my </a:t>
            </a:r>
            <a:r>
              <a:rPr lang="en-US" b="1" i="0" dirty="0">
                <a:effectLst/>
                <a:latin typeface="Comic Sans MS" panose="030F0702030302020204" pitchFamily="66" charset="0"/>
              </a:rPr>
              <a:t>Python programming skills and Power BI visualization creativity</a:t>
            </a:r>
            <a:r>
              <a:rPr lang="en-US" b="0" i="0" dirty="0">
                <a:effectLst/>
                <a:latin typeface="Comic Sans MS" panose="030F0702030302020204" pitchFamily="66" charset="0"/>
              </a:rPr>
              <a:t>.</a:t>
            </a:r>
          </a:p>
          <a:p>
            <a:endParaRPr lang="en-IN" dirty="0"/>
          </a:p>
        </p:txBody>
      </p:sp>
    </p:spTree>
    <p:extLst>
      <p:ext uri="{BB962C8B-B14F-4D97-AF65-F5344CB8AC3E}">
        <p14:creationId xmlns:p14="http://schemas.microsoft.com/office/powerpoint/2010/main" val="336016499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681</Words>
  <Application>Microsoft Office PowerPoint</Application>
  <PresentationFormat>Widescreen</PresentationFormat>
  <Paragraphs>108</Paragraphs>
  <Slides>10</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Calibri Light</vt:lpstr>
      <vt:lpstr>Comic Sans MS</vt:lpstr>
      <vt:lpstr>Corbel</vt:lpstr>
      <vt:lpstr>D-DIN</vt:lpstr>
      <vt:lpstr>Segoe UI</vt:lpstr>
      <vt:lpstr>Segoe UI Semibold</vt:lpstr>
      <vt:lpstr>Custom Design</vt:lpstr>
      <vt:lpstr>Parallax</vt:lpstr>
      <vt:lpstr>Financial Analysis</vt:lpstr>
      <vt:lpstr>Introduction: </vt:lpstr>
      <vt:lpstr>Data Collection: The dataset for this project was obtained from my internship at Unified Monitor. However, it presented some data quality issues, including the presence of NaN values and unnamed columns resulting from data entry errors. Notably, the dataset initially included 489 companies' data instead of the expected 500, and after data cleaning and preprocessing, it was further refined to 449 companies. Importantly, there were no duplicate rows in the dataset. </vt:lpstr>
      <vt:lpstr>Key Findings: </vt:lpstr>
      <vt:lpstr>MANAGEMENT DASHBOARD</vt:lpstr>
      <vt:lpstr>TOP 3 BY</vt:lpstr>
      <vt:lpstr>INSIGHT</vt:lpstr>
      <vt:lpstr>Limitations and Caveats: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Moumita Dey</cp:lastModifiedBy>
  <cp:revision>5</cp:revision>
  <dcterms:created xsi:type="dcterms:W3CDTF">2016-09-04T11:54:55Z</dcterms:created>
  <dcterms:modified xsi:type="dcterms:W3CDTF">2024-04-15T15:11:05Z</dcterms:modified>
</cp:coreProperties>
</file>