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embeddedFontLst>
    <p:embeddedFont>
      <p:font typeface="Corsiva"/>
      <p:regular r:id="rId62"/>
      <p:bold r:id="rId63"/>
      <p:italic r:id="rId64"/>
      <p:boldItalic r:id="rId65"/>
    </p:embeddedFont>
    <p:embeddedFont>
      <p:font typeface="Noto Sans Symbols"/>
      <p:regular r:id="rId66"/>
      <p:bold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8" roundtripDataSignature="AMtx7mjFN8HOFUilG7whwjhbBsN9ioKg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orsiva-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Corsiva-italic.fntdata"/><Relationship Id="rId63" Type="http://schemas.openxmlformats.org/officeDocument/2006/relationships/font" Target="fonts/Corsiva-bold.fntdata"/><Relationship Id="rId22" Type="http://schemas.openxmlformats.org/officeDocument/2006/relationships/slide" Target="slides/slide17.xml"/><Relationship Id="rId66" Type="http://schemas.openxmlformats.org/officeDocument/2006/relationships/font" Target="fonts/NotoSansSymbols-regular.fntdata"/><Relationship Id="rId21" Type="http://schemas.openxmlformats.org/officeDocument/2006/relationships/slide" Target="slides/slide16.xml"/><Relationship Id="rId65" Type="http://schemas.openxmlformats.org/officeDocument/2006/relationships/font" Target="fonts/Corsiva-boldItalic.fntdata"/><Relationship Id="rId24" Type="http://schemas.openxmlformats.org/officeDocument/2006/relationships/slide" Target="slides/slide19.xml"/><Relationship Id="rId68" Type="http://customschemas.google.com/relationships/presentationmetadata" Target="metadata"/><Relationship Id="rId23" Type="http://schemas.openxmlformats.org/officeDocument/2006/relationships/slide" Target="slides/slide18.xml"/><Relationship Id="rId67" Type="http://schemas.openxmlformats.org/officeDocument/2006/relationships/font" Target="fonts/NotoSansSymbol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7" name="Google Shape;11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7" name="Google Shape;19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05" name="Google Shape;205;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16" name="Google Shape;21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29" name="Google Shape;22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2" name="Google Shape;24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57" name="Google Shape;2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66" name="Google Shape;26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81" name="Google Shape;28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endParaRPr/>
          </a:p>
          <a:p>
            <a:pPr indent="0" lvl="0" marL="0" rtl="0" algn="l">
              <a:spcBef>
                <a:spcPts val="360"/>
              </a:spcBef>
              <a:spcAft>
                <a:spcPts val="0"/>
              </a:spcAft>
              <a:buNone/>
            </a:pPr>
            <a:r>
              <a:rPr lang="en-US">
                <a:latin typeface="Arial"/>
                <a:ea typeface="Arial"/>
                <a:cs typeface="Arial"/>
                <a:sym typeface="Arial"/>
              </a:rPr>
              <a:t>Each simple operation takes 1 time step.</a:t>
            </a:r>
            <a:endParaRPr/>
          </a:p>
          <a:p>
            <a:pPr indent="0" lvl="0" marL="0" rtl="0" algn="l">
              <a:spcBef>
                <a:spcPts val="360"/>
              </a:spcBef>
              <a:spcAft>
                <a:spcPts val="0"/>
              </a:spcAft>
              <a:buNone/>
            </a:pPr>
            <a:r>
              <a:rPr lang="en-US">
                <a:latin typeface="Arial"/>
                <a:ea typeface="Arial"/>
                <a:cs typeface="Arial"/>
                <a:sym typeface="Arial"/>
              </a:rPr>
              <a:t>Loops and subroutines are not simple operations.</a:t>
            </a:r>
            <a:endParaRPr/>
          </a:p>
          <a:p>
            <a:pPr indent="0" lvl="0" marL="0" rtl="0" algn="l">
              <a:spcBef>
                <a:spcPts val="360"/>
              </a:spcBef>
              <a:spcAft>
                <a:spcPts val="0"/>
              </a:spcAft>
              <a:buNone/>
            </a:pPr>
            <a:r>
              <a:rPr lang="en-US">
                <a:latin typeface="Arial"/>
                <a:ea typeface="Arial"/>
                <a:cs typeface="Arial"/>
                <a:sym typeface="Arial"/>
              </a:rPr>
              <a:t>Each memory access takes one time step, and there is no shortage of memory.</a:t>
            </a:r>
            <a:endParaRPr/>
          </a:p>
          <a:p>
            <a:pPr indent="0" lvl="0" marL="0" rtl="0" algn="l">
              <a:spcBef>
                <a:spcPts val="360"/>
              </a:spcBef>
              <a:spcAft>
                <a:spcPts val="0"/>
              </a:spcAft>
              <a:buNone/>
            </a:pPr>
            <a:r>
              <a:t/>
            </a:r>
            <a:endParaRPr>
              <a:latin typeface="Arial"/>
              <a:ea typeface="Arial"/>
              <a:cs typeface="Arial"/>
              <a:sym typeface="Arial"/>
            </a:endParaRPr>
          </a:p>
        </p:txBody>
      </p:sp>
      <p:sp>
        <p:nvSpPr>
          <p:cNvPr id="296" name="Google Shape;29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4" name="Google Shape;30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latin typeface="Arial"/>
                <a:ea typeface="Arial"/>
                <a:cs typeface="Arial"/>
                <a:sym typeface="Arial"/>
              </a:rPr>
              <a:t>asymptotically tight bound: Definition:</a:t>
            </a:r>
            <a:r>
              <a:rPr lang="en-US">
                <a:latin typeface="Arial"/>
                <a:ea typeface="Arial"/>
                <a:cs typeface="Arial"/>
                <a:sym typeface="Arial"/>
              </a:rPr>
              <a:t> When the </a:t>
            </a:r>
            <a:r>
              <a:rPr i="1" lang="en-US" u="sng">
                <a:solidFill>
                  <a:schemeClr val="hlink"/>
                </a:solidFill>
                <a:latin typeface="Arial"/>
                <a:ea typeface="Arial"/>
                <a:cs typeface="Arial"/>
                <a:sym typeface="Arial"/>
                <a:hlinkClick r:id="rId2"/>
              </a:rPr>
              <a:t>asymptotic complexity</a:t>
            </a:r>
            <a:r>
              <a:rPr lang="en-US">
                <a:latin typeface="Arial"/>
                <a:ea typeface="Arial"/>
                <a:cs typeface="Arial"/>
                <a:sym typeface="Arial"/>
              </a:rPr>
              <a:t> of an </a:t>
            </a:r>
            <a:r>
              <a:rPr i="1" lang="en-US" u="sng">
                <a:solidFill>
                  <a:schemeClr val="hlink"/>
                </a:solidFill>
                <a:latin typeface="Arial"/>
                <a:ea typeface="Arial"/>
                <a:cs typeface="Arial"/>
                <a:sym typeface="Arial"/>
                <a:hlinkClick r:id="rId3"/>
              </a:rPr>
              <a:t>algorithm</a:t>
            </a:r>
            <a:r>
              <a:rPr lang="en-US">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spcBef>
                <a:spcPts val="360"/>
              </a:spcBef>
              <a:spcAft>
                <a:spcPts val="0"/>
              </a:spcAft>
              <a:buNone/>
            </a:pPr>
            <a:r>
              <a:t/>
            </a:r>
            <a:endParaRPr>
              <a:latin typeface="Arial"/>
              <a:ea typeface="Arial"/>
              <a:cs typeface="Arial"/>
              <a:sym typeface="Arial"/>
            </a:endParaRPr>
          </a:p>
        </p:txBody>
      </p:sp>
      <p:sp>
        <p:nvSpPr>
          <p:cNvPr id="313" name="Google Shape;31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21" name="Google Shape;321;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0" name="Google Shape;330;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5" name="Google Shape;345;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7" name="Google Shape;35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65" name="Google Shape;365;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74" name="Google Shape;37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2" name="Google Shape;38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91" name="Google Shape;39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06" name="Google Shape;40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16" name="Google Shape;416;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33" name="Google Shape;433;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41" name="Google Shape;441;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50" name="Google Shape;45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1" name="Google Shape;461;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79" name="Google Shape;47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95" name="Google Shape;495;p3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04" name="Google Shape;50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12" name="Google Shape;512;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0" name="Google Shape;520;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5" name="Google Shape;14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28" name="Google Shape;528;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36" name="Google Shape;536;p41: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7" name="Google Shape;537;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5" name="Google Shape;545;p42: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54" name="Google Shape;554;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4" name="Google Shape;56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5" name="Google Shape;565;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4" name="Google Shape;574;p45: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5" name="Google Shape;575;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83" name="Google Shape;583;p4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4" name="Google Shape;58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constant</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2" name="Google Shape;592;p47: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3" name="Google Shape;59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linear</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01" name="Google Shape;601;p48: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2" name="Google Shape;60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N squared == 1 + 2 + … + N</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10" name="Google Shape;610;p49: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1" name="Google Shape;611;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Obviousy n squared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54" name="Google Shape;154;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19" name="Google Shape;619;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7" name="Google Shape;627;p51: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8" name="Google Shape;628;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outer loop O(lg N), inner loop (N)  == O (N lg N) by product rule</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6" name="Google Shape;636;p52: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7" name="Google Shape;637;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outer O (lg N)  inner = sum of powers of 2 which is linear since</a:t>
            </a:r>
            <a:endParaRPr/>
          </a:p>
          <a:p>
            <a:pPr indent="0" lvl="0" marL="0" rtl="0" algn="l">
              <a:spcBef>
                <a:spcPts val="360"/>
              </a:spcBef>
              <a:spcAft>
                <a:spcPts val="0"/>
              </a:spcAft>
              <a:buNone/>
            </a:pPr>
            <a:r>
              <a:rPr lang="en-US">
                <a:latin typeface="Arial"/>
                <a:ea typeface="Arial"/>
                <a:cs typeface="Arial"/>
                <a:sym typeface="Arial"/>
              </a:rPr>
              <a:t>The sum of powers of 2 dividing into N is 2N  so its O (N lg N) by product rule</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5" name="Google Shape;64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6" name="Google Shape;64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56" name="Google Shape;656;p54:notes"/>
          <p:cNvSpPr/>
          <p:nvPr>
            <p:ph idx="2" type="sldImg"/>
          </p:nvPr>
        </p:nvSpPr>
        <p:spPr>
          <a:xfrm>
            <a:off x="382588" y="685800"/>
            <a:ext cx="6094412"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7" name="Google Shape;657;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66" name="Google Shape;66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4" name="Google Shape;67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63" name="Google Shape;163;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72" name="Google Shape;17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1" name="Google Shape;18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9" name="Google Shape;18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7" name="Shape 17"/>
        <p:cNvGrpSpPr/>
        <p:nvPr/>
      </p:nvGrpSpPr>
      <p:grpSpPr>
        <a:xfrm>
          <a:off x="0" y="0"/>
          <a:ext cx="0" cy="0"/>
          <a:chOff x="0" y="0"/>
          <a:chExt cx="0" cy="0"/>
        </a:xfrm>
      </p:grpSpPr>
      <p:sp>
        <p:nvSpPr>
          <p:cNvPr id="18" name="Google Shape;18;p58"/>
          <p:cNvSpPr/>
          <p:nvPr/>
        </p:nvSpPr>
        <p:spPr>
          <a:xfrm>
            <a:off x="436033" y="3671888"/>
            <a:ext cx="10983384"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9" name="Google Shape;19;p58"/>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8"/>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Clr>
                <a:schemeClr val="accent2"/>
              </a:buClr>
              <a:buSzPts val="28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accent2"/>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21" name="Google Shape;21;p58"/>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8"/>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24" name="Google Shape;24;p58"/>
          <p:cNvPicPr preferRelativeResize="0"/>
          <p:nvPr/>
        </p:nvPicPr>
        <p:blipFill rotWithShape="1">
          <a:blip r:embed="rId2">
            <a:alphaModFix/>
          </a:blip>
          <a:srcRect b="0" l="0" r="0" t="0"/>
          <a:stretch/>
        </p:blipFill>
        <p:spPr>
          <a:xfrm>
            <a:off x="10964009" y="0"/>
            <a:ext cx="1227668" cy="118983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6" name="Shape 76"/>
        <p:cNvGrpSpPr/>
        <p:nvPr/>
      </p:nvGrpSpPr>
      <p:grpSpPr>
        <a:xfrm>
          <a:off x="0" y="0"/>
          <a:ext cx="0" cy="0"/>
          <a:chOff x="0" y="0"/>
          <a:chExt cx="0" cy="0"/>
        </a:xfrm>
      </p:grpSpPr>
      <p:sp>
        <p:nvSpPr>
          <p:cNvPr id="77" name="Google Shape;77;p67"/>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8" name="Google Shape;78;p67"/>
          <p:cNvSpPr/>
          <p:nvPr>
            <p:ph idx="2" type="pic"/>
          </p:nvPr>
        </p:nvSpPr>
        <p:spPr>
          <a:xfrm>
            <a:off x="2389717" y="612775"/>
            <a:ext cx="7315200" cy="4114800"/>
          </a:xfrm>
          <a:prstGeom prst="rect">
            <a:avLst/>
          </a:prstGeom>
          <a:noFill/>
          <a:ln>
            <a:noFill/>
          </a:ln>
        </p:spPr>
      </p:sp>
      <p:sp>
        <p:nvSpPr>
          <p:cNvPr id="79" name="Google Shape;79;p67"/>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80" name="Google Shape;80;p67"/>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7"/>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83" name="Shape 83"/>
        <p:cNvGrpSpPr/>
        <p:nvPr/>
      </p:nvGrpSpPr>
      <p:grpSpPr>
        <a:xfrm>
          <a:off x="0" y="0"/>
          <a:ext cx="0" cy="0"/>
          <a:chOff x="0" y="0"/>
          <a:chExt cx="0" cy="0"/>
        </a:xfrm>
      </p:grpSpPr>
      <p:sp>
        <p:nvSpPr>
          <p:cNvPr id="84" name="Google Shape;84;p6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68"/>
          <p:cNvSpPr txBox="1"/>
          <p:nvPr>
            <p:ph idx="1" type="body"/>
          </p:nvPr>
        </p:nvSpPr>
        <p:spPr>
          <a:xfrm rot="5400000">
            <a:off x="3415771" y="-1733548"/>
            <a:ext cx="5076825" cy="10972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68"/>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8"/>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69"/>
          <p:cNvSpPr txBox="1"/>
          <p:nvPr>
            <p:ph type="title"/>
          </p:nvPr>
        </p:nvSpPr>
        <p:spPr>
          <a:xfrm rot="5400000">
            <a:off x="6972301" y="1822980"/>
            <a:ext cx="6191250" cy="274531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1" name="Google Shape;91;p69"/>
          <p:cNvSpPr txBox="1"/>
          <p:nvPr>
            <p:ph idx="1" type="body"/>
          </p:nvPr>
        </p:nvSpPr>
        <p:spPr>
          <a:xfrm rot="5400000">
            <a:off x="1377952" y="-822853"/>
            <a:ext cx="6191250" cy="803698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69"/>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69"/>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6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showMasterSp="0" type="txAndTwoObj">
  <p:cSld name="TEXT_AND_TWO_OBJECTS">
    <p:spTree>
      <p:nvGrpSpPr>
        <p:cNvPr id="95" name="Shape 95"/>
        <p:cNvGrpSpPr/>
        <p:nvPr/>
      </p:nvGrpSpPr>
      <p:grpSpPr>
        <a:xfrm>
          <a:off x="0" y="0"/>
          <a:ext cx="0" cy="0"/>
          <a:chOff x="0" y="0"/>
          <a:chExt cx="0" cy="0"/>
        </a:xfrm>
      </p:grpSpPr>
      <p:sp>
        <p:nvSpPr>
          <p:cNvPr id="96" name="Google Shape;96;p7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7" name="Google Shape;97;p70"/>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8" name="Google Shape;98;p70"/>
          <p:cNvSpPr txBox="1"/>
          <p:nvPr>
            <p:ph idx="2" type="body"/>
          </p:nvPr>
        </p:nvSpPr>
        <p:spPr>
          <a:xfrm>
            <a:off x="6055784" y="1214438"/>
            <a:ext cx="5384800" cy="24622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9" name="Google Shape;99;p70"/>
          <p:cNvSpPr txBox="1"/>
          <p:nvPr>
            <p:ph idx="3" type="body"/>
          </p:nvPr>
        </p:nvSpPr>
        <p:spPr>
          <a:xfrm>
            <a:off x="6055784" y="3829051"/>
            <a:ext cx="5384800" cy="2462213"/>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70"/>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0"/>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7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Text" showMasterSp="0" type="objAndTx">
  <p:cSld name="OBJECT_AND_TEXT">
    <p:spTree>
      <p:nvGrpSpPr>
        <p:cNvPr id="103" name="Shape 103"/>
        <p:cNvGrpSpPr/>
        <p:nvPr/>
      </p:nvGrpSpPr>
      <p:grpSpPr>
        <a:xfrm>
          <a:off x="0" y="0"/>
          <a:ext cx="0" cy="0"/>
          <a:chOff x="0" y="0"/>
          <a:chExt cx="0" cy="0"/>
        </a:xfrm>
      </p:grpSpPr>
      <p:sp>
        <p:nvSpPr>
          <p:cNvPr id="104" name="Google Shape;104;p7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5" name="Google Shape;105;p71"/>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6" name="Google Shape;106;p71"/>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7" name="Google Shape;107;p71"/>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71"/>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7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0" name="Shape 110"/>
        <p:cNvGrpSpPr/>
        <p:nvPr/>
      </p:nvGrpSpPr>
      <p:grpSpPr>
        <a:xfrm>
          <a:off x="0" y="0"/>
          <a:ext cx="0" cy="0"/>
          <a:chOff x="0" y="0"/>
          <a:chExt cx="0" cy="0"/>
        </a:xfrm>
      </p:grpSpPr>
      <p:sp>
        <p:nvSpPr>
          <p:cNvPr id="111" name="Google Shape;111;p7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2" name="Google Shape;112;p72"/>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72"/>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7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25" name="Shape 25"/>
        <p:cNvGrpSpPr/>
        <p:nvPr/>
      </p:nvGrpSpPr>
      <p:grpSpPr>
        <a:xfrm>
          <a:off x="0" y="0"/>
          <a:ext cx="0" cy="0"/>
          <a:chOff x="0" y="0"/>
          <a:chExt cx="0" cy="0"/>
        </a:xfrm>
      </p:grpSpPr>
      <p:sp>
        <p:nvSpPr>
          <p:cNvPr id="26" name="Google Shape;26;p5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9"/>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9"/>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1" name="Shape 31"/>
        <p:cNvGrpSpPr/>
        <p:nvPr/>
      </p:nvGrpSpPr>
      <p:grpSpPr>
        <a:xfrm>
          <a:off x="0" y="0"/>
          <a:ext cx="0" cy="0"/>
          <a:chOff x="0" y="0"/>
          <a:chExt cx="0" cy="0"/>
        </a:xfrm>
      </p:grpSpPr>
      <p:sp>
        <p:nvSpPr>
          <p:cNvPr id="32" name="Google Shape;32;p6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60"/>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0"/>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36" name="Shape 36"/>
        <p:cNvGrpSpPr/>
        <p:nvPr/>
      </p:nvGrpSpPr>
      <p:grpSpPr>
        <a:xfrm>
          <a:off x="0" y="0"/>
          <a:ext cx="0" cy="0"/>
          <a:chOff x="0" y="0"/>
          <a:chExt cx="0" cy="0"/>
        </a:xfrm>
      </p:grpSpPr>
      <p:sp>
        <p:nvSpPr>
          <p:cNvPr id="37" name="Google Shape;37;p6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61"/>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61"/>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accent2"/>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accent2"/>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61"/>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1"/>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3" name="Shape 43"/>
        <p:cNvGrpSpPr/>
        <p:nvPr/>
      </p:nvGrpSpPr>
      <p:grpSpPr>
        <a:xfrm>
          <a:off x="0" y="0"/>
          <a:ext cx="0" cy="0"/>
          <a:chOff x="0" y="0"/>
          <a:chExt cx="0" cy="0"/>
        </a:xfrm>
      </p:grpSpPr>
      <p:sp>
        <p:nvSpPr>
          <p:cNvPr id="44" name="Google Shape;44;p6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2"/>
          <p:cNvSpPr txBox="1"/>
          <p:nvPr>
            <p:ph idx="1" type="body"/>
          </p:nvPr>
        </p:nvSpPr>
        <p:spPr>
          <a:xfrm>
            <a:off x="467784" y="1214439"/>
            <a:ext cx="53848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6" name="Google Shape;46;p62"/>
          <p:cNvSpPr txBox="1"/>
          <p:nvPr>
            <p:ph idx="2" type="body"/>
          </p:nvPr>
        </p:nvSpPr>
        <p:spPr>
          <a:xfrm>
            <a:off x="6055784" y="1214439"/>
            <a:ext cx="5384800" cy="5076825"/>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accent2"/>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accent2"/>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47" name="Google Shape;47;p62"/>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2"/>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50" name="Shape 50"/>
        <p:cNvGrpSpPr/>
        <p:nvPr/>
      </p:nvGrpSpPr>
      <p:grpSpPr>
        <a:xfrm>
          <a:off x="0" y="0"/>
          <a:ext cx="0" cy="0"/>
          <a:chOff x="0" y="0"/>
          <a:chExt cx="0" cy="0"/>
        </a:xfrm>
      </p:grpSpPr>
      <p:sp>
        <p:nvSpPr>
          <p:cNvPr id="51" name="Google Shape;51;p6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6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accent2"/>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accent2"/>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53" name="Google Shape;53;p63"/>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3"/>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6" name="Shape 56"/>
        <p:cNvGrpSpPr/>
        <p:nvPr/>
      </p:nvGrpSpPr>
      <p:grpSpPr>
        <a:xfrm>
          <a:off x="0" y="0"/>
          <a:ext cx="0" cy="0"/>
          <a:chOff x="0" y="0"/>
          <a:chExt cx="0" cy="0"/>
        </a:xfrm>
      </p:grpSpPr>
      <p:sp>
        <p:nvSpPr>
          <p:cNvPr id="57" name="Google Shape;57;p6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64"/>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64"/>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64"/>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accent2"/>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accent2"/>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64"/>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accent2"/>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accent2"/>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64"/>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4"/>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5" name="Shape 65"/>
        <p:cNvGrpSpPr/>
        <p:nvPr/>
      </p:nvGrpSpPr>
      <p:grpSpPr>
        <a:xfrm>
          <a:off x="0" y="0"/>
          <a:ext cx="0" cy="0"/>
          <a:chOff x="0" y="0"/>
          <a:chExt cx="0" cy="0"/>
        </a:xfrm>
      </p:grpSpPr>
      <p:sp>
        <p:nvSpPr>
          <p:cNvPr id="66" name="Google Shape;66;p65"/>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5"/>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6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66"/>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66"/>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accent2"/>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accent2"/>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72" name="Google Shape;72;p66"/>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accent2"/>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accent2"/>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73" name="Google Shape;73;p66"/>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6"/>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algn="r">
              <a:spcBef>
                <a:spcPts val="0"/>
              </a:spcBef>
              <a:spcAft>
                <a:spcPts val="0"/>
              </a:spcAft>
              <a:buNone/>
              <a:defRPr sz="1400">
                <a:solidFill>
                  <a:schemeClr val="dk1"/>
                </a:solidFill>
                <a:latin typeface="Arial"/>
                <a:ea typeface="Arial"/>
                <a:cs typeface="Arial"/>
                <a:sym typeface="Arial"/>
              </a:defRPr>
            </a:lvl1pPr>
            <a:lvl2pPr indent="0" lvl="1" marL="0" marR="0" algn="r">
              <a:spcBef>
                <a:spcPts val="0"/>
              </a:spcBef>
              <a:spcAft>
                <a:spcPts val="0"/>
              </a:spcAft>
              <a:buNone/>
              <a:defRPr sz="1400">
                <a:solidFill>
                  <a:schemeClr val="dk1"/>
                </a:solidFill>
                <a:latin typeface="Arial"/>
                <a:ea typeface="Arial"/>
                <a:cs typeface="Arial"/>
                <a:sym typeface="Arial"/>
              </a:defRPr>
            </a:lvl2pPr>
            <a:lvl3pPr indent="0" lvl="2" marL="0" marR="0" algn="r">
              <a:spcBef>
                <a:spcPts val="0"/>
              </a:spcBef>
              <a:spcAft>
                <a:spcPts val="0"/>
              </a:spcAft>
              <a:buNone/>
              <a:defRPr sz="1400">
                <a:solidFill>
                  <a:schemeClr val="dk1"/>
                </a:solidFill>
                <a:latin typeface="Arial"/>
                <a:ea typeface="Arial"/>
                <a:cs typeface="Arial"/>
                <a:sym typeface="Arial"/>
              </a:defRPr>
            </a:lvl3pPr>
            <a:lvl4pPr indent="0" lvl="3" marL="0" marR="0" algn="r">
              <a:spcBef>
                <a:spcPts val="0"/>
              </a:spcBef>
              <a:spcAft>
                <a:spcPts val="0"/>
              </a:spcAft>
              <a:buNone/>
              <a:defRPr sz="1400">
                <a:solidFill>
                  <a:schemeClr val="dk1"/>
                </a:solidFill>
                <a:latin typeface="Arial"/>
                <a:ea typeface="Arial"/>
                <a:cs typeface="Arial"/>
                <a:sym typeface="Arial"/>
              </a:defRPr>
            </a:lvl4pPr>
            <a:lvl5pPr indent="0" lvl="4" marL="0" marR="0" algn="r">
              <a:spcBef>
                <a:spcPts val="0"/>
              </a:spcBef>
              <a:spcAft>
                <a:spcPts val="0"/>
              </a:spcAft>
              <a:buNone/>
              <a:defRPr sz="1400">
                <a:solidFill>
                  <a:schemeClr val="dk1"/>
                </a:solidFill>
                <a:latin typeface="Arial"/>
                <a:ea typeface="Arial"/>
                <a:cs typeface="Arial"/>
                <a:sym typeface="Arial"/>
              </a:defRPr>
            </a:lvl5pPr>
            <a:lvl6pPr indent="0" lvl="5" marL="0" marR="0" algn="r">
              <a:spcBef>
                <a:spcPts val="0"/>
              </a:spcBef>
              <a:spcAft>
                <a:spcPts val="0"/>
              </a:spcAft>
              <a:buNone/>
              <a:defRPr sz="1400">
                <a:solidFill>
                  <a:schemeClr val="dk1"/>
                </a:solidFill>
                <a:latin typeface="Arial"/>
                <a:ea typeface="Arial"/>
                <a:cs typeface="Arial"/>
                <a:sym typeface="Arial"/>
              </a:defRPr>
            </a:lvl6pPr>
            <a:lvl7pPr indent="0" lvl="6" marL="0" marR="0" algn="r">
              <a:spcBef>
                <a:spcPts val="0"/>
              </a:spcBef>
              <a:spcAft>
                <a:spcPts val="0"/>
              </a:spcAft>
              <a:buNone/>
              <a:defRPr sz="1400">
                <a:solidFill>
                  <a:schemeClr val="dk1"/>
                </a:solidFill>
                <a:latin typeface="Arial"/>
                <a:ea typeface="Arial"/>
                <a:cs typeface="Arial"/>
                <a:sym typeface="Arial"/>
              </a:defRPr>
            </a:lvl7pPr>
            <a:lvl8pPr indent="0" lvl="7" marL="0" marR="0" algn="r">
              <a:spcBef>
                <a:spcPts val="0"/>
              </a:spcBef>
              <a:spcAft>
                <a:spcPts val="0"/>
              </a:spcAft>
              <a:buNone/>
              <a:defRPr sz="1400">
                <a:solidFill>
                  <a:schemeClr val="dk1"/>
                </a:solidFill>
                <a:latin typeface="Arial"/>
                <a:ea typeface="Arial"/>
                <a:cs typeface="Arial"/>
                <a:sym typeface="Arial"/>
              </a:defRPr>
            </a:lvl8pPr>
            <a:lvl9pPr indent="0" lvl="8" marL="0" marR="0" algn="r">
              <a:spcBef>
                <a:spcPts val="0"/>
              </a:spcBef>
              <a:spcAft>
                <a:spcPts val="0"/>
              </a:spcAft>
              <a:buNone/>
              <a:defRPr sz="14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2.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BRAC University Jobs 2020- Jobs in BRAC University- careerz360.com" id="10" name="Google Shape;10;p57"/>
          <p:cNvPicPr preferRelativeResize="0"/>
          <p:nvPr/>
        </p:nvPicPr>
        <p:blipFill rotWithShape="1">
          <a:blip r:embed="rId1">
            <a:alphaModFix/>
          </a:blip>
          <a:srcRect b="0" l="0" r="0" t="0"/>
          <a:stretch/>
        </p:blipFill>
        <p:spPr>
          <a:xfrm>
            <a:off x="10964009" y="0"/>
            <a:ext cx="1227668" cy="1189832"/>
          </a:xfrm>
          <a:prstGeom prst="rect">
            <a:avLst/>
          </a:prstGeom>
          <a:noFill/>
          <a:ln>
            <a:noFill/>
          </a:ln>
        </p:spPr>
      </p:pic>
      <p:sp>
        <p:nvSpPr>
          <p:cNvPr id="11" name="Google Shape;11;p5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2" name="Google Shape;12;p5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accent2"/>
              </a:buClr>
              <a:buSzPts val="2800"/>
              <a:buFont typeface="Arial"/>
              <a:buChar char="•"/>
              <a:defRPr b="0" i="0" sz="2800" u="none" cap="none" strike="noStrike">
                <a:solidFill>
                  <a:schemeClr val="accent2"/>
                </a:solidFill>
                <a:latin typeface="Arial"/>
                <a:ea typeface="Arial"/>
                <a:cs typeface="Arial"/>
                <a:sym typeface="Arial"/>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spcBef>
                <a:spcPts val="400"/>
              </a:spcBef>
              <a:spcAft>
                <a:spcPts val="0"/>
              </a:spcAft>
              <a:buClr>
                <a:schemeClr val="accent2"/>
              </a:buClr>
              <a:buSzPts val="2000"/>
              <a:buFont typeface="Arial"/>
              <a:buChar char="•"/>
              <a:defRPr b="0" i="0" sz="2000" u="none" cap="none" strike="noStrike">
                <a:solidFill>
                  <a:schemeClr val="accent2"/>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3" name="Google Shape;13;p57"/>
          <p:cNvSpPr txBox="1"/>
          <p:nvPr>
            <p:ph idx="10" type="dt"/>
          </p:nvPr>
        </p:nvSpPr>
        <p:spPr>
          <a:xfrm>
            <a:off x="609600" y="6397625"/>
            <a:ext cx="2844800" cy="32385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7"/>
          <p:cNvSpPr txBox="1"/>
          <p:nvPr>
            <p:ph idx="11" type="ftr"/>
          </p:nvPr>
        </p:nvSpPr>
        <p:spPr>
          <a:xfrm>
            <a:off x="4165600" y="6397625"/>
            <a:ext cx="3860800" cy="32385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5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4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4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4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4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4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4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4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6" name="Google Shape;16;p57"/>
          <p:cNvSpPr/>
          <p:nvPr/>
        </p:nvSpPr>
        <p:spPr>
          <a:xfrm>
            <a:off x="436033" y="989013"/>
            <a:ext cx="10983384" cy="176212"/>
          </a:xfrm>
          <a:prstGeom prst="roundRect">
            <a:avLst>
              <a:gd fmla="val 16667" name="adj"/>
            </a:avLst>
          </a:prstGeom>
          <a:gradFill>
            <a:gsLst>
              <a:gs pos="0">
                <a:schemeClr val="lt1"/>
              </a:gs>
              <a:gs pos="50000">
                <a:schemeClr val="dk2"/>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9.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20.png"/><Relationship Id="rId5"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9" name="Shape 119"/>
        <p:cNvGrpSpPr/>
        <p:nvPr/>
      </p:nvGrpSpPr>
      <p:grpSpPr>
        <a:xfrm>
          <a:off x="0" y="0"/>
          <a:ext cx="0" cy="0"/>
          <a:chOff x="0" y="0"/>
          <a:chExt cx="0" cy="0"/>
        </a:xfrm>
      </p:grpSpPr>
      <p:sp>
        <p:nvSpPr>
          <p:cNvPr id="120" name="Google Shape;120;p1"/>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CSE-221</a:t>
            </a:r>
            <a:br>
              <a:rPr lang="en-US"/>
            </a:br>
            <a:r>
              <a:rPr lang="en-US"/>
              <a:t>Algorithms</a:t>
            </a:r>
            <a:endParaRPr/>
          </a:p>
        </p:txBody>
      </p:sp>
      <p:sp>
        <p:nvSpPr>
          <p:cNvPr id="121" name="Google Shape;121;p1"/>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2"/>
              </a:buClr>
              <a:buSzPts val="2800"/>
              <a:buFont typeface="Arial"/>
              <a:buNone/>
            </a:pPr>
            <a:r>
              <a:rPr lang="en-US"/>
              <a:t>Introduction to Algorithms </a:t>
            </a:r>
            <a:endParaRPr/>
          </a:p>
        </p:txBody>
      </p:sp>
      <p:pic>
        <p:nvPicPr>
          <p:cNvPr descr="BRAC University Jobs 2020- Jobs in BRAC University- careerz360.com" id="122" name="Google Shape;122;p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8" name="Shape 198"/>
        <p:cNvGrpSpPr/>
        <p:nvPr/>
      </p:nvGrpSpPr>
      <p:grpSpPr>
        <a:xfrm>
          <a:off x="0" y="0"/>
          <a:ext cx="0" cy="0"/>
          <a:chOff x="0" y="0"/>
          <a:chExt cx="0" cy="0"/>
        </a:xfrm>
      </p:grpSpPr>
      <p:sp>
        <p:nvSpPr>
          <p:cNvPr id="199" name="Google Shape;199;p1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00" name="Google Shape;200;p1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Growth of Functions</a:t>
            </a:r>
            <a:endParaRPr/>
          </a:p>
        </p:txBody>
      </p:sp>
      <p:pic>
        <p:nvPicPr>
          <p:cNvPr descr="relative growth rate table" id="201" name="Google Shape;201;p10"/>
          <p:cNvPicPr preferRelativeResize="0"/>
          <p:nvPr/>
        </p:nvPicPr>
        <p:blipFill rotWithShape="1">
          <a:blip r:embed="rId3">
            <a:alphaModFix/>
          </a:blip>
          <a:srcRect b="0" l="0" r="0" t="0"/>
          <a:stretch/>
        </p:blipFill>
        <p:spPr>
          <a:xfrm>
            <a:off x="1905000" y="1727200"/>
            <a:ext cx="8382000" cy="3073400"/>
          </a:xfrm>
          <a:prstGeom prst="rect">
            <a:avLst/>
          </a:prstGeom>
          <a:noFill/>
          <a:ln>
            <a:noFill/>
          </a:ln>
        </p:spPr>
      </p:pic>
      <p:pic>
        <p:nvPicPr>
          <p:cNvPr descr="BRAC University Jobs 2020- Jobs in BRAC University- careerz360.com" id="202" name="Google Shape;202;p10"/>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7" name="Shape 207"/>
        <p:cNvGrpSpPr/>
        <p:nvPr/>
      </p:nvGrpSpPr>
      <p:grpSpPr>
        <a:xfrm>
          <a:off x="0" y="0"/>
          <a:ext cx="0" cy="0"/>
          <a:chOff x="0" y="0"/>
          <a:chExt cx="0" cy="0"/>
        </a:xfrm>
      </p:grpSpPr>
      <p:sp>
        <p:nvSpPr>
          <p:cNvPr id="208" name="Google Shape;208;p1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pic>
        <p:nvPicPr>
          <p:cNvPr descr="E:\CSE830\MATLAB\Lec3\COMPLEX1.GIF" id="209" name="Google Shape;209;p11"/>
          <p:cNvPicPr preferRelativeResize="0"/>
          <p:nvPr/>
        </p:nvPicPr>
        <p:blipFill rotWithShape="1">
          <a:blip r:embed="rId3">
            <a:alphaModFix/>
          </a:blip>
          <a:srcRect b="0" l="0" r="0" t="0"/>
          <a:stretch/>
        </p:blipFill>
        <p:spPr>
          <a:xfrm>
            <a:off x="2133600" y="1524000"/>
            <a:ext cx="7715250" cy="5143500"/>
          </a:xfrm>
          <a:prstGeom prst="rect">
            <a:avLst/>
          </a:prstGeom>
          <a:noFill/>
          <a:ln>
            <a:noFill/>
          </a:ln>
        </p:spPr>
      </p:pic>
      <p:sp>
        <p:nvSpPr>
          <p:cNvPr id="210" name="Google Shape;210;p11"/>
          <p:cNvSpPr txBox="1"/>
          <p:nvPr/>
        </p:nvSpPr>
        <p:spPr>
          <a:xfrm>
            <a:off x="7848601" y="4267200"/>
            <a:ext cx="110639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800" u="none" cap="none" strike="noStrike">
                <a:solidFill>
                  <a:schemeClr val="dk1"/>
                </a:solidFill>
                <a:latin typeface="Arial"/>
                <a:ea typeface="Arial"/>
                <a:cs typeface="Arial"/>
                <a:sym typeface="Arial"/>
              </a:rPr>
              <a:t>log(n)</a:t>
            </a:r>
            <a:endParaRPr sz="1800">
              <a:solidFill>
                <a:schemeClr val="dk1"/>
              </a:solidFill>
              <a:latin typeface="Arial"/>
              <a:ea typeface="Arial"/>
              <a:cs typeface="Arial"/>
              <a:sym typeface="Arial"/>
            </a:endParaRPr>
          </a:p>
        </p:txBody>
      </p:sp>
      <p:sp>
        <p:nvSpPr>
          <p:cNvPr id="211" name="Google Shape;211;p11"/>
          <p:cNvSpPr txBox="1"/>
          <p:nvPr/>
        </p:nvSpPr>
        <p:spPr>
          <a:xfrm>
            <a:off x="7543800" y="2438401"/>
            <a:ext cx="577850" cy="550863"/>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212" name="Google Shape;212;p11"/>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213" name="Google Shape;213;p1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8" name="Shape 218"/>
        <p:cNvGrpSpPr/>
        <p:nvPr/>
      </p:nvGrpSpPr>
      <p:grpSpPr>
        <a:xfrm>
          <a:off x="0" y="0"/>
          <a:ext cx="0" cy="0"/>
          <a:chOff x="0" y="0"/>
          <a:chExt cx="0" cy="0"/>
        </a:xfrm>
      </p:grpSpPr>
      <p:sp>
        <p:nvSpPr>
          <p:cNvPr id="219" name="Google Shape;219;p1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pic>
        <p:nvPicPr>
          <p:cNvPr descr="E:\CSE830\MATLAB\Lec3\COMPLEX2.GIF" id="220" name="Google Shape;220;p12"/>
          <p:cNvPicPr preferRelativeResize="0"/>
          <p:nvPr/>
        </p:nvPicPr>
        <p:blipFill rotWithShape="1">
          <a:blip r:embed="rId3">
            <a:alphaModFix/>
          </a:blip>
          <a:srcRect b="0" l="0" r="0" t="0"/>
          <a:stretch/>
        </p:blipFill>
        <p:spPr>
          <a:xfrm>
            <a:off x="2438400" y="1676400"/>
            <a:ext cx="7543800" cy="5029200"/>
          </a:xfrm>
          <a:prstGeom prst="rect">
            <a:avLst/>
          </a:prstGeom>
          <a:noFill/>
          <a:ln>
            <a:noFill/>
          </a:ln>
        </p:spPr>
      </p:pic>
      <p:sp>
        <p:nvSpPr>
          <p:cNvPr id="221" name="Google Shape;221;p12"/>
          <p:cNvSpPr txBox="1"/>
          <p:nvPr/>
        </p:nvSpPr>
        <p:spPr>
          <a:xfrm>
            <a:off x="9220201" y="5611813"/>
            <a:ext cx="84029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log(n)</a:t>
            </a:r>
            <a:endParaRPr sz="1800">
              <a:solidFill>
                <a:schemeClr val="dk1"/>
              </a:solidFill>
              <a:latin typeface="Arial"/>
              <a:ea typeface="Arial"/>
              <a:cs typeface="Arial"/>
              <a:sym typeface="Arial"/>
            </a:endParaRPr>
          </a:p>
        </p:txBody>
      </p:sp>
      <p:sp>
        <p:nvSpPr>
          <p:cNvPr id="222" name="Google Shape;222;p12"/>
          <p:cNvSpPr txBox="1"/>
          <p:nvPr/>
        </p:nvSpPr>
        <p:spPr>
          <a:xfrm>
            <a:off x="9220200" y="5105400"/>
            <a:ext cx="381000" cy="361950"/>
          </a:xfrm>
          <a:prstGeom prst="rect">
            <a:avLst/>
          </a:prstGeom>
          <a:blipFill rotWithShape="1">
            <a:blip r:embed="rId4">
              <a:alphaModFix/>
            </a:blip>
            <a:stretch>
              <a:fillRect b="0" l="0" r="-645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223" name="Google Shape;223;p12"/>
          <p:cNvSpPr txBox="1"/>
          <p:nvPr/>
        </p:nvSpPr>
        <p:spPr>
          <a:xfrm>
            <a:off x="8763000" y="3733800"/>
            <a:ext cx="385042"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24" name="Google Shape;224;p12"/>
          <p:cNvSpPr txBox="1"/>
          <p:nvPr/>
        </p:nvSpPr>
        <p:spPr>
          <a:xfrm>
            <a:off x="7315200" y="2514600"/>
            <a:ext cx="140615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 log(n)</a:t>
            </a:r>
            <a:endParaRPr sz="1800">
              <a:solidFill>
                <a:schemeClr val="dk1"/>
              </a:solidFill>
              <a:latin typeface="Arial"/>
              <a:ea typeface="Arial"/>
              <a:cs typeface="Arial"/>
              <a:sym typeface="Arial"/>
            </a:endParaRPr>
          </a:p>
        </p:txBody>
      </p:sp>
      <p:pic>
        <p:nvPicPr>
          <p:cNvPr descr="BRAC University Jobs 2020- Jobs in BRAC University- careerz360.com" id="225" name="Google Shape;225;p12"/>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226" name="Google Shape;226;p12"/>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1" name="Shape 231"/>
        <p:cNvGrpSpPr/>
        <p:nvPr/>
      </p:nvGrpSpPr>
      <p:grpSpPr>
        <a:xfrm>
          <a:off x="0" y="0"/>
          <a:ext cx="0" cy="0"/>
          <a:chOff x="0" y="0"/>
          <a:chExt cx="0" cy="0"/>
        </a:xfrm>
      </p:grpSpPr>
      <p:pic>
        <p:nvPicPr>
          <p:cNvPr descr="E:\CSE830\MATLAB\Lec3\COMPLEX3.GIF" id="232" name="Google Shape;232;p13"/>
          <p:cNvPicPr preferRelativeResize="0"/>
          <p:nvPr/>
        </p:nvPicPr>
        <p:blipFill rotWithShape="1">
          <a:blip r:embed="rId3">
            <a:alphaModFix/>
          </a:blip>
          <a:srcRect b="0" l="0" r="0" t="0"/>
          <a:stretch/>
        </p:blipFill>
        <p:spPr>
          <a:xfrm>
            <a:off x="2209800" y="1524000"/>
            <a:ext cx="7734300" cy="5156200"/>
          </a:xfrm>
          <a:prstGeom prst="rect">
            <a:avLst/>
          </a:prstGeom>
          <a:noFill/>
          <a:ln>
            <a:noFill/>
          </a:ln>
        </p:spPr>
      </p:pic>
      <p:sp>
        <p:nvSpPr>
          <p:cNvPr id="233" name="Google Shape;233;p1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a:t>
            </a:r>
            <a:endParaRPr/>
          </a:p>
        </p:txBody>
      </p:sp>
      <p:sp>
        <p:nvSpPr>
          <p:cNvPr id="234" name="Google Shape;234;p13"/>
          <p:cNvSpPr txBox="1"/>
          <p:nvPr/>
        </p:nvSpPr>
        <p:spPr>
          <a:xfrm>
            <a:off x="3810000" y="19812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10</a:t>
            </a:r>
            <a:endParaRPr sz="1800">
              <a:solidFill>
                <a:schemeClr val="dk1"/>
              </a:solidFill>
              <a:latin typeface="Arial"/>
              <a:ea typeface="Arial"/>
              <a:cs typeface="Arial"/>
              <a:sym typeface="Arial"/>
            </a:endParaRPr>
          </a:p>
        </p:txBody>
      </p:sp>
      <p:sp>
        <p:nvSpPr>
          <p:cNvPr id="235" name="Google Shape;235;p13"/>
          <p:cNvSpPr txBox="1"/>
          <p:nvPr/>
        </p:nvSpPr>
        <p:spPr>
          <a:xfrm>
            <a:off x="9296400" y="5791200"/>
            <a:ext cx="1053494"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Arial"/>
                <a:ea typeface="Arial"/>
                <a:cs typeface="Arial"/>
                <a:sym typeface="Arial"/>
              </a:rPr>
              <a:t>n log(n)</a:t>
            </a:r>
            <a:endParaRPr sz="1800">
              <a:solidFill>
                <a:schemeClr val="dk1"/>
              </a:solidFill>
              <a:latin typeface="Arial"/>
              <a:ea typeface="Arial"/>
              <a:cs typeface="Arial"/>
              <a:sym typeface="Arial"/>
            </a:endParaRPr>
          </a:p>
        </p:txBody>
      </p:sp>
      <p:sp>
        <p:nvSpPr>
          <p:cNvPr id="236" name="Google Shape;236;p13"/>
          <p:cNvSpPr txBox="1"/>
          <p:nvPr/>
        </p:nvSpPr>
        <p:spPr>
          <a:xfrm>
            <a:off x="8382001" y="20574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3</a:t>
            </a:r>
            <a:endParaRPr sz="1800">
              <a:solidFill>
                <a:schemeClr val="dk1"/>
              </a:solidFill>
              <a:latin typeface="Arial"/>
              <a:ea typeface="Arial"/>
              <a:cs typeface="Arial"/>
              <a:sym typeface="Arial"/>
            </a:endParaRPr>
          </a:p>
        </p:txBody>
      </p:sp>
      <p:sp>
        <p:nvSpPr>
          <p:cNvPr id="237" name="Google Shape;237;p13"/>
          <p:cNvSpPr txBox="1"/>
          <p:nvPr/>
        </p:nvSpPr>
        <p:spPr>
          <a:xfrm>
            <a:off x="8686801" y="5181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p:txBody>
      </p:sp>
      <p:pic>
        <p:nvPicPr>
          <p:cNvPr descr="BRAC University Jobs 2020- Jobs in BRAC University- careerz360.com" id="238" name="Google Shape;238;p13"/>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39" name="Google Shape;239;p13"/>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4" name="Shape 244"/>
        <p:cNvGrpSpPr/>
        <p:nvPr/>
      </p:nvGrpSpPr>
      <p:grpSpPr>
        <a:xfrm>
          <a:off x="0" y="0"/>
          <a:ext cx="0" cy="0"/>
          <a:chOff x="0" y="0"/>
          <a:chExt cx="0" cy="0"/>
        </a:xfrm>
      </p:grpSpPr>
      <p:pic>
        <p:nvPicPr>
          <p:cNvPr descr="E:\CSE830\MATLAB\Lec3\COMPLEX4.GIF" id="245" name="Google Shape;245;p14"/>
          <p:cNvPicPr preferRelativeResize="0"/>
          <p:nvPr/>
        </p:nvPicPr>
        <p:blipFill rotWithShape="1">
          <a:blip r:embed="rId3">
            <a:alphaModFix/>
          </a:blip>
          <a:srcRect b="0" l="0" r="0" t="0"/>
          <a:stretch/>
        </p:blipFill>
        <p:spPr>
          <a:xfrm>
            <a:off x="2057400" y="1524000"/>
            <a:ext cx="7791450" cy="5194300"/>
          </a:xfrm>
          <a:prstGeom prst="rect">
            <a:avLst/>
          </a:prstGeom>
          <a:noFill/>
          <a:ln>
            <a:noFill/>
          </a:ln>
        </p:spPr>
      </p:pic>
      <p:sp>
        <p:nvSpPr>
          <p:cNvPr id="246" name="Google Shape;246;p1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Complexity Graphs </a:t>
            </a:r>
            <a:r>
              <a:rPr lang="en-US" sz="3600"/>
              <a:t>(log scale)</a:t>
            </a:r>
            <a:endParaRPr/>
          </a:p>
        </p:txBody>
      </p:sp>
      <p:sp>
        <p:nvSpPr>
          <p:cNvPr id="247" name="Google Shape;247;p14"/>
          <p:cNvSpPr txBox="1"/>
          <p:nvPr/>
        </p:nvSpPr>
        <p:spPr>
          <a:xfrm>
            <a:off x="9067800" y="41910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10</a:t>
            </a:r>
            <a:endParaRPr sz="1800">
              <a:solidFill>
                <a:schemeClr val="dk1"/>
              </a:solidFill>
              <a:latin typeface="Arial"/>
              <a:ea typeface="Arial"/>
              <a:cs typeface="Arial"/>
              <a:sym typeface="Arial"/>
            </a:endParaRPr>
          </a:p>
        </p:txBody>
      </p:sp>
      <p:sp>
        <p:nvSpPr>
          <p:cNvPr id="248" name="Google Shape;248;p14"/>
          <p:cNvSpPr txBox="1"/>
          <p:nvPr/>
        </p:nvSpPr>
        <p:spPr>
          <a:xfrm>
            <a:off x="9067800" y="2438400"/>
            <a:ext cx="6511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20</a:t>
            </a:r>
            <a:endParaRPr sz="1800">
              <a:solidFill>
                <a:schemeClr val="dk1"/>
              </a:solidFill>
              <a:latin typeface="Arial"/>
              <a:ea typeface="Arial"/>
              <a:cs typeface="Arial"/>
              <a:sym typeface="Arial"/>
            </a:endParaRPr>
          </a:p>
        </p:txBody>
      </p:sp>
      <p:sp>
        <p:nvSpPr>
          <p:cNvPr id="249" name="Google Shape;249;p14"/>
          <p:cNvSpPr txBox="1"/>
          <p:nvPr/>
        </p:nvSpPr>
        <p:spPr>
          <a:xfrm>
            <a:off x="4953001" y="20574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n</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50" name="Google Shape;250;p14"/>
          <p:cNvSpPr txBox="1"/>
          <p:nvPr/>
        </p:nvSpPr>
        <p:spPr>
          <a:xfrm>
            <a:off x="9220201" y="5486400"/>
            <a:ext cx="81785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1.1</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51" name="Google Shape;251;p14"/>
          <p:cNvSpPr txBox="1"/>
          <p:nvPr/>
        </p:nvSpPr>
        <p:spPr>
          <a:xfrm>
            <a:off x="9296401" y="3276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2</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sp>
        <p:nvSpPr>
          <p:cNvPr id="252" name="Google Shape;252;p14"/>
          <p:cNvSpPr txBox="1"/>
          <p:nvPr/>
        </p:nvSpPr>
        <p:spPr>
          <a:xfrm>
            <a:off x="9296401" y="1752600"/>
            <a:ext cx="51809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Arial"/>
                <a:ea typeface="Arial"/>
                <a:cs typeface="Arial"/>
                <a:sym typeface="Arial"/>
              </a:rPr>
              <a:t>3</a:t>
            </a:r>
            <a:r>
              <a:rPr baseline="30000" lang="en-US" sz="2800">
                <a:solidFill>
                  <a:schemeClr val="dk1"/>
                </a:solidFill>
                <a:latin typeface="Arial"/>
                <a:ea typeface="Arial"/>
                <a:cs typeface="Arial"/>
                <a:sym typeface="Arial"/>
              </a:rPr>
              <a:t>n</a:t>
            </a:r>
            <a:endParaRPr sz="1800">
              <a:solidFill>
                <a:schemeClr val="dk1"/>
              </a:solidFill>
              <a:latin typeface="Arial"/>
              <a:ea typeface="Arial"/>
              <a:cs typeface="Arial"/>
              <a:sym typeface="Arial"/>
            </a:endParaRPr>
          </a:p>
        </p:txBody>
      </p:sp>
      <p:pic>
        <p:nvPicPr>
          <p:cNvPr descr="BRAC University Jobs 2020- Jobs in BRAC University- careerz360.com" id="253" name="Google Shape;253;p14"/>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54" name="Google Shape;254;p14"/>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1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Complexity</a:t>
            </a:r>
            <a:endParaRPr/>
          </a:p>
        </p:txBody>
      </p:sp>
      <p:sp>
        <p:nvSpPr>
          <p:cNvPr id="261" name="Google Shape;261;p1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Arial"/>
              <a:buChar char="•"/>
            </a:pPr>
            <a:r>
              <a:rPr lang="en-US">
                <a:solidFill>
                  <a:srgbClr val="FF0000"/>
                </a:solidFill>
              </a:rPr>
              <a:t>Worst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maximum</a:t>
            </a:r>
            <a:r>
              <a:rPr lang="en-US"/>
              <a:t> number of steps taken on any instance of size </a:t>
            </a:r>
            <a:r>
              <a:rPr i="1" lang="en-US"/>
              <a:t>n</a:t>
            </a:r>
            <a:endParaRPr/>
          </a:p>
          <a:p>
            <a:pPr indent="-342900" lvl="0" marL="342900" rtl="0" algn="l">
              <a:spcBef>
                <a:spcPts val="560"/>
              </a:spcBef>
              <a:spcAft>
                <a:spcPts val="0"/>
              </a:spcAft>
              <a:buClr>
                <a:srgbClr val="009900"/>
              </a:buClr>
              <a:buSzPts val="2800"/>
              <a:buFont typeface="Arial"/>
              <a:buChar char="•"/>
            </a:pPr>
            <a:r>
              <a:rPr lang="en-US">
                <a:solidFill>
                  <a:srgbClr val="009900"/>
                </a:solidFill>
              </a:rPr>
              <a:t>Best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minimum</a:t>
            </a:r>
            <a:r>
              <a:rPr lang="en-US"/>
              <a:t> number of steps taken on any instance of size </a:t>
            </a:r>
            <a:r>
              <a:rPr i="1" lang="en-US"/>
              <a:t>n</a:t>
            </a:r>
            <a:endParaRPr/>
          </a:p>
          <a:p>
            <a:pPr indent="-342900" lvl="0" marL="342900" rtl="0" algn="l">
              <a:spcBef>
                <a:spcPts val="560"/>
              </a:spcBef>
              <a:spcAft>
                <a:spcPts val="0"/>
              </a:spcAft>
              <a:buClr>
                <a:srgbClr val="3333FF"/>
              </a:buClr>
              <a:buSzPts val="2800"/>
              <a:buFont typeface="Arial"/>
              <a:buChar char="•"/>
            </a:pPr>
            <a:r>
              <a:rPr lang="en-US">
                <a:solidFill>
                  <a:srgbClr val="3333FF"/>
                </a:solidFill>
              </a:rPr>
              <a:t>Average Case Complexity:</a:t>
            </a:r>
            <a:endParaRPr/>
          </a:p>
          <a:p>
            <a:pPr indent="-285750" lvl="1" marL="742950" rtl="0" algn="l">
              <a:spcBef>
                <a:spcPts val="480"/>
              </a:spcBef>
              <a:spcAft>
                <a:spcPts val="0"/>
              </a:spcAft>
              <a:buClr>
                <a:schemeClr val="dk1"/>
              </a:buClr>
              <a:buSzPts val="2400"/>
              <a:buFont typeface="Arial"/>
              <a:buChar char="–"/>
            </a:pPr>
            <a:r>
              <a:rPr lang="en-US"/>
              <a:t>the function defined by the </a:t>
            </a:r>
            <a:r>
              <a:rPr i="1" lang="en-US"/>
              <a:t>average</a:t>
            </a:r>
            <a:r>
              <a:rPr lang="en-US"/>
              <a:t> number of steps taken on any instance of size </a:t>
            </a:r>
            <a:r>
              <a:rPr i="1" lang="en-US"/>
              <a:t>n</a:t>
            </a:r>
            <a:endParaRPr/>
          </a:p>
          <a:p>
            <a:pPr indent="-2857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2857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p:txBody>
      </p:sp>
      <p:pic>
        <p:nvPicPr>
          <p:cNvPr descr="BRAC University Jobs 2020- Jobs in BRAC University- careerz360.com" id="262" name="Google Shape;262;p1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263" name="Google Shape;263;p15"/>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8" name="Shape 268"/>
        <p:cNvGrpSpPr/>
        <p:nvPr/>
      </p:nvGrpSpPr>
      <p:grpSpPr>
        <a:xfrm>
          <a:off x="0" y="0"/>
          <a:ext cx="0" cy="0"/>
          <a:chOff x="0" y="0"/>
          <a:chExt cx="0" cy="0"/>
        </a:xfrm>
      </p:grpSpPr>
      <p:sp>
        <p:nvSpPr>
          <p:cNvPr id="269" name="Google Shape;269;p16"/>
          <p:cNvSpPr txBox="1"/>
          <p:nvPr>
            <p:ph type="title"/>
          </p:nvPr>
        </p:nvSpPr>
        <p:spPr>
          <a:xfrm>
            <a:off x="1928813" y="0"/>
            <a:ext cx="84582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2800"/>
              <a:t>Best, Worst, and Average Case Complexity</a:t>
            </a:r>
            <a:endParaRPr/>
          </a:p>
        </p:txBody>
      </p:sp>
      <p:sp>
        <p:nvSpPr>
          <p:cNvPr id="270" name="Google Shape;270;p1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pic>
        <p:nvPicPr>
          <p:cNvPr descr="img30" id="271" name="Google Shape;271;p16"/>
          <p:cNvPicPr preferRelativeResize="0"/>
          <p:nvPr/>
        </p:nvPicPr>
        <p:blipFill rotWithShape="1">
          <a:blip r:embed="rId3">
            <a:alphaModFix/>
          </a:blip>
          <a:srcRect b="0" l="0" r="0" t="0"/>
          <a:stretch/>
        </p:blipFill>
        <p:spPr>
          <a:xfrm>
            <a:off x="3090863" y="1908176"/>
            <a:ext cx="5245100" cy="3559175"/>
          </a:xfrm>
          <a:prstGeom prst="rect">
            <a:avLst/>
          </a:prstGeom>
          <a:noFill/>
          <a:ln>
            <a:noFill/>
          </a:ln>
        </p:spPr>
      </p:pic>
      <p:sp>
        <p:nvSpPr>
          <p:cNvPr id="272" name="Google Shape;272;p16"/>
          <p:cNvSpPr/>
          <p:nvPr/>
        </p:nvSpPr>
        <p:spPr>
          <a:xfrm>
            <a:off x="7272339" y="1866901"/>
            <a:ext cx="17494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FF0000"/>
                </a:solidFill>
                <a:latin typeface="Verdana"/>
                <a:ea typeface="Verdana"/>
                <a:cs typeface="Verdana"/>
                <a:sym typeface="Verdana"/>
              </a:rPr>
              <a:t>Worst Case Complexity</a:t>
            </a:r>
            <a:endParaRPr/>
          </a:p>
        </p:txBody>
      </p:sp>
      <p:sp>
        <p:nvSpPr>
          <p:cNvPr id="273" name="Google Shape;273;p16"/>
          <p:cNvSpPr/>
          <p:nvPr/>
        </p:nvSpPr>
        <p:spPr>
          <a:xfrm>
            <a:off x="7278689" y="2967039"/>
            <a:ext cx="19526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FF"/>
                </a:solidFill>
                <a:latin typeface="Verdana"/>
                <a:ea typeface="Verdana"/>
                <a:cs typeface="Verdana"/>
                <a:sym typeface="Verdana"/>
              </a:rPr>
              <a:t>Average Case Complexity</a:t>
            </a:r>
            <a:endParaRPr/>
          </a:p>
        </p:txBody>
      </p:sp>
      <p:sp>
        <p:nvSpPr>
          <p:cNvPr id="274" name="Google Shape;274;p16"/>
          <p:cNvSpPr/>
          <p:nvPr/>
        </p:nvSpPr>
        <p:spPr>
          <a:xfrm>
            <a:off x="7329489" y="4022726"/>
            <a:ext cx="1952625" cy="6463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9900"/>
                </a:solidFill>
                <a:latin typeface="Verdana"/>
                <a:ea typeface="Verdana"/>
                <a:cs typeface="Verdana"/>
                <a:sym typeface="Verdana"/>
              </a:rPr>
              <a:t>Best Case Complexity</a:t>
            </a:r>
            <a:endParaRPr/>
          </a:p>
        </p:txBody>
      </p:sp>
      <p:sp>
        <p:nvSpPr>
          <p:cNvPr id="275" name="Google Shape;275;p16"/>
          <p:cNvSpPr/>
          <p:nvPr/>
        </p:nvSpPr>
        <p:spPr>
          <a:xfrm>
            <a:off x="2665413" y="1833563"/>
            <a:ext cx="1071562"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2"/>
                </a:solidFill>
                <a:latin typeface="Verdana"/>
                <a:ea typeface="Verdana"/>
                <a:cs typeface="Verdana"/>
                <a:sym typeface="Verdana"/>
              </a:rPr>
              <a:t>Number of steps</a:t>
            </a:r>
            <a:endParaRPr/>
          </a:p>
        </p:txBody>
      </p:sp>
      <p:sp>
        <p:nvSpPr>
          <p:cNvPr id="276" name="Google Shape;276;p16"/>
          <p:cNvSpPr/>
          <p:nvPr/>
        </p:nvSpPr>
        <p:spPr>
          <a:xfrm>
            <a:off x="7570788" y="5294313"/>
            <a:ext cx="1422400" cy="52322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accent2"/>
                </a:solidFill>
                <a:latin typeface="Verdana"/>
                <a:ea typeface="Verdana"/>
                <a:cs typeface="Verdana"/>
                <a:sym typeface="Verdana"/>
              </a:rPr>
              <a:t>N </a:t>
            </a:r>
            <a:endParaRPr/>
          </a:p>
          <a:p>
            <a:pPr indent="0" lvl="0" marL="0" marR="0" rtl="0" algn="l">
              <a:spcBef>
                <a:spcPts val="0"/>
              </a:spcBef>
              <a:spcAft>
                <a:spcPts val="0"/>
              </a:spcAft>
              <a:buNone/>
            </a:pPr>
            <a:r>
              <a:rPr lang="en-US" sz="1400">
                <a:solidFill>
                  <a:schemeClr val="accent2"/>
                </a:solidFill>
                <a:latin typeface="Verdana"/>
                <a:ea typeface="Verdana"/>
                <a:cs typeface="Verdana"/>
                <a:sym typeface="Verdana"/>
              </a:rPr>
              <a:t>(input size)</a:t>
            </a:r>
            <a:endParaRPr/>
          </a:p>
        </p:txBody>
      </p:sp>
      <p:pic>
        <p:nvPicPr>
          <p:cNvPr descr="BRAC University Jobs 2020- Jobs in BRAC University- careerz360.com" id="277" name="Google Shape;277;p16"/>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78" name="Google Shape;278;p1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3" name="Shape 283"/>
        <p:cNvGrpSpPr/>
        <p:nvPr/>
      </p:nvGrpSpPr>
      <p:grpSpPr>
        <a:xfrm>
          <a:off x="0" y="0"/>
          <a:ext cx="0" cy="0"/>
          <a:chOff x="0" y="0"/>
          <a:chExt cx="0" cy="0"/>
        </a:xfrm>
      </p:grpSpPr>
      <p:sp>
        <p:nvSpPr>
          <p:cNvPr id="284" name="Google Shape;284;p17"/>
          <p:cNvSpPr txBox="1"/>
          <p:nvPr>
            <p:ph type="title"/>
          </p:nvPr>
        </p:nvSpPr>
        <p:spPr>
          <a:xfrm>
            <a:off x="2184400" y="0"/>
            <a:ext cx="77724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Doing the Analysis</a:t>
            </a:r>
            <a:endParaRPr/>
          </a:p>
        </p:txBody>
      </p:sp>
      <p:sp>
        <p:nvSpPr>
          <p:cNvPr id="285" name="Google Shape;285;p17"/>
          <p:cNvSpPr txBox="1"/>
          <p:nvPr>
            <p:ph idx="1" type="body"/>
          </p:nvPr>
        </p:nvSpPr>
        <p:spPr>
          <a:xfrm>
            <a:off x="849086" y="1247775"/>
            <a:ext cx="9818915" cy="4114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000"/>
              <a:buFont typeface="Arial"/>
              <a:buChar char="•"/>
            </a:pPr>
            <a:r>
              <a:rPr lang="en-US" sz="2000"/>
              <a:t>It’s hard to estimate the running time exactly</a:t>
            </a:r>
            <a:endParaRPr/>
          </a:p>
          <a:p>
            <a:pPr indent="-285750" lvl="1" marL="742950" rtl="0" algn="l">
              <a:spcBef>
                <a:spcPts val="360"/>
              </a:spcBef>
              <a:spcAft>
                <a:spcPts val="0"/>
              </a:spcAft>
              <a:buClr>
                <a:schemeClr val="dk1"/>
              </a:buClr>
              <a:buSzPts val="1800"/>
              <a:buFont typeface="Arial"/>
              <a:buChar char="–"/>
            </a:pPr>
            <a:r>
              <a:rPr lang="en-US" sz="1800"/>
              <a:t>Best case depends on the input</a:t>
            </a:r>
            <a:endParaRPr/>
          </a:p>
          <a:p>
            <a:pPr indent="-285750" lvl="1" marL="742950" rtl="0" algn="l">
              <a:spcBef>
                <a:spcPts val="360"/>
              </a:spcBef>
              <a:spcAft>
                <a:spcPts val="0"/>
              </a:spcAft>
              <a:buClr>
                <a:schemeClr val="dk1"/>
              </a:buClr>
              <a:buSzPts val="1800"/>
              <a:buFont typeface="Arial"/>
              <a:buChar char="–"/>
            </a:pPr>
            <a:r>
              <a:rPr lang="en-US" sz="1800"/>
              <a:t>Average case is difficult to compute</a:t>
            </a:r>
            <a:endParaRPr/>
          </a:p>
          <a:p>
            <a:pPr indent="-285750" lvl="1" marL="742950" rtl="0" algn="l">
              <a:spcBef>
                <a:spcPts val="360"/>
              </a:spcBef>
              <a:spcAft>
                <a:spcPts val="0"/>
              </a:spcAft>
              <a:buClr>
                <a:schemeClr val="dk1"/>
              </a:buClr>
              <a:buSzPts val="1800"/>
              <a:buFont typeface="Arial"/>
              <a:buChar char="–"/>
            </a:pPr>
            <a:r>
              <a:rPr lang="en-US" sz="1800"/>
              <a:t>So we usually focus on worst case analysis</a:t>
            </a:r>
            <a:endParaRPr/>
          </a:p>
          <a:p>
            <a:pPr indent="-228600" lvl="2" marL="1143000" rtl="0" algn="l">
              <a:spcBef>
                <a:spcPts val="360"/>
              </a:spcBef>
              <a:spcAft>
                <a:spcPts val="0"/>
              </a:spcAft>
              <a:buClr>
                <a:schemeClr val="accent2"/>
              </a:buClr>
              <a:buSzPts val="1800"/>
              <a:buFont typeface="Arial"/>
              <a:buChar char="•"/>
            </a:pPr>
            <a:r>
              <a:rPr lang="en-US" sz="1800"/>
              <a:t>Easier to compute</a:t>
            </a:r>
            <a:endParaRPr/>
          </a:p>
          <a:p>
            <a:pPr indent="-228600" lvl="2" marL="1143000" rtl="0" algn="l">
              <a:spcBef>
                <a:spcPts val="360"/>
              </a:spcBef>
              <a:spcAft>
                <a:spcPts val="0"/>
              </a:spcAft>
              <a:buClr>
                <a:schemeClr val="accent2"/>
              </a:buClr>
              <a:buSzPts val="1800"/>
              <a:buFont typeface="Arial"/>
              <a:buChar char="•"/>
            </a:pPr>
            <a:r>
              <a:rPr lang="en-US" sz="1800"/>
              <a:t>Usually close to the actual running time</a:t>
            </a:r>
            <a:endParaRPr/>
          </a:p>
          <a:p>
            <a:pPr indent="-342900" lvl="0" marL="342900" rtl="0" algn="l">
              <a:spcBef>
                <a:spcPts val="400"/>
              </a:spcBef>
              <a:spcAft>
                <a:spcPts val="0"/>
              </a:spcAft>
              <a:buClr>
                <a:schemeClr val="accent2"/>
              </a:buClr>
              <a:buSzPts val="2000"/>
              <a:buFont typeface="Arial"/>
              <a:buChar char="•"/>
            </a:pPr>
            <a:r>
              <a:rPr lang="en-US" sz="2000"/>
              <a:t>Strategy: find a function (an equation) that, for large n, is an upper bound to the actual function (actual number of steps, memory usage, etc.)</a:t>
            </a:r>
            <a:endParaRPr/>
          </a:p>
          <a:p>
            <a:pPr indent="-165100" lvl="0" marL="342900" rtl="0" algn="l">
              <a:spcBef>
                <a:spcPts val="560"/>
              </a:spcBef>
              <a:spcAft>
                <a:spcPts val="0"/>
              </a:spcAft>
              <a:buClr>
                <a:schemeClr val="accent2"/>
              </a:buClr>
              <a:buSzPts val="2800"/>
              <a:buFont typeface="Arial"/>
              <a:buNone/>
            </a:pPr>
            <a:r>
              <a:t/>
            </a:r>
            <a:endParaRPr/>
          </a:p>
        </p:txBody>
      </p:sp>
      <p:grpSp>
        <p:nvGrpSpPr>
          <p:cNvPr id="286" name="Google Shape;286;p17"/>
          <p:cNvGrpSpPr/>
          <p:nvPr/>
        </p:nvGrpSpPr>
        <p:grpSpPr>
          <a:xfrm>
            <a:off x="3396697" y="4161452"/>
            <a:ext cx="5087937" cy="2524619"/>
            <a:chOff x="1220" y="2404"/>
            <a:chExt cx="3205" cy="1649"/>
          </a:xfrm>
        </p:grpSpPr>
        <p:pic>
          <p:nvPicPr>
            <p:cNvPr descr="img46" id="287" name="Google Shape;287;p17"/>
            <p:cNvPicPr preferRelativeResize="0"/>
            <p:nvPr/>
          </p:nvPicPr>
          <p:blipFill rotWithShape="1">
            <a:blip r:embed="rId3">
              <a:alphaModFix/>
            </a:blip>
            <a:srcRect b="0" l="0" r="0" t="0"/>
            <a:stretch/>
          </p:blipFill>
          <p:spPr>
            <a:xfrm>
              <a:off x="1220" y="2404"/>
              <a:ext cx="2117" cy="1649"/>
            </a:xfrm>
            <a:prstGeom prst="rect">
              <a:avLst/>
            </a:prstGeom>
            <a:noFill/>
            <a:ln>
              <a:noFill/>
            </a:ln>
          </p:spPr>
        </p:pic>
        <p:sp>
          <p:nvSpPr>
            <p:cNvPr id="288" name="Google Shape;288;p17"/>
            <p:cNvSpPr/>
            <p:nvPr/>
          </p:nvSpPr>
          <p:spPr>
            <a:xfrm>
              <a:off x="3070" y="2597"/>
              <a:ext cx="1173"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Upper bound</a:t>
              </a:r>
              <a:endParaRPr/>
            </a:p>
          </p:txBody>
        </p:sp>
        <p:sp>
          <p:nvSpPr>
            <p:cNvPr id="289" name="Google Shape;289;p17"/>
            <p:cNvSpPr/>
            <p:nvPr/>
          </p:nvSpPr>
          <p:spPr>
            <a:xfrm>
              <a:off x="3133" y="3040"/>
              <a:ext cx="1173"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Lower bound</a:t>
              </a:r>
              <a:endParaRPr/>
            </a:p>
          </p:txBody>
        </p:sp>
        <p:sp>
          <p:nvSpPr>
            <p:cNvPr id="290" name="Google Shape;290;p17"/>
            <p:cNvSpPr/>
            <p:nvPr/>
          </p:nvSpPr>
          <p:spPr>
            <a:xfrm>
              <a:off x="3154" y="2813"/>
              <a:ext cx="1271" cy="231"/>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2"/>
                  </a:solidFill>
                  <a:latin typeface="Verdana"/>
                  <a:ea typeface="Verdana"/>
                  <a:cs typeface="Verdana"/>
                  <a:sym typeface="Verdana"/>
                </a:rPr>
                <a:t>Actual function</a:t>
              </a:r>
              <a:endParaRPr/>
            </a:p>
          </p:txBody>
        </p:sp>
      </p:grpSp>
      <p:pic>
        <p:nvPicPr>
          <p:cNvPr descr="BRAC University Jobs 2020- Jobs in BRAC University- careerz360.com" id="291" name="Google Shape;291;p17"/>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292" name="Google Shape;292;p17"/>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1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Motivation for Asymptotic Analysis</a:t>
            </a:r>
            <a:endParaRPr/>
          </a:p>
        </p:txBody>
      </p:sp>
      <p:sp>
        <p:nvSpPr>
          <p:cNvPr id="299" name="Google Shape;299;p1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 </a:t>
            </a:r>
            <a:r>
              <a:rPr i="1" lang="en-US"/>
              <a:t>exact computation</a:t>
            </a:r>
            <a:r>
              <a:rPr lang="en-US"/>
              <a:t> of worst-case running time can be difficult </a:t>
            </a:r>
            <a:endParaRPr/>
          </a:p>
          <a:p>
            <a:pPr indent="-285750" lvl="1" marL="742950" rtl="0" algn="l">
              <a:spcBef>
                <a:spcPts val="480"/>
              </a:spcBef>
              <a:spcAft>
                <a:spcPts val="0"/>
              </a:spcAft>
              <a:buClr>
                <a:schemeClr val="dk1"/>
              </a:buClr>
              <a:buSzPts val="2400"/>
              <a:buFont typeface="Arial"/>
              <a:buChar char="–"/>
            </a:pPr>
            <a:r>
              <a:rPr lang="en-US"/>
              <a:t>Function may have many terms: </a:t>
            </a:r>
            <a:endParaRPr/>
          </a:p>
          <a:p>
            <a:pPr indent="-228600" lvl="2" marL="1143000" rtl="0" algn="l">
              <a:spcBef>
                <a:spcPts val="400"/>
              </a:spcBef>
              <a:spcAft>
                <a:spcPts val="0"/>
              </a:spcAft>
              <a:buClr>
                <a:schemeClr val="accent2"/>
              </a:buClr>
              <a:buSzPts val="2000"/>
              <a:buFont typeface="Arial"/>
              <a:buChar char="•"/>
            </a:pPr>
            <a:r>
              <a:rPr lang="en-US"/>
              <a:t>4n</a:t>
            </a:r>
            <a:r>
              <a:rPr baseline="30000" lang="en-US"/>
              <a:t>2</a:t>
            </a:r>
            <a:r>
              <a:rPr lang="en-US"/>
              <a:t> - 3n log n + 17.5 n - 43 n</a:t>
            </a:r>
            <a:r>
              <a:rPr baseline="30000" lang="en-US"/>
              <a:t>⅔ </a:t>
            </a:r>
            <a:r>
              <a:rPr lang="en-US"/>
              <a:t>+ 75 </a:t>
            </a:r>
            <a:endParaRPr/>
          </a:p>
          <a:p>
            <a:pPr indent="-342900" lvl="0" marL="342900" rtl="0" algn="l">
              <a:spcBef>
                <a:spcPts val="560"/>
              </a:spcBef>
              <a:spcAft>
                <a:spcPts val="0"/>
              </a:spcAft>
              <a:buClr>
                <a:schemeClr val="accent2"/>
              </a:buClr>
              <a:buSzPts val="2800"/>
              <a:buFont typeface="Arial"/>
              <a:buChar char="•"/>
            </a:pPr>
            <a:r>
              <a:rPr lang="en-US"/>
              <a:t>An </a:t>
            </a:r>
            <a:r>
              <a:rPr i="1" lang="en-US"/>
              <a:t>exact computation</a:t>
            </a:r>
            <a:r>
              <a:rPr lang="en-US"/>
              <a:t> of worst-case running time is unnecessary</a:t>
            </a:r>
            <a:endParaRPr/>
          </a:p>
        </p:txBody>
      </p:sp>
      <p:pic>
        <p:nvPicPr>
          <p:cNvPr descr="BRAC University Jobs 2020- Jobs in BRAC University- careerz360.com" id="300" name="Google Shape;300;p1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01" name="Google Shape;301;p1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455084" y="285749"/>
            <a:ext cx="10972800" cy="90408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Classifying functions by their</a:t>
            </a:r>
            <a:br>
              <a:rPr lang="en-US"/>
            </a:br>
            <a:r>
              <a:rPr lang="en-US"/>
              <a:t>Asymptotic Growth Rates </a:t>
            </a:r>
            <a:endParaRPr/>
          </a:p>
        </p:txBody>
      </p:sp>
      <p:sp>
        <p:nvSpPr>
          <p:cNvPr id="307" name="Google Shape;307;p19"/>
          <p:cNvSpPr txBox="1"/>
          <p:nvPr>
            <p:ph idx="1" type="body"/>
          </p:nvPr>
        </p:nvSpPr>
        <p:spPr>
          <a:xfrm>
            <a:off x="467784" y="1543050"/>
            <a:ext cx="10972800" cy="474821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asymptotic growth rate, asymptotic order, or </a:t>
            </a:r>
            <a:br>
              <a:rPr lang="en-US"/>
            </a:br>
            <a:r>
              <a:rPr lang="en-US"/>
              <a:t>order of functions </a:t>
            </a:r>
            <a:endParaRPr/>
          </a:p>
          <a:p>
            <a:pPr indent="-285750" lvl="1" marL="742950" rtl="0" algn="l">
              <a:spcBef>
                <a:spcPts val="480"/>
              </a:spcBef>
              <a:spcAft>
                <a:spcPts val="0"/>
              </a:spcAft>
              <a:buClr>
                <a:schemeClr val="dk1"/>
              </a:buClr>
              <a:buSzPts val="2400"/>
              <a:buFont typeface="Arial"/>
              <a:buChar char="–"/>
            </a:pPr>
            <a:r>
              <a:rPr lang="en-US"/>
              <a:t>Comparing and classifying functions that ignores </a:t>
            </a:r>
            <a:endParaRPr/>
          </a:p>
          <a:p>
            <a:pPr indent="-228600" lvl="2" marL="1143000" rtl="0" algn="l">
              <a:spcBef>
                <a:spcPts val="400"/>
              </a:spcBef>
              <a:spcAft>
                <a:spcPts val="0"/>
              </a:spcAft>
              <a:buClr>
                <a:schemeClr val="accent2"/>
              </a:buClr>
              <a:buSzPts val="2000"/>
              <a:buFont typeface="Arial"/>
              <a:buChar char="•"/>
            </a:pPr>
            <a:r>
              <a:rPr i="1" lang="en-US"/>
              <a:t>constant factors</a:t>
            </a:r>
            <a:r>
              <a:rPr lang="en-US"/>
              <a:t> and </a:t>
            </a:r>
            <a:endParaRPr/>
          </a:p>
          <a:p>
            <a:pPr indent="-228600" lvl="2" marL="1143000" rtl="0" algn="l">
              <a:spcBef>
                <a:spcPts val="400"/>
              </a:spcBef>
              <a:spcAft>
                <a:spcPts val="0"/>
              </a:spcAft>
              <a:buClr>
                <a:schemeClr val="accent2"/>
              </a:buClr>
              <a:buSzPts val="2000"/>
              <a:buFont typeface="Arial"/>
              <a:buChar char="•"/>
            </a:pPr>
            <a:r>
              <a:rPr i="1" lang="en-US"/>
              <a:t>small inputs</a:t>
            </a:r>
            <a:r>
              <a:rPr lang="en-US"/>
              <a:t>. </a:t>
            </a:r>
            <a:endParaRPr/>
          </a:p>
          <a:p>
            <a:pPr indent="-342900" lvl="0" marL="342900" rtl="0" algn="l">
              <a:spcBef>
                <a:spcPts val="560"/>
              </a:spcBef>
              <a:spcAft>
                <a:spcPts val="0"/>
              </a:spcAft>
              <a:buClr>
                <a:schemeClr val="accent2"/>
              </a:buClr>
              <a:buSzPts val="2800"/>
              <a:buFont typeface="Arial"/>
              <a:buChar char="•"/>
            </a:pPr>
            <a:r>
              <a:rPr lang="en-US"/>
              <a:t>The Sets big oh O(g), big theta Θ(g), big omega Ω(g)</a:t>
            </a:r>
            <a:endParaRPr/>
          </a:p>
        </p:txBody>
      </p:sp>
      <p:pic>
        <p:nvPicPr>
          <p:cNvPr descr="BRAC University Jobs 2020- Jobs in BRAC University- careerz360.com" id="308" name="Google Shape;308;p1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09" name="Google Shape;309;p1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Definition</a:t>
            </a:r>
            <a:endParaRPr/>
          </a:p>
        </p:txBody>
      </p:sp>
      <p:sp>
        <p:nvSpPr>
          <p:cNvPr id="129" name="Google Shape;129;p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 finite set of </a:t>
            </a:r>
            <a:r>
              <a:rPr lang="en-US" u="sng"/>
              <a:t>statements</a:t>
            </a:r>
            <a:r>
              <a:rPr lang="en-US"/>
              <a:t> that </a:t>
            </a:r>
            <a:r>
              <a:rPr lang="en-US" u="sng"/>
              <a:t>guarantees</a:t>
            </a:r>
            <a:r>
              <a:rPr lang="en-US"/>
              <a:t> an </a:t>
            </a:r>
            <a:r>
              <a:rPr lang="en-US" u="sng"/>
              <a:t>optimal</a:t>
            </a:r>
            <a:r>
              <a:rPr lang="en-US"/>
              <a:t> solution in finite interval of time</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Algorithmic thinking and problem solving skill are vital in making efficient solutions.</a:t>
            </a:r>
            <a:endParaRPr/>
          </a:p>
          <a:p>
            <a:pPr indent="0" lvl="0" marL="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The English word "ALGORITHM" derives from the Latin word AL-  AL-KHWARIZMI’S name. He developed the concept of an algorithm in Mathematics, and thus sometimes being called the “Grandfather of Computer Science".</a:t>
            </a:r>
            <a:endParaRPr/>
          </a:p>
        </p:txBody>
      </p:sp>
      <p:sp>
        <p:nvSpPr>
          <p:cNvPr id="130" name="Google Shape;130;p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31" name="Google Shape;131;p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4" name="Shape 314"/>
        <p:cNvGrpSpPr/>
        <p:nvPr/>
      </p:nvGrpSpPr>
      <p:grpSpPr>
        <a:xfrm>
          <a:off x="0" y="0"/>
          <a:ext cx="0" cy="0"/>
          <a:chOff x="0" y="0"/>
          <a:chExt cx="0" cy="0"/>
        </a:xfrm>
      </p:grpSpPr>
      <p:sp>
        <p:nvSpPr>
          <p:cNvPr id="315" name="Google Shape;315;p20"/>
          <p:cNvSpPr txBox="1"/>
          <p:nvPr>
            <p:ph type="title"/>
          </p:nvPr>
        </p:nvSpPr>
        <p:spPr>
          <a:xfrm>
            <a:off x="455084" y="320039"/>
            <a:ext cx="10972800" cy="118983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Classifying functions by their</a:t>
            </a:r>
            <a:br>
              <a:rPr lang="en-US"/>
            </a:br>
            <a:r>
              <a:rPr lang="en-US"/>
              <a:t>Asymptotic Growth Rates </a:t>
            </a:r>
            <a:endParaRPr/>
          </a:p>
        </p:txBody>
      </p:sp>
      <p:sp>
        <p:nvSpPr>
          <p:cNvPr id="316" name="Google Shape;316;p20"/>
          <p:cNvSpPr txBox="1"/>
          <p:nvPr>
            <p:ph idx="1" type="body"/>
          </p:nvPr>
        </p:nvSpPr>
        <p:spPr>
          <a:xfrm>
            <a:off x="467784" y="1931670"/>
            <a:ext cx="10972800" cy="4359594"/>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accent2"/>
              </a:buClr>
              <a:buSzPts val="2800"/>
              <a:buFont typeface="Arial"/>
              <a:buAutoNum type="arabicPeriod"/>
            </a:pPr>
            <a:r>
              <a:rPr lang="en-US"/>
              <a:t>O(g(n)), Big-Oh of g of n, the Asymptotic Upper Bound</a:t>
            </a:r>
            <a:endParaRPr/>
          </a:p>
          <a:p>
            <a:pPr indent="-514350" lvl="0" marL="514350" rtl="0" algn="l">
              <a:spcBef>
                <a:spcPts val="560"/>
              </a:spcBef>
              <a:spcAft>
                <a:spcPts val="0"/>
              </a:spcAft>
              <a:buClr>
                <a:schemeClr val="accent2"/>
              </a:buClr>
              <a:buSzPts val="2800"/>
              <a:buFont typeface="Arial"/>
              <a:buAutoNum type="arabicPeriod"/>
            </a:pPr>
            <a:r>
              <a:rPr lang="en-US">
                <a:latin typeface="Noto Sans Symbols"/>
                <a:ea typeface="Noto Sans Symbols"/>
                <a:cs typeface="Noto Sans Symbols"/>
                <a:sym typeface="Noto Sans Symbols"/>
              </a:rPr>
              <a:t>Θ</a:t>
            </a:r>
            <a:r>
              <a:rPr lang="en-US"/>
              <a:t>(g(n)), Theta of g of n, the Asymptotic Tight Bound </a:t>
            </a:r>
            <a:endParaRPr/>
          </a:p>
          <a:p>
            <a:pPr indent="-514350" lvl="0" marL="514350" rtl="0" algn="l">
              <a:spcBef>
                <a:spcPts val="560"/>
              </a:spcBef>
              <a:spcAft>
                <a:spcPts val="0"/>
              </a:spcAft>
              <a:buClr>
                <a:schemeClr val="accent2"/>
              </a:buClr>
              <a:buSzPts val="2800"/>
              <a:buFont typeface="Arial"/>
              <a:buAutoNum type="arabicPeriod"/>
            </a:pPr>
            <a:r>
              <a:rPr lang="en-US">
                <a:latin typeface="Noto Sans Symbols"/>
                <a:ea typeface="Noto Sans Symbols"/>
                <a:cs typeface="Noto Sans Symbols"/>
                <a:sym typeface="Noto Sans Symbols"/>
              </a:rPr>
              <a:t>Ω</a:t>
            </a:r>
            <a:r>
              <a:rPr lang="en-US"/>
              <a:t>(g(n)), Omega of g of n, the Asymptotic Lower Bound</a:t>
            </a:r>
            <a:endParaRPr/>
          </a:p>
        </p:txBody>
      </p:sp>
      <p:pic>
        <p:nvPicPr>
          <p:cNvPr descr="BRAC University Jobs 2020- Jobs in BRAC University- careerz360.com" id="317" name="Google Shape;317;p2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18" name="Google Shape;318;p2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2" name="Shape 322"/>
        <p:cNvGrpSpPr/>
        <p:nvPr/>
      </p:nvGrpSpPr>
      <p:grpSpPr>
        <a:xfrm>
          <a:off x="0" y="0"/>
          <a:ext cx="0" cy="0"/>
          <a:chOff x="0" y="0"/>
          <a:chExt cx="0" cy="0"/>
        </a:xfrm>
      </p:grpSpPr>
      <p:sp>
        <p:nvSpPr>
          <p:cNvPr id="323" name="Google Shape;323;p2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Big-O</a:t>
            </a:r>
            <a:endParaRPr/>
          </a:p>
        </p:txBody>
      </p:sp>
      <p:sp>
        <p:nvSpPr>
          <p:cNvPr id="324" name="Google Shape;324;p2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165100" lvl="0" marL="342900" rtl="0" algn="l">
              <a:spcBef>
                <a:spcPts val="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What does it mean?</a:t>
            </a:r>
            <a:endParaRPr/>
          </a:p>
          <a:p>
            <a:pPr indent="-285750" lvl="1" marL="742950" rtl="0" algn="l">
              <a:spcBef>
                <a:spcPts val="480"/>
              </a:spcBef>
              <a:spcAft>
                <a:spcPts val="0"/>
              </a:spcAft>
              <a:buClr>
                <a:schemeClr val="dk1"/>
              </a:buClr>
              <a:buSzPts val="2400"/>
              <a:buFont typeface="Arial"/>
              <a:buChar char="–"/>
            </a:pPr>
            <a:r>
              <a:rPr lang="en-US"/>
              <a:t>If </a:t>
            </a:r>
            <a:r>
              <a:rPr i="1" lang="en-US"/>
              <a:t>f</a:t>
            </a:r>
            <a:r>
              <a:rPr lang="en-US"/>
              <a:t>(</a:t>
            </a:r>
            <a:r>
              <a:rPr i="1" lang="en-US"/>
              <a:t>n</a:t>
            </a:r>
            <a:r>
              <a:rPr lang="en-US"/>
              <a:t>) = O(</a:t>
            </a:r>
            <a:r>
              <a:rPr i="1" lang="en-US"/>
              <a:t>n</a:t>
            </a:r>
            <a:r>
              <a:rPr baseline="30000" lang="en-US"/>
              <a:t>2</a:t>
            </a:r>
            <a:r>
              <a:rPr lang="en-US"/>
              <a:t>), then:</a:t>
            </a:r>
            <a:endParaRPr/>
          </a:p>
          <a:p>
            <a:pPr indent="-228600" lvl="2" marL="1143000" rtl="0" algn="l">
              <a:spcBef>
                <a:spcPts val="400"/>
              </a:spcBef>
              <a:spcAft>
                <a:spcPts val="0"/>
              </a:spcAft>
              <a:buClr>
                <a:schemeClr val="accent2"/>
              </a:buClr>
              <a:buSzPts val="2000"/>
              <a:buFont typeface="Arial"/>
              <a:buChar char="•"/>
            </a:pPr>
            <a:r>
              <a:rPr i="1" lang="en-US"/>
              <a:t>f</a:t>
            </a:r>
            <a:r>
              <a:rPr lang="en-US"/>
              <a:t>(</a:t>
            </a:r>
            <a:r>
              <a:rPr i="1" lang="en-US"/>
              <a:t>n</a:t>
            </a:r>
            <a:r>
              <a:rPr lang="en-US"/>
              <a:t>) can be larger than </a:t>
            </a:r>
            <a:r>
              <a:rPr i="1" lang="en-US"/>
              <a:t>n</a:t>
            </a:r>
            <a:r>
              <a:rPr baseline="30000" lang="en-US"/>
              <a:t>2</a:t>
            </a:r>
            <a:r>
              <a:rPr lang="en-US"/>
              <a:t> sometimes, </a:t>
            </a:r>
            <a:r>
              <a:rPr b="1" lang="en-US"/>
              <a:t>but…</a:t>
            </a:r>
            <a:endParaRPr/>
          </a:p>
          <a:p>
            <a:pPr indent="-228600" lvl="2" marL="1143000" rtl="0" algn="l">
              <a:spcBef>
                <a:spcPts val="400"/>
              </a:spcBef>
              <a:spcAft>
                <a:spcPts val="0"/>
              </a:spcAft>
              <a:buClr>
                <a:schemeClr val="accent2"/>
              </a:buClr>
              <a:buSzPts val="2000"/>
              <a:buFont typeface="Arial"/>
              <a:buChar char="•"/>
            </a:pPr>
            <a:r>
              <a:rPr lang="en-US"/>
              <a:t>We can choose some constant </a:t>
            </a:r>
            <a:r>
              <a:rPr b="1" i="1" lang="en-US">
                <a:solidFill>
                  <a:srgbClr val="FF0000"/>
                </a:solidFill>
              </a:rPr>
              <a:t>c</a:t>
            </a:r>
            <a:r>
              <a:rPr lang="en-US"/>
              <a:t> and some value </a:t>
            </a:r>
            <a:r>
              <a:rPr i="1" lang="en-US">
                <a:solidFill>
                  <a:srgbClr val="FF0000"/>
                </a:solidFill>
              </a:rPr>
              <a:t>n</a:t>
            </a:r>
            <a:r>
              <a:rPr baseline="-25000" i="1" lang="en-US">
                <a:solidFill>
                  <a:srgbClr val="FF0000"/>
                </a:solidFill>
              </a:rPr>
              <a:t>0</a:t>
            </a:r>
            <a:r>
              <a:rPr lang="en-US"/>
              <a:t> such that for </a:t>
            </a:r>
            <a:r>
              <a:rPr b="1" lang="en-US"/>
              <a:t>every</a:t>
            </a:r>
            <a:r>
              <a:rPr lang="en-US"/>
              <a:t> value of </a:t>
            </a:r>
            <a:r>
              <a:rPr b="1" i="1" lang="en-US">
                <a:solidFill>
                  <a:srgbClr val="FF0000"/>
                </a:solidFill>
              </a:rPr>
              <a:t>n</a:t>
            </a:r>
            <a:r>
              <a:rPr lang="en-US"/>
              <a:t> larger than </a:t>
            </a:r>
            <a:r>
              <a:rPr b="1" i="1" lang="en-US">
                <a:solidFill>
                  <a:srgbClr val="FF0000"/>
                </a:solidFill>
              </a:rPr>
              <a:t>n</a:t>
            </a:r>
            <a:r>
              <a:rPr b="1" baseline="-25000" i="1" lang="en-US">
                <a:solidFill>
                  <a:srgbClr val="FF0000"/>
                </a:solidFill>
              </a:rPr>
              <a:t>0</a:t>
            </a:r>
            <a:r>
              <a:rPr i="1" lang="en-US">
                <a:solidFill>
                  <a:srgbClr val="FF0000"/>
                </a:solidFill>
              </a:rPr>
              <a:t> :</a:t>
            </a:r>
            <a:r>
              <a:rPr lang="en-US">
                <a:solidFill>
                  <a:srgbClr val="FF0000"/>
                </a:solidFill>
              </a:rPr>
              <a:t> </a:t>
            </a:r>
            <a:r>
              <a:rPr i="1" lang="en-US">
                <a:solidFill>
                  <a:srgbClr val="FF0000"/>
                </a:solidFill>
              </a:rPr>
              <a:t>f</a:t>
            </a:r>
            <a:r>
              <a:rPr lang="en-US">
                <a:solidFill>
                  <a:srgbClr val="FF0000"/>
                </a:solidFill>
              </a:rPr>
              <a:t>(</a:t>
            </a:r>
            <a:r>
              <a:rPr i="1" lang="en-US">
                <a:solidFill>
                  <a:srgbClr val="FF0000"/>
                </a:solidFill>
              </a:rPr>
              <a:t>n</a:t>
            </a:r>
            <a:r>
              <a:rPr lang="en-US">
                <a:solidFill>
                  <a:srgbClr val="FF0000"/>
                </a:solidFill>
              </a:rPr>
              <a:t>) &lt; </a:t>
            </a:r>
            <a:r>
              <a:rPr i="1" lang="en-US">
                <a:solidFill>
                  <a:srgbClr val="FF0000"/>
                </a:solidFill>
              </a:rPr>
              <a:t>cn</a:t>
            </a:r>
            <a:r>
              <a:rPr baseline="30000" lang="en-US">
                <a:solidFill>
                  <a:srgbClr val="FF0000"/>
                </a:solidFill>
              </a:rPr>
              <a:t>2</a:t>
            </a:r>
            <a:endParaRPr/>
          </a:p>
          <a:p>
            <a:pPr indent="-228600" lvl="2" marL="1143000" rtl="0" algn="l">
              <a:spcBef>
                <a:spcPts val="400"/>
              </a:spcBef>
              <a:spcAft>
                <a:spcPts val="0"/>
              </a:spcAft>
              <a:buClr>
                <a:schemeClr val="accent2"/>
              </a:buClr>
              <a:buSzPts val="2000"/>
              <a:buFont typeface="Arial"/>
              <a:buChar char="•"/>
            </a:pPr>
            <a:r>
              <a:rPr lang="en-US"/>
              <a:t>That is, for values larger than </a:t>
            </a:r>
            <a:r>
              <a:rPr i="1" lang="en-US"/>
              <a:t>n</a:t>
            </a:r>
            <a:r>
              <a:rPr baseline="-25000" i="1" lang="en-US"/>
              <a:t>0</a:t>
            </a:r>
            <a:r>
              <a:rPr lang="en-US"/>
              <a:t>, </a:t>
            </a:r>
            <a:r>
              <a:rPr i="1" lang="en-US"/>
              <a:t>f</a:t>
            </a:r>
            <a:r>
              <a:rPr lang="en-US"/>
              <a:t>(</a:t>
            </a:r>
            <a:r>
              <a:rPr i="1" lang="en-US"/>
              <a:t>n</a:t>
            </a:r>
            <a:r>
              <a:rPr lang="en-US"/>
              <a:t>) is never more than a constant multiplier greater than </a:t>
            </a:r>
            <a:r>
              <a:rPr i="1" lang="en-US"/>
              <a:t>n</a:t>
            </a:r>
            <a:r>
              <a:rPr baseline="30000" lang="en-US"/>
              <a:t>2</a:t>
            </a:r>
            <a:endParaRPr/>
          </a:p>
          <a:p>
            <a:pPr indent="-228600" lvl="2" marL="1143000" rtl="0" algn="l">
              <a:spcBef>
                <a:spcPts val="400"/>
              </a:spcBef>
              <a:spcAft>
                <a:spcPts val="0"/>
              </a:spcAft>
              <a:buClr>
                <a:schemeClr val="accent2"/>
              </a:buClr>
              <a:buSzPts val="2000"/>
              <a:buFont typeface="Arial"/>
              <a:buChar char="•"/>
            </a:pPr>
            <a:r>
              <a:rPr lang="en-US"/>
              <a:t>Or, in other words, </a:t>
            </a:r>
            <a:r>
              <a:rPr i="1" lang="en-US"/>
              <a:t>f</a:t>
            </a:r>
            <a:r>
              <a:rPr lang="en-US"/>
              <a:t>(</a:t>
            </a:r>
            <a:r>
              <a:rPr i="1" lang="en-US"/>
              <a:t>n</a:t>
            </a:r>
            <a:r>
              <a:rPr lang="en-US"/>
              <a:t>) does not grow more than a constant factor faster than </a:t>
            </a:r>
            <a:r>
              <a:rPr i="1" lang="en-US"/>
              <a:t>n</a:t>
            </a:r>
            <a:r>
              <a:rPr baseline="30000" lang="en-US"/>
              <a:t>2</a:t>
            </a:r>
            <a:r>
              <a:rPr lang="en-US"/>
              <a:t>.</a:t>
            </a:r>
            <a:endParaRPr/>
          </a:p>
        </p:txBody>
      </p:sp>
      <p:sp>
        <p:nvSpPr>
          <p:cNvPr id="325" name="Google Shape;325;p21"/>
          <p:cNvSpPr txBox="1"/>
          <p:nvPr/>
        </p:nvSpPr>
        <p:spPr>
          <a:xfrm>
            <a:off x="1905000" y="1235075"/>
            <a:ext cx="8382000" cy="973138"/>
          </a:xfrm>
          <a:prstGeom prst="rect">
            <a:avLst/>
          </a:prstGeom>
          <a:blipFill rotWithShape="1">
            <a:blip r:embed="rId3">
              <a:alphaModFix/>
            </a:blip>
            <a:stretch>
              <a:fillRect b="0" l="-21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326" name="Google Shape;326;p21"/>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27" name="Google Shape;327;p2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1" name="Shape 331"/>
        <p:cNvGrpSpPr/>
        <p:nvPr/>
      </p:nvGrpSpPr>
      <p:grpSpPr>
        <a:xfrm>
          <a:off x="0" y="0"/>
          <a:ext cx="0" cy="0"/>
          <a:chOff x="0" y="0"/>
          <a:chExt cx="0" cy="0"/>
        </a:xfrm>
      </p:grpSpPr>
      <p:sp>
        <p:nvSpPr>
          <p:cNvPr id="332" name="Google Shape;332;p2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a:t>
            </a:r>
            <a:r>
              <a:rPr i="1" lang="en-US" sz="3600"/>
              <a:t>O</a:t>
            </a:r>
            <a:r>
              <a:rPr lang="en-US" sz="3600"/>
              <a:t>(</a:t>
            </a:r>
            <a:r>
              <a:rPr i="1" lang="en-US" sz="3600"/>
              <a:t>g</a:t>
            </a:r>
            <a:r>
              <a:rPr lang="en-US" sz="3600"/>
              <a:t>(</a:t>
            </a:r>
            <a:r>
              <a:rPr i="1" lang="en-US" sz="3600"/>
              <a:t>n</a:t>
            </a:r>
            <a:r>
              <a:rPr lang="en-US" sz="3600"/>
              <a:t>))</a:t>
            </a:r>
            <a:endParaRPr/>
          </a:p>
        </p:txBody>
      </p:sp>
      <p:cxnSp>
        <p:nvCxnSpPr>
          <p:cNvPr id="333" name="Google Shape;333;p22"/>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334" name="Google Shape;334;p22"/>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335" name="Google Shape;335;p22"/>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6" name="Google Shape;336;p22"/>
          <p:cNvSpPr/>
          <p:nvPr/>
        </p:nvSpPr>
        <p:spPr>
          <a:xfrm>
            <a:off x="2590800" y="3403600"/>
            <a:ext cx="5715000" cy="1817688"/>
          </a:xfrm>
          <a:custGeom>
            <a:rect b="b" l="l" r="r" t="t"/>
            <a:pathLst>
              <a:path extrusionOk="0" h="1145" w="3600">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37" name="Google Shape;337;p22"/>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338" name="Google Shape;338;p22"/>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339" name="Google Shape;339;p22"/>
          <p:cNvSpPr txBox="1"/>
          <p:nvPr/>
        </p:nvSpPr>
        <p:spPr>
          <a:xfrm>
            <a:off x="8289925" y="1336675"/>
            <a:ext cx="710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340" name="Google Shape;340;p22"/>
          <p:cNvSpPr txBox="1"/>
          <p:nvPr/>
        </p:nvSpPr>
        <p:spPr>
          <a:xfrm>
            <a:off x="8366125" y="3089275"/>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pic>
        <p:nvPicPr>
          <p:cNvPr descr="BRAC University Jobs 2020- Jobs in BRAC University- careerz360.com" id="341" name="Google Shape;341;p2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42" name="Google Shape;342;p22"/>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6" name="Shape 346"/>
        <p:cNvGrpSpPr/>
        <p:nvPr/>
      </p:nvGrpSpPr>
      <p:grpSpPr>
        <a:xfrm>
          <a:off x="0" y="0"/>
          <a:ext cx="0" cy="0"/>
          <a:chOff x="0" y="0"/>
          <a:chExt cx="0" cy="0"/>
        </a:xfrm>
      </p:grpSpPr>
      <p:sp>
        <p:nvSpPr>
          <p:cNvPr id="347" name="Google Shape;347;p2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48" name="Google Shape;348;p2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Examples</a:t>
            </a:r>
            <a:endParaRPr/>
          </a:p>
        </p:txBody>
      </p:sp>
      <p:sp>
        <p:nvSpPr>
          <p:cNvPr id="349" name="Google Shape;349;p23"/>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285750" lvl="1" marL="742950" rtl="0" algn="l">
              <a:lnSpc>
                <a:spcPct val="200000"/>
              </a:lnSpc>
              <a:spcBef>
                <a:spcPts val="0"/>
              </a:spcBef>
              <a:spcAft>
                <a:spcPts val="0"/>
              </a:spcAft>
              <a:buClr>
                <a:schemeClr val="dk1"/>
              </a:buClr>
              <a:buSzPts val="2400"/>
              <a:buFont typeface="Comic Sans MS"/>
              <a:buChar char="–"/>
            </a:pPr>
            <a:r>
              <a:rPr lang="en-US">
                <a:latin typeface="Comic Sans MS"/>
                <a:ea typeface="Comic Sans MS"/>
                <a:cs typeface="Comic Sans MS"/>
                <a:sym typeface="Comic Sans MS"/>
              </a:rPr>
              <a:t>2n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 O(n</a:t>
            </a:r>
            <a:r>
              <a:rPr baseline="30000" lang="en-US">
                <a:latin typeface="Comic Sans MS"/>
                <a:ea typeface="Comic Sans MS"/>
                <a:cs typeface="Comic Sans MS"/>
                <a:sym typeface="Comic Sans MS"/>
              </a:rPr>
              <a:t>3</a:t>
            </a:r>
            <a:r>
              <a:rPr lang="en-US">
                <a:latin typeface="Comic Sans MS"/>
                <a:ea typeface="Comic Sans MS"/>
                <a:cs typeface="Comic Sans MS"/>
                <a:sym typeface="Comic Sans MS"/>
              </a:rPr>
              <a:t>):</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1000n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+1000n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a:t>
            </a:r>
            <a:endParaRPr/>
          </a:p>
          <a:p>
            <a:pPr indent="-285750" lvl="1" marL="742950" rtl="0" algn="l">
              <a:lnSpc>
                <a:spcPct val="200000"/>
              </a:lnSpc>
              <a:spcBef>
                <a:spcPts val="480"/>
              </a:spcBef>
              <a:spcAft>
                <a:spcPts val="0"/>
              </a:spcAft>
              <a:buClr>
                <a:schemeClr val="dk1"/>
              </a:buClr>
              <a:buSzPts val="2400"/>
              <a:buFont typeface="Comic Sans MS"/>
              <a:buNone/>
            </a:pPr>
            <a:r>
              <a:rPr lang="en-US">
                <a:latin typeface="Comic Sans MS"/>
                <a:ea typeface="Comic Sans MS"/>
                <a:cs typeface="Comic Sans MS"/>
                <a:sym typeface="Comic Sans MS"/>
              </a:rPr>
              <a:t>	</a:t>
            </a:r>
            <a:endParaRPr/>
          </a:p>
          <a:p>
            <a:pPr indent="-285750" lvl="1" marL="742950" rtl="0" algn="l">
              <a:lnSpc>
                <a:spcPct val="20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 n = O(n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a:t>
            </a:r>
            <a:endParaRPr/>
          </a:p>
        </p:txBody>
      </p:sp>
      <p:sp>
        <p:nvSpPr>
          <p:cNvPr id="350" name="Google Shape;350;p23"/>
          <p:cNvSpPr/>
          <p:nvPr/>
        </p:nvSpPr>
        <p:spPr>
          <a:xfrm>
            <a:off x="4341814" y="1506538"/>
            <a:ext cx="51466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2n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 cn</a:t>
            </a:r>
            <a:r>
              <a:rPr baseline="30000" lang="en-US" sz="2400">
                <a:solidFill>
                  <a:schemeClr val="accent2"/>
                </a:solidFill>
                <a:latin typeface="Comic Sans MS"/>
                <a:ea typeface="Comic Sans MS"/>
                <a:cs typeface="Comic Sans MS"/>
                <a:sym typeface="Comic Sans MS"/>
              </a:rPr>
              <a:t>3 </a:t>
            </a:r>
            <a:r>
              <a:rPr lang="en-US" sz="2400">
                <a:solidFill>
                  <a:schemeClr val="accent2"/>
                </a:solidFill>
                <a:latin typeface="Comic Sans MS"/>
                <a:ea typeface="Comic Sans MS"/>
                <a:cs typeface="Comic Sans MS"/>
                <a:sym typeface="Comic Sans MS"/>
              </a:rPr>
              <a:t>⇒ 2 ≤ cn </a:t>
            </a:r>
            <a:r>
              <a:rPr lang="en-US" sz="2400">
                <a:solidFill>
                  <a:srgbClr val="002060"/>
                </a:solidFill>
                <a:latin typeface="Comic Sans MS"/>
                <a:ea typeface="Comic Sans MS"/>
                <a:cs typeface="Comic Sans MS"/>
                <a:sym typeface="Comic Sans MS"/>
              </a:rPr>
              <a:t>⇒</a:t>
            </a:r>
            <a:r>
              <a:rPr lang="en-US" sz="2400">
                <a:solidFill>
                  <a:srgbClr val="FF0000"/>
                </a:solidFill>
                <a:latin typeface="Comic Sans MS"/>
                <a:ea typeface="Comic Sans MS"/>
                <a:cs typeface="Comic Sans MS"/>
                <a:sym typeface="Comic Sans MS"/>
              </a:rPr>
              <a:t> c = 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2</a:t>
            </a:r>
            <a:endParaRPr/>
          </a:p>
        </p:txBody>
      </p:sp>
      <p:sp>
        <p:nvSpPr>
          <p:cNvPr id="351" name="Google Shape;351;p23"/>
          <p:cNvSpPr/>
          <p:nvPr/>
        </p:nvSpPr>
        <p:spPr>
          <a:xfrm>
            <a:off x="4262438" y="2320925"/>
            <a:ext cx="48831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 cn</a:t>
            </a:r>
            <a:r>
              <a:rPr baseline="30000" lang="en-US" sz="2400">
                <a:solidFill>
                  <a:schemeClr val="accent2"/>
                </a:solidFill>
                <a:latin typeface="Comic Sans MS"/>
                <a:ea typeface="Comic Sans MS"/>
                <a:cs typeface="Comic Sans MS"/>
                <a:sym typeface="Comic Sans MS"/>
              </a:rPr>
              <a:t>2 </a:t>
            </a:r>
            <a:r>
              <a:rPr lang="en-US" sz="2400">
                <a:solidFill>
                  <a:schemeClr val="accent2"/>
                </a:solidFill>
                <a:latin typeface="Comic Sans MS"/>
                <a:ea typeface="Comic Sans MS"/>
                <a:cs typeface="Comic Sans MS"/>
                <a:sym typeface="Comic Sans MS"/>
              </a:rPr>
              <a:t>⇒ c ≥  1  ⇒ </a:t>
            </a:r>
            <a:r>
              <a:rPr lang="en-US" sz="2400">
                <a:solidFill>
                  <a:srgbClr val="FF0000"/>
                </a:solidFill>
                <a:latin typeface="Comic Sans MS"/>
                <a:ea typeface="Comic Sans MS"/>
                <a:cs typeface="Comic Sans MS"/>
                <a:sym typeface="Comic Sans MS"/>
              </a:rPr>
              <a:t>c = 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1</a:t>
            </a:r>
            <a:endParaRPr/>
          </a:p>
        </p:txBody>
      </p:sp>
      <p:sp>
        <p:nvSpPr>
          <p:cNvPr id="352" name="Google Shape;352;p23"/>
          <p:cNvSpPr/>
          <p:nvPr/>
        </p:nvSpPr>
        <p:spPr>
          <a:xfrm>
            <a:off x="2298700" y="3814763"/>
            <a:ext cx="75707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accent2"/>
                </a:solidFill>
                <a:latin typeface="Comic Sans MS"/>
                <a:ea typeface="Comic Sans MS"/>
                <a:cs typeface="Comic Sans MS"/>
                <a:sym typeface="Comic Sans MS"/>
              </a:rPr>
              <a:t>1000n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+1000n ≤ cn</a:t>
            </a:r>
            <a:r>
              <a:rPr baseline="30000" lang="en-US" sz="2400">
                <a:solidFill>
                  <a:schemeClr val="accent2"/>
                </a:solidFill>
                <a:latin typeface="Comic Sans MS"/>
                <a:ea typeface="Comic Sans MS"/>
                <a:cs typeface="Comic Sans MS"/>
                <a:sym typeface="Comic Sans MS"/>
              </a:rPr>
              <a:t>2 </a:t>
            </a:r>
            <a:r>
              <a:rPr lang="en-US" sz="2400">
                <a:solidFill>
                  <a:schemeClr val="accent2"/>
                </a:solidFill>
                <a:latin typeface="Comic Sans MS"/>
                <a:ea typeface="Comic Sans MS"/>
                <a:cs typeface="Comic Sans MS"/>
                <a:sym typeface="Comic Sans MS"/>
              </a:rPr>
              <a:t>≤ cn</a:t>
            </a:r>
            <a:r>
              <a:rPr baseline="30000" lang="en-US" sz="2400">
                <a:solidFill>
                  <a:schemeClr val="accent2"/>
                </a:solidFill>
                <a:latin typeface="Comic Sans MS"/>
                <a:ea typeface="Comic Sans MS"/>
                <a:cs typeface="Comic Sans MS"/>
                <a:sym typeface="Comic Sans MS"/>
              </a:rPr>
              <a:t>2</a:t>
            </a:r>
            <a:r>
              <a:rPr lang="en-US" sz="2400">
                <a:solidFill>
                  <a:schemeClr val="accent2"/>
                </a:solidFill>
                <a:latin typeface="Comic Sans MS"/>
                <a:ea typeface="Comic Sans MS"/>
                <a:cs typeface="Comic Sans MS"/>
                <a:sym typeface="Comic Sans MS"/>
              </a:rPr>
              <a:t>+ 1000n ⇒ </a:t>
            </a:r>
            <a:r>
              <a:rPr lang="en-US" sz="2400">
                <a:solidFill>
                  <a:srgbClr val="FF0000"/>
                </a:solidFill>
                <a:latin typeface="Comic Sans MS"/>
                <a:ea typeface="Comic Sans MS"/>
                <a:cs typeface="Comic Sans MS"/>
                <a:sym typeface="Comic Sans MS"/>
              </a:rPr>
              <a:t>c=1001 and n</a:t>
            </a:r>
            <a:r>
              <a:rPr baseline="-25000" lang="en-US" sz="2400">
                <a:solidFill>
                  <a:srgbClr val="FF0000"/>
                </a:solidFill>
                <a:latin typeface="Comic Sans MS"/>
                <a:ea typeface="Comic Sans MS"/>
                <a:cs typeface="Comic Sans MS"/>
                <a:sym typeface="Comic Sans MS"/>
              </a:rPr>
              <a:t>0</a:t>
            </a:r>
            <a:r>
              <a:rPr lang="en-US" sz="2400">
                <a:solidFill>
                  <a:srgbClr val="FF0000"/>
                </a:solidFill>
                <a:latin typeface="Comic Sans MS"/>
                <a:ea typeface="Comic Sans MS"/>
                <a:cs typeface="Comic Sans MS"/>
                <a:sym typeface="Comic Sans MS"/>
              </a:rPr>
              <a:t> = 1</a:t>
            </a:r>
            <a:endParaRPr/>
          </a:p>
        </p:txBody>
      </p:sp>
      <p:sp>
        <p:nvSpPr>
          <p:cNvPr id="353" name="Google Shape;353;p23"/>
          <p:cNvSpPr/>
          <p:nvPr/>
        </p:nvSpPr>
        <p:spPr>
          <a:xfrm>
            <a:off x="4156076" y="4624388"/>
            <a:ext cx="5510213" cy="5191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omic Sans MS"/>
                <a:ea typeface="Comic Sans MS"/>
                <a:cs typeface="Comic Sans MS"/>
                <a:sym typeface="Comic Sans MS"/>
              </a:rPr>
              <a:t>n ≤ cn</a:t>
            </a:r>
            <a:r>
              <a:rPr baseline="30000" lang="en-US" sz="2800">
                <a:solidFill>
                  <a:schemeClr val="accent2"/>
                </a:solidFill>
                <a:latin typeface="Comic Sans MS"/>
                <a:ea typeface="Comic Sans MS"/>
                <a:cs typeface="Comic Sans MS"/>
                <a:sym typeface="Comic Sans MS"/>
              </a:rPr>
              <a:t>2 </a:t>
            </a:r>
            <a:r>
              <a:rPr lang="en-US" sz="2800">
                <a:solidFill>
                  <a:schemeClr val="accent2"/>
                </a:solidFill>
                <a:latin typeface="Comic Sans MS"/>
                <a:ea typeface="Comic Sans MS"/>
                <a:cs typeface="Comic Sans MS"/>
                <a:sym typeface="Comic Sans MS"/>
              </a:rPr>
              <a:t>⇒ cn ≥ 1 ⇒ </a:t>
            </a:r>
            <a:r>
              <a:rPr lang="en-US" sz="2800">
                <a:solidFill>
                  <a:srgbClr val="FF0000"/>
                </a:solidFill>
                <a:latin typeface="Comic Sans MS"/>
                <a:ea typeface="Comic Sans MS"/>
                <a:cs typeface="Comic Sans MS"/>
                <a:sym typeface="Comic Sans MS"/>
              </a:rPr>
              <a:t>c = 1 and n</a:t>
            </a:r>
            <a:r>
              <a:rPr baseline="-25000" lang="en-US" sz="2800">
                <a:solidFill>
                  <a:srgbClr val="FF0000"/>
                </a:solidFill>
                <a:latin typeface="Comic Sans MS"/>
                <a:ea typeface="Comic Sans MS"/>
                <a:cs typeface="Comic Sans MS"/>
                <a:sym typeface="Comic Sans MS"/>
              </a:rPr>
              <a:t>0</a:t>
            </a:r>
            <a:r>
              <a:rPr lang="en-US" sz="2800">
                <a:solidFill>
                  <a:srgbClr val="FF0000"/>
                </a:solidFill>
                <a:latin typeface="Comic Sans MS"/>
                <a:ea typeface="Comic Sans MS"/>
                <a:cs typeface="Comic Sans MS"/>
                <a:sym typeface="Comic Sans MS"/>
              </a:rPr>
              <a:t>= 1</a:t>
            </a:r>
            <a:endParaRPr/>
          </a:p>
        </p:txBody>
      </p:sp>
      <p:pic>
        <p:nvPicPr>
          <p:cNvPr descr="BRAC University Jobs 2020- Jobs in BRAC University- careerz360.com" id="354" name="Google Shape;354;p2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8" name="Shape 358"/>
        <p:cNvGrpSpPr/>
        <p:nvPr/>
      </p:nvGrpSpPr>
      <p:grpSpPr>
        <a:xfrm>
          <a:off x="0" y="0"/>
          <a:ext cx="0" cy="0"/>
          <a:chOff x="0" y="0"/>
          <a:chExt cx="0" cy="0"/>
        </a:xfrm>
      </p:grpSpPr>
      <p:sp>
        <p:nvSpPr>
          <p:cNvPr id="359" name="Google Shape;359;p24"/>
          <p:cNvSpPr txBox="1"/>
          <p:nvPr>
            <p:ph type="title"/>
          </p:nvPr>
        </p:nvSpPr>
        <p:spPr>
          <a:xfrm>
            <a:off x="1497330" y="100012"/>
            <a:ext cx="8538210" cy="1189831"/>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Big-O</a:t>
            </a:r>
            <a:endParaRPr/>
          </a:p>
        </p:txBody>
      </p:sp>
      <p:sp>
        <p:nvSpPr>
          <p:cNvPr id="360" name="Google Shape;360;p24"/>
          <p:cNvSpPr txBox="1"/>
          <p:nvPr>
            <p:ph idx="1" type="body"/>
          </p:nvPr>
        </p:nvSpPr>
        <p:spPr>
          <a:xfrm>
            <a:off x="1417319" y="1703070"/>
            <a:ext cx="9111503" cy="3497580"/>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pic>
        <p:nvPicPr>
          <p:cNvPr descr="BRAC University Jobs 2020- Jobs in BRAC University- careerz360.com" id="361" name="Google Shape;361;p24"/>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62" name="Google Shape;362;p24"/>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More Big-O</a:t>
            </a:r>
            <a:endParaRPr/>
          </a:p>
        </p:txBody>
      </p:sp>
      <p:sp>
        <p:nvSpPr>
          <p:cNvPr id="368" name="Google Shape;368;p2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Prove that:</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21 and </a:t>
            </a:r>
            <a:r>
              <a:rPr i="1" lang="en-US"/>
              <a:t>n</a:t>
            </a:r>
            <a:r>
              <a:rPr baseline="-25000" i="1" lang="en-US"/>
              <a:t>0</a:t>
            </a:r>
            <a:r>
              <a:rPr lang="en-US"/>
              <a:t> = 4</a:t>
            </a:r>
            <a:endParaRPr/>
          </a:p>
          <a:p>
            <a:pPr indent="-342900" lvl="0" marL="342900" rtl="0" algn="l">
              <a:spcBef>
                <a:spcPts val="560"/>
              </a:spcBef>
              <a:spcAft>
                <a:spcPts val="0"/>
              </a:spcAft>
              <a:buClr>
                <a:schemeClr val="accent2"/>
              </a:buClr>
              <a:buSzPts val="2800"/>
              <a:buFont typeface="Arial"/>
              <a:buChar char="•"/>
            </a:pPr>
            <a:r>
              <a:rPr lang="en-US"/>
              <a:t>21</a:t>
            </a:r>
            <a:r>
              <a:rPr i="1" lang="en-US"/>
              <a:t>n</a:t>
            </a:r>
            <a:r>
              <a:rPr baseline="30000" lang="en-US"/>
              <a:t>2</a:t>
            </a:r>
            <a:r>
              <a:rPr lang="en-US"/>
              <a:t> &gt; 20</a:t>
            </a:r>
            <a:r>
              <a:rPr i="1" lang="en-US"/>
              <a:t>n</a:t>
            </a:r>
            <a:r>
              <a:rPr baseline="30000" lang="en-US"/>
              <a:t>2</a:t>
            </a:r>
            <a:r>
              <a:rPr lang="en-US"/>
              <a:t> + 2</a:t>
            </a:r>
            <a:r>
              <a:rPr i="1" lang="en-US"/>
              <a:t>n</a:t>
            </a:r>
            <a:r>
              <a:rPr lang="en-US"/>
              <a:t> + 5  for all </a:t>
            </a:r>
            <a:r>
              <a:rPr i="1" lang="en-US"/>
              <a:t>n</a:t>
            </a:r>
            <a:r>
              <a:rPr lang="en-US"/>
              <a:t> &gt; 4</a:t>
            </a:r>
            <a:endParaRPr/>
          </a:p>
          <a:p>
            <a:pPr indent="-342900" lvl="0" marL="342900" rtl="0" algn="l">
              <a:spcBef>
                <a:spcPts val="560"/>
              </a:spcBef>
              <a:spcAft>
                <a:spcPts val="0"/>
              </a:spcAft>
              <a:buClr>
                <a:schemeClr val="accent2"/>
              </a:buClr>
              <a:buSzPts val="2800"/>
              <a:buFont typeface="Noto Sans Symbols"/>
              <a:buNone/>
            </a:pPr>
            <a:r>
              <a:rPr lang="en-US"/>
              <a:t>	 </a:t>
            </a:r>
            <a:r>
              <a:rPr i="1" lang="en-US"/>
              <a:t>n</a:t>
            </a:r>
            <a:r>
              <a:rPr baseline="30000" lang="en-US"/>
              <a:t>2</a:t>
            </a:r>
            <a:r>
              <a:rPr lang="en-US"/>
              <a:t> &gt; 2</a:t>
            </a:r>
            <a:r>
              <a:rPr i="1" lang="en-US"/>
              <a:t>n</a:t>
            </a:r>
            <a:r>
              <a:rPr lang="en-US"/>
              <a:t> + 5  for all </a:t>
            </a:r>
            <a:r>
              <a:rPr i="1" lang="en-US"/>
              <a:t>n</a:t>
            </a:r>
            <a:r>
              <a:rPr lang="en-US"/>
              <a:t> &gt; 4</a:t>
            </a:r>
            <a:endParaRPr/>
          </a:p>
          <a:p>
            <a:pPr indent="-342900" lvl="0" marL="342900" rtl="0" algn="l">
              <a:spcBef>
                <a:spcPts val="560"/>
              </a:spcBef>
              <a:spcAft>
                <a:spcPts val="0"/>
              </a:spcAft>
              <a:buClr>
                <a:schemeClr val="accent2"/>
              </a:buClr>
              <a:buSzPts val="2800"/>
              <a:buFont typeface="Noto Sans Symbols"/>
              <a:buNone/>
            </a:pPr>
            <a:r>
              <a:rPr lang="en-US"/>
              <a:t>	TRUE</a:t>
            </a:r>
            <a:endParaRPr/>
          </a:p>
        </p:txBody>
      </p:sp>
      <p:sp>
        <p:nvSpPr>
          <p:cNvPr id="369" name="Google Shape;369;p25"/>
          <p:cNvSpPr txBox="1"/>
          <p:nvPr/>
        </p:nvSpPr>
        <p:spPr>
          <a:xfrm>
            <a:off x="4191000" y="1138238"/>
            <a:ext cx="3886200" cy="646112"/>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370" name="Google Shape;370;p25"/>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71" name="Google Shape;371;p25"/>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2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Tight bounds</a:t>
            </a:r>
            <a:endParaRPr/>
          </a:p>
        </p:txBody>
      </p:sp>
      <p:sp>
        <p:nvSpPr>
          <p:cNvPr id="377" name="Google Shape;377;p2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We generally want the tightest bound we can find.</a:t>
            </a:r>
            <a:endParaRPr/>
          </a:p>
          <a:p>
            <a:pPr indent="-342900" lvl="0" marL="342900" rtl="0" algn="l">
              <a:spcBef>
                <a:spcPts val="560"/>
              </a:spcBef>
              <a:spcAft>
                <a:spcPts val="0"/>
              </a:spcAft>
              <a:buClr>
                <a:schemeClr val="accent2"/>
              </a:buClr>
              <a:buSzPts val="2800"/>
              <a:buFont typeface="Arial"/>
              <a:buChar char="•"/>
            </a:pPr>
            <a:r>
              <a:rPr lang="en-US"/>
              <a:t>While it is true that </a:t>
            </a:r>
            <a:r>
              <a:rPr i="1" lang="en-US"/>
              <a:t>n</a:t>
            </a:r>
            <a:r>
              <a:rPr baseline="30000" lang="en-US"/>
              <a:t>2</a:t>
            </a:r>
            <a:r>
              <a:rPr lang="en-US"/>
              <a:t> + 7</a:t>
            </a:r>
            <a:r>
              <a:rPr i="1" lang="en-US"/>
              <a:t>n</a:t>
            </a:r>
            <a:r>
              <a:rPr lang="en-US"/>
              <a:t> is in O(</a:t>
            </a:r>
            <a:r>
              <a:rPr i="1" lang="en-US"/>
              <a:t>n</a:t>
            </a:r>
            <a:r>
              <a:rPr baseline="30000" lang="en-US"/>
              <a:t>3</a:t>
            </a:r>
            <a:r>
              <a:rPr lang="en-US"/>
              <a:t>), it is more interesting to say that it is in O(</a:t>
            </a:r>
            <a:r>
              <a:rPr i="1" lang="en-US"/>
              <a:t>n</a:t>
            </a:r>
            <a:r>
              <a:rPr baseline="30000" lang="en-US"/>
              <a:t>2</a:t>
            </a:r>
            <a:r>
              <a:rPr lang="en-US"/>
              <a:t>)</a:t>
            </a:r>
            <a:endParaRPr/>
          </a:p>
        </p:txBody>
      </p:sp>
      <p:pic>
        <p:nvPicPr>
          <p:cNvPr descr="BRAC University Jobs 2020- Jobs in BRAC University- careerz360.com" id="378" name="Google Shape;378;p2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379" name="Google Shape;379;p2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2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Big Omega – Notation</a:t>
            </a:r>
            <a:endParaRPr/>
          </a:p>
        </p:txBody>
      </p:sp>
      <p:sp>
        <p:nvSpPr>
          <p:cNvPr id="385" name="Google Shape;385;p2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Ω() – A </a:t>
            </a:r>
            <a:r>
              <a:rPr b="1" lang="en-US"/>
              <a:t>lower</a:t>
            </a:r>
            <a:r>
              <a:rPr lang="en-US"/>
              <a:t> bound</a:t>
            </a:r>
            <a:endParaRPr/>
          </a:p>
          <a:p>
            <a:pPr indent="-1333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133350" lvl="1" marL="742950" rtl="0" algn="l">
              <a:spcBef>
                <a:spcPts val="480"/>
              </a:spcBef>
              <a:spcAft>
                <a:spcPts val="0"/>
              </a:spcAft>
              <a:buClr>
                <a:schemeClr val="dk1"/>
              </a:buClr>
              <a:buSzPts val="2400"/>
              <a:buFont typeface="Arial"/>
              <a:buNone/>
            </a:pPr>
            <a:r>
              <a:t/>
            </a:r>
            <a:endParaRPr/>
          </a:p>
          <a:p>
            <a:pPr indent="-285750" lvl="1" marL="742950" rtl="0" algn="l">
              <a:spcBef>
                <a:spcPts val="480"/>
              </a:spcBef>
              <a:spcAft>
                <a:spcPts val="0"/>
              </a:spcAft>
              <a:buClr>
                <a:schemeClr val="dk1"/>
              </a:buClr>
              <a:buSzPts val="2400"/>
              <a:buFont typeface="Arial"/>
              <a:buChar char="–"/>
            </a:pPr>
            <a:r>
              <a:rPr i="1" lang="en-US"/>
              <a:t>n</a:t>
            </a:r>
            <a:r>
              <a:rPr baseline="30000" lang="en-US"/>
              <a:t>2</a:t>
            </a:r>
            <a:r>
              <a:rPr lang="en-US"/>
              <a:t> = Ω(</a:t>
            </a:r>
            <a:r>
              <a:rPr i="1" lang="en-US"/>
              <a:t>n</a:t>
            </a:r>
            <a:r>
              <a:rPr lang="en-US"/>
              <a:t>)</a:t>
            </a:r>
            <a:endParaRPr/>
          </a:p>
          <a:p>
            <a:pPr indent="-285750" lvl="1" marL="742950" rtl="0" algn="l">
              <a:spcBef>
                <a:spcPts val="480"/>
              </a:spcBef>
              <a:spcAft>
                <a:spcPts val="0"/>
              </a:spcAft>
              <a:buClr>
                <a:schemeClr val="dk1"/>
              </a:buClr>
              <a:buSzPts val="2400"/>
              <a:buFont typeface="Arial"/>
              <a:buChar char="–"/>
            </a:pPr>
            <a:r>
              <a:rPr lang="en-US"/>
              <a:t>Let </a:t>
            </a:r>
            <a:r>
              <a:rPr i="1" lang="en-US"/>
              <a:t>c</a:t>
            </a:r>
            <a:r>
              <a:rPr lang="en-US"/>
              <a:t> = 1, </a:t>
            </a:r>
            <a:r>
              <a:rPr i="1" lang="en-US"/>
              <a:t>n</a:t>
            </a:r>
            <a:r>
              <a:rPr baseline="-25000" lang="en-US"/>
              <a:t>0</a:t>
            </a:r>
            <a:r>
              <a:rPr lang="en-US"/>
              <a:t> = 2</a:t>
            </a:r>
            <a:endParaRPr/>
          </a:p>
          <a:p>
            <a:pPr indent="-285750" lvl="1" marL="742950" rtl="0" algn="l">
              <a:spcBef>
                <a:spcPts val="480"/>
              </a:spcBef>
              <a:spcAft>
                <a:spcPts val="0"/>
              </a:spcAft>
              <a:buClr>
                <a:schemeClr val="dk1"/>
              </a:buClr>
              <a:buSzPts val="2400"/>
              <a:buFont typeface="Arial"/>
              <a:buChar char="–"/>
            </a:pPr>
            <a:r>
              <a:rPr lang="en-US"/>
              <a:t>For all </a:t>
            </a:r>
            <a:r>
              <a:rPr i="1" lang="en-US"/>
              <a:t>n</a:t>
            </a:r>
            <a:r>
              <a:rPr lang="en-US"/>
              <a:t> ≥ 2, </a:t>
            </a:r>
            <a:r>
              <a:rPr i="1" lang="en-US"/>
              <a:t>n</a:t>
            </a:r>
            <a:r>
              <a:rPr baseline="30000" lang="en-US"/>
              <a:t>2</a:t>
            </a:r>
            <a:r>
              <a:rPr baseline="-25000" lang="en-US"/>
              <a:t> </a:t>
            </a:r>
            <a:r>
              <a:rPr lang="en-US"/>
              <a:t>&gt; 1 × </a:t>
            </a:r>
            <a:r>
              <a:rPr i="1" lang="en-US"/>
              <a:t>n</a:t>
            </a:r>
            <a:r>
              <a:rPr lang="en-US"/>
              <a:t> </a:t>
            </a:r>
            <a:endParaRPr/>
          </a:p>
        </p:txBody>
      </p:sp>
      <p:sp>
        <p:nvSpPr>
          <p:cNvPr id="386" name="Google Shape;386;p27"/>
          <p:cNvSpPr txBox="1"/>
          <p:nvPr/>
        </p:nvSpPr>
        <p:spPr>
          <a:xfrm>
            <a:off x="1968500" y="1828800"/>
            <a:ext cx="8408988" cy="973138"/>
          </a:xfrm>
          <a:prstGeom prst="rect">
            <a:avLst/>
          </a:prstGeom>
          <a:blipFill rotWithShape="1">
            <a:blip r:embed="rId3">
              <a:alphaModFix/>
            </a:blip>
            <a:stretch>
              <a:fillRect b="0" l="-21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387" name="Google Shape;387;p27"/>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388" name="Google Shape;388;p27"/>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2" name="Shape 392"/>
        <p:cNvGrpSpPr/>
        <p:nvPr/>
      </p:nvGrpSpPr>
      <p:grpSpPr>
        <a:xfrm>
          <a:off x="0" y="0"/>
          <a:ext cx="0" cy="0"/>
          <a:chOff x="0" y="0"/>
          <a:chExt cx="0" cy="0"/>
        </a:xfrm>
      </p:grpSpPr>
      <p:sp>
        <p:nvSpPr>
          <p:cNvPr id="393" name="Google Shape;393;p2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Ω(</a:t>
            </a:r>
            <a:r>
              <a:rPr i="1" lang="en-US" sz="3600"/>
              <a:t>g</a:t>
            </a:r>
            <a:r>
              <a:rPr lang="en-US" sz="3600"/>
              <a:t>(</a:t>
            </a:r>
            <a:r>
              <a:rPr i="1" lang="en-US" sz="3600"/>
              <a:t>n</a:t>
            </a:r>
            <a:r>
              <a:rPr lang="en-US" sz="3600"/>
              <a:t>))</a:t>
            </a:r>
            <a:endParaRPr/>
          </a:p>
        </p:txBody>
      </p:sp>
      <p:cxnSp>
        <p:nvCxnSpPr>
          <p:cNvPr id="394" name="Google Shape;394;p28"/>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395" name="Google Shape;395;p28"/>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396" name="Google Shape;396;p28"/>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97" name="Google Shape;397;p28"/>
          <p:cNvSpPr/>
          <p:nvPr/>
        </p:nvSpPr>
        <p:spPr>
          <a:xfrm>
            <a:off x="2590800" y="3403600"/>
            <a:ext cx="5715000" cy="1817688"/>
          </a:xfrm>
          <a:custGeom>
            <a:rect b="b" l="l" r="r" t="t"/>
            <a:pathLst>
              <a:path extrusionOk="0" h="1145" w="3600">
                <a:moveTo>
                  <a:pt x="0" y="720"/>
                </a:moveTo>
                <a:cubicBezTo>
                  <a:pt x="32" y="676"/>
                  <a:pt x="64" y="632"/>
                  <a:pt x="96" y="624"/>
                </a:cubicBezTo>
                <a:cubicBezTo>
                  <a:pt x="128" y="616"/>
                  <a:pt x="160" y="632"/>
                  <a:pt x="192" y="672"/>
                </a:cubicBezTo>
                <a:cubicBezTo>
                  <a:pt x="224" y="712"/>
                  <a:pt x="240" y="792"/>
                  <a:pt x="288" y="864"/>
                </a:cubicBezTo>
                <a:cubicBezTo>
                  <a:pt x="336" y="936"/>
                  <a:pt x="424" y="1063"/>
                  <a:pt x="480" y="1104"/>
                </a:cubicBezTo>
                <a:cubicBezTo>
                  <a:pt x="536" y="1145"/>
                  <a:pt x="590" y="1129"/>
                  <a:pt x="622" y="1113"/>
                </a:cubicBezTo>
                <a:cubicBezTo>
                  <a:pt x="654" y="1097"/>
                  <a:pt x="648" y="1105"/>
                  <a:pt x="672" y="1008"/>
                </a:cubicBezTo>
                <a:cubicBezTo>
                  <a:pt x="696" y="911"/>
                  <a:pt x="736" y="664"/>
                  <a:pt x="768" y="528"/>
                </a:cubicBezTo>
                <a:cubicBezTo>
                  <a:pt x="800" y="392"/>
                  <a:pt x="832" y="216"/>
                  <a:pt x="864" y="192"/>
                </a:cubicBezTo>
                <a:cubicBezTo>
                  <a:pt x="896" y="168"/>
                  <a:pt x="920" y="312"/>
                  <a:pt x="960" y="384"/>
                </a:cubicBezTo>
                <a:cubicBezTo>
                  <a:pt x="1000" y="456"/>
                  <a:pt x="1022" y="574"/>
                  <a:pt x="1104" y="624"/>
                </a:cubicBezTo>
                <a:cubicBezTo>
                  <a:pt x="1186" y="674"/>
                  <a:pt x="1366" y="695"/>
                  <a:pt x="1451" y="687"/>
                </a:cubicBezTo>
                <a:cubicBezTo>
                  <a:pt x="1536" y="679"/>
                  <a:pt x="1530" y="628"/>
                  <a:pt x="1616" y="577"/>
                </a:cubicBezTo>
                <a:cubicBezTo>
                  <a:pt x="1702" y="526"/>
                  <a:pt x="1829" y="440"/>
                  <a:pt x="1968" y="384"/>
                </a:cubicBezTo>
                <a:cubicBezTo>
                  <a:pt x="2107" y="328"/>
                  <a:pt x="2280" y="288"/>
                  <a:pt x="2448" y="240"/>
                </a:cubicBezTo>
                <a:cubicBezTo>
                  <a:pt x="2616" y="192"/>
                  <a:pt x="2784" y="136"/>
                  <a:pt x="2976" y="96"/>
                </a:cubicBezTo>
                <a:cubicBezTo>
                  <a:pt x="3168" y="56"/>
                  <a:pt x="3384" y="28"/>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398" name="Google Shape;398;p28"/>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399" name="Google Shape;399;p28"/>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400" name="Google Shape;400;p28"/>
          <p:cNvSpPr txBox="1"/>
          <p:nvPr/>
        </p:nvSpPr>
        <p:spPr>
          <a:xfrm>
            <a:off x="8305800" y="3124200"/>
            <a:ext cx="7104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01" name="Google Shape;401;p28"/>
          <p:cNvSpPr txBox="1"/>
          <p:nvPr/>
        </p:nvSpPr>
        <p:spPr>
          <a:xfrm>
            <a:off x="8305800" y="13716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pic>
        <p:nvPicPr>
          <p:cNvPr descr="BRAC University Jobs 2020- Jobs in BRAC University- careerz360.com" id="402" name="Google Shape;402;p2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03" name="Google Shape;403;p2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2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Θ-notation</a:t>
            </a:r>
            <a:endParaRPr/>
          </a:p>
        </p:txBody>
      </p:sp>
      <p:sp>
        <p:nvSpPr>
          <p:cNvPr id="409" name="Google Shape;409;p29"/>
          <p:cNvSpPr txBox="1"/>
          <p:nvPr>
            <p:ph idx="1" type="body"/>
          </p:nvPr>
        </p:nvSpPr>
        <p:spPr>
          <a:xfrm>
            <a:off x="628650" y="1323975"/>
            <a:ext cx="1069848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Big-</a:t>
            </a:r>
            <a:r>
              <a:rPr i="1" lang="en-US"/>
              <a:t>O</a:t>
            </a:r>
            <a:r>
              <a:rPr lang="en-US"/>
              <a:t> is not a tight upper bound.  In other words </a:t>
            </a:r>
            <a:r>
              <a:rPr i="1" lang="en-US"/>
              <a:t>n</a:t>
            </a:r>
            <a:r>
              <a:rPr lang="en-US"/>
              <a:t> = </a:t>
            </a:r>
            <a:r>
              <a:rPr i="1" lang="en-US"/>
              <a:t>O</a:t>
            </a:r>
            <a:r>
              <a:rPr lang="en-US"/>
              <a:t>(</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lang="en-US"/>
              <a:t>Θ provides a tight bound</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In other words,</a:t>
            </a:r>
            <a:endParaRPr/>
          </a:p>
        </p:txBody>
      </p:sp>
      <p:sp>
        <p:nvSpPr>
          <p:cNvPr id="410" name="Google Shape;410;p29"/>
          <p:cNvSpPr txBox="1"/>
          <p:nvPr>
            <p:ph idx="2" type="body"/>
          </p:nvPr>
        </p:nvSpPr>
        <p:spPr>
          <a:xfrm>
            <a:off x="1790700" y="2513013"/>
            <a:ext cx="8610600" cy="915987"/>
          </a:xfrm>
          <a:prstGeom prst="rect">
            <a:avLst/>
          </a:prstGeom>
          <a:blipFill rotWithShape="1">
            <a:blip r:embed="rId3">
              <a:alphaModFix/>
            </a:blip>
            <a:stretch>
              <a:fillRect b="0" l="-494"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sp>
        <p:nvSpPr>
          <p:cNvPr id="411" name="Google Shape;411;p29"/>
          <p:cNvSpPr txBox="1"/>
          <p:nvPr/>
        </p:nvSpPr>
        <p:spPr>
          <a:xfrm>
            <a:off x="2095500" y="4218941"/>
            <a:ext cx="8001000" cy="495300"/>
          </a:xfrm>
          <a:prstGeom prst="rect">
            <a:avLst/>
          </a:prstGeom>
          <a:blipFill rotWithShape="1">
            <a:blip r:embed="rId4">
              <a:alphaModFix/>
            </a:blip>
            <a:stretch>
              <a:fillRect b="0" l="-227"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412" name="Google Shape;412;p29"/>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413" name="Google Shape;413;p2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Glance of Algorithm</a:t>
            </a:r>
            <a:endParaRPr/>
          </a:p>
        </p:txBody>
      </p:sp>
      <p:sp>
        <p:nvSpPr>
          <p:cNvPr id="138" name="Google Shape;138;p3"/>
          <p:cNvSpPr txBox="1"/>
          <p:nvPr>
            <p:ph idx="1" type="body"/>
          </p:nvPr>
        </p:nvSpPr>
        <p:spPr>
          <a:xfrm>
            <a:off x="467784" y="1138335"/>
            <a:ext cx="10972800" cy="556720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 algorithm is a finite set of instructions or logic, written in order, to accomplish a certain predefined task.</a:t>
            </a:r>
            <a:endParaRPr/>
          </a:p>
          <a:p>
            <a:pPr indent="-342900" lvl="0" marL="342900" rtl="0" algn="l">
              <a:spcBef>
                <a:spcPts val="560"/>
              </a:spcBef>
              <a:spcAft>
                <a:spcPts val="0"/>
              </a:spcAft>
              <a:buClr>
                <a:schemeClr val="accent2"/>
              </a:buClr>
              <a:buSzPts val="2800"/>
              <a:buFont typeface="Arial"/>
              <a:buChar char="•"/>
            </a:pPr>
            <a:r>
              <a:rPr lang="en-US"/>
              <a:t>Algorithm is not the complete code or program</a:t>
            </a:r>
            <a:endParaRPr/>
          </a:p>
          <a:p>
            <a:pPr indent="-342900" lvl="0" marL="342900" rtl="0" algn="l">
              <a:spcBef>
                <a:spcPts val="560"/>
              </a:spcBef>
              <a:spcAft>
                <a:spcPts val="0"/>
              </a:spcAft>
              <a:buClr>
                <a:schemeClr val="accent2"/>
              </a:buClr>
              <a:buSzPts val="2800"/>
              <a:buFont typeface="Arial"/>
              <a:buChar char="•"/>
            </a:pPr>
            <a:r>
              <a:rPr lang="en-US"/>
              <a:t>Can be expressed either as an informal high level description as pseudocode or using a flowchart.</a:t>
            </a:r>
            <a:endParaRPr/>
          </a:p>
          <a:p>
            <a:pPr indent="0" lvl="0" marL="0" rtl="0" algn="l">
              <a:spcBef>
                <a:spcPts val="560"/>
              </a:spcBef>
              <a:spcAft>
                <a:spcPts val="0"/>
              </a:spcAft>
              <a:buClr>
                <a:schemeClr val="accent2"/>
              </a:buClr>
              <a:buSzPts val="2800"/>
              <a:buFont typeface="Arial"/>
              <a:buNone/>
            </a:pPr>
            <a:r>
              <a:t/>
            </a:r>
            <a:endParaRPr/>
          </a:p>
        </p:txBody>
      </p:sp>
      <p:sp>
        <p:nvSpPr>
          <p:cNvPr id="139" name="Google Shape;139;p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0" name="Google Shape;140;p3"/>
          <p:cNvPicPr preferRelativeResize="0"/>
          <p:nvPr/>
        </p:nvPicPr>
        <p:blipFill rotWithShape="1">
          <a:blip r:embed="rId3">
            <a:alphaModFix/>
          </a:blip>
          <a:srcRect b="0" l="0" r="0" t="0"/>
          <a:stretch/>
        </p:blipFill>
        <p:spPr>
          <a:xfrm>
            <a:off x="2351000" y="3736917"/>
            <a:ext cx="2739044" cy="2968625"/>
          </a:xfrm>
          <a:prstGeom prst="rect">
            <a:avLst/>
          </a:prstGeom>
          <a:noFill/>
          <a:ln>
            <a:noFill/>
          </a:ln>
        </p:spPr>
      </p:pic>
      <p:pic>
        <p:nvPicPr>
          <p:cNvPr id="141" name="Google Shape;141;p3"/>
          <p:cNvPicPr preferRelativeResize="0"/>
          <p:nvPr/>
        </p:nvPicPr>
        <p:blipFill rotWithShape="1">
          <a:blip r:embed="rId4">
            <a:alphaModFix/>
          </a:blip>
          <a:srcRect b="0" l="0" r="0" t="0"/>
          <a:stretch/>
        </p:blipFill>
        <p:spPr>
          <a:xfrm>
            <a:off x="5880158" y="3708924"/>
            <a:ext cx="4327530" cy="2879449"/>
          </a:xfrm>
          <a:prstGeom prst="rect">
            <a:avLst/>
          </a:prstGeom>
          <a:noFill/>
          <a:ln>
            <a:noFill/>
          </a:ln>
        </p:spPr>
      </p:pic>
      <p:pic>
        <p:nvPicPr>
          <p:cNvPr descr="BRAC University Jobs 2020- Jobs in BRAC University- careerz360.com" id="142" name="Google Shape;142;p3"/>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7" name="Shape 417"/>
        <p:cNvGrpSpPr/>
        <p:nvPr/>
      </p:nvGrpSpPr>
      <p:grpSpPr>
        <a:xfrm>
          <a:off x="0" y="0"/>
          <a:ext cx="0" cy="0"/>
          <a:chOff x="0" y="0"/>
          <a:chExt cx="0" cy="0"/>
        </a:xfrm>
      </p:grpSpPr>
      <p:sp>
        <p:nvSpPr>
          <p:cNvPr id="418" name="Google Shape;418;p3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Visualization of Θ(</a:t>
            </a:r>
            <a:r>
              <a:rPr i="1" lang="en-US" sz="3600"/>
              <a:t>g</a:t>
            </a:r>
            <a:r>
              <a:rPr lang="en-US" sz="3600"/>
              <a:t>(</a:t>
            </a:r>
            <a:r>
              <a:rPr i="1" lang="en-US" sz="3600"/>
              <a:t>n</a:t>
            </a:r>
            <a:r>
              <a:rPr lang="en-US" sz="3600"/>
              <a:t>))</a:t>
            </a:r>
            <a:endParaRPr/>
          </a:p>
        </p:txBody>
      </p:sp>
      <p:cxnSp>
        <p:nvCxnSpPr>
          <p:cNvPr id="419" name="Google Shape;419;p30"/>
          <p:cNvCxnSpPr/>
          <p:nvPr/>
        </p:nvCxnSpPr>
        <p:spPr>
          <a:xfrm>
            <a:off x="2590800" y="1193800"/>
            <a:ext cx="0" cy="4648200"/>
          </a:xfrm>
          <a:prstGeom prst="straightConnector1">
            <a:avLst/>
          </a:prstGeom>
          <a:noFill/>
          <a:ln cap="flat" cmpd="sng" w="9525">
            <a:solidFill>
              <a:schemeClr val="dk1"/>
            </a:solidFill>
            <a:prstDash val="solid"/>
            <a:round/>
            <a:headEnd len="med" w="med" type="none"/>
            <a:tailEnd len="med" w="med" type="none"/>
          </a:ln>
        </p:spPr>
      </p:cxnSp>
      <p:cxnSp>
        <p:nvCxnSpPr>
          <p:cNvPr id="420" name="Google Shape;420;p30"/>
          <p:cNvCxnSpPr/>
          <p:nvPr/>
        </p:nvCxnSpPr>
        <p:spPr>
          <a:xfrm>
            <a:off x="2590800" y="5842000"/>
            <a:ext cx="7315200" cy="0"/>
          </a:xfrm>
          <a:prstGeom prst="straightConnector1">
            <a:avLst/>
          </a:prstGeom>
          <a:noFill/>
          <a:ln cap="flat" cmpd="sng" w="9525">
            <a:solidFill>
              <a:schemeClr val="dk1"/>
            </a:solidFill>
            <a:prstDash val="solid"/>
            <a:round/>
            <a:headEnd len="med" w="med" type="none"/>
            <a:tailEnd len="med" w="med" type="none"/>
          </a:ln>
        </p:spPr>
      </p:cxnSp>
      <p:sp>
        <p:nvSpPr>
          <p:cNvPr id="421" name="Google Shape;421;p30"/>
          <p:cNvSpPr/>
          <p:nvPr/>
        </p:nvSpPr>
        <p:spPr>
          <a:xfrm>
            <a:off x="2590800" y="1651000"/>
            <a:ext cx="5715000" cy="3429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22" name="Google Shape;422;p30"/>
          <p:cNvSpPr/>
          <p:nvPr/>
        </p:nvSpPr>
        <p:spPr>
          <a:xfrm>
            <a:off x="2590801" y="2755900"/>
            <a:ext cx="5859463" cy="2465388"/>
          </a:xfrm>
          <a:custGeom>
            <a:rect b="b" l="l" r="r" t="t"/>
            <a:pathLst>
              <a:path extrusionOk="0" h="1553" w="3691">
                <a:moveTo>
                  <a:pt x="0" y="1128"/>
                </a:moveTo>
                <a:cubicBezTo>
                  <a:pt x="32" y="1084"/>
                  <a:pt x="64" y="1040"/>
                  <a:pt x="96" y="1032"/>
                </a:cubicBezTo>
                <a:cubicBezTo>
                  <a:pt x="128" y="1024"/>
                  <a:pt x="160" y="1040"/>
                  <a:pt x="192" y="1080"/>
                </a:cubicBezTo>
                <a:cubicBezTo>
                  <a:pt x="224" y="1120"/>
                  <a:pt x="240" y="1200"/>
                  <a:pt x="288" y="1272"/>
                </a:cubicBezTo>
                <a:cubicBezTo>
                  <a:pt x="336" y="1344"/>
                  <a:pt x="424" y="1471"/>
                  <a:pt x="480" y="1512"/>
                </a:cubicBezTo>
                <a:cubicBezTo>
                  <a:pt x="536" y="1553"/>
                  <a:pt x="590" y="1537"/>
                  <a:pt x="622" y="1521"/>
                </a:cubicBezTo>
                <a:cubicBezTo>
                  <a:pt x="654" y="1505"/>
                  <a:pt x="648" y="1513"/>
                  <a:pt x="672" y="1416"/>
                </a:cubicBezTo>
                <a:cubicBezTo>
                  <a:pt x="696" y="1319"/>
                  <a:pt x="736" y="1072"/>
                  <a:pt x="768" y="936"/>
                </a:cubicBezTo>
                <a:cubicBezTo>
                  <a:pt x="800" y="800"/>
                  <a:pt x="832" y="624"/>
                  <a:pt x="864" y="600"/>
                </a:cubicBezTo>
                <a:cubicBezTo>
                  <a:pt x="896" y="576"/>
                  <a:pt x="920" y="720"/>
                  <a:pt x="960" y="792"/>
                </a:cubicBezTo>
                <a:cubicBezTo>
                  <a:pt x="1000" y="864"/>
                  <a:pt x="1022" y="982"/>
                  <a:pt x="1104" y="1032"/>
                </a:cubicBezTo>
                <a:cubicBezTo>
                  <a:pt x="1186" y="1082"/>
                  <a:pt x="1366" y="1103"/>
                  <a:pt x="1451" y="1095"/>
                </a:cubicBezTo>
                <a:cubicBezTo>
                  <a:pt x="1536" y="1087"/>
                  <a:pt x="1530" y="1036"/>
                  <a:pt x="1616" y="985"/>
                </a:cubicBezTo>
                <a:cubicBezTo>
                  <a:pt x="1702" y="934"/>
                  <a:pt x="1829" y="848"/>
                  <a:pt x="1968" y="792"/>
                </a:cubicBezTo>
                <a:cubicBezTo>
                  <a:pt x="2107" y="736"/>
                  <a:pt x="2280" y="696"/>
                  <a:pt x="2448" y="648"/>
                </a:cubicBezTo>
                <a:cubicBezTo>
                  <a:pt x="2616" y="600"/>
                  <a:pt x="2769" y="612"/>
                  <a:pt x="2976" y="504"/>
                </a:cubicBezTo>
                <a:cubicBezTo>
                  <a:pt x="3183" y="396"/>
                  <a:pt x="3542" y="105"/>
                  <a:pt x="3691"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423" name="Google Shape;423;p30"/>
          <p:cNvCxnSpPr/>
          <p:nvPr/>
        </p:nvCxnSpPr>
        <p:spPr>
          <a:xfrm>
            <a:off x="4241800" y="3556000"/>
            <a:ext cx="0" cy="2286000"/>
          </a:xfrm>
          <a:prstGeom prst="straightConnector1">
            <a:avLst/>
          </a:prstGeom>
          <a:noFill/>
          <a:ln cap="flat" cmpd="sng" w="12700">
            <a:solidFill>
              <a:schemeClr val="dk1"/>
            </a:solidFill>
            <a:prstDash val="dash"/>
            <a:round/>
            <a:headEnd len="med" w="med" type="none"/>
            <a:tailEnd len="med" w="med" type="none"/>
          </a:ln>
        </p:spPr>
      </p:cxnSp>
      <p:sp>
        <p:nvSpPr>
          <p:cNvPr id="424" name="Google Shape;424;p30"/>
          <p:cNvSpPr txBox="1"/>
          <p:nvPr/>
        </p:nvSpPr>
        <p:spPr>
          <a:xfrm>
            <a:off x="4022725" y="5807075"/>
            <a:ext cx="3978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n</a:t>
            </a:r>
            <a:r>
              <a:rPr baseline="-25000" i="1" lang="en-US" sz="1800">
                <a:solidFill>
                  <a:schemeClr val="dk1"/>
                </a:solidFill>
                <a:latin typeface="Arial"/>
                <a:ea typeface="Arial"/>
                <a:cs typeface="Arial"/>
                <a:sym typeface="Arial"/>
              </a:rPr>
              <a:t>0</a:t>
            </a:r>
            <a:endParaRPr i="1" sz="1800">
              <a:solidFill>
                <a:schemeClr val="dk1"/>
              </a:solidFill>
              <a:latin typeface="Arial"/>
              <a:ea typeface="Arial"/>
              <a:cs typeface="Arial"/>
              <a:sym typeface="Arial"/>
            </a:endParaRPr>
          </a:p>
        </p:txBody>
      </p:sp>
      <p:sp>
        <p:nvSpPr>
          <p:cNvPr id="425" name="Google Shape;425;p30"/>
          <p:cNvSpPr txBox="1"/>
          <p:nvPr/>
        </p:nvSpPr>
        <p:spPr>
          <a:xfrm>
            <a:off x="8289925" y="1336675"/>
            <a:ext cx="795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2</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26" name="Google Shape;426;p30"/>
          <p:cNvSpPr txBox="1"/>
          <p:nvPr/>
        </p:nvSpPr>
        <p:spPr>
          <a:xfrm>
            <a:off x="8458200" y="2514600"/>
            <a:ext cx="53091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f</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i="1" sz="1800">
              <a:solidFill>
                <a:schemeClr val="dk1"/>
              </a:solidFill>
              <a:latin typeface="Arial"/>
              <a:ea typeface="Arial"/>
              <a:cs typeface="Arial"/>
              <a:sym typeface="Arial"/>
            </a:endParaRPr>
          </a:p>
        </p:txBody>
      </p:sp>
      <p:sp>
        <p:nvSpPr>
          <p:cNvPr id="427" name="Google Shape;427;p30"/>
          <p:cNvSpPr txBox="1"/>
          <p:nvPr/>
        </p:nvSpPr>
        <p:spPr>
          <a:xfrm>
            <a:off x="8305800" y="3200400"/>
            <a:ext cx="79541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1800">
                <a:solidFill>
                  <a:schemeClr val="dk1"/>
                </a:solidFill>
                <a:latin typeface="Arial"/>
                <a:ea typeface="Arial"/>
                <a:cs typeface="Arial"/>
                <a:sym typeface="Arial"/>
              </a:rPr>
              <a:t>c</a:t>
            </a:r>
            <a:r>
              <a:rPr baseline="-25000" lang="en-US" sz="1800">
                <a:solidFill>
                  <a:schemeClr val="dk1"/>
                </a:solidFill>
                <a:latin typeface="Arial"/>
                <a:ea typeface="Arial"/>
                <a:cs typeface="Arial"/>
                <a:sym typeface="Arial"/>
              </a:rPr>
              <a:t>1</a:t>
            </a:r>
            <a:r>
              <a:rPr i="1" lang="en-US" sz="1800">
                <a:solidFill>
                  <a:schemeClr val="dk1"/>
                </a:solidFill>
                <a:latin typeface="Arial"/>
                <a:ea typeface="Arial"/>
                <a:cs typeface="Arial"/>
                <a:sym typeface="Arial"/>
              </a:rPr>
              <a:t>g</a:t>
            </a:r>
            <a:r>
              <a:rPr lang="en-US" sz="1800">
                <a:solidFill>
                  <a:schemeClr val="dk1"/>
                </a:solidFill>
                <a:latin typeface="Arial"/>
                <a:ea typeface="Arial"/>
                <a:cs typeface="Arial"/>
                <a:sym typeface="Arial"/>
              </a:rPr>
              <a:t>(</a:t>
            </a:r>
            <a:r>
              <a:rPr i="1" lang="en-US" sz="1800">
                <a:solidFill>
                  <a:schemeClr val="dk1"/>
                </a:solidFill>
                <a:latin typeface="Arial"/>
                <a:ea typeface="Arial"/>
                <a:cs typeface="Arial"/>
                <a:sym typeface="Arial"/>
              </a:rPr>
              <a:t>n</a:t>
            </a:r>
            <a:r>
              <a:rPr lang="en-US" sz="1800">
                <a:solidFill>
                  <a:schemeClr val="dk1"/>
                </a:solidFill>
                <a:latin typeface="Arial"/>
                <a:ea typeface="Arial"/>
                <a:cs typeface="Arial"/>
                <a:sym typeface="Arial"/>
              </a:rPr>
              <a:t>)</a:t>
            </a:r>
            <a:endParaRPr/>
          </a:p>
        </p:txBody>
      </p:sp>
      <p:sp>
        <p:nvSpPr>
          <p:cNvPr id="428" name="Google Shape;428;p30"/>
          <p:cNvSpPr/>
          <p:nvPr/>
        </p:nvSpPr>
        <p:spPr>
          <a:xfrm>
            <a:off x="2590800" y="3429000"/>
            <a:ext cx="5715000" cy="2032000"/>
          </a:xfrm>
          <a:custGeom>
            <a:rect b="b" l="l" r="r" t="t"/>
            <a:pathLst>
              <a:path extrusionOk="0" h="2160" w="3600">
                <a:moveTo>
                  <a:pt x="0" y="2160"/>
                </a:moveTo>
                <a:cubicBezTo>
                  <a:pt x="160" y="2152"/>
                  <a:pt x="320" y="2144"/>
                  <a:pt x="432" y="2112"/>
                </a:cubicBezTo>
                <a:cubicBezTo>
                  <a:pt x="544" y="2080"/>
                  <a:pt x="592" y="2040"/>
                  <a:pt x="672" y="1968"/>
                </a:cubicBezTo>
                <a:cubicBezTo>
                  <a:pt x="752" y="1896"/>
                  <a:pt x="800" y="1744"/>
                  <a:pt x="912" y="1680"/>
                </a:cubicBezTo>
                <a:cubicBezTo>
                  <a:pt x="1024" y="1616"/>
                  <a:pt x="1184" y="1680"/>
                  <a:pt x="1344" y="1584"/>
                </a:cubicBezTo>
                <a:cubicBezTo>
                  <a:pt x="1504" y="1488"/>
                  <a:pt x="1664" y="1208"/>
                  <a:pt x="1872" y="1104"/>
                </a:cubicBezTo>
                <a:cubicBezTo>
                  <a:pt x="2080" y="1000"/>
                  <a:pt x="2344" y="1096"/>
                  <a:pt x="2592" y="960"/>
                </a:cubicBezTo>
                <a:cubicBezTo>
                  <a:pt x="2840" y="824"/>
                  <a:pt x="3192" y="448"/>
                  <a:pt x="3360" y="288"/>
                </a:cubicBezTo>
                <a:cubicBezTo>
                  <a:pt x="3528" y="128"/>
                  <a:pt x="3564" y="64"/>
                  <a:pt x="3600" y="0"/>
                </a:cubicBezTo>
              </a:path>
            </a:pathLst>
          </a:cu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descr="BRAC University Jobs 2020- Jobs in BRAC University- careerz360.com" id="429" name="Google Shape;429;p3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30" name="Google Shape;430;p30"/>
          <p:cNvSpPr txBox="1"/>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US" sz="1400">
                <a:solidFill>
                  <a:schemeClr val="dk1"/>
                </a:solidFill>
                <a:latin typeface="Arial"/>
                <a:ea typeface="Arial"/>
                <a:cs typeface="Arial"/>
                <a:sym typeface="Arial"/>
              </a:rPr>
              <a:t>‹#›</a:t>
            </a:fld>
            <a:endParaRPr sz="14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3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 Few More Examples</a:t>
            </a:r>
            <a:endParaRPr/>
          </a:p>
        </p:txBody>
      </p:sp>
      <p:sp>
        <p:nvSpPr>
          <p:cNvPr id="436" name="Google Shape;436;p3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i="1" lang="en-US"/>
              <a:t>n</a:t>
            </a:r>
            <a:r>
              <a:rPr lang="en-US"/>
              <a:t> = O(</a:t>
            </a:r>
            <a:r>
              <a:rPr i="1" lang="en-US"/>
              <a:t>n</a:t>
            </a:r>
            <a:r>
              <a:rPr baseline="30000" lang="en-US"/>
              <a:t>2</a:t>
            </a:r>
            <a:r>
              <a:rPr lang="en-US"/>
              <a:t>) ≠ Θ(</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lang="en-US"/>
              <a:t>200</a:t>
            </a:r>
            <a:r>
              <a:rPr i="1" lang="en-US"/>
              <a:t>n</a:t>
            </a:r>
            <a:r>
              <a:rPr baseline="30000" lang="en-US"/>
              <a:t>2 </a:t>
            </a:r>
            <a:r>
              <a:rPr lang="en-US"/>
              <a:t>= O(</a:t>
            </a:r>
            <a:r>
              <a:rPr i="1" lang="en-US"/>
              <a:t>n</a:t>
            </a:r>
            <a:r>
              <a:rPr baseline="30000" lang="en-US"/>
              <a:t>2</a:t>
            </a:r>
            <a:r>
              <a:rPr lang="en-US"/>
              <a:t>) = Θ(</a:t>
            </a:r>
            <a:r>
              <a:rPr i="1" lang="en-US"/>
              <a:t>n</a:t>
            </a:r>
            <a:r>
              <a:rPr baseline="30000" lang="en-US"/>
              <a:t>2</a:t>
            </a:r>
            <a:r>
              <a:rPr lang="en-US"/>
              <a:t>)</a:t>
            </a:r>
            <a:endParaRPr/>
          </a:p>
          <a:p>
            <a:pPr indent="-342900" lvl="0" marL="342900" rtl="0" algn="l">
              <a:spcBef>
                <a:spcPts val="560"/>
              </a:spcBef>
              <a:spcAft>
                <a:spcPts val="0"/>
              </a:spcAft>
              <a:buClr>
                <a:schemeClr val="accent2"/>
              </a:buClr>
              <a:buSzPts val="2800"/>
              <a:buFont typeface="Arial"/>
              <a:buChar char="•"/>
            </a:pPr>
            <a:r>
              <a:rPr i="1" lang="en-US"/>
              <a:t>n</a:t>
            </a:r>
            <a:r>
              <a:rPr baseline="30000" lang="en-US"/>
              <a:t>2.5</a:t>
            </a:r>
            <a:r>
              <a:rPr lang="en-US"/>
              <a:t> ≠ O(</a:t>
            </a:r>
            <a:r>
              <a:rPr i="1" lang="en-US"/>
              <a:t>n</a:t>
            </a:r>
            <a:r>
              <a:rPr baseline="30000" lang="en-US"/>
              <a:t>2</a:t>
            </a:r>
            <a:r>
              <a:rPr lang="en-US"/>
              <a:t>) ≠ Θ(</a:t>
            </a:r>
            <a:r>
              <a:rPr i="1" lang="en-US"/>
              <a:t>n</a:t>
            </a:r>
            <a:r>
              <a:rPr baseline="30000" lang="en-US"/>
              <a:t>2</a:t>
            </a:r>
            <a:r>
              <a:rPr lang="en-US"/>
              <a:t>)</a:t>
            </a:r>
            <a:endParaRPr/>
          </a:p>
        </p:txBody>
      </p:sp>
      <p:pic>
        <p:nvPicPr>
          <p:cNvPr descr="BRAC University Jobs 2020- Jobs in BRAC University- careerz360.com" id="437" name="Google Shape;437;p3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438" name="Google Shape;438;p31"/>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2" name="Shape 442"/>
        <p:cNvGrpSpPr/>
        <p:nvPr/>
      </p:nvGrpSpPr>
      <p:grpSpPr>
        <a:xfrm>
          <a:off x="0" y="0"/>
          <a:ext cx="0" cy="0"/>
          <a:chOff x="0" y="0"/>
          <a:chExt cx="0" cy="0"/>
        </a:xfrm>
      </p:grpSpPr>
      <p:sp>
        <p:nvSpPr>
          <p:cNvPr id="443" name="Google Shape;443;p3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Example 2</a:t>
            </a:r>
            <a:endParaRPr/>
          </a:p>
        </p:txBody>
      </p:sp>
      <p:sp>
        <p:nvSpPr>
          <p:cNvPr id="444" name="Google Shape;444;p3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Prove that:</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21 and </a:t>
            </a:r>
            <a:r>
              <a:rPr i="1" lang="en-US"/>
              <a:t>n</a:t>
            </a:r>
            <a:r>
              <a:rPr baseline="-25000" i="1" lang="en-US"/>
              <a:t>0</a:t>
            </a:r>
            <a:r>
              <a:rPr lang="en-US"/>
              <a:t> = 10</a:t>
            </a:r>
            <a:endParaRPr/>
          </a:p>
          <a:p>
            <a:pPr indent="-342900" lvl="0" marL="342900" rtl="0" algn="l">
              <a:spcBef>
                <a:spcPts val="560"/>
              </a:spcBef>
              <a:spcAft>
                <a:spcPts val="0"/>
              </a:spcAft>
              <a:buClr>
                <a:schemeClr val="accent2"/>
              </a:buClr>
              <a:buSzPts val="2800"/>
              <a:buFont typeface="Arial"/>
              <a:buChar char="•"/>
            </a:pPr>
            <a:r>
              <a:rPr lang="en-US"/>
              <a:t>21</a:t>
            </a:r>
            <a:r>
              <a:rPr i="1" lang="en-US"/>
              <a:t>n</a:t>
            </a:r>
            <a:r>
              <a:rPr baseline="30000" lang="en-US"/>
              <a:t>3</a:t>
            </a:r>
            <a:r>
              <a:rPr lang="en-US"/>
              <a:t> &gt; 20</a:t>
            </a:r>
            <a:r>
              <a:rPr i="1" lang="en-US"/>
              <a:t>n</a:t>
            </a:r>
            <a:r>
              <a:rPr baseline="30000" lang="en-US"/>
              <a:t>3</a:t>
            </a:r>
            <a:r>
              <a:rPr lang="en-US"/>
              <a:t> + 7</a:t>
            </a:r>
            <a:r>
              <a:rPr i="1" lang="en-US"/>
              <a:t>n</a:t>
            </a:r>
            <a:r>
              <a:rPr lang="en-US"/>
              <a:t> + 1000  for all </a:t>
            </a:r>
            <a:r>
              <a:rPr i="1" lang="en-US"/>
              <a:t>n</a:t>
            </a:r>
            <a:r>
              <a:rPr lang="en-US"/>
              <a:t> &gt; 10</a:t>
            </a:r>
            <a:endParaRPr/>
          </a:p>
          <a:p>
            <a:pPr indent="-342900" lvl="0" marL="342900" rtl="0" algn="l">
              <a:spcBef>
                <a:spcPts val="560"/>
              </a:spcBef>
              <a:spcAft>
                <a:spcPts val="0"/>
              </a:spcAft>
              <a:buClr>
                <a:schemeClr val="accent2"/>
              </a:buClr>
              <a:buSzPts val="2800"/>
              <a:buFont typeface="Noto Sans Symbols"/>
              <a:buNone/>
            </a:pPr>
            <a:r>
              <a:rPr lang="en-US"/>
              <a:t>	 </a:t>
            </a:r>
            <a:r>
              <a:rPr i="1" lang="en-US"/>
              <a:t>n</a:t>
            </a:r>
            <a:r>
              <a:rPr baseline="30000" lang="en-US"/>
              <a:t>3</a:t>
            </a:r>
            <a:r>
              <a:rPr lang="en-US"/>
              <a:t> &gt; 7</a:t>
            </a:r>
            <a:r>
              <a:rPr i="1" lang="en-US"/>
              <a:t>n</a:t>
            </a:r>
            <a:r>
              <a:rPr lang="en-US"/>
              <a:t> + 5  for all </a:t>
            </a:r>
            <a:r>
              <a:rPr i="1" lang="en-US"/>
              <a:t>n</a:t>
            </a:r>
            <a:r>
              <a:rPr lang="en-US"/>
              <a:t> &gt; 10</a:t>
            </a:r>
            <a:endParaRPr/>
          </a:p>
          <a:p>
            <a:pPr indent="-342900" lvl="0" marL="342900" rtl="0" algn="l">
              <a:spcBef>
                <a:spcPts val="560"/>
              </a:spcBef>
              <a:spcAft>
                <a:spcPts val="0"/>
              </a:spcAft>
              <a:buClr>
                <a:schemeClr val="accent2"/>
              </a:buClr>
              <a:buSzPts val="2800"/>
              <a:buFont typeface="Noto Sans Symbols"/>
              <a:buNone/>
            </a:pPr>
            <a:r>
              <a:rPr lang="en-US"/>
              <a:t>	TRUE, but we also need…</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20 and </a:t>
            </a:r>
            <a:r>
              <a:rPr i="1" lang="en-US"/>
              <a:t>n</a:t>
            </a:r>
            <a:r>
              <a:rPr baseline="-25000" i="1" lang="en-US"/>
              <a:t>0</a:t>
            </a:r>
            <a:r>
              <a:rPr lang="en-US"/>
              <a:t> = 1</a:t>
            </a:r>
            <a:endParaRPr/>
          </a:p>
          <a:p>
            <a:pPr indent="-342900" lvl="0" marL="342900" rtl="0" algn="l">
              <a:spcBef>
                <a:spcPts val="560"/>
              </a:spcBef>
              <a:spcAft>
                <a:spcPts val="0"/>
              </a:spcAft>
              <a:buClr>
                <a:schemeClr val="accent2"/>
              </a:buClr>
              <a:buSzPts val="2800"/>
              <a:buFont typeface="Arial"/>
              <a:buChar char="•"/>
            </a:pPr>
            <a:r>
              <a:rPr lang="en-US"/>
              <a:t>20</a:t>
            </a:r>
            <a:r>
              <a:rPr i="1" lang="en-US"/>
              <a:t>n</a:t>
            </a:r>
            <a:r>
              <a:rPr baseline="30000" lang="en-US"/>
              <a:t>3</a:t>
            </a:r>
            <a:r>
              <a:rPr lang="en-US"/>
              <a:t> &lt; 20</a:t>
            </a:r>
            <a:r>
              <a:rPr i="1" lang="en-US"/>
              <a:t>n</a:t>
            </a:r>
            <a:r>
              <a:rPr baseline="30000" lang="en-US"/>
              <a:t>3</a:t>
            </a:r>
            <a:r>
              <a:rPr lang="en-US"/>
              <a:t> + 7</a:t>
            </a:r>
            <a:r>
              <a:rPr i="1" lang="en-US"/>
              <a:t>n</a:t>
            </a:r>
            <a:r>
              <a:rPr lang="en-US"/>
              <a:t> + 1000  for all </a:t>
            </a:r>
            <a:r>
              <a:rPr i="1" lang="en-US"/>
              <a:t>n</a:t>
            </a:r>
            <a:r>
              <a:rPr lang="en-US"/>
              <a:t> ≥ 1</a:t>
            </a:r>
            <a:endParaRPr/>
          </a:p>
          <a:p>
            <a:pPr indent="-342900" lvl="0" marL="342900" rtl="0" algn="l">
              <a:spcBef>
                <a:spcPts val="560"/>
              </a:spcBef>
              <a:spcAft>
                <a:spcPts val="0"/>
              </a:spcAft>
              <a:buClr>
                <a:schemeClr val="accent2"/>
              </a:buClr>
              <a:buSzPts val="2800"/>
              <a:buFont typeface="Noto Sans Symbols"/>
              <a:buNone/>
            </a:pPr>
            <a:r>
              <a:rPr lang="en-US"/>
              <a:t>	TRUE</a:t>
            </a:r>
            <a:endParaRPr/>
          </a:p>
        </p:txBody>
      </p:sp>
      <p:sp>
        <p:nvSpPr>
          <p:cNvPr id="445" name="Google Shape;445;p32"/>
          <p:cNvSpPr txBox="1"/>
          <p:nvPr/>
        </p:nvSpPr>
        <p:spPr>
          <a:xfrm>
            <a:off x="4248150" y="1168401"/>
            <a:ext cx="4514850" cy="64611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pic>
        <p:nvPicPr>
          <p:cNvPr descr="BRAC University Jobs 2020- Jobs in BRAC University- careerz360.com" id="446" name="Google Shape;446;p32"/>
          <p:cNvPicPr preferRelativeResize="0"/>
          <p:nvPr/>
        </p:nvPicPr>
        <p:blipFill rotWithShape="1">
          <a:blip r:embed="rId4">
            <a:alphaModFix/>
          </a:blip>
          <a:srcRect b="0" l="0" r="0" t="0"/>
          <a:stretch/>
        </p:blipFill>
        <p:spPr>
          <a:xfrm>
            <a:off x="10964009" y="0"/>
            <a:ext cx="1227668" cy="1189832"/>
          </a:xfrm>
          <a:prstGeom prst="rect">
            <a:avLst/>
          </a:prstGeom>
          <a:noFill/>
          <a:ln>
            <a:noFill/>
          </a:ln>
        </p:spPr>
      </p:pic>
      <p:sp>
        <p:nvSpPr>
          <p:cNvPr id="447" name="Google Shape;447;p32"/>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1" name="Shape 451"/>
        <p:cNvGrpSpPr/>
        <p:nvPr/>
      </p:nvGrpSpPr>
      <p:grpSpPr>
        <a:xfrm>
          <a:off x="0" y="0"/>
          <a:ext cx="0" cy="0"/>
          <a:chOff x="0" y="0"/>
          <a:chExt cx="0" cy="0"/>
        </a:xfrm>
      </p:grpSpPr>
      <p:sp>
        <p:nvSpPr>
          <p:cNvPr id="452" name="Google Shape;452;p3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Example 3</a:t>
            </a:r>
            <a:endParaRPr/>
          </a:p>
        </p:txBody>
      </p:sp>
      <p:sp>
        <p:nvSpPr>
          <p:cNvPr id="453" name="Google Shape;453;p33"/>
          <p:cNvSpPr txBox="1"/>
          <p:nvPr>
            <p:ph idx="1" type="body"/>
          </p:nvPr>
        </p:nvSpPr>
        <p:spPr>
          <a:xfrm>
            <a:off x="1905000" y="990600"/>
            <a:ext cx="8382000" cy="5257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Show that</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Let </a:t>
            </a:r>
            <a:r>
              <a:rPr i="1" lang="en-US"/>
              <a:t>c</a:t>
            </a:r>
            <a:r>
              <a:rPr lang="en-US"/>
              <a:t> = 2 and </a:t>
            </a:r>
            <a:r>
              <a:rPr i="1" lang="en-US"/>
              <a:t>n</a:t>
            </a:r>
            <a:r>
              <a:rPr baseline="-25000" lang="en-US"/>
              <a:t>0</a:t>
            </a:r>
            <a:r>
              <a:rPr lang="en-US"/>
              <a:t> = 5</a:t>
            </a:r>
            <a:endParaRPr/>
          </a:p>
          <a:p>
            <a:pPr indent="-165100" lvl="0" marL="342900" rtl="0" algn="l">
              <a:spcBef>
                <a:spcPts val="560"/>
              </a:spcBef>
              <a:spcAft>
                <a:spcPts val="0"/>
              </a:spcAft>
              <a:buClr>
                <a:schemeClr val="accent2"/>
              </a:buClr>
              <a:buSzPts val="2800"/>
              <a:buFont typeface="Arial"/>
              <a:buNone/>
            </a:pPr>
            <a:r>
              <a:t/>
            </a:r>
            <a:endParaRPr/>
          </a:p>
        </p:txBody>
      </p:sp>
      <p:sp>
        <p:nvSpPr>
          <p:cNvPr id="454" name="Google Shape;454;p33"/>
          <p:cNvSpPr txBox="1"/>
          <p:nvPr>
            <p:ph idx="2" type="body"/>
          </p:nvPr>
        </p:nvSpPr>
        <p:spPr>
          <a:xfrm>
            <a:off x="4013200" y="1133476"/>
            <a:ext cx="2209800" cy="525463"/>
          </a:xfrm>
          <a:prstGeom prst="rect">
            <a:avLst/>
          </a:prstGeom>
          <a:blipFill rotWithShape="1">
            <a:blip r:embed="rId3">
              <a:alphaModFix/>
            </a:blip>
            <a:stretch>
              <a:fillRect b="0" l="-274" r="0" t="0"/>
            </a:stretch>
          </a:blipFill>
          <a:ln>
            <a:noFill/>
          </a:ln>
        </p:spPr>
        <p:txBody>
          <a:bodyPr anchorCtr="0" anchor="t" bIns="45700" lIns="91425" spcFirstLastPara="1" rIns="91425" wrap="square" tIns="45700">
            <a:noAutofit/>
          </a:bodyPr>
          <a:lstStyle/>
          <a:p>
            <a:pPr indent="-342900" lvl="0" marL="342900" rtl="0" algn="l">
              <a:spcBef>
                <a:spcPts val="0"/>
              </a:spcBef>
              <a:spcAft>
                <a:spcPts val="0"/>
              </a:spcAft>
              <a:buSzPts val="2800"/>
              <a:buFont typeface="Arial"/>
              <a:buChar char="•"/>
            </a:pPr>
            <a:r>
              <a:rPr lang="en-US"/>
              <a:t> </a:t>
            </a:r>
            <a:endParaRPr/>
          </a:p>
        </p:txBody>
      </p:sp>
      <p:sp>
        <p:nvSpPr>
          <p:cNvPr id="455" name="Google Shape;455;p33"/>
          <p:cNvSpPr txBox="1"/>
          <p:nvPr/>
        </p:nvSpPr>
        <p:spPr>
          <a:xfrm>
            <a:off x="2438400" y="2578100"/>
            <a:ext cx="2355850" cy="2801938"/>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56" name="Google Shape;456;p33"/>
          <p:cNvSpPr txBox="1"/>
          <p:nvPr/>
        </p:nvSpPr>
        <p:spPr>
          <a:xfrm>
            <a:off x="4800601" y="4886325"/>
            <a:ext cx="3658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a:t>
            </a:r>
            <a:endParaRPr/>
          </a:p>
        </p:txBody>
      </p:sp>
      <p:pic>
        <p:nvPicPr>
          <p:cNvPr descr="BRAC University Jobs 2020- Jobs in BRAC University- careerz360.com" id="457" name="Google Shape;457;p33"/>
          <p:cNvPicPr preferRelativeResize="0"/>
          <p:nvPr/>
        </p:nvPicPr>
        <p:blipFill rotWithShape="1">
          <a:blip r:embed="rId5">
            <a:alphaModFix/>
          </a:blip>
          <a:srcRect b="0" l="0" r="0" t="0"/>
          <a:stretch/>
        </p:blipFill>
        <p:spPr>
          <a:xfrm>
            <a:off x="10964009" y="0"/>
            <a:ext cx="1227668" cy="1189832"/>
          </a:xfrm>
          <a:prstGeom prst="rect">
            <a:avLst/>
          </a:prstGeom>
          <a:noFill/>
          <a:ln>
            <a:noFill/>
          </a:ln>
        </p:spPr>
      </p:pic>
      <p:sp>
        <p:nvSpPr>
          <p:cNvPr id="458" name="Google Shape;458;p33"/>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2" name="Shape 462"/>
        <p:cNvGrpSpPr/>
        <p:nvPr/>
      </p:nvGrpSpPr>
      <p:grpSpPr>
        <a:xfrm>
          <a:off x="0" y="0"/>
          <a:ext cx="0" cy="0"/>
          <a:chOff x="0" y="0"/>
          <a:chExt cx="0" cy="0"/>
        </a:xfrm>
      </p:grpSpPr>
      <p:sp>
        <p:nvSpPr>
          <p:cNvPr id="463" name="Google Shape;463;p3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64" name="Google Shape;464;p3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Notations - Examples</a:t>
            </a:r>
            <a:endParaRPr/>
          </a:p>
        </p:txBody>
      </p:sp>
      <p:sp>
        <p:nvSpPr>
          <p:cNvPr id="465" name="Google Shape;465;p34"/>
          <p:cNvSpPr txBox="1"/>
          <p:nvPr>
            <p:ph idx="1" type="body"/>
          </p:nvPr>
        </p:nvSpPr>
        <p:spPr>
          <a:xfrm>
            <a:off x="1687512" y="1214439"/>
            <a:ext cx="8408988"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2800"/>
              <a:buFont typeface="Arial"/>
              <a:buChar char="•"/>
            </a:pPr>
            <a:r>
              <a:rPr lang="en-US"/>
              <a:t>Θ notation</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/2 – n/2</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(6n</a:t>
            </a:r>
            <a:r>
              <a:rPr baseline="30000" lang="en-US">
                <a:latin typeface="Comic Sans MS"/>
                <a:ea typeface="Comic Sans MS"/>
                <a:cs typeface="Comic Sans MS"/>
                <a:sym typeface="Comic Sans MS"/>
              </a:rPr>
              <a:t>3 </a:t>
            </a:r>
            <a:r>
              <a:rPr lang="en-US">
                <a:latin typeface="Comic Sans MS"/>
                <a:ea typeface="Comic Sans MS"/>
                <a:cs typeface="Comic Sans MS"/>
                <a:sym typeface="Comic Sans MS"/>
              </a:rPr>
              <a:t>+ 1)lgn/(n + 1) </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a:p>
            <a:pPr indent="-342900" lvl="0" marL="342900" rtl="0" algn="l">
              <a:lnSpc>
                <a:spcPct val="120000"/>
              </a:lnSpc>
              <a:spcBef>
                <a:spcPts val="560"/>
              </a:spcBef>
              <a:spcAft>
                <a:spcPts val="0"/>
              </a:spcAft>
              <a:buClr>
                <a:schemeClr val="accent2"/>
              </a:buClr>
              <a:buSzPts val="2800"/>
              <a:buFont typeface="Arial"/>
              <a:buChar char="•"/>
            </a:pPr>
            <a:r>
              <a:rPr lang="en-US"/>
              <a:t>Ω notation</a:t>
            </a:r>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a:t>
            </a:r>
            <a:r>
              <a:rPr baseline="30000" lang="en-US">
                <a:latin typeface="Comic Sans MS"/>
                <a:ea typeface="Comic Sans MS"/>
                <a:cs typeface="Comic Sans MS"/>
                <a:sym typeface="Comic Sans MS"/>
              </a:rPr>
              <a:t>3</a:t>
            </a:r>
            <a:r>
              <a:rPr lang="en-US">
                <a:latin typeface="Comic Sans MS"/>
                <a:ea typeface="Comic Sans MS"/>
                <a:cs typeface="Comic Sans MS"/>
                <a:sym typeface="Comic Sans MS"/>
              </a:rPr>
              <a:t>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logn</a:t>
            </a:r>
            <a:endParaRPr>
              <a:latin typeface="Comic Sans MS"/>
              <a:ea typeface="Comic Sans MS"/>
              <a:cs typeface="Comic Sans MS"/>
              <a:sym typeface="Comic Sans MS"/>
            </a:endParaRPr>
          </a:p>
          <a:p>
            <a:pPr indent="-285750" lvl="1" marL="742950" rtl="0" algn="l">
              <a:lnSpc>
                <a:spcPct val="12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n vs. n</a:t>
            </a:r>
            <a:r>
              <a:rPr baseline="30000" lang="en-US">
                <a:latin typeface="Comic Sans MS"/>
                <a:ea typeface="Comic Sans MS"/>
                <a:cs typeface="Comic Sans MS"/>
                <a:sym typeface="Comic Sans MS"/>
              </a:rPr>
              <a:t>2</a:t>
            </a:r>
            <a:endParaRPr>
              <a:latin typeface="Comic Sans MS"/>
              <a:ea typeface="Comic Sans MS"/>
              <a:cs typeface="Comic Sans MS"/>
              <a:sym typeface="Comic Sans MS"/>
            </a:endParaRPr>
          </a:p>
        </p:txBody>
      </p:sp>
      <p:sp>
        <p:nvSpPr>
          <p:cNvPr id="466" name="Google Shape;466;p34"/>
          <p:cNvSpPr txBox="1"/>
          <p:nvPr/>
        </p:nvSpPr>
        <p:spPr>
          <a:xfrm>
            <a:off x="4408488" y="1852613"/>
            <a:ext cx="11620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 Θ(n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67" name="Google Shape;467;p34"/>
          <p:cNvSpPr txBox="1"/>
          <p:nvPr/>
        </p:nvSpPr>
        <p:spPr>
          <a:xfrm>
            <a:off x="4413251" y="2889250"/>
            <a:ext cx="141287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 Θ(n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68" name="Google Shape;468;p34"/>
          <p:cNvSpPr txBox="1"/>
          <p:nvPr/>
        </p:nvSpPr>
        <p:spPr>
          <a:xfrm>
            <a:off x="5334000" y="2387600"/>
            <a:ext cx="15684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 Θ(n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lgn)</a:t>
            </a:r>
            <a:endParaRPr/>
          </a:p>
        </p:txBody>
      </p:sp>
      <p:sp>
        <p:nvSpPr>
          <p:cNvPr id="469" name="Google Shape;469;p34"/>
          <p:cNvSpPr/>
          <p:nvPr/>
        </p:nvSpPr>
        <p:spPr>
          <a:xfrm>
            <a:off x="6111875" y="3359151"/>
            <a:ext cx="3576638" cy="2817813"/>
          </a:xfrm>
          <a:prstGeom prst="rect">
            <a:avLst/>
          </a:prstGeom>
          <a:noFill/>
          <a:ln>
            <a:noFill/>
          </a:ln>
        </p:spPr>
        <p:txBody>
          <a:bodyPr anchorCtr="0" anchor="t" bIns="45700" lIns="91425" spcFirstLastPara="1" rIns="91425" wrap="square" tIns="45700">
            <a:noAutofit/>
          </a:bodyPr>
          <a:lstStyle/>
          <a:p>
            <a:pPr indent="-342900" lvl="0" marL="342900" marR="0" rtl="0" algn="l">
              <a:lnSpc>
                <a:spcPct val="120000"/>
              </a:lnSpc>
              <a:spcBef>
                <a:spcPts val="0"/>
              </a:spcBef>
              <a:spcAft>
                <a:spcPts val="0"/>
              </a:spcAft>
              <a:buClr>
                <a:schemeClr val="accent2"/>
              </a:buClr>
              <a:buSzPts val="2800"/>
              <a:buFont typeface="Arial"/>
              <a:buChar char="•"/>
            </a:pPr>
            <a:r>
              <a:rPr lang="en-US" sz="2800">
                <a:solidFill>
                  <a:schemeClr val="accent2"/>
                </a:solidFill>
                <a:latin typeface="Arial"/>
                <a:ea typeface="Arial"/>
                <a:cs typeface="Arial"/>
                <a:sym typeface="Arial"/>
              </a:rPr>
              <a:t>O notation</a:t>
            </a:r>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2n</a:t>
            </a:r>
            <a:r>
              <a:rPr b="0" baseline="30000" i="0" lang="en-US" sz="2400" u="none" cap="none" strike="noStrike">
                <a:solidFill>
                  <a:schemeClr val="dk1"/>
                </a:solidFill>
                <a:latin typeface="Comic Sans MS"/>
                <a:ea typeface="Comic Sans MS"/>
                <a:cs typeface="Comic Sans MS"/>
                <a:sym typeface="Comic Sans MS"/>
              </a:rPr>
              <a:t>2</a:t>
            </a:r>
            <a:r>
              <a:rPr b="0" i="0" lang="en-US" sz="2400" u="none" cap="none" strike="noStrike">
                <a:solidFill>
                  <a:schemeClr val="dk1"/>
                </a:solidFill>
                <a:latin typeface="Comic Sans MS"/>
                <a:ea typeface="Comic Sans MS"/>
                <a:cs typeface="Comic Sans MS"/>
                <a:sym typeface="Comic Sans MS"/>
              </a:rPr>
              <a:t> vs. n</a:t>
            </a:r>
            <a:r>
              <a:rPr b="0" baseline="30000" i="0" lang="en-US" sz="2400" u="none" cap="none" strike="noStrike">
                <a:solidFill>
                  <a:schemeClr val="dk1"/>
                </a:solidFill>
                <a:latin typeface="Comic Sans MS"/>
                <a:ea typeface="Comic Sans MS"/>
                <a:cs typeface="Comic Sans MS"/>
                <a:sym typeface="Comic Sans MS"/>
              </a:rPr>
              <a:t>3</a:t>
            </a:r>
            <a:endParaRPr b="0" i="0" sz="2400" u="none" cap="none" strike="noStrike">
              <a:solidFill>
                <a:schemeClr val="dk1"/>
              </a:solidFill>
              <a:latin typeface="Comic Sans MS"/>
              <a:ea typeface="Comic Sans MS"/>
              <a:cs typeface="Comic Sans MS"/>
              <a:sym typeface="Comic Sans MS"/>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n</a:t>
            </a:r>
            <a:r>
              <a:rPr b="0" baseline="30000" i="0" lang="en-US" sz="2400" u="none" cap="none" strike="noStrike">
                <a:solidFill>
                  <a:schemeClr val="dk1"/>
                </a:solidFill>
                <a:latin typeface="Comic Sans MS"/>
                <a:ea typeface="Comic Sans MS"/>
                <a:cs typeface="Comic Sans MS"/>
                <a:sym typeface="Comic Sans MS"/>
              </a:rPr>
              <a:t>2</a:t>
            </a:r>
            <a:r>
              <a:rPr b="0" i="0" lang="en-US" sz="2400" u="none" cap="none" strike="noStrike">
                <a:solidFill>
                  <a:schemeClr val="dk1"/>
                </a:solidFill>
                <a:latin typeface="Comic Sans MS"/>
                <a:ea typeface="Comic Sans MS"/>
                <a:cs typeface="Comic Sans MS"/>
                <a:sym typeface="Comic Sans MS"/>
              </a:rPr>
              <a:t> vs. n</a:t>
            </a:r>
            <a:r>
              <a:rPr b="0" baseline="30000" i="0" lang="en-US" sz="2400" u="none" cap="none" strike="noStrike">
                <a:solidFill>
                  <a:schemeClr val="dk1"/>
                </a:solidFill>
                <a:latin typeface="Comic Sans MS"/>
                <a:ea typeface="Comic Sans MS"/>
                <a:cs typeface="Comic Sans MS"/>
                <a:sym typeface="Comic Sans MS"/>
              </a:rPr>
              <a:t>2</a:t>
            </a:r>
            <a:endParaRPr b="0" i="0" sz="2400" u="none" cap="none" strike="noStrike">
              <a:solidFill>
                <a:schemeClr val="dk1"/>
              </a:solidFill>
              <a:latin typeface="Comic Sans MS"/>
              <a:ea typeface="Comic Sans MS"/>
              <a:cs typeface="Comic Sans MS"/>
              <a:sym typeface="Comic Sans MS"/>
            </a:endParaRPr>
          </a:p>
          <a:p>
            <a:pPr indent="-285750" lvl="1" marL="742950" marR="0" rtl="0" algn="l">
              <a:lnSpc>
                <a:spcPct val="120000"/>
              </a:lnSpc>
              <a:spcBef>
                <a:spcPts val="480"/>
              </a:spcBef>
              <a:spcAft>
                <a:spcPts val="0"/>
              </a:spcAft>
              <a:buClr>
                <a:schemeClr val="dk1"/>
              </a:buClr>
              <a:buSzPts val="2400"/>
              <a:buFont typeface="Comic Sans MS"/>
              <a:buChar char="–"/>
            </a:pPr>
            <a:r>
              <a:rPr b="0" i="0" lang="en-US" sz="2400" u="none" cap="none" strike="noStrike">
                <a:solidFill>
                  <a:schemeClr val="dk1"/>
                </a:solidFill>
                <a:latin typeface="Comic Sans MS"/>
                <a:ea typeface="Comic Sans MS"/>
                <a:cs typeface="Comic Sans MS"/>
                <a:sym typeface="Comic Sans MS"/>
              </a:rPr>
              <a:t>n</a:t>
            </a:r>
            <a:r>
              <a:rPr b="0" baseline="30000" i="0" lang="en-US" sz="2400" u="none" cap="none" strike="noStrike">
                <a:solidFill>
                  <a:schemeClr val="dk1"/>
                </a:solidFill>
                <a:latin typeface="Comic Sans MS"/>
                <a:ea typeface="Comic Sans MS"/>
                <a:cs typeface="Comic Sans MS"/>
                <a:sym typeface="Comic Sans MS"/>
              </a:rPr>
              <a:t>3</a:t>
            </a:r>
            <a:r>
              <a:rPr b="0" i="0" lang="en-US" sz="2400" u="none" cap="none" strike="noStrike">
                <a:solidFill>
                  <a:schemeClr val="dk1"/>
                </a:solidFill>
                <a:latin typeface="Comic Sans MS"/>
                <a:ea typeface="Comic Sans MS"/>
                <a:cs typeface="Comic Sans MS"/>
                <a:sym typeface="Comic Sans MS"/>
              </a:rPr>
              <a:t> vs. nlogn</a:t>
            </a:r>
            <a:endParaRPr b="0" i="0" sz="2400" u="none" cap="none" strike="noStrike">
              <a:solidFill>
                <a:schemeClr val="dk1"/>
              </a:solidFill>
              <a:latin typeface="Comic Sans MS"/>
              <a:ea typeface="Comic Sans MS"/>
              <a:cs typeface="Comic Sans MS"/>
              <a:sym typeface="Comic Sans MS"/>
            </a:endParaRPr>
          </a:p>
        </p:txBody>
      </p:sp>
      <p:sp>
        <p:nvSpPr>
          <p:cNvPr id="470" name="Google Shape;470;p34"/>
          <p:cNvSpPr/>
          <p:nvPr/>
        </p:nvSpPr>
        <p:spPr>
          <a:xfrm>
            <a:off x="4387850" y="3970338"/>
            <a:ext cx="15446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 = Ω(n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71" name="Google Shape;471;p34"/>
          <p:cNvSpPr/>
          <p:nvPr/>
        </p:nvSpPr>
        <p:spPr>
          <a:xfrm>
            <a:off x="4387850" y="4497388"/>
            <a:ext cx="17033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 Ω(logn)</a:t>
            </a:r>
            <a:endParaRPr/>
          </a:p>
        </p:txBody>
      </p:sp>
      <p:sp>
        <p:nvSpPr>
          <p:cNvPr id="472" name="Google Shape;472;p34"/>
          <p:cNvSpPr/>
          <p:nvPr/>
        </p:nvSpPr>
        <p:spPr>
          <a:xfrm>
            <a:off x="4387851" y="4992688"/>
            <a:ext cx="1431925"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 ≠ Ω(n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73" name="Google Shape;473;p34"/>
          <p:cNvSpPr/>
          <p:nvPr/>
        </p:nvSpPr>
        <p:spPr>
          <a:xfrm>
            <a:off x="8656638" y="4027488"/>
            <a:ext cx="17399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2n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 = O(n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a:t>
            </a:r>
            <a:endParaRPr/>
          </a:p>
        </p:txBody>
      </p:sp>
      <p:sp>
        <p:nvSpPr>
          <p:cNvPr id="474" name="Google Shape;474;p34"/>
          <p:cNvSpPr/>
          <p:nvPr/>
        </p:nvSpPr>
        <p:spPr>
          <a:xfrm>
            <a:off x="8656638" y="4508500"/>
            <a:ext cx="1554162"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 = O(n</a:t>
            </a:r>
            <a:r>
              <a:rPr baseline="30000" lang="en-US" sz="2400">
                <a:solidFill>
                  <a:schemeClr val="dk1"/>
                </a:solidFill>
                <a:latin typeface="Comic Sans MS"/>
                <a:ea typeface="Comic Sans MS"/>
                <a:cs typeface="Comic Sans MS"/>
                <a:sym typeface="Comic Sans MS"/>
              </a:rPr>
              <a:t>2</a:t>
            </a:r>
            <a:r>
              <a:rPr lang="en-US" sz="2400">
                <a:solidFill>
                  <a:schemeClr val="dk1"/>
                </a:solidFill>
                <a:latin typeface="Comic Sans MS"/>
                <a:ea typeface="Comic Sans MS"/>
                <a:cs typeface="Comic Sans MS"/>
                <a:sym typeface="Comic Sans MS"/>
              </a:rPr>
              <a:t>)</a:t>
            </a:r>
            <a:endParaRPr/>
          </a:p>
        </p:txBody>
      </p:sp>
      <p:sp>
        <p:nvSpPr>
          <p:cNvPr id="475" name="Google Shape;475;p34"/>
          <p:cNvSpPr/>
          <p:nvPr/>
        </p:nvSpPr>
        <p:spPr>
          <a:xfrm>
            <a:off x="8656638" y="5030788"/>
            <a:ext cx="18478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n</a:t>
            </a:r>
            <a:r>
              <a:rPr baseline="30000" lang="en-US" sz="2400">
                <a:solidFill>
                  <a:schemeClr val="dk1"/>
                </a:solidFill>
                <a:latin typeface="Comic Sans MS"/>
                <a:ea typeface="Comic Sans MS"/>
                <a:cs typeface="Comic Sans MS"/>
                <a:sym typeface="Comic Sans MS"/>
              </a:rPr>
              <a:t>3</a:t>
            </a:r>
            <a:r>
              <a:rPr lang="en-US" sz="2400">
                <a:solidFill>
                  <a:schemeClr val="dk1"/>
                </a:solidFill>
                <a:latin typeface="Comic Sans MS"/>
                <a:ea typeface="Comic Sans MS"/>
                <a:cs typeface="Comic Sans MS"/>
                <a:sym typeface="Comic Sans MS"/>
              </a:rPr>
              <a:t> ≠ O(nlgn)</a:t>
            </a:r>
            <a:endParaRPr/>
          </a:p>
        </p:txBody>
      </p:sp>
      <p:pic>
        <p:nvPicPr>
          <p:cNvPr descr="BRAC University Jobs 2020- Jobs in BRAC University- careerz360.com" id="476" name="Google Shape;476;p3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0" name="Shape 480"/>
        <p:cNvGrpSpPr/>
        <p:nvPr/>
      </p:nvGrpSpPr>
      <p:grpSpPr>
        <a:xfrm>
          <a:off x="0" y="0"/>
          <a:ext cx="0" cy="0"/>
          <a:chOff x="0" y="0"/>
          <a:chExt cx="0" cy="0"/>
        </a:xfrm>
      </p:grpSpPr>
      <p:sp>
        <p:nvSpPr>
          <p:cNvPr id="481" name="Google Shape;481;p3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82" name="Google Shape;482;p3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Asymptotic Notations - Examples</a:t>
            </a:r>
            <a:endParaRPr/>
          </a:p>
        </p:txBody>
      </p:sp>
      <p:sp>
        <p:nvSpPr>
          <p:cNvPr id="483" name="Google Shape;483;p35"/>
          <p:cNvSpPr txBox="1"/>
          <p:nvPr>
            <p:ph idx="1" type="body"/>
          </p:nvPr>
        </p:nvSpPr>
        <p:spPr>
          <a:xfrm>
            <a:off x="1874838" y="1106489"/>
            <a:ext cx="8229600" cy="5608637"/>
          </a:xfrm>
          <a:prstGeom prst="rect">
            <a:avLst/>
          </a:prstGeom>
          <a:noFill/>
          <a:ln>
            <a:noFill/>
          </a:ln>
        </p:spPr>
        <p:txBody>
          <a:bodyPr anchorCtr="0" anchor="t" bIns="45700" lIns="91425" spcFirstLastPara="1" rIns="91425" wrap="square" tIns="45700">
            <a:noAutofit/>
          </a:bodyPr>
          <a:lstStyle/>
          <a:p>
            <a:pPr indent="-342900" lvl="0" marL="342900" rtl="0" algn="l">
              <a:lnSpc>
                <a:spcPct val="110000"/>
              </a:lnSpc>
              <a:spcBef>
                <a:spcPts val="0"/>
              </a:spcBef>
              <a:spcAft>
                <a:spcPts val="0"/>
              </a:spcAft>
              <a:buClr>
                <a:schemeClr val="accent2"/>
              </a:buClr>
              <a:buSzPts val="2400"/>
              <a:buFont typeface="Arial"/>
              <a:buChar char="•"/>
            </a:pPr>
            <a:r>
              <a:rPr lang="en-US" sz="2400"/>
              <a:t>For each of the following pairs of functions, either f(n) is O(g(n)), f(n) is Ω(g(n)), or f(n) = Θ(g(n)). Determine which relationship is correct.</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log n</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g(n) = log n + 5</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g(n) = log n</a:t>
            </a:r>
            <a:r>
              <a:rPr baseline="30000" lang="en-US">
                <a:latin typeface="Comic Sans MS"/>
                <a:ea typeface="Comic Sans MS"/>
                <a:cs typeface="Comic Sans MS"/>
                <a:sym typeface="Comic Sans MS"/>
              </a:rPr>
              <a:t>2</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log log n; g(n) = log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g(n) = log</a:t>
            </a:r>
            <a:r>
              <a:rPr baseline="30000" lang="en-US">
                <a:latin typeface="Comic Sans MS"/>
                <a:ea typeface="Comic Sans MS"/>
                <a:cs typeface="Comic Sans MS"/>
                <a:sym typeface="Comic Sans MS"/>
              </a:rPr>
              <a:t>2</a:t>
            </a:r>
            <a:r>
              <a:rPr lang="en-US">
                <a:latin typeface="Comic Sans MS"/>
                <a:ea typeface="Comic Sans MS"/>
                <a:cs typeface="Comic Sans MS"/>
                <a:sym typeface="Comic Sans MS"/>
              </a:rPr>
              <a:t>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n log n + n; g(n) = log n</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10; g(n) = log 10</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2</a:t>
            </a:r>
            <a:r>
              <a:rPr baseline="30000" lang="en-US">
                <a:latin typeface="Comic Sans MS"/>
                <a:ea typeface="Comic Sans MS"/>
                <a:cs typeface="Comic Sans MS"/>
                <a:sym typeface="Comic Sans MS"/>
              </a:rPr>
              <a:t>n</a:t>
            </a:r>
            <a:r>
              <a:rPr lang="en-US">
                <a:latin typeface="Comic Sans MS"/>
                <a:ea typeface="Comic Sans MS"/>
                <a:cs typeface="Comic Sans MS"/>
                <a:sym typeface="Comic Sans MS"/>
              </a:rPr>
              <a:t>; g(n) = 10n</a:t>
            </a:r>
            <a:r>
              <a:rPr baseline="30000" lang="en-US">
                <a:latin typeface="Comic Sans MS"/>
                <a:ea typeface="Comic Sans MS"/>
                <a:cs typeface="Comic Sans MS"/>
                <a:sym typeface="Comic Sans MS"/>
              </a:rPr>
              <a:t>2</a:t>
            </a:r>
            <a:endParaRPr/>
          </a:p>
          <a:p>
            <a:pPr indent="-285750" lvl="1" marL="742950" rtl="0" algn="l">
              <a:lnSpc>
                <a:spcPct val="110000"/>
              </a:lnSpc>
              <a:spcBef>
                <a:spcPts val="480"/>
              </a:spcBef>
              <a:spcAft>
                <a:spcPts val="0"/>
              </a:spcAft>
              <a:buClr>
                <a:schemeClr val="dk1"/>
              </a:buClr>
              <a:buSzPts val="2400"/>
              <a:buFont typeface="Comic Sans MS"/>
              <a:buChar char="–"/>
            </a:pPr>
            <a:r>
              <a:rPr lang="en-US">
                <a:latin typeface="Comic Sans MS"/>
                <a:ea typeface="Comic Sans MS"/>
                <a:cs typeface="Comic Sans MS"/>
                <a:sym typeface="Comic Sans MS"/>
              </a:rPr>
              <a:t>f(n) = 2</a:t>
            </a:r>
            <a:r>
              <a:rPr baseline="30000" lang="en-US">
                <a:latin typeface="Comic Sans MS"/>
                <a:ea typeface="Comic Sans MS"/>
                <a:cs typeface="Comic Sans MS"/>
                <a:sym typeface="Comic Sans MS"/>
              </a:rPr>
              <a:t>n</a:t>
            </a:r>
            <a:r>
              <a:rPr lang="en-US">
                <a:latin typeface="Comic Sans MS"/>
                <a:ea typeface="Comic Sans MS"/>
                <a:cs typeface="Comic Sans MS"/>
                <a:sym typeface="Comic Sans MS"/>
              </a:rPr>
              <a:t>; g(n) = 3</a:t>
            </a:r>
            <a:r>
              <a:rPr baseline="30000" lang="en-US">
                <a:latin typeface="Comic Sans MS"/>
                <a:ea typeface="Comic Sans MS"/>
                <a:cs typeface="Comic Sans MS"/>
                <a:sym typeface="Comic Sans MS"/>
              </a:rPr>
              <a:t>n</a:t>
            </a:r>
            <a:endParaRPr/>
          </a:p>
        </p:txBody>
      </p:sp>
      <p:sp>
        <p:nvSpPr>
          <p:cNvPr id="484" name="Google Shape;484;p35"/>
          <p:cNvSpPr txBox="1"/>
          <p:nvPr/>
        </p:nvSpPr>
        <p:spPr>
          <a:xfrm>
            <a:off x="7334250" y="2387600"/>
            <a:ext cx="214153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Θ (g(n))</a:t>
            </a:r>
            <a:endParaRPr/>
          </a:p>
        </p:txBody>
      </p:sp>
      <p:sp>
        <p:nvSpPr>
          <p:cNvPr id="485" name="Google Shape;485;p35"/>
          <p:cNvSpPr txBox="1"/>
          <p:nvPr/>
        </p:nvSpPr>
        <p:spPr>
          <a:xfrm>
            <a:off x="7334250" y="2860675"/>
            <a:ext cx="20589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Ω(g(n))</a:t>
            </a:r>
            <a:endParaRPr/>
          </a:p>
        </p:txBody>
      </p:sp>
      <p:sp>
        <p:nvSpPr>
          <p:cNvPr id="486" name="Google Shape;486;p35"/>
          <p:cNvSpPr txBox="1"/>
          <p:nvPr/>
        </p:nvSpPr>
        <p:spPr>
          <a:xfrm>
            <a:off x="7334251" y="3335338"/>
            <a:ext cx="20685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O(g(n))</a:t>
            </a:r>
            <a:endParaRPr/>
          </a:p>
        </p:txBody>
      </p:sp>
      <p:sp>
        <p:nvSpPr>
          <p:cNvPr id="487" name="Google Shape;487;p35"/>
          <p:cNvSpPr txBox="1"/>
          <p:nvPr/>
        </p:nvSpPr>
        <p:spPr>
          <a:xfrm>
            <a:off x="7334250" y="3810000"/>
            <a:ext cx="20589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Ω(g(n))</a:t>
            </a:r>
            <a:endParaRPr/>
          </a:p>
        </p:txBody>
      </p:sp>
      <p:sp>
        <p:nvSpPr>
          <p:cNvPr id="488" name="Google Shape;488;p35"/>
          <p:cNvSpPr txBox="1"/>
          <p:nvPr/>
        </p:nvSpPr>
        <p:spPr>
          <a:xfrm>
            <a:off x="7334250" y="4284663"/>
            <a:ext cx="20589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Ω(g(n))</a:t>
            </a:r>
            <a:endParaRPr/>
          </a:p>
        </p:txBody>
      </p:sp>
      <p:sp>
        <p:nvSpPr>
          <p:cNvPr id="489" name="Google Shape;489;p35"/>
          <p:cNvSpPr txBox="1"/>
          <p:nvPr/>
        </p:nvSpPr>
        <p:spPr>
          <a:xfrm>
            <a:off x="7334250" y="4759325"/>
            <a:ext cx="205105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Θ(g(n))</a:t>
            </a:r>
            <a:endParaRPr/>
          </a:p>
        </p:txBody>
      </p:sp>
      <p:sp>
        <p:nvSpPr>
          <p:cNvPr id="490" name="Google Shape;490;p35"/>
          <p:cNvSpPr txBox="1"/>
          <p:nvPr/>
        </p:nvSpPr>
        <p:spPr>
          <a:xfrm>
            <a:off x="7334250" y="5233988"/>
            <a:ext cx="2058988"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Ω(g(n))</a:t>
            </a:r>
            <a:endParaRPr/>
          </a:p>
        </p:txBody>
      </p:sp>
      <p:sp>
        <p:nvSpPr>
          <p:cNvPr id="491" name="Google Shape;491;p35"/>
          <p:cNvSpPr txBox="1"/>
          <p:nvPr/>
        </p:nvSpPr>
        <p:spPr>
          <a:xfrm>
            <a:off x="7334251" y="5708650"/>
            <a:ext cx="2068513"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mic Sans MS"/>
                <a:ea typeface="Comic Sans MS"/>
                <a:cs typeface="Comic Sans MS"/>
                <a:sym typeface="Comic Sans MS"/>
              </a:rPr>
              <a:t>f(n) = O(g(n))</a:t>
            </a:r>
            <a:endParaRPr/>
          </a:p>
        </p:txBody>
      </p:sp>
      <p:pic>
        <p:nvPicPr>
          <p:cNvPr descr="BRAC University Jobs 2020- Jobs in BRAC University- careerz360.com" id="492" name="Google Shape;492;p3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7" name="Shape 497"/>
        <p:cNvGrpSpPr/>
        <p:nvPr/>
      </p:nvGrpSpPr>
      <p:grpSpPr>
        <a:xfrm>
          <a:off x="0" y="0"/>
          <a:ext cx="0" cy="0"/>
          <a:chOff x="0" y="0"/>
          <a:chExt cx="0" cy="0"/>
        </a:xfrm>
      </p:grpSpPr>
      <p:sp>
        <p:nvSpPr>
          <p:cNvPr id="498" name="Google Shape;498;p3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499" name="Google Shape;499;p3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Simplifying Assumptions</a:t>
            </a:r>
            <a:endParaRPr/>
          </a:p>
        </p:txBody>
      </p:sp>
      <p:sp>
        <p:nvSpPr>
          <p:cNvPr id="500" name="Google Shape;500;p3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2"/>
              </a:buClr>
              <a:buSzPts val="2400"/>
              <a:buFont typeface="Arial"/>
              <a:buNone/>
            </a:pPr>
            <a:r>
              <a:rPr lang="en-US" sz="2400"/>
              <a:t>1. If f(n) = O(g(n)) and g(n) = O(h(n)), then f(n) = O(h(n))</a:t>
            </a:r>
            <a:endParaRPr/>
          </a:p>
          <a:p>
            <a:pPr indent="0" lvl="0" marL="0" rtl="0" algn="l">
              <a:spcBef>
                <a:spcPts val="480"/>
              </a:spcBef>
              <a:spcAft>
                <a:spcPts val="0"/>
              </a:spcAft>
              <a:buClr>
                <a:schemeClr val="accent2"/>
              </a:buClr>
              <a:buSzPts val="2400"/>
              <a:buFont typeface="Arial"/>
              <a:buNone/>
            </a:pPr>
            <a:r>
              <a:rPr lang="en-US" sz="2400"/>
              <a:t>2. If f(n) = O(kg(n)) for any k &gt; 0, then f(n) = O(g(n))</a:t>
            </a:r>
            <a:endParaRPr/>
          </a:p>
          <a:p>
            <a:pPr indent="0" lvl="0" marL="0" rtl="0" algn="l">
              <a:spcBef>
                <a:spcPts val="480"/>
              </a:spcBef>
              <a:spcAft>
                <a:spcPts val="0"/>
              </a:spcAft>
              <a:buClr>
                <a:schemeClr val="accent2"/>
              </a:buClr>
              <a:buSzPts val="2400"/>
              <a:buFont typeface="Arial"/>
              <a:buNone/>
            </a:pPr>
            <a:r>
              <a:rPr lang="en-US" sz="2400"/>
              <a:t>3. If f</a:t>
            </a:r>
            <a:r>
              <a:rPr baseline="-25000" lang="en-US" sz="2400"/>
              <a:t>1</a:t>
            </a:r>
            <a:r>
              <a:rPr lang="en-US" sz="2400"/>
              <a:t>(n) = O(g</a:t>
            </a:r>
            <a:r>
              <a:rPr baseline="-25000" lang="en-US" sz="2400"/>
              <a:t>1</a:t>
            </a:r>
            <a:r>
              <a:rPr lang="en-US" sz="2400"/>
              <a:t>(n)) and f</a:t>
            </a:r>
            <a:r>
              <a:rPr baseline="-25000" lang="en-US" sz="2400"/>
              <a:t>2</a:t>
            </a:r>
            <a:r>
              <a:rPr lang="en-US" sz="2400"/>
              <a:t>(n) = O(g</a:t>
            </a:r>
            <a:r>
              <a:rPr baseline="-25000" lang="en-US" sz="2400"/>
              <a:t>2</a:t>
            </a:r>
            <a:r>
              <a:rPr lang="en-US" sz="2400"/>
              <a:t>(n)), </a:t>
            </a:r>
            <a:endParaRPr/>
          </a:p>
          <a:p>
            <a:pPr indent="0" lvl="0" marL="0" rtl="0" algn="l">
              <a:spcBef>
                <a:spcPts val="480"/>
              </a:spcBef>
              <a:spcAft>
                <a:spcPts val="0"/>
              </a:spcAft>
              <a:buClr>
                <a:schemeClr val="accent2"/>
              </a:buClr>
              <a:buSzPts val="2400"/>
              <a:buFont typeface="Arial"/>
              <a:buNone/>
            </a:pPr>
            <a:r>
              <a:rPr lang="en-US" sz="2400"/>
              <a:t>		then f</a:t>
            </a:r>
            <a:r>
              <a:rPr baseline="-25000" lang="en-US" sz="2400"/>
              <a:t>1</a:t>
            </a:r>
            <a:r>
              <a:rPr lang="en-US" sz="2400"/>
              <a:t>(n) + f</a:t>
            </a:r>
            <a:r>
              <a:rPr baseline="-25000" lang="en-US" sz="2400"/>
              <a:t>2</a:t>
            </a:r>
            <a:r>
              <a:rPr lang="en-US" sz="2400"/>
              <a:t>(n) = O(max (g</a:t>
            </a:r>
            <a:r>
              <a:rPr baseline="-25000" lang="en-US" sz="2400"/>
              <a:t>1</a:t>
            </a:r>
            <a:r>
              <a:rPr lang="en-US" sz="2400"/>
              <a:t>(n), g</a:t>
            </a:r>
            <a:r>
              <a:rPr baseline="-25000" lang="en-US" sz="2400"/>
              <a:t>2</a:t>
            </a:r>
            <a:r>
              <a:rPr lang="en-US" sz="2400"/>
              <a:t>(n)))</a:t>
            </a:r>
            <a:endParaRPr/>
          </a:p>
          <a:p>
            <a:pPr indent="0" lvl="0" marL="0" rtl="0" algn="l">
              <a:spcBef>
                <a:spcPts val="480"/>
              </a:spcBef>
              <a:spcAft>
                <a:spcPts val="0"/>
              </a:spcAft>
              <a:buClr>
                <a:schemeClr val="accent2"/>
              </a:buClr>
              <a:buSzPts val="2400"/>
              <a:buFont typeface="Arial"/>
              <a:buNone/>
            </a:pPr>
            <a:r>
              <a:rPr lang="en-US" sz="2400"/>
              <a:t>4. If f</a:t>
            </a:r>
            <a:r>
              <a:rPr baseline="-25000" lang="en-US" sz="2400"/>
              <a:t>1</a:t>
            </a:r>
            <a:r>
              <a:rPr lang="en-US" sz="2400"/>
              <a:t>(n) = O(g</a:t>
            </a:r>
            <a:r>
              <a:rPr baseline="-25000" lang="en-US" sz="2400"/>
              <a:t>1</a:t>
            </a:r>
            <a:r>
              <a:rPr lang="en-US" sz="2400"/>
              <a:t>(n)) and f</a:t>
            </a:r>
            <a:r>
              <a:rPr baseline="-25000" lang="en-US" sz="2400"/>
              <a:t>2</a:t>
            </a:r>
            <a:r>
              <a:rPr lang="en-US" sz="2400"/>
              <a:t>(n) = O(g</a:t>
            </a:r>
            <a:r>
              <a:rPr baseline="-25000" lang="en-US" sz="2400"/>
              <a:t>2</a:t>
            </a:r>
            <a:r>
              <a:rPr lang="en-US" sz="2400"/>
              <a:t>(n)), </a:t>
            </a:r>
            <a:endParaRPr/>
          </a:p>
          <a:p>
            <a:pPr indent="0" lvl="0" marL="0" rtl="0" algn="l">
              <a:spcBef>
                <a:spcPts val="480"/>
              </a:spcBef>
              <a:spcAft>
                <a:spcPts val="0"/>
              </a:spcAft>
              <a:buClr>
                <a:schemeClr val="accent2"/>
              </a:buClr>
              <a:buSzPts val="2400"/>
              <a:buFont typeface="Arial"/>
              <a:buNone/>
            </a:pPr>
            <a:r>
              <a:rPr lang="en-US" sz="2400"/>
              <a:t>		then f</a:t>
            </a:r>
            <a:r>
              <a:rPr baseline="-25000" lang="en-US" sz="2400"/>
              <a:t>1</a:t>
            </a:r>
            <a:r>
              <a:rPr lang="en-US" sz="2400"/>
              <a:t>(n) * f</a:t>
            </a:r>
            <a:r>
              <a:rPr baseline="-25000" lang="en-US" sz="2400"/>
              <a:t>2</a:t>
            </a:r>
            <a:r>
              <a:rPr lang="en-US" sz="2400"/>
              <a:t>(n) = O(g</a:t>
            </a:r>
            <a:r>
              <a:rPr baseline="-25000" lang="en-US" sz="2400"/>
              <a:t>1</a:t>
            </a:r>
            <a:r>
              <a:rPr lang="en-US" sz="2400"/>
              <a:t>(n) * g</a:t>
            </a:r>
            <a:r>
              <a:rPr baseline="-25000" lang="en-US" sz="2400"/>
              <a:t>2</a:t>
            </a:r>
            <a:r>
              <a:rPr lang="en-US" sz="2400"/>
              <a:t>(n))</a:t>
            </a:r>
            <a:endParaRPr/>
          </a:p>
        </p:txBody>
      </p:sp>
      <p:pic>
        <p:nvPicPr>
          <p:cNvPr descr="BRAC University Jobs 2020- Jobs in BRAC University- careerz360.com" id="501" name="Google Shape;501;p3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3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Some Simplified Rules</a:t>
            </a:r>
            <a:endParaRPr/>
          </a:p>
        </p:txBody>
      </p:sp>
      <p:sp>
        <p:nvSpPr>
          <p:cNvPr id="507" name="Google Shape;507;p37"/>
          <p:cNvSpPr txBox="1"/>
          <p:nvPr>
            <p:ph idx="1" type="body"/>
          </p:nvPr>
        </p:nvSpPr>
        <p:spPr>
          <a:xfrm>
            <a:off x="467784" y="1214439"/>
            <a:ext cx="10972800" cy="550703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O(1) = c , where c is a constant</a:t>
            </a:r>
            <a:endParaRPr/>
          </a:p>
          <a:p>
            <a:pPr indent="-342900" lvl="0" marL="342900" rtl="0" algn="l">
              <a:spcBef>
                <a:spcPts val="560"/>
              </a:spcBef>
              <a:spcAft>
                <a:spcPts val="0"/>
              </a:spcAft>
              <a:buClr>
                <a:schemeClr val="accent2"/>
              </a:buClr>
              <a:buSzPts val="2800"/>
              <a:buFont typeface="Arial"/>
              <a:buChar char="•"/>
            </a:pPr>
            <a:r>
              <a:rPr lang="en-US"/>
              <a:t>O(n) = c*n = cn , where c is constant and n is variable </a:t>
            </a:r>
            <a:endParaRPr/>
          </a:p>
          <a:p>
            <a:pPr indent="-342900" lvl="0" marL="342900" rtl="0" algn="l">
              <a:spcBef>
                <a:spcPts val="560"/>
              </a:spcBef>
              <a:spcAft>
                <a:spcPts val="0"/>
              </a:spcAft>
              <a:buClr>
                <a:schemeClr val="accent2"/>
              </a:buClr>
              <a:buSzPts val="2800"/>
              <a:buFont typeface="Arial"/>
              <a:buChar char="•"/>
            </a:pPr>
            <a:r>
              <a:rPr lang="en-US"/>
              <a:t>c</a:t>
            </a:r>
            <a:r>
              <a:rPr baseline="-25000" lang="en-US"/>
              <a:t>1</a:t>
            </a:r>
            <a:r>
              <a:rPr lang="en-US"/>
              <a:t>*O(1) = c</a:t>
            </a:r>
            <a:r>
              <a:rPr baseline="-25000" lang="en-US"/>
              <a:t>1</a:t>
            </a:r>
            <a:r>
              <a:rPr lang="en-US"/>
              <a:t>*c = c</a:t>
            </a:r>
            <a:r>
              <a:rPr baseline="-25000" lang="en-US"/>
              <a:t>2</a:t>
            </a:r>
            <a:r>
              <a:rPr lang="en-US"/>
              <a:t>  = O(1) , where c,c</a:t>
            </a:r>
            <a:r>
              <a:rPr baseline="-25000" lang="en-US"/>
              <a:t>1</a:t>
            </a:r>
            <a:r>
              <a:rPr lang="en-US"/>
              <a:t>,c</a:t>
            </a:r>
            <a:r>
              <a:rPr baseline="-25000" lang="en-US"/>
              <a:t>2</a:t>
            </a:r>
            <a:r>
              <a:rPr lang="en-US"/>
              <a:t> are constants</a:t>
            </a:r>
            <a:r>
              <a:rPr baseline="-25000" lang="en-US"/>
              <a:t>    </a:t>
            </a:r>
            <a:r>
              <a:rPr lang="en-US"/>
              <a:t> </a:t>
            </a:r>
            <a:endParaRPr/>
          </a:p>
          <a:p>
            <a:pPr indent="-285750" lvl="1" marL="742950" rtl="0" algn="l">
              <a:spcBef>
                <a:spcPts val="480"/>
              </a:spcBef>
              <a:spcAft>
                <a:spcPts val="0"/>
              </a:spcAft>
              <a:buClr>
                <a:schemeClr val="dk1"/>
              </a:buClr>
              <a:buSzPts val="2400"/>
              <a:buFont typeface="Arial"/>
              <a:buChar char="–"/>
            </a:pPr>
            <a:r>
              <a:rPr lang="en-US"/>
              <a:t>O(1) + O(1) + O(1) = 3*O(1) = O(1)</a:t>
            </a:r>
            <a:endParaRPr/>
          </a:p>
          <a:p>
            <a:pPr indent="-285750" lvl="1" marL="742950" rtl="0" algn="l">
              <a:spcBef>
                <a:spcPts val="480"/>
              </a:spcBef>
              <a:spcAft>
                <a:spcPts val="0"/>
              </a:spcAft>
              <a:buClr>
                <a:schemeClr val="dk1"/>
              </a:buClr>
              <a:buSzPts val="2400"/>
              <a:buFont typeface="Arial"/>
              <a:buChar char="–"/>
            </a:pPr>
            <a:r>
              <a:rPr lang="en-US"/>
              <a:t>5*O(1) = O(1)</a:t>
            </a:r>
            <a:endParaRPr/>
          </a:p>
          <a:p>
            <a:pPr indent="-342900" lvl="0" marL="342900" rtl="0" algn="l">
              <a:spcBef>
                <a:spcPts val="560"/>
              </a:spcBef>
              <a:spcAft>
                <a:spcPts val="0"/>
              </a:spcAft>
              <a:buClr>
                <a:schemeClr val="accent2"/>
              </a:buClr>
              <a:buSzPts val="2800"/>
              <a:buFont typeface="Arial"/>
              <a:buChar char="•"/>
            </a:pPr>
            <a:r>
              <a:rPr lang="en-US"/>
              <a:t>n*O(1) = n*c = cn = O(n) , where c is constant and n is variable </a:t>
            </a:r>
            <a:endParaRPr/>
          </a:p>
          <a:p>
            <a:pPr indent="-342900" lvl="0" marL="342900" rtl="0" algn="l">
              <a:spcBef>
                <a:spcPts val="560"/>
              </a:spcBef>
              <a:spcAft>
                <a:spcPts val="0"/>
              </a:spcAft>
              <a:buClr>
                <a:schemeClr val="accent2"/>
              </a:buClr>
              <a:buSzPts val="2800"/>
              <a:buFont typeface="Arial"/>
              <a:buChar char="•"/>
            </a:pPr>
            <a:r>
              <a:rPr lang="en-US"/>
              <a:t>O(m) + O(n) ≠ O(m+n)</a:t>
            </a:r>
            <a:endParaRPr/>
          </a:p>
          <a:p>
            <a:pPr indent="-342900" lvl="0" marL="342900" rtl="0" algn="l">
              <a:spcBef>
                <a:spcPts val="560"/>
              </a:spcBef>
              <a:spcAft>
                <a:spcPts val="0"/>
              </a:spcAft>
              <a:buClr>
                <a:schemeClr val="accent2"/>
              </a:buClr>
              <a:buSzPts val="2800"/>
              <a:buFont typeface="Arial"/>
              <a:buChar char="•"/>
            </a:pPr>
            <a:r>
              <a:rPr lang="en-US"/>
              <a:t>O(m) * O(n) = c</a:t>
            </a:r>
            <a:r>
              <a:rPr baseline="-25000" lang="en-US"/>
              <a:t>1</a:t>
            </a:r>
            <a:r>
              <a:rPr lang="en-US"/>
              <a:t>mc</a:t>
            </a:r>
            <a:r>
              <a:rPr baseline="-25000" lang="en-US"/>
              <a:t>2</a:t>
            </a:r>
            <a:r>
              <a:rPr lang="en-US"/>
              <a:t>n = (c</a:t>
            </a:r>
            <a:r>
              <a:rPr baseline="-25000" lang="en-US"/>
              <a:t>1</a:t>
            </a:r>
            <a:r>
              <a:rPr lang="en-US"/>
              <a:t>*c</a:t>
            </a:r>
            <a:r>
              <a:rPr baseline="-25000" lang="en-US"/>
              <a:t>2</a:t>
            </a:r>
            <a:r>
              <a:rPr lang="en-US"/>
              <a:t>)(mn) = (c</a:t>
            </a:r>
            <a:r>
              <a:rPr baseline="-25000" lang="en-US"/>
              <a:t>2</a:t>
            </a:r>
            <a:r>
              <a:rPr lang="en-US"/>
              <a:t>)(mn) = O(mn) </a:t>
            </a:r>
            <a:endParaRPr/>
          </a:p>
          <a:p>
            <a:pPr indent="-342900" lvl="0" marL="342900" rtl="0" algn="l">
              <a:spcBef>
                <a:spcPts val="560"/>
              </a:spcBef>
              <a:spcAft>
                <a:spcPts val="0"/>
              </a:spcAft>
              <a:buClr>
                <a:schemeClr val="accent2"/>
              </a:buClr>
              <a:buSzPts val="2800"/>
              <a:buFont typeface="Arial"/>
              <a:buChar char="•"/>
            </a:pPr>
            <a:r>
              <a:rPr lang="en-US"/>
              <a:t>O(m)*O(n)*O(p)*O(q) = O(m(n(p(q)))) = O(mnpq)</a:t>
            </a:r>
            <a:endParaRPr/>
          </a:p>
          <a:p>
            <a:pPr indent="-285750" lvl="1" marL="742950" rtl="0" algn="l">
              <a:spcBef>
                <a:spcPts val="480"/>
              </a:spcBef>
              <a:spcAft>
                <a:spcPts val="0"/>
              </a:spcAft>
              <a:buClr>
                <a:schemeClr val="dk1"/>
              </a:buClr>
              <a:buSzPts val="2400"/>
              <a:buFont typeface="Arial"/>
              <a:buChar char="–"/>
            </a:pPr>
            <a:r>
              <a:rPr lang="en-US"/>
              <a:t>Example nested for loops</a:t>
            </a:r>
            <a:endParaRPr/>
          </a:p>
          <a:p>
            <a:pPr indent="-342900" lvl="0" marL="342900" rtl="0" algn="l">
              <a:spcBef>
                <a:spcPts val="560"/>
              </a:spcBef>
              <a:spcAft>
                <a:spcPts val="0"/>
              </a:spcAft>
              <a:buClr>
                <a:schemeClr val="accent2"/>
              </a:buClr>
              <a:buSzPts val="2800"/>
              <a:buFont typeface="Arial"/>
              <a:buChar char="•"/>
            </a:pPr>
            <a:r>
              <a:rPr lang="en-US"/>
              <a:t> O(an</a:t>
            </a:r>
            <a:r>
              <a:rPr baseline="30000" lang="en-US"/>
              <a:t>2</a:t>
            </a:r>
            <a:r>
              <a:rPr lang="en-US"/>
              <a:t> + bn + c) = O(n</a:t>
            </a:r>
            <a:r>
              <a:rPr baseline="30000" lang="en-US"/>
              <a:t>2</a:t>
            </a:r>
            <a:r>
              <a:rPr lang="en-US"/>
              <a:t>) where a, b , c are constants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sp>
        <p:nvSpPr>
          <p:cNvPr id="508" name="Google Shape;508;p3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509" name="Google Shape;509;p3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13" name="Shape 513"/>
        <p:cNvGrpSpPr/>
        <p:nvPr/>
      </p:nvGrpSpPr>
      <p:grpSpPr>
        <a:xfrm>
          <a:off x="0" y="0"/>
          <a:ext cx="0" cy="0"/>
          <a:chOff x="0" y="0"/>
          <a:chExt cx="0" cy="0"/>
        </a:xfrm>
      </p:grpSpPr>
      <p:sp>
        <p:nvSpPr>
          <p:cNvPr id="514" name="Google Shape;514;p38"/>
          <p:cNvSpPr txBox="1"/>
          <p:nvPr>
            <p:ph type="title"/>
          </p:nvPr>
        </p:nvSpPr>
        <p:spPr>
          <a:xfrm>
            <a:off x="455084" y="297179"/>
            <a:ext cx="10972800" cy="110871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Example #1: carry n books </a:t>
            </a:r>
            <a:br>
              <a:rPr lang="en-US"/>
            </a:br>
            <a:r>
              <a:rPr lang="en-US"/>
              <a:t>from one bookshelf to another one</a:t>
            </a:r>
            <a:endParaRPr/>
          </a:p>
        </p:txBody>
      </p:sp>
      <p:sp>
        <p:nvSpPr>
          <p:cNvPr id="515" name="Google Shape;515;p38"/>
          <p:cNvSpPr txBox="1"/>
          <p:nvPr>
            <p:ph idx="1" type="body"/>
          </p:nvPr>
        </p:nvSpPr>
        <p:spPr>
          <a:xfrm>
            <a:off x="467784" y="1623060"/>
            <a:ext cx="10972800" cy="466820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accent2"/>
              </a:buClr>
              <a:buSzPts val="2800"/>
              <a:buFont typeface="Arial"/>
              <a:buChar char="•"/>
            </a:pPr>
            <a:r>
              <a:rPr lang="en-US"/>
              <a:t>How many operations?</a:t>
            </a:r>
            <a:endParaRPr/>
          </a:p>
          <a:p>
            <a:pPr indent="-342900" lvl="0" marL="342900" rtl="0" algn="l">
              <a:spcBef>
                <a:spcPts val="560"/>
              </a:spcBef>
              <a:spcAft>
                <a:spcPts val="0"/>
              </a:spcAft>
              <a:buClr>
                <a:schemeClr val="accent2"/>
              </a:buClr>
              <a:buSzPts val="2800"/>
              <a:buFont typeface="Arial"/>
              <a:buChar char="•"/>
            </a:pPr>
            <a:r>
              <a:rPr lang="en-US"/>
              <a:t>n pick-ups, n forward moves, n drops and n reverse moves 🡪 4 n operations</a:t>
            </a:r>
            <a:endParaRPr/>
          </a:p>
          <a:p>
            <a:pPr indent="-342900" lvl="0" marL="342900" rtl="0" algn="l">
              <a:spcBef>
                <a:spcPts val="560"/>
              </a:spcBef>
              <a:spcAft>
                <a:spcPts val="0"/>
              </a:spcAft>
              <a:buClr>
                <a:schemeClr val="accent2"/>
              </a:buClr>
              <a:buSzPts val="2800"/>
              <a:buFont typeface="Arial"/>
              <a:buChar char="•"/>
            </a:pPr>
            <a:r>
              <a:rPr lang="en-US"/>
              <a:t>4n operations = c. n = O(c. n) = O(n)</a:t>
            </a:r>
            <a:endParaRPr/>
          </a:p>
          <a:p>
            <a:pPr indent="-342900" lvl="0" marL="342900" rtl="0" algn="l">
              <a:spcBef>
                <a:spcPts val="560"/>
              </a:spcBef>
              <a:spcAft>
                <a:spcPts val="0"/>
              </a:spcAft>
              <a:buClr>
                <a:schemeClr val="accent2"/>
              </a:buClr>
              <a:buSzPts val="2800"/>
              <a:buFont typeface="Arial"/>
              <a:buChar char="•"/>
            </a:pPr>
            <a:r>
              <a:rPr lang="en-US"/>
              <a:t>Similarly, any program that reads n inputs from the user will have minimum time complexity O(n).</a:t>
            </a:r>
            <a:endParaRPr/>
          </a:p>
          <a:p>
            <a:pPr indent="0" lvl="0" marL="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516" name="Google Shape;516;p3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17" name="Google Shape;517;p38"/>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9"/>
          <p:cNvSpPr txBox="1"/>
          <p:nvPr>
            <p:ph type="title"/>
          </p:nvPr>
        </p:nvSpPr>
        <p:spPr>
          <a:xfrm>
            <a:off x="455084" y="124619"/>
            <a:ext cx="10972800" cy="118983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Example #2: Locating Roll-Number record in</a:t>
            </a:r>
            <a:br>
              <a:rPr lang="en-US"/>
            </a:br>
            <a:r>
              <a:rPr lang="en-US"/>
              <a:t>Attendance Sheet</a:t>
            </a:r>
            <a:endParaRPr/>
          </a:p>
        </p:txBody>
      </p:sp>
      <p:sp>
        <p:nvSpPr>
          <p:cNvPr id="523" name="Google Shape;523;p39"/>
          <p:cNvSpPr txBox="1"/>
          <p:nvPr>
            <p:ph idx="1" type="body"/>
          </p:nvPr>
        </p:nvSpPr>
        <p:spPr>
          <a:xfrm>
            <a:off x="467784" y="1760220"/>
            <a:ext cx="10972800" cy="453104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2"/>
              </a:buClr>
              <a:buSzPts val="2800"/>
              <a:buFont typeface="Arial"/>
              <a:buNone/>
            </a:pPr>
            <a:r>
              <a:rPr lang="en-US"/>
              <a:t>What is the time complexity of search?</a:t>
            </a:r>
            <a:endParaRPr/>
          </a:p>
          <a:p>
            <a:pPr indent="-342900" lvl="0" marL="342900" rtl="0" algn="l">
              <a:spcBef>
                <a:spcPts val="560"/>
              </a:spcBef>
              <a:spcAft>
                <a:spcPts val="0"/>
              </a:spcAft>
              <a:buClr>
                <a:schemeClr val="accent2"/>
              </a:buClr>
              <a:buSzPts val="2800"/>
              <a:buFont typeface="Arial"/>
              <a:buChar char="•"/>
            </a:pPr>
            <a:r>
              <a:rPr lang="en-US"/>
              <a:t>Binary Search algorithm at work</a:t>
            </a:r>
            <a:endParaRPr/>
          </a:p>
          <a:p>
            <a:pPr indent="-285750" lvl="1" marL="742950" rtl="0" algn="l">
              <a:spcBef>
                <a:spcPts val="480"/>
              </a:spcBef>
              <a:spcAft>
                <a:spcPts val="0"/>
              </a:spcAft>
              <a:buClr>
                <a:schemeClr val="dk1"/>
              </a:buClr>
              <a:buSzPts val="2400"/>
              <a:buFont typeface="Arial"/>
              <a:buChar char="–"/>
            </a:pPr>
            <a:r>
              <a:rPr lang="en-US"/>
              <a:t>O(log n)</a:t>
            </a:r>
            <a:endParaRPr/>
          </a:p>
          <a:p>
            <a:pPr indent="-342900" lvl="0" marL="342900" rtl="0" algn="l">
              <a:spcBef>
                <a:spcPts val="560"/>
              </a:spcBef>
              <a:spcAft>
                <a:spcPts val="0"/>
              </a:spcAft>
              <a:buClr>
                <a:schemeClr val="accent2"/>
              </a:buClr>
              <a:buSzPts val="2800"/>
              <a:buFont typeface="Arial"/>
              <a:buChar char="•"/>
            </a:pPr>
            <a:r>
              <a:rPr lang="en-US"/>
              <a:t>Sequential search?</a:t>
            </a:r>
            <a:endParaRPr/>
          </a:p>
          <a:p>
            <a:pPr indent="-285750" lvl="1" marL="742950" rtl="0" algn="l">
              <a:spcBef>
                <a:spcPts val="480"/>
              </a:spcBef>
              <a:spcAft>
                <a:spcPts val="0"/>
              </a:spcAft>
              <a:buClr>
                <a:schemeClr val="dk1"/>
              </a:buClr>
              <a:buSzPts val="2400"/>
              <a:buFont typeface="Arial"/>
              <a:buChar char="–"/>
            </a:pPr>
            <a:r>
              <a:rPr lang="en-US"/>
              <a:t>O(n)</a:t>
            </a:r>
            <a:endParaRPr/>
          </a:p>
        </p:txBody>
      </p:sp>
      <p:pic>
        <p:nvPicPr>
          <p:cNvPr descr="BRAC University Jobs 2020- Jobs in BRAC University- careerz360.com" id="524" name="Google Shape;524;p3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25" name="Google Shape;525;p39"/>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Specifications</a:t>
            </a:r>
            <a:endParaRPr>
              <a:solidFill>
                <a:schemeClr val="dk1"/>
              </a:solidFill>
              <a:latin typeface="Arial"/>
              <a:ea typeface="Arial"/>
              <a:cs typeface="Arial"/>
              <a:sym typeface="Arial"/>
            </a:endParaRPr>
          </a:p>
        </p:txBody>
      </p:sp>
      <p:sp>
        <p:nvSpPr>
          <p:cNvPr id="149" name="Google Shape;149;p4"/>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Input</a:t>
            </a:r>
            <a:r>
              <a:rPr b="1" lang="en-US">
                <a:solidFill>
                  <a:srgbClr val="FF0000"/>
                </a:solidFill>
              </a:rPr>
              <a:t> -</a:t>
            </a:r>
            <a:r>
              <a:rPr b="1" lang="en-US"/>
              <a:t> </a:t>
            </a:r>
            <a:r>
              <a:rPr lang="en-US"/>
              <a:t> </a:t>
            </a:r>
            <a:r>
              <a:rPr lang="en-US" sz="2400"/>
              <a:t>Every Algorithm must take zero or more number of input values from external.</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Output</a:t>
            </a:r>
            <a:r>
              <a:rPr b="1" lang="en-US">
                <a:solidFill>
                  <a:srgbClr val="FF0000"/>
                </a:solidFill>
              </a:rPr>
              <a:t> -</a:t>
            </a:r>
            <a:r>
              <a:rPr b="1" lang="en-US"/>
              <a:t> </a:t>
            </a:r>
            <a:r>
              <a:rPr lang="en-US" sz="2400"/>
              <a:t>Every Algorithm must produce an output as result.</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Definiteness</a:t>
            </a:r>
            <a:r>
              <a:rPr lang="en-US">
                <a:solidFill>
                  <a:srgbClr val="FF0000"/>
                </a:solidFill>
              </a:rPr>
              <a:t> -</a:t>
            </a:r>
            <a:r>
              <a:rPr lang="en-US"/>
              <a:t> </a:t>
            </a:r>
            <a:r>
              <a:rPr lang="en-US" sz="2400"/>
              <a:t>Every statement/instruction in an algorithm must be clear and unambiguous (only one interpretation)</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Finiteness </a:t>
            </a:r>
            <a:r>
              <a:rPr b="1" lang="en-US">
                <a:solidFill>
                  <a:srgbClr val="FF0000"/>
                </a:solidFill>
                <a:latin typeface="Corsiva"/>
                <a:ea typeface="Corsiva"/>
                <a:cs typeface="Corsiva"/>
                <a:sym typeface="Corsiva"/>
              </a:rPr>
              <a:t>-</a:t>
            </a:r>
            <a:r>
              <a:rPr b="1" lang="en-US"/>
              <a:t>  </a:t>
            </a:r>
            <a:r>
              <a:rPr lang="en-US" sz="2400"/>
              <a:t>For all different cases, the algorithm must produce result within a finite number of steps.</a:t>
            </a:r>
            <a:endParaRPr/>
          </a:p>
          <a:p>
            <a:pPr indent="-342900" lvl="0" marL="342900" rtl="0" algn="l">
              <a:spcBef>
                <a:spcPts val="560"/>
              </a:spcBef>
              <a:spcAft>
                <a:spcPts val="0"/>
              </a:spcAft>
              <a:buClr>
                <a:srgbClr val="FF0000"/>
              </a:buClr>
              <a:buSzPts val="2800"/>
              <a:buFont typeface="Corsiva"/>
              <a:buChar char="•"/>
            </a:pPr>
            <a:r>
              <a:rPr lang="en-US">
                <a:solidFill>
                  <a:srgbClr val="FF0000"/>
                </a:solidFill>
                <a:latin typeface="Corsiva"/>
                <a:ea typeface="Corsiva"/>
                <a:cs typeface="Corsiva"/>
                <a:sym typeface="Corsiva"/>
              </a:rPr>
              <a:t>Effectiveness</a:t>
            </a:r>
            <a:r>
              <a:rPr lang="en-US" sz="2400">
                <a:solidFill>
                  <a:srgbClr val="FF0000"/>
                </a:solidFill>
              </a:rPr>
              <a:t> </a:t>
            </a:r>
            <a:r>
              <a:rPr b="1" lang="en-US" sz="2400">
                <a:solidFill>
                  <a:srgbClr val="FF0000"/>
                </a:solidFill>
              </a:rPr>
              <a:t>-</a:t>
            </a:r>
            <a:r>
              <a:rPr b="1" lang="en-US" sz="2400"/>
              <a:t> </a:t>
            </a:r>
            <a:r>
              <a:rPr lang="en-US" sz="2400"/>
              <a:t>Every Instruction must be basic enough to be carried out and it also must be feasible.</a:t>
            </a:r>
            <a:endParaRPr/>
          </a:p>
          <a:p>
            <a:pPr indent="-165100" lvl="0" marL="342900" rtl="0" algn="l">
              <a:spcBef>
                <a:spcPts val="560"/>
              </a:spcBef>
              <a:spcAft>
                <a:spcPts val="0"/>
              </a:spcAft>
              <a:buClr>
                <a:schemeClr val="accent2"/>
              </a:buClr>
              <a:buSzPts val="2800"/>
              <a:buFont typeface="Arial"/>
              <a:buNone/>
            </a:pPr>
            <a:r>
              <a:t/>
            </a:r>
            <a:endParaRPr/>
          </a:p>
          <a:p>
            <a:pPr indent="-165100" lvl="0" marL="342900" rtl="0" algn="l">
              <a:spcBef>
                <a:spcPts val="560"/>
              </a:spcBef>
              <a:spcAft>
                <a:spcPts val="0"/>
              </a:spcAft>
              <a:buClr>
                <a:schemeClr val="accent2"/>
              </a:buClr>
              <a:buSzPts val="2800"/>
              <a:buFont typeface="Arial"/>
              <a:buNone/>
            </a:pPr>
            <a:r>
              <a:t/>
            </a:r>
            <a:endParaRPr/>
          </a:p>
        </p:txBody>
      </p:sp>
      <p:sp>
        <p:nvSpPr>
          <p:cNvPr id="150" name="Google Shape;150;p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51" name="Google Shape;151;p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0"/>
          <p:cNvSpPr txBox="1"/>
          <p:nvPr>
            <p:ph type="title"/>
          </p:nvPr>
        </p:nvSpPr>
        <p:spPr>
          <a:xfrm>
            <a:off x="455084" y="297181"/>
            <a:ext cx="10508925" cy="132588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Example #3: Teacher of CSE 221 gives gifts to first 10 students</a:t>
            </a:r>
            <a:endParaRPr/>
          </a:p>
        </p:txBody>
      </p:sp>
      <p:sp>
        <p:nvSpPr>
          <p:cNvPr id="531" name="Google Shape;531;p40"/>
          <p:cNvSpPr txBox="1"/>
          <p:nvPr>
            <p:ph idx="1" type="body"/>
          </p:nvPr>
        </p:nvSpPr>
        <p:spPr>
          <a:xfrm>
            <a:off x="467784" y="2057400"/>
            <a:ext cx="10972800" cy="42338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There are </a:t>
            </a:r>
            <a:r>
              <a:rPr lang="en-US">
                <a:solidFill>
                  <a:srgbClr val="FF0000"/>
                </a:solidFill>
              </a:rPr>
              <a:t>n</a:t>
            </a:r>
            <a:r>
              <a:rPr lang="en-US"/>
              <a:t> students in the queue.</a:t>
            </a:r>
            <a:endParaRPr/>
          </a:p>
          <a:p>
            <a:pPr indent="-342900" lvl="0" marL="342900" rtl="0" algn="l">
              <a:spcBef>
                <a:spcPts val="560"/>
              </a:spcBef>
              <a:spcAft>
                <a:spcPts val="0"/>
              </a:spcAft>
              <a:buClr>
                <a:schemeClr val="accent2"/>
              </a:buClr>
              <a:buSzPts val="2800"/>
              <a:buFont typeface="Arial"/>
              <a:buChar char="•"/>
            </a:pPr>
            <a:r>
              <a:rPr lang="en-US"/>
              <a:t>Teacher brings one gift at a time.</a:t>
            </a:r>
            <a:endParaRPr/>
          </a:p>
          <a:p>
            <a:pPr indent="-342900" lvl="0" marL="342900" rtl="0" algn="l">
              <a:spcBef>
                <a:spcPts val="560"/>
              </a:spcBef>
              <a:spcAft>
                <a:spcPts val="0"/>
              </a:spcAft>
              <a:buClr>
                <a:schemeClr val="accent2"/>
              </a:buClr>
              <a:buSzPts val="2800"/>
              <a:buFont typeface="Arial"/>
              <a:buChar char="•"/>
            </a:pPr>
            <a:r>
              <a:rPr lang="en-US"/>
              <a:t>Time complexity = O(c. 10) = O(1)</a:t>
            </a:r>
            <a:endParaRPr/>
          </a:p>
          <a:p>
            <a:pPr indent="-342900" lvl="0" marL="342900" rtl="0" algn="l">
              <a:spcBef>
                <a:spcPts val="560"/>
              </a:spcBef>
              <a:spcAft>
                <a:spcPts val="0"/>
              </a:spcAft>
              <a:buClr>
                <a:schemeClr val="accent2"/>
              </a:buClr>
              <a:buSzPts val="2800"/>
              <a:buFont typeface="Arial"/>
              <a:buChar char="•"/>
            </a:pPr>
            <a:r>
              <a:rPr lang="en-US"/>
              <a:t>Teacher will take exactly same time irrespective of the line length.</a:t>
            </a:r>
            <a:endParaRPr/>
          </a:p>
          <a:p>
            <a:pPr indent="0" lvl="0" marL="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532" name="Google Shape;532;p4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533" name="Google Shape;533;p40"/>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4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0" name="Google Shape;540;p4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Loops with Break </a:t>
            </a:r>
            <a:endParaRPr/>
          </a:p>
        </p:txBody>
      </p:sp>
      <p:sp>
        <p:nvSpPr>
          <p:cNvPr id="541" name="Google Shape;541;p4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000"/>
              <a:buFont typeface="Courier New"/>
              <a:buNone/>
            </a:pPr>
            <a:r>
              <a:rPr b="1" lang="en-US" sz="2000">
                <a:latin typeface="Courier New"/>
                <a:ea typeface="Courier New"/>
                <a:cs typeface="Courier New"/>
                <a:sym typeface="Courier New"/>
              </a:rPr>
              <a:t>	for (j = 0; j &lt; n; ++j)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3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if (condition) break;</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215900" lvl="0" marL="342900" rtl="0" algn="l">
              <a:spcBef>
                <a:spcPts val="400"/>
              </a:spcBef>
              <a:spcAft>
                <a:spcPts val="0"/>
              </a:spcAft>
              <a:buClr>
                <a:schemeClr val="accent2"/>
              </a:buClr>
              <a:buSzPts val="2000"/>
              <a:buFont typeface="Arial"/>
              <a:buNone/>
            </a:pPr>
            <a:r>
              <a:t/>
            </a:r>
            <a:endParaRPr sz="2000"/>
          </a:p>
          <a:p>
            <a:pPr indent="-342900" lvl="0" marL="342900" rtl="0" algn="l">
              <a:spcBef>
                <a:spcPts val="560"/>
              </a:spcBef>
              <a:spcAft>
                <a:spcPts val="0"/>
              </a:spcAft>
              <a:buClr>
                <a:schemeClr val="accent2"/>
              </a:buClr>
              <a:buSzPts val="2800"/>
              <a:buFont typeface="Arial"/>
              <a:buChar char="•"/>
            </a:pPr>
            <a:r>
              <a:rPr lang="en-US"/>
              <a:t>Upper bound</a:t>
            </a:r>
            <a:r>
              <a:rPr lang="en-US">
                <a:latin typeface="Times New Roman"/>
                <a:ea typeface="Times New Roman"/>
                <a:cs typeface="Times New Roman"/>
                <a:sym typeface="Times New Roman"/>
              </a:rPr>
              <a:t> = </a:t>
            </a:r>
            <a:r>
              <a:rPr lang="en-US"/>
              <a:t>O(4n) = O(n)</a:t>
            </a:r>
            <a:endParaRPr/>
          </a:p>
          <a:p>
            <a:pPr indent="-342900" lvl="0" marL="342900" rtl="0" algn="l">
              <a:spcBef>
                <a:spcPts val="560"/>
              </a:spcBef>
              <a:spcAft>
                <a:spcPts val="0"/>
              </a:spcAft>
              <a:buClr>
                <a:schemeClr val="accent2"/>
              </a:buClr>
              <a:buSzPts val="2800"/>
              <a:buFont typeface="Arial"/>
              <a:buChar char="•"/>
            </a:pPr>
            <a:r>
              <a:rPr lang="en-US"/>
              <a:t>Lower bound = </a:t>
            </a:r>
            <a:r>
              <a:rPr i="1" lang="en-US"/>
              <a:t>Ω</a:t>
            </a:r>
            <a:r>
              <a:rPr lang="en-US"/>
              <a:t>(4) = </a:t>
            </a:r>
            <a:r>
              <a:rPr i="1" lang="en-US"/>
              <a:t>Ω</a:t>
            </a:r>
            <a:r>
              <a:rPr lang="en-US"/>
              <a:t>(1)</a:t>
            </a:r>
            <a:endParaRPr/>
          </a:p>
          <a:p>
            <a:pPr indent="-342900" lvl="0" marL="342900" rtl="0" algn="l">
              <a:spcBef>
                <a:spcPts val="560"/>
              </a:spcBef>
              <a:spcAft>
                <a:spcPts val="0"/>
              </a:spcAft>
              <a:buClr>
                <a:schemeClr val="accent2"/>
              </a:buClr>
              <a:buSzPts val="2800"/>
              <a:buFont typeface="Arial"/>
              <a:buChar char="•"/>
            </a:pPr>
            <a:r>
              <a:rPr lang="en-US"/>
              <a:t>Complexity = O(n)</a:t>
            </a:r>
            <a:endParaRPr/>
          </a:p>
          <a:p>
            <a:pPr indent="-342900" lvl="0" marL="342900" rtl="0" algn="l">
              <a:spcBef>
                <a:spcPts val="560"/>
              </a:spcBef>
              <a:spcAft>
                <a:spcPts val="0"/>
              </a:spcAft>
              <a:buClr>
                <a:schemeClr val="accent2"/>
              </a:buClr>
              <a:buSzPts val="2800"/>
              <a:buFont typeface="Arial"/>
              <a:buNone/>
            </a:pPr>
            <a:r>
              <a:rPr lang="en-US"/>
              <a:t>Ques: </a:t>
            </a:r>
            <a:r>
              <a:rPr lang="en-US">
                <a:solidFill>
                  <a:srgbClr val="FF0000"/>
                </a:solidFill>
              </a:rPr>
              <a:t>Why don’t we have a Θ(…) notation here?</a:t>
            </a:r>
            <a:endParaRPr sz="2000">
              <a:solidFill>
                <a:srgbClr val="FF0000"/>
              </a:solidFill>
            </a:endParaRPr>
          </a:p>
        </p:txBody>
      </p:sp>
      <p:pic>
        <p:nvPicPr>
          <p:cNvPr descr="BRAC University Jobs 2020- Jobs in BRAC University- careerz360.com" id="542" name="Google Shape;542;p4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49" name="Google Shape;549;p4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Sequential Search</a:t>
            </a:r>
            <a:endParaRPr/>
          </a:p>
        </p:txBody>
      </p:sp>
      <p:sp>
        <p:nvSpPr>
          <p:cNvPr id="550" name="Google Shape;550;p4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Given an </a:t>
            </a:r>
            <a:r>
              <a:rPr lang="en-US">
                <a:solidFill>
                  <a:srgbClr val="0000FF"/>
                </a:solidFill>
              </a:rPr>
              <a:t>unsorted</a:t>
            </a:r>
            <a:r>
              <a:rPr lang="en-US"/>
              <a:t> vector/list a[ ], find the location of element X.</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36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r>
              <a:rPr b="1" lang="en-US" sz="1800">
                <a:solidFill>
                  <a:srgbClr val="0000FF"/>
                </a:solidFill>
                <a:latin typeface="Courier New"/>
                <a:ea typeface="Courier New"/>
                <a:cs typeface="Courier New"/>
                <a:sym typeface="Courier New"/>
              </a:rPr>
              <a:t>for (i = 0; i &lt; n; i++) {</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if (a[i] == X) return true;</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a:t>
            </a:r>
            <a:endParaRPr/>
          </a:p>
          <a:p>
            <a:pPr indent="-342900" lvl="0" marL="342900" rtl="0" algn="l">
              <a:spcBef>
                <a:spcPts val="360"/>
              </a:spcBef>
              <a:spcAft>
                <a:spcPts val="0"/>
              </a:spcAft>
              <a:buClr>
                <a:srgbClr val="0000FF"/>
              </a:buClr>
              <a:buSzPts val="1800"/>
              <a:buFont typeface="Courier New"/>
              <a:buNone/>
            </a:pPr>
            <a:r>
              <a:rPr b="1" lang="en-US" sz="1800">
                <a:solidFill>
                  <a:srgbClr val="0000FF"/>
                </a:solidFill>
                <a:latin typeface="Courier New"/>
                <a:ea typeface="Courier New"/>
                <a:cs typeface="Courier New"/>
                <a:sym typeface="Courier New"/>
              </a:rPr>
              <a:t>		return false;</a:t>
            </a:r>
            <a:endParaRPr/>
          </a:p>
          <a:p>
            <a:pPr indent="-165100" lvl="0" marL="342900" rtl="0" algn="l">
              <a:spcBef>
                <a:spcPts val="560"/>
              </a:spcBef>
              <a:spcAft>
                <a:spcPts val="0"/>
              </a:spcAft>
              <a:buClr>
                <a:schemeClr val="accent2"/>
              </a:buClr>
              <a:buSzPts val="2800"/>
              <a:buFont typeface="Arial"/>
              <a:buNone/>
            </a:pPr>
            <a:r>
              <a:t/>
            </a:r>
            <a:endParaRPr>
              <a:solidFill>
                <a:srgbClr val="0000FF"/>
              </a:solidFill>
            </a:endParaRPr>
          </a:p>
          <a:p>
            <a:pPr indent="-342900" lvl="0" marL="342900" rtl="0" algn="l">
              <a:spcBef>
                <a:spcPts val="560"/>
              </a:spcBef>
              <a:spcAft>
                <a:spcPts val="0"/>
              </a:spcAft>
              <a:buClr>
                <a:schemeClr val="accent2"/>
              </a:buClr>
              <a:buSzPts val="2800"/>
              <a:buFont typeface="Arial"/>
              <a:buChar char="•"/>
            </a:pPr>
            <a:r>
              <a:rPr lang="en-US"/>
              <a:t>Input size:  n = array size()</a:t>
            </a:r>
            <a:endParaRPr/>
          </a:p>
          <a:p>
            <a:pPr indent="-342900" lvl="0" marL="342900" rtl="0" algn="l">
              <a:spcBef>
                <a:spcPts val="560"/>
              </a:spcBef>
              <a:spcAft>
                <a:spcPts val="0"/>
              </a:spcAft>
              <a:buClr>
                <a:schemeClr val="accent2"/>
              </a:buClr>
              <a:buSzPts val="2800"/>
              <a:buFont typeface="Arial"/>
              <a:buChar char="•"/>
            </a:pPr>
            <a:r>
              <a:rPr lang="en-US"/>
              <a:t>Complexity = O(n)</a:t>
            </a:r>
            <a:endParaRPr/>
          </a:p>
          <a:p>
            <a:pPr indent="-342900" lvl="0" marL="342900" rtl="0" algn="l">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p:txBody>
      </p:sp>
      <p:pic>
        <p:nvPicPr>
          <p:cNvPr descr="BRAC University Jobs 2020- Jobs in BRAC University- careerz360.com" id="551" name="Google Shape;551;p4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58" name="Google Shape;558;p4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If-then-else Statement</a:t>
            </a:r>
            <a:endParaRPr/>
          </a:p>
        </p:txBody>
      </p:sp>
      <p:sp>
        <p:nvSpPr>
          <p:cNvPr id="559" name="Google Shape;559;p43"/>
          <p:cNvSpPr txBox="1"/>
          <p:nvPr>
            <p:ph idx="1" type="body"/>
          </p:nvPr>
        </p:nvSpPr>
        <p:spPr>
          <a:xfrm>
            <a:off x="2438400" y="3276600"/>
            <a:ext cx="7086600" cy="2590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Complexity = ??</a:t>
            </a:r>
            <a:endParaRPr/>
          </a:p>
          <a:p>
            <a:pPr indent="-342900" lvl="0" marL="342900" rtl="0" algn="l">
              <a:spcBef>
                <a:spcPts val="560"/>
              </a:spcBef>
              <a:spcAft>
                <a:spcPts val="0"/>
              </a:spcAft>
              <a:buClr>
                <a:schemeClr val="accent2"/>
              </a:buClr>
              <a:buSzPts val="2800"/>
              <a:buFont typeface="Arial"/>
              <a:buNone/>
            </a:pPr>
            <a:r>
              <a:rPr lang="en-US"/>
              <a:t>= O(1) + max ( O(1), O(N)) </a:t>
            </a:r>
            <a:endParaRPr/>
          </a:p>
          <a:p>
            <a:pPr indent="-342900" lvl="0" marL="342900" rtl="0" algn="l">
              <a:spcBef>
                <a:spcPts val="560"/>
              </a:spcBef>
              <a:spcAft>
                <a:spcPts val="0"/>
              </a:spcAft>
              <a:buClr>
                <a:schemeClr val="accent2"/>
              </a:buClr>
              <a:buSzPts val="2800"/>
              <a:buFont typeface="Arial"/>
              <a:buNone/>
            </a:pPr>
            <a:r>
              <a:rPr lang="en-US"/>
              <a:t>= O(1) + O(N)</a:t>
            </a:r>
            <a:endParaRPr/>
          </a:p>
          <a:p>
            <a:pPr indent="-342900" lvl="0" marL="342900" rtl="0" algn="l">
              <a:spcBef>
                <a:spcPts val="560"/>
              </a:spcBef>
              <a:spcAft>
                <a:spcPts val="0"/>
              </a:spcAft>
              <a:buClr>
                <a:schemeClr val="accent2"/>
              </a:buClr>
              <a:buSzPts val="2800"/>
              <a:buFont typeface="Arial"/>
              <a:buNone/>
            </a:pPr>
            <a:r>
              <a:rPr lang="en-US"/>
              <a:t>= O(N)</a:t>
            </a:r>
            <a:endParaRPr/>
          </a:p>
        </p:txBody>
      </p:sp>
      <p:sp>
        <p:nvSpPr>
          <p:cNvPr id="560" name="Google Shape;560;p43"/>
          <p:cNvSpPr/>
          <p:nvPr/>
        </p:nvSpPr>
        <p:spPr>
          <a:xfrm>
            <a:off x="2819400" y="1371601"/>
            <a:ext cx="5105400" cy="1865313"/>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if(condition) </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i = 0;</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else</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for ( j = 0; j &lt; n; j++)</a:t>
            </a:r>
            <a:endParaRPr/>
          </a:p>
          <a:p>
            <a:pPr indent="0" lvl="0" marL="0" marR="0" rtl="0" algn="l">
              <a:lnSpc>
                <a:spcPct val="80000"/>
              </a:lnSpc>
              <a:spcBef>
                <a:spcPts val="0"/>
              </a:spcBef>
              <a:spcAft>
                <a:spcPts val="0"/>
              </a:spcAft>
              <a:buNone/>
            </a:pPr>
            <a:r>
              <a:rPr b="1" lang="en-US" sz="1800">
                <a:solidFill>
                  <a:srgbClr val="0000FF"/>
                </a:solidFill>
                <a:latin typeface="Courier New"/>
                <a:ea typeface="Courier New"/>
                <a:cs typeface="Courier New"/>
                <a:sym typeface="Courier New"/>
              </a:rPr>
              <a:t>		a[j] = j;</a:t>
            </a:r>
            <a:endParaRPr/>
          </a:p>
          <a:p>
            <a:pPr indent="0" lvl="0" marL="0" marR="0" rtl="0" algn="l">
              <a:lnSpc>
                <a:spcPct val="80000"/>
              </a:lnSpc>
              <a:spcBef>
                <a:spcPts val="0"/>
              </a:spcBef>
              <a:spcAft>
                <a:spcPts val="0"/>
              </a:spcAft>
              <a:buNone/>
            </a:pPr>
            <a:r>
              <a:t/>
            </a:r>
            <a:endParaRPr sz="1800">
              <a:solidFill>
                <a:srgbClr val="0000FF"/>
              </a:solidFill>
              <a:latin typeface="Arial"/>
              <a:ea typeface="Arial"/>
              <a:cs typeface="Arial"/>
              <a:sym typeface="Arial"/>
            </a:endParaRPr>
          </a:p>
        </p:txBody>
      </p:sp>
      <p:pic>
        <p:nvPicPr>
          <p:cNvPr descr="BRAC University Jobs 2020- Jobs in BRAC University- careerz360.com" id="561" name="Google Shape;561;p4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68" name="Google Shape;568;p4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Consecutive Statements</a:t>
            </a:r>
            <a:endParaRPr/>
          </a:p>
        </p:txBody>
      </p:sp>
      <p:sp>
        <p:nvSpPr>
          <p:cNvPr id="569" name="Google Shape;569;p44"/>
          <p:cNvSpPr/>
          <p:nvPr/>
        </p:nvSpPr>
        <p:spPr>
          <a:xfrm>
            <a:off x="2133600" y="1219201"/>
            <a:ext cx="7620000" cy="4530725"/>
          </a:xfrm>
          <a:prstGeom prst="rect">
            <a:avLst/>
          </a:prstGeom>
          <a:noFill/>
          <a:ln>
            <a:noFill/>
          </a:ln>
        </p:spPr>
        <p:txBody>
          <a:bodyPr anchorCtr="0" anchor="t" bIns="45700" lIns="91425" spcFirstLastPara="1" rIns="91425" wrap="square" tIns="45700">
            <a:noAutofit/>
          </a:bodyPr>
          <a:lstStyle/>
          <a:p>
            <a:pPr indent="-215900" lvl="0" marL="342900" marR="0" rtl="0" algn="l">
              <a:spcBef>
                <a:spcPts val="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215900" lvl="0" marL="342900" marR="0" rtl="0" algn="l">
              <a:spcBef>
                <a:spcPts val="400"/>
              </a:spcBef>
              <a:spcAft>
                <a:spcPts val="0"/>
              </a:spcAft>
              <a:buClr>
                <a:schemeClr val="dk1"/>
              </a:buClr>
              <a:buSzPts val="2000"/>
              <a:buFont typeface="Arial"/>
              <a:buNone/>
            </a:pPr>
            <a:r>
              <a:t/>
            </a:r>
            <a:endParaRPr sz="2000">
              <a:solidFill>
                <a:schemeClr val="dk1"/>
              </a:solidFill>
              <a:latin typeface="Arial"/>
              <a:ea typeface="Arial"/>
              <a:cs typeface="Arial"/>
              <a:sym typeface="Arial"/>
            </a:endParaRPr>
          </a:p>
          <a:p>
            <a:pPr indent="-342900" lvl="0" marL="342900" marR="0" rtl="0" algn="l">
              <a:spcBef>
                <a:spcPts val="400"/>
              </a:spcBef>
              <a:spcAft>
                <a:spcPts val="0"/>
              </a:spcAft>
              <a:buClr>
                <a:srgbClr val="FF0000"/>
              </a:buClr>
              <a:buSzPts val="2000"/>
              <a:buFont typeface="Arial"/>
              <a:buChar char="•"/>
            </a:pPr>
            <a:r>
              <a:rPr lang="en-US" sz="2000">
                <a:solidFill>
                  <a:srgbClr val="FF0000"/>
                </a:solidFill>
                <a:latin typeface="Arial"/>
                <a:ea typeface="Arial"/>
                <a:cs typeface="Arial"/>
                <a:sym typeface="Arial"/>
              </a:rPr>
              <a:t>Add the complexity of consecutive statements</a:t>
            </a:r>
            <a:endParaRPr sz="2000">
              <a:solidFill>
                <a:srgbClr val="FF0000"/>
              </a:solidFill>
              <a:latin typeface="Arial"/>
              <a:ea typeface="Arial"/>
              <a:cs typeface="Arial"/>
              <a:sym typeface="Arial"/>
            </a:endParaRPr>
          </a:p>
          <a:p>
            <a:pPr indent="-342900" lvl="0" marL="342900" marR="0" rtl="0" algn="l">
              <a:spcBef>
                <a:spcPts val="400"/>
              </a:spcBef>
              <a:spcAft>
                <a:spcPts val="0"/>
              </a:spcAft>
              <a:buClr>
                <a:srgbClr val="FF0000"/>
              </a:buClr>
              <a:buSzPts val="2000"/>
              <a:buFont typeface="Arial"/>
              <a:buChar char="•"/>
            </a:pPr>
            <a:r>
              <a:rPr lang="en-US" sz="2000">
                <a:solidFill>
                  <a:srgbClr val="FF0000"/>
                </a:solidFill>
                <a:latin typeface="Arial"/>
                <a:ea typeface="Arial"/>
                <a:cs typeface="Arial"/>
                <a:sym typeface="Arial"/>
              </a:rPr>
              <a:t>Complexity = O(3n + 5n) = O(n) </a:t>
            </a:r>
            <a:endParaRPr/>
          </a:p>
          <a:p>
            <a:pPr indent="-342900" lvl="0" marL="342900" marR="0" rtl="0" algn="l">
              <a:spcBef>
                <a:spcPts val="400"/>
              </a:spcBef>
              <a:spcAft>
                <a:spcPts val="0"/>
              </a:spcAft>
              <a:buNone/>
            </a:pPr>
            <a:br>
              <a:rPr lang="en-US" sz="2000">
                <a:solidFill>
                  <a:srgbClr val="FF0000"/>
                </a:solidFill>
                <a:latin typeface="Arial"/>
                <a:ea typeface="Arial"/>
                <a:cs typeface="Arial"/>
                <a:sym typeface="Arial"/>
              </a:rPr>
            </a:br>
            <a:endParaRPr sz="2000">
              <a:solidFill>
                <a:srgbClr val="FF0000"/>
              </a:solidFill>
              <a:latin typeface="Arial"/>
              <a:ea typeface="Arial"/>
              <a:cs typeface="Arial"/>
              <a:sym typeface="Arial"/>
            </a:endParaRPr>
          </a:p>
        </p:txBody>
      </p:sp>
      <p:sp>
        <p:nvSpPr>
          <p:cNvPr id="570" name="Google Shape;570;p44"/>
          <p:cNvSpPr/>
          <p:nvPr/>
        </p:nvSpPr>
        <p:spPr>
          <a:xfrm>
            <a:off x="2565400" y="1504951"/>
            <a:ext cx="61722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for (j = 0; j &lt; n; ++j) {</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	// 3 atomics</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for (j = 0; j &lt; n; ++j) {</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	// 5 atomics</a:t>
            </a:r>
            <a:endParaRPr/>
          </a:p>
          <a:p>
            <a:pPr indent="0" lvl="0" marL="0" marR="0" rtl="0" algn="l">
              <a:spcBef>
                <a:spcPts val="0"/>
              </a:spcBef>
              <a:spcAft>
                <a:spcPts val="0"/>
              </a:spcAft>
              <a:buNone/>
            </a:pPr>
            <a:r>
              <a:rPr b="1" lang="en-US" sz="1800">
                <a:solidFill>
                  <a:schemeClr val="accent2"/>
                </a:solidFill>
                <a:latin typeface="Courier New"/>
                <a:ea typeface="Courier New"/>
                <a:cs typeface="Courier New"/>
                <a:sym typeface="Courier New"/>
              </a:rPr>
              <a:t>}</a:t>
            </a:r>
            <a:endParaRPr/>
          </a:p>
        </p:txBody>
      </p:sp>
      <p:pic>
        <p:nvPicPr>
          <p:cNvPr descr="BRAC University Jobs 2020- Jobs in BRAC University- careerz360.com" id="571" name="Google Shape;571;p4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78" name="Google Shape;578;p4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Nested Loop Statements </a:t>
            </a:r>
            <a:endParaRPr/>
          </a:p>
        </p:txBody>
      </p:sp>
      <p:sp>
        <p:nvSpPr>
          <p:cNvPr id="579" name="Google Shape;579;p45"/>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Analyze such statements inside out</a:t>
            </a:r>
            <a:endParaRPr/>
          </a:p>
          <a:p>
            <a:pPr indent="-342900" lvl="0" marL="342900" rtl="0" algn="l">
              <a:spcBef>
                <a:spcPts val="400"/>
              </a:spcBef>
              <a:spcAft>
                <a:spcPts val="0"/>
              </a:spcAft>
              <a:buClr>
                <a:schemeClr val="accent2"/>
              </a:buClr>
              <a:buSzPts val="2000"/>
              <a:buFont typeface="Arial"/>
              <a:buNone/>
            </a:pPr>
            <a:r>
              <a:t/>
            </a:r>
            <a:endParaRPr b="1" sz="2000">
              <a:latin typeface="Courier New"/>
              <a:ea typeface="Courier New"/>
              <a:cs typeface="Courier New"/>
              <a:sym typeface="Courier New"/>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for (j = 0; j &lt; n; ++j)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2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for (k = 0; k &lt; n; ++k)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 3 atomics</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342900" lvl="0" marL="342900" rtl="0" algn="l">
              <a:spcBef>
                <a:spcPts val="400"/>
              </a:spcBef>
              <a:spcAft>
                <a:spcPts val="0"/>
              </a:spcAft>
              <a:buClr>
                <a:schemeClr val="accent2"/>
              </a:buClr>
              <a:buSzPts val="2000"/>
              <a:buFont typeface="Courier New"/>
              <a:buNone/>
            </a:pPr>
            <a:r>
              <a:rPr b="1" lang="en-US" sz="2000">
                <a:latin typeface="Courier New"/>
                <a:ea typeface="Courier New"/>
                <a:cs typeface="Courier New"/>
                <a:sym typeface="Courier New"/>
              </a:rPr>
              <a:t>		}</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 = O((2 + 3n)n) = O(n</a:t>
            </a:r>
            <a:r>
              <a:rPr baseline="30000" lang="en-US"/>
              <a:t>2</a:t>
            </a:r>
            <a:r>
              <a:rPr lang="en-US"/>
              <a:t>) </a:t>
            </a:r>
            <a:endParaRPr/>
          </a:p>
        </p:txBody>
      </p:sp>
      <p:pic>
        <p:nvPicPr>
          <p:cNvPr descr="BRAC University Jobs 2020- Jobs in BRAC University- careerz360.com" id="580" name="Google Shape;580;p4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87" name="Google Shape;587;p4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588" name="Google Shape;588;p46"/>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a = b;</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589" name="Google Shape;589;p4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596" name="Google Shape;596;p4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597" name="Google Shape;597;p47"/>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sum = 0;</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(i=1; i &lt;=n; i++)</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sum += n;</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598" name="Google Shape;598;p4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4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05" name="Google Shape;605;p4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606" name="Google Shape;606;p4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sz="2000">
                <a:latin typeface="Courier New"/>
                <a:ea typeface="Courier New"/>
                <a:cs typeface="Courier New"/>
                <a:sym typeface="Courier New"/>
              </a:rPr>
              <a:t>sum = 0;</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(j=1; j&lt;=n; j++)</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(i=1; i&lt;=j; i++)</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sum++;</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for (k=0; k&lt;n; k++)</a:t>
            </a:r>
            <a:endParaRPr/>
          </a:p>
          <a:p>
            <a:pPr indent="-342900" lvl="0" marL="342900" rtl="0" algn="l">
              <a:spcBef>
                <a:spcPts val="400"/>
              </a:spcBef>
              <a:spcAft>
                <a:spcPts val="0"/>
              </a:spcAft>
              <a:buClr>
                <a:schemeClr val="accent2"/>
              </a:buClr>
              <a:buSzPts val="2000"/>
              <a:buFont typeface="Courier New"/>
              <a:buChar char="•"/>
            </a:pPr>
            <a:r>
              <a:rPr lang="en-US" sz="2000">
                <a:latin typeface="Courier New"/>
                <a:ea typeface="Courier New"/>
                <a:cs typeface="Courier New"/>
                <a:sym typeface="Courier New"/>
              </a:rPr>
              <a:t>		A[k] = k;</a:t>
            </a:r>
            <a:endParaRPr/>
          </a:p>
          <a:p>
            <a:pPr indent="-342900" lvl="0" marL="342900" rtl="0" algn="l">
              <a:spcBef>
                <a:spcPts val="560"/>
              </a:spcBef>
              <a:spcAft>
                <a:spcPts val="0"/>
              </a:spcAft>
              <a:buClr>
                <a:schemeClr val="accent2"/>
              </a:buClr>
              <a:buSzPts val="2800"/>
              <a:buFont typeface="Arial"/>
              <a:buChar char="•"/>
            </a:pPr>
            <a:r>
              <a:rPr lang="en-US"/>
              <a:t>Complexity:</a:t>
            </a:r>
            <a:endParaRPr/>
          </a:p>
        </p:txBody>
      </p:sp>
      <p:pic>
        <p:nvPicPr>
          <p:cNvPr descr="BRAC University Jobs 2020- Jobs in BRAC University- careerz360.com" id="607" name="Google Shape;607;p4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4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14" name="Google Shape;614;p4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615" name="Google Shape;615;p4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a:latin typeface="Courier New"/>
                <a:ea typeface="Courier New"/>
                <a:cs typeface="Courier New"/>
                <a:sym typeface="Courier New"/>
              </a:rPr>
              <a:t>sum1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(i=1; i&lt;=n; i++)</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j&lt;=n;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sum1++;</a:t>
            </a:r>
            <a:endParaRPr/>
          </a:p>
          <a:p>
            <a:pPr indent="-342900" lvl="0" marL="342900" rtl="0" algn="l">
              <a:spcBef>
                <a:spcPts val="560"/>
              </a:spcBef>
              <a:spcAft>
                <a:spcPts val="0"/>
              </a:spcAft>
              <a:buClr>
                <a:schemeClr val="accent2"/>
              </a:buClr>
              <a:buSzPts val="2800"/>
              <a:buFont typeface="Arial"/>
              <a:buChar char="•"/>
            </a:pPr>
            <a:r>
              <a:rPr lang="en-US"/>
              <a:t>Complexity: </a:t>
            </a:r>
            <a:endParaRPr/>
          </a:p>
        </p:txBody>
      </p:sp>
      <p:pic>
        <p:nvPicPr>
          <p:cNvPr descr="BRAC University Jobs 2020- Jobs in BRAC University- careerz360.com" id="616" name="Google Shape;616;p4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Good Algorithms</a:t>
            </a:r>
            <a:r>
              <a:rPr b="1" lang="en-US"/>
              <a:t>?</a:t>
            </a:r>
            <a:endParaRPr/>
          </a:p>
        </p:txBody>
      </p:sp>
      <p:sp>
        <p:nvSpPr>
          <p:cNvPr id="158" name="Google Shape;158;p5"/>
          <p:cNvSpPr txBox="1"/>
          <p:nvPr>
            <p:ph idx="1" type="body"/>
          </p:nvPr>
        </p:nvSpPr>
        <p:spPr>
          <a:xfrm>
            <a:off x="467784" y="1214439"/>
            <a:ext cx="10766274"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Run in less time</a:t>
            </a:r>
            <a:endParaRPr/>
          </a:p>
          <a:p>
            <a:pPr indent="-165100" lvl="0" marL="342900" rtl="0" algn="l">
              <a:spcBef>
                <a:spcPts val="560"/>
              </a:spcBef>
              <a:spcAft>
                <a:spcPts val="0"/>
              </a:spcAft>
              <a:buClr>
                <a:schemeClr val="accent2"/>
              </a:buClr>
              <a:buSzPts val="2800"/>
              <a:buFont typeface="Arial"/>
              <a:buNone/>
            </a:pPr>
            <a:r>
              <a:t/>
            </a:r>
            <a:endParaRPr/>
          </a:p>
          <a:p>
            <a:pPr indent="-342900" lvl="0" marL="342900" rtl="0" algn="l">
              <a:spcBef>
                <a:spcPts val="560"/>
              </a:spcBef>
              <a:spcAft>
                <a:spcPts val="0"/>
              </a:spcAft>
              <a:buClr>
                <a:schemeClr val="accent2"/>
              </a:buClr>
              <a:buSzPts val="2800"/>
              <a:buFont typeface="Arial"/>
              <a:buChar char="•"/>
            </a:pPr>
            <a:r>
              <a:rPr lang="en-US"/>
              <a:t>Consume less memory</a:t>
            </a:r>
            <a:endParaRPr/>
          </a:p>
          <a:p>
            <a:pPr indent="-165100" lvl="0" marL="342900" rtl="0" algn="l">
              <a:spcBef>
                <a:spcPts val="560"/>
              </a:spcBef>
              <a:spcAft>
                <a:spcPts val="0"/>
              </a:spcAft>
              <a:buClr>
                <a:schemeClr val="accent2"/>
              </a:buClr>
              <a:buSzPts val="2800"/>
              <a:buFont typeface="Arial"/>
              <a:buNone/>
            </a:pPr>
            <a:r>
              <a:t/>
            </a:r>
            <a:endParaRPr/>
          </a:p>
          <a:p>
            <a:pPr indent="0" lvl="0" marL="0" rtl="0" algn="l">
              <a:spcBef>
                <a:spcPts val="560"/>
              </a:spcBef>
              <a:spcAft>
                <a:spcPts val="0"/>
              </a:spcAft>
              <a:buClr>
                <a:schemeClr val="accent2"/>
              </a:buClr>
              <a:buSzPts val="2800"/>
              <a:buFont typeface="Arial"/>
              <a:buNone/>
            </a:pPr>
            <a:r>
              <a:rPr lang="en-US"/>
              <a:t>    But computational resources (time complexity) usually important</a:t>
            </a:r>
            <a:endParaRPr/>
          </a:p>
        </p:txBody>
      </p:sp>
      <p:sp>
        <p:nvSpPr>
          <p:cNvPr id="159" name="Google Shape;159;p5"/>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BRAC University Jobs 2020- Jobs in BRAC University- careerz360.com" id="160" name="Google Shape;160;p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50"/>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22" name="Google Shape;622;p50"/>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623" name="Google Shape;623;p50"/>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r>
              <a:rPr lang="en-US">
                <a:latin typeface="Courier New"/>
                <a:ea typeface="Courier New"/>
                <a:cs typeface="Courier New"/>
                <a:sym typeface="Courier New"/>
              </a:rPr>
              <a:t> </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(i=1; i&lt;=n; i++)</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j&lt;=i;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a:t>
            </a:r>
            <a:endParaRPr/>
          </a:p>
          <a:p>
            <a:pPr indent="-342900" lvl="0" marL="342900" rtl="0" algn="l">
              <a:spcBef>
                <a:spcPts val="560"/>
              </a:spcBef>
              <a:spcAft>
                <a:spcPts val="0"/>
              </a:spcAft>
              <a:buClr>
                <a:schemeClr val="accent2"/>
              </a:buClr>
              <a:buSzPts val="2800"/>
              <a:buFont typeface="Arial"/>
              <a:buChar char="•"/>
            </a:pPr>
            <a:r>
              <a:rPr lang="en-US"/>
              <a:t>Complexity:</a:t>
            </a:r>
            <a:endParaRPr/>
          </a:p>
          <a:p>
            <a:pPr indent="-165100" lvl="0" marL="34290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624" name="Google Shape;624;p50"/>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1"/>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31" name="Google Shape;631;p51"/>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632" name="Google Shape;632;p51"/>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endParaRPr/>
          </a:p>
          <a:p>
            <a:pPr indent="-342900" lvl="0" marL="342900" rtl="0" algn="l">
              <a:spcBef>
                <a:spcPts val="560"/>
              </a:spcBef>
              <a:spcAft>
                <a:spcPts val="0"/>
              </a:spcAft>
              <a:buClr>
                <a:schemeClr val="accent2"/>
              </a:buClr>
              <a:buSzPts val="2800"/>
              <a:buFont typeface="Arial"/>
              <a:buChar char="•"/>
            </a:pPr>
            <a:r>
              <a:rPr lang="en-US"/>
              <a:t>	</a:t>
            </a:r>
            <a:r>
              <a:rPr lang="en-US">
                <a:latin typeface="Courier New"/>
                <a:ea typeface="Courier New"/>
                <a:cs typeface="Courier New"/>
                <a:sym typeface="Courier New"/>
              </a:rPr>
              <a:t>sum1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(k=1; k&lt;=n; k*=2)</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j&lt;=n;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sum1++;</a:t>
            </a:r>
            <a:endParaRPr/>
          </a:p>
          <a:p>
            <a:pPr indent="-342900" lvl="0" marL="342900" rtl="0" algn="l">
              <a:spcBef>
                <a:spcPts val="560"/>
              </a:spcBef>
              <a:spcAft>
                <a:spcPts val="0"/>
              </a:spcAft>
              <a:buClr>
                <a:schemeClr val="accent2"/>
              </a:buClr>
              <a:buSzPts val="2800"/>
              <a:buFont typeface="Arial"/>
              <a:buChar char="•"/>
            </a:pPr>
            <a:r>
              <a:rPr lang="en-US"/>
              <a:t>Complexity: </a:t>
            </a:r>
            <a:endParaRPr/>
          </a:p>
        </p:txBody>
      </p:sp>
      <p:pic>
        <p:nvPicPr>
          <p:cNvPr descr="BRAC University Jobs 2020- Jobs in BRAC University- careerz360.com" id="633" name="Google Shape;633;p51"/>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52"/>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0" name="Google Shape;640;p52"/>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641" name="Google Shape;641;p52"/>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accent2"/>
              </a:buClr>
              <a:buSzPts val="2800"/>
              <a:buFont typeface="Arial"/>
              <a:buChar char="•"/>
            </a:pPr>
            <a:r>
              <a:rPr lang="en-US"/>
              <a:t>Code:</a:t>
            </a:r>
            <a:r>
              <a:rPr lang="en-US">
                <a:latin typeface="Courier New"/>
                <a:ea typeface="Courier New"/>
                <a:cs typeface="Courier New"/>
                <a:sym typeface="Courier New"/>
              </a:rPr>
              <a:t> </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 = 0;</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(k=1; k&lt;=n; k*=2)</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for (j=1; j&lt;=k; j++)</a:t>
            </a:r>
            <a:endParaRPr/>
          </a:p>
          <a:p>
            <a:pPr indent="-342900" lvl="0" marL="342900" rtl="0" algn="l">
              <a:spcBef>
                <a:spcPts val="560"/>
              </a:spcBef>
              <a:spcAft>
                <a:spcPts val="0"/>
              </a:spcAft>
              <a:buClr>
                <a:schemeClr val="accent2"/>
              </a:buClr>
              <a:buSzPts val="2800"/>
              <a:buFont typeface="Courier New"/>
              <a:buChar char="•"/>
            </a:pPr>
            <a:r>
              <a:rPr lang="en-US">
                <a:latin typeface="Courier New"/>
                <a:ea typeface="Courier New"/>
                <a:cs typeface="Courier New"/>
                <a:sym typeface="Courier New"/>
              </a:rPr>
              <a:t>			sum2++;</a:t>
            </a:r>
            <a:endParaRPr/>
          </a:p>
          <a:p>
            <a:pPr indent="-342900" lvl="0" marL="342900" rtl="0" algn="l">
              <a:spcBef>
                <a:spcPts val="560"/>
              </a:spcBef>
              <a:spcAft>
                <a:spcPts val="0"/>
              </a:spcAft>
              <a:buClr>
                <a:schemeClr val="accent2"/>
              </a:buClr>
              <a:buSzPts val="2800"/>
              <a:buFont typeface="Arial"/>
              <a:buChar char="•"/>
            </a:pPr>
            <a:r>
              <a:rPr lang="en-US"/>
              <a:t>Complexity:</a:t>
            </a:r>
            <a:endParaRPr/>
          </a:p>
          <a:p>
            <a:pPr indent="-165100" lvl="0" marL="342900" rtl="0" algn="l">
              <a:spcBef>
                <a:spcPts val="560"/>
              </a:spcBef>
              <a:spcAft>
                <a:spcPts val="0"/>
              </a:spcAft>
              <a:buClr>
                <a:schemeClr val="accent2"/>
              </a:buClr>
              <a:buSzPts val="2800"/>
              <a:buFont typeface="Arial"/>
              <a:buNone/>
            </a:pPr>
            <a:r>
              <a:t/>
            </a:r>
            <a:endParaRPr/>
          </a:p>
        </p:txBody>
      </p:sp>
      <p:pic>
        <p:nvPicPr>
          <p:cNvPr descr="BRAC University Jobs 2020- Jobs in BRAC University- careerz360.com" id="642" name="Google Shape;642;p52"/>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53"/>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49" name="Google Shape;649;p53"/>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Recursion</a:t>
            </a:r>
            <a:endParaRPr/>
          </a:p>
        </p:txBody>
      </p:sp>
      <p:sp>
        <p:nvSpPr>
          <p:cNvPr id="650" name="Google Shape;650;p53"/>
          <p:cNvSpPr txBox="1"/>
          <p:nvPr>
            <p:ph idx="1" type="body"/>
          </p:nvPr>
        </p:nvSpPr>
        <p:spPr>
          <a:xfrm>
            <a:off x="1752600" y="1295400"/>
            <a:ext cx="8458200" cy="23622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1800"/>
              <a:buFont typeface="Courier New"/>
              <a:buNone/>
            </a:pPr>
            <a:r>
              <a:rPr b="1" lang="en-US" sz="1800">
                <a:latin typeface="Courier New"/>
                <a:ea typeface="Courier New"/>
                <a:cs typeface="Courier New"/>
                <a:sym typeface="Courier New"/>
              </a:rPr>
              <a:t>long factorial( int n )</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if( n &lt;= 1 )</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return 1;</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else</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	  return n*factorial(n- 1);</a:t>
            </a:r>
            <a:endParaRPr/>
          </a:p>
          <a:p>
            <a:pPr indent="-342900" lvl="0" marL="342900" rtl="0" algn="l">
              <a:lnSpc>
                <a:spcPct val="80000"/>
              </a:lnSpc>
              <a:spcBef>
                <a:spcPts val="360"/>
              </a:spcBef>
              <a:spcAft>
                <a:spcPts val="0"/>
              </a:spcAft>
              <a:buClr>
                <a:schemeClr val="accent2"/>
              </a:buClr>
              <a:buSzPts val="1800"/>
              <a:buFont typeface="Courier New"/>
              <a:buNone/>
            </a:pPr>
            <a:r>
              <a:rPr b="1" lang="en-US" sz="1800">
                <a:latin typeface="Courier New"/>
                <a:ea typeface="Courier New"/>
                <a:cs typeface="Courier New"/>
                <a:sym typeface="Courier New"/>
              </a:rPr>
              <a:t>}</a:t>
            </a:r>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a:p>
            <a:pPr indent="-342900" lvl="0" marL="342900" rtl="0" algn="l">
              <a:lnSpc>
                <a:spcPct val="80000"/>
              </a:lnSpc>
              <a:spcBef>
                <a:spcPts val="280"/>
              </a:spcBef>
              <a:spcAft>
                <a:spcPts val="0"/>
              </a:spcAft>
              <a:buClr>
                <a:schemeClr val="accent2"/>
              </a:buClr>
              <a:buSzPts val="1400"/>
              <a:buFont typeface="Arial"/>
              <a:buNone/>
            </a:pPr>
            <a:r>
              <a:t/>
            </a:r>
            <a:endParaRPr b="1" sz="1400">
              <a:latin typeface="Courier New"/>
              <a:ea typeface="Courier New"/>
              <a:cs typeface="Courier New"/>
              <a:sym typeface="Courier New"/>
            </a:endParaRPr>
          </a:p>
        </p:txBody>
      </p:sp>
      <p:sp>
        <p:nvSpPr>
          <p:cNvPr id="651" name="Google Shape;651;p53"/>
          <p:cNvSpPr/>
          <p:nvPr/>
        </p:nvSpPr>
        <p:spPr>
          <a:xfrm>
            <a:off x="6553200" y="1295400"/>
            <a:ext cx="3733800" cy="2133600"/>
          </a:xfrm>
          <a:prstGeom prst="rect">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In terms of big-Oh:</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t(1) = 1</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t(n-1) = 1 + 1 + t(n-2) </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 k + t(n-k)</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Choose k = n-1</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n-1 + t(1) = n-1 + 1 = O(n)</a:t>
            </a:r>
            <a:endParaRPr/>
          </a:p>
        </p:txBody>
      </p:sp>
      <p:sp>
        <p:nvSpPr>
          <p:cNvPr id="652" name="Google Shape;652;p53"/>
          <p:cNvSpPr/>
          <p:nvPr/>
        </p:nvSpPr>
        <p:spPr>
          <a:xfrm>
            <a:off x="1828800" y="3657600"/>
            <a:ext cx="8534400" cy="2590800"/>
          </a:xfrm>
          <a:prstGeom prst="rect">
            <a:avLst/>
          </a:prstGeom>
          <a:noFill/>
          <a:ln cap="flat" cmpd="sng" w="19050">
            <a:solidFill>
              <a:srgbClr val="0000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Consider the following time complexity:</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t(0) = 1 </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+ 2t(n-1) = 1 + 2(1 + 2t(n-2)) = 1 + 2 + 4t(n-2)</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1 + 2 + 4(1 + 2t(n-3)) = 1 + 2 + 4 + 8t(n-3)</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 1 + 2 + ... + 2</a:t>
            </a:r>
            <a:r>
              <a:rPr baseline="30000" lang="en-US" sz="2000">
                <a:solidFill>
                  <a:schemeClr val="dk1"/>
                </a:solidFill>
                <a:latin typeface="Comic Sans MS"/>
                <a:ea typeface="Comic Sans MS"/>
                <a:cs typeface="Comic Sans MS"/>
                <a:sym typeface="Comic Sans MS"/>
              </a:rPr>
              <a:t>k-1</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k</a:t>
            </a:r>
            <a:r>
              <a:rPr lang="en-US" sz="2000">
                <a:solidFill>
                  <a:schemeClr val="dk1"/>
                </a:solidFill>
                <a:latin typeface="Comic Sans MS"/>
                <a:ea typeface="Comic Sans MS"/>
                <a:cs typeface="Comic Sans MS"/>
                <a:sym typeface="Comic Sans MS"/>
              </a:rPr>
              <a:t>t(n-k)</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Choose k = n</a:t>
            </a:r>
            <a:endParaRPr/>
          </a:p>
          <a:p>
            <a:pPr indent="0" lvl="0" marL="0" marR="0" rtl="0" algn="l">
              <a:spcBef>
                <a:spcPts val="0"/>
              </a:spcBef>
              <a:spcAft>
                <a:spcPts val="0"/>
              </a:spcAft>
              <a:buNone/>
            </a:pPr>
            <a:r>
              <a:rPr lang="en-US" sz="2000">
                <a:solidFill>
                  <a:schemeClr val="dk1"/>
                </a:solidFill>
                <a:latin typeface="Comic Sans MS"/>
                <a:ea typeface="Comic Sans MS"/>
                <a:cs typeface="Comic Sans MS"/>
                <a:sym typeface="Comic Sans MS"/>
              </a:rPr>
              <a:t>t(n) - 1 + 2 + ... 2</a:t>
            </a:r>
            <a:r>
              <a:rPr baseline="30000" lang="en-US" sz="2000">
                <a:solidFill>
                  <a:schemeClr val="dk1"/>
                </a:solidFill>
                <a:latin typeface="Comic Sans MS"/>
                <a:ea typeface="Comic Sans MS"/>
                <a:cs typeface="Comic Sans MS"/>
                <a:sym typeface="Comic Sans MS"/>
              </a:rPr>
              <a:t>n-1</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n</a:t>
            </a:r>
            <a:r>
              <a:rPr lang="en-US" sz="2000">
                <a:solidFill>
                  <a:schemeClr val="dk1"/>
                </a:solidFill>
                <a:latin typeface="Comic Sans MS"/>
                <a:ea typeface="Comic Sans MS"/>
                <a:cs typeface="Comic Sans MS"/>
                <a:sym typeface="Comic Sans MS"/>
              </a:rPr>
              <a:t> = 2</a:t>
            </a:r>
            <a:r>
              <a:rPr baseline="30000" lang="en-US" sz="2000">
                <a:solidFill>
                  <a:schemeClr val="dk1"/>
                </a:solidFill>
                <a:latin typeface="Comic Sans MS"/>
                <a:ea typeface="Comic Sans MS"/>
                <a:cs typeface="Comic Sans MS"/>
                <a:sym typeface="Comic Sans MS"/>
              </a:rPr>
              <a:t>n+1</a:t>
            </a:r>
            <a:r>
              <a:rPr lang="en-US" sz="2000">
                <a:solidFill>
                  <a:schemeClr val="dk1"/>
                </a:solidFill>
                <a:latin typeface="Comic Sans MS"/>
                <a:ea typeface="Comic Sans MS"/>
                <a:cs typeface="Comic Sans MS"/>
                <a:sym typeface="Comic Sans MS"/>
              </a:rPr>
              <a:t> - 1 </a:t>
            </a:r>
            <a:endParaRPr/>
          </a:p>
        </p:txBody>
      </p:sp>
      <p:pic>
        <p:nvPicPr>
          <p:cNvPr descr="BRAC University Jobs 2020- Jobs in BRAC University- careerz360.com" id="653" name="Google Shape;653;p53"/>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4"/>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660" name="Google Shape;660;p54"/>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Binary Search</a:t>
            </a:r>
            <a:endParaRPr/>
          </a:p>
        </p:txBody>
      </p:sp>
      <p:sp>
        <p:nvSpPr>
          <p:cNvPr id="661" name="Google Shape;661;p54"/>
          <p:cNvSpPr txBox="1"/>
          <p:nvPr>
            <p:ph idx="1" type="body"/>
          </p:nvPr>
        </p:nvSpPr>
        <p:spPr>
          <a:xfrm>
            <a:off x="1828800" y="1371600"/>
            <a:ext cx="8534400" cy="40386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2"/>
              </a:buClr>
              <a:buSzPts val="2000"/>
              <a:buFont typeface="Arial"/>
              <a:buChar char="•"/>
            </a:pPr>
            <a:r>
              <a:rPr lang="en-US" sz="2000"/>
              <a:t>Given a </a:t>
            </a:r>
            <a:r>
              <a:rPr lang="en-US" sz="2000">
                <a:solidFill>
                  <a:srgbClr val="0000FF"/>
                </a:solidFill>
              </a:rPr>
              <a:t>sorted</a:t>
            </a:r>
            <a:r>
              <a:rPr lang="en-US" sz="2000"/>
              <a:t> vector/list a[ ], find the location of element X</a:t>
            </a:r>
            <a:endParaRPr/>
          </a:p>
          <a:p>
            <a:pPr indent="-342900" lvl="0" marL="342900" rtl="0" algn="l">
              <a:lnSpc>
                <a:spcPct val="80000"/>
              </a:lnSpc>
              <a:spcBef>
                <a:spcPts val="400"/>
              </a:spcBef>
              <a:spcAft>
                <a:spcPts val="0"/>
              </a:spcAft>
              <a:buClr>
                <a:schemeClr val="accent2"/>
              </a:buClr>
              <a:buSzPts val="2000"/>
              <a:buFont typeface="Arial"/>
              <a:buNone/>
            </a:pPr>
            <a:r>
              <a:t/>
            </a:r>
            <a:endParaRPr sz="2000">
              <a:latin typeface="Courier New"/>
              <a:ea typeface="Courier New"/>
              <a:cs typeface="Courier New"/>
              <a:sym typeface="Courier New"/>
            </a:endParaRPr>
          </a:p>
          <a:p>
            <a:pPr indent="-342900" lvl="0" marL="342900" rtl="0" algn="l">
              <a:lnSpc>
                <a:spcPct val="80000"/>
              </a:lnSpc>
              <a:spcBef>
                <a:spcPts val="280"/>
              </a:spcBef>
              <a:spcAft>
                <a:spcPts val="0"/>
              </a:spcAft>
              <a:buClr>
                <a:srgbClr val="0000FF"/>
              </a:buClr>
              <a:buSzPts val="1200"/>
              <a:buFont typeface="Courier New"/>
              <a:buNone/>
            </a:pPr>
            <a:r>
              <a:rPr b="1" lang="en-US" sz="1200">
                <a:solidFill>
                  <a:srgbClr val="0000FF"/>
                </a:solidFill>
                <a:latin typeface="Courier New"/>
                <a:ea typeface="Courier New"/>
                <a:cs typeface="Courier New"/>
                <a:sym typeface="Courier New"/>
              </a:rPr>
              <a:t>		</a:t>
            </a:r>
            <a:r>
              <a:rPr b="1" lang="en-US" sz="1400">
                <a:solidFill>
                  <a:srgbClr val="0000FF"/>
                </a:solidFill>
                <a:latin typeface="Courier New"/>
                <a:ea typeface="Courier New"/>
                <a:cs typeface="Courier New"/>
                <a:sym typeface="Courier New"/>
              </a:rPr>
              <a:t>unsigned int binary_search(vector&lt;int&gt; a, int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unsigned int low = 0, high = a.size()-1;</a:t>
            </a:r>
            <a:endParaRPr/>
          </a:p>
          <a:p>
            <a:pPr indent="-342900" lvl="0" marL="342900" rtl="0" algn="l">
              <a:lnSpc>
                <a:spcPct val="80000"/>
              </a:lnSpc>
              <a:spcBef>
                <a:spcPts val="280"/>
              </a:spcBef>
              <a:spcAft>
                <a:spcPts val="0"/>
              </a:spcAft>
              <a:buClr>
                <a:schemeClr val="accent2"/>
              </a:buClr>
              <a:buSzPts val="1400"/>
              <a:buFont typeface="Arial"/>
              <a:buNone/>
            </a:pPr>
            <a:r>
              <a:t/>
            </a:r>
            <a:endParaRPr b="1" sz="1400">
              <a:solidFill>
                <a:srgbClr val="0000FF"/>
              </a:solidFill>
              <a:latin typeface="Courier New"/>
              <a:ea typeface="Courier New"/>
              <a:cs typeface="Courier New"/>
              <a:sym typeface="Courier New"/>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while (low &lt;= high)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int mid = (low + high) / 2;</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if (a[mid] &lt;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low = mid + 1;</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else if( a[mid] &gt; X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high = mid - 1;</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else</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return mid;</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return NOT_FOUND;</a:t>
            </a:r>
            <a:endParaRPr/>
          </a:p>
          <a:p>
            <a:pPr indent="-342900" lvl="0" marL="342900" rtl="0" algn="l">
              <a:lnSpc>
                <a:spcPct val="80000"/>
              </a:lnSpc>
              <a:spcBef>
                <a:spcPts val="280"/>
              </a:spcBef>
              <a:spcAft>
                <a:spcPts val="0"/>
              </a:spcAft>
              <a:buClr>
                <a:srgbClr val="0000FF"/>
              </a:buClr>
              <a:buSzPts val="1400"/>
              <a:buFont typeface="Courier New"/>
              <a:buNone/>
            </a:pPr>
            <a:r>
              <a:rPr b="1" lang="en-US" sz="1400">
                <a:solidFill>
                  <a:srgbClr val="0000FF"/>
                </a:solidFill>
                <a:latin typeface="Courier New"/>
                <a:ea typeface="Courier New"/>
                <a:cs typeface="Courier New"/>
                <a:sym typeface="Courier New"/>
              </a:rPr>
              <a:t>		}</a:t>
            </a:r>
            <a:endParaRPr sz="2000">
              <a:solidFill>
                <a:srgbClr val="0000FF"/>
              </a:solidFill>
            </a:endParaRPr>
          </a:p>
        </p:txBody>
      </p:sp>
      <p:sp>
        <p:nvSpPr>
          <p:cNvPr id="662" name="Google Shape;662;p54"/>
          <p:cNvSpPr txBox="1"/>
          <p:nvPr>
            <p:ph idx="2" type="body"/>
          </p:nvPr>
        </p:nvSpPr>
        <p:spPr>
          <a:xfrm>
            <a:off x="1752600" y="5181600"/>
            <a:ext cx="8610600" cy="1143000"/>
          </a:xfrm>
          <a:prstGeom prst="rect">
            <a:avLst/>
          </a:prstGeom>
          <a:noFill/>
          <a:ln>
            <a:noFill/>
          </a:ln>
        </p:spPr>
        <p:txBody>
          <a:bodyPr anchorCtr="0" anchor="t" bIns="45700" lIns="91425" spcFirstLastPara="1" rIns="91425" wrap="square" tIns="45700">
            <a:noAutofit/>
          </a:bodyPr>
          <a:lstStyle/>
          <a:p>
            <a:pPr indent="-279400" lvl="0" marL="342900" rtl="0" algn="l">
              <a:lnSpc>
                <a:spcPct val="80000"/>
              </a:lnSpc>
              <a:spcBef>
                <a:spcPts val="0"/>
              </a:spcBef>
              <a:spcAft>
                <a:spcPts val="0"/>
              </a:spcAft>
              <a:buClr>
                <a:schemeClr val="accent2"/>
              </a:buClr>
              <a:buSzPts val="1000"/>
              <a:buFont typeface="Arial"/>
              <a:buNone/>
            </a:pPr>
            <a:r>
              <a:t/>
            </a:r>
            <a:endParaRPr b="1" sz="1000"/>
          </a:p>
          <a:p>
            <a:pPr indent="-342900" lvl="0" marL="342900" rtl="0" algn="l">
              <a:lnSpc>
                <a:spcPct val="80000"/>
              </a:lnSpc>
              <a:spcBef>
                <a:spcPts val="360"/>
              </a:spcBef>
              <a:spcAft>
                <a:spcPts val="0"/>
              </a:spcAft>
              <a:buClr>
                <a:schemeClr val="accent2"/>
              </a:buClr>
              <a:buSzPts val="1800"/>
              <a:buFont typeface="Arial"/>
              <a:buChar char="•"/>
            </a:pPr>
            <a:r>
              <a:rPr lang="en-US" sz="1800"/>
              <a:t>Input size:  n = array size()</a:t>
            </a:r>
            <a:endParaRPr/>
          </a:p>
          <a:p>
            <a:pPr indent="-342900" lvl="0" marL="342900" rtl="0" algn="l">
              <a:lnSpc>
                <a:spcPct val="80000"/>
              </a:lnSpc>
              <a:spcBef>
                <a:spcPts val="360"/>
              </a:spcBef>
              <a:spcAft>
                <a:spcPts val="0"/>
              </a:spcAft>
              <a:buClr>
                <a:schemeClr val="accent2"/>
              </a:buClr>
              <a:buSzPts val="1800"/>
              <a:buFont typeface="Arial"/>
              <a:buChar char="•"/>
            </a:pPr>
            <a:r>
              <a:rPr lang="en-US" sz="1800"/>
              <a:t>Complexity = O( k iterations x  (1 comparison+1 assignment) per loop)</a:t>
            </a:r>
            <a:endParaRPr/>
          </a:p>
          <a:p>
            <a:pPr indent="-285750" lvl="1" marL="742950" rtl="0" algn="l">
              <a:lnSpc>
                <a:spcPct val="80000"/>
              </a:lnSpc>
              <a:spcBef>
                <a:spcPts val="400"/>
              </a:spcBef>
              <a:spcAft>
                <a:spcPts val="0"/>
              </a:spcAft>
              <a:buClr>
                <a:schemeClr val="dk1"/>
              </a:buClr>
              <a:buSzPts val="1800"/>
              <a:buFont typeface="Arial"/>
              <a:buNone/>
            </a:pPr>
            <a:r>
              <a:rPr lang="en-US" sz="1800"/>
              <a:t>= O(log(n))</a:t>
            </a:r>
            <a:r>
              <a:rPr lang="en-US" sz="2000"/>
              <a:t> </a:t>
            </a:r>
            <a:endParaRPr/>
          </a:p>
        </p:txBody>
      </p:sp>
      <p:pic>
        <p:nvPicPr>
          <p:cNvPr descr="BRAC University Jobs 2020- Jobs in BRAC University- careerz360.com" id="663" name="Google Shape;663;p54"/>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55"/>
          <p:cNvSpPr txBox="1"/>
          <p:nvPr>
            <p:ph type="title"/>
          </p:nvPr>
        </p:nvSpPr>
        <p:spPr>
          <a:xfrm>
            <a:off x="1981200" y="342900"/>
            <a:ext cx="8229600" cy="72009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669" name="Google Shape;669;p55"/>
          <p:cNvSpPr txBox="1"/>
          <p:nvPr>
            <p:ph idx="1" type="body"/>
          </p:nvPr>
        </p:nvSpPr>
        <p:spPr>
          <a:xfrm>
            <a:off x="834390" y="1189832"/>
            <a:ext cx="9921240" cy="493633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accent2"/>
              </a:buClr>
              <a:buSzPts val="2800"/>
              <a:buFont typeface="Arial"/>
              <a:buChar char="•"/>
            </a:pPr>
            <a:r>
              <a:rPr lang="en-US"/>
              <a:t>Time complexity is a measure of algorithm efficiency</a:t>
            </a:r>
            <a:endParaRPr/>
          </a:p>
          <a:p>
            <a:pPr indent="-342900" lvl="0" marL="342900" rtl="0" algn="l">
              <a:spcBef>
                <a:spcPts val="560"/>
              </a:spcBef>
              <a:spcAft>
                <a:spcPts val="0"/>
              </a:spcAft>
              <a:buClr>
                <a:schemeClr val="accent2"/>
              </a:buClr>
              <a:buSzPts val="2800"/>
              <a:buFont typeface="Arial"/>
              <a:buChar char="•"/>
            </a:pPr>
            <a:r>
              <a:rPr lang="en-US"/>
              <a:t>Efficient algorithm plays the major role in determining the running time.</a:t>
            </a:r>
            <a:endParaRPr/>
          </a:p>
          <a:p>
            <a:pPr indent="0" lvl="0" marL="0" rtl="0" algn="l">
              <a:spcBef>
                <a:spcPts val="560"/>
              </a:spcBef>
              <a:spcAft>
                <a:spcPts val="0"/>
              </a:spcAft>
              <a:buClr>
                <a:srgbClr val="FF0000"/>
              </a:buClr>
              <a:buSzPts val="2800"/>
              <a:buFont typeface="Arial"/>
              <a:buNone/>
            </a:pPr>
            <a:r>
              <a:rPr lang="en-US">
                <a:solidFill>
                  <a:srgbClr val="FF0000"/>
                </a:solidFill>
              </a:rPr>
              <a:t>Q:  Is it possible to determine running time based on algorithm’s time complexity alone?</a:t>
            </a:r>
            <a:endParaRPr/>
          </a:p>
          <a:p>
            <a:pPr indent="-342900" lvl="0" marL="342900" rtl="0" algn="l">
              <a:spcBef>
                <a:spcPts val="560"/>
              </a:spcBef>
              <a:spcAft>
                <a:spcPts val="0"/>
              </a:spcAft>
              <a:buClr>
                <a:schemeClr val="accent2"/>
              </a:buClr>
              <a:buSzPts val="2800"/>
              <a:buFont typeface="Arial"/>
              <a:buChar char="•"/>
            </a:pPr>
            <a:r>
              <a:rPr lang="en-US"/>
              <a:t>Minor tweaks in the code can cut down the running time by a factor too.</a:t>
            </a:r>
            <a:endParaRPr/>
          </a:p>
          <a:p>
            <a:pPr indent="-342900" lvl="0" marL="342900" rtl="0" algn="l">
              <a:spcBef>
                <a:spcPts val="560"/>
              </a:spcBef>
              <a:spcAft>
                <a:spcPts val="0"/>
              </a:spcAft>
              <a:buClr>
                <a:schemeClr val="accent2"/>
              </a:buClr>
              <a:buSzPts val="2800"/>
              <a:buFont typeface="Arial"/>
              <a:buChar char="•"/>
            </a:pPr>
            <a:r>
              <a:rPr lang="en-US"/>
              <a:t>Other items like CPU speed, memory speed, device I/O speed can help as well.</a:t>
            </a:r>
            <a:endParaRPr/>
          </a:p>
          <a:p>
            <a:pPr indent="-342900" lvl="0" marL="342900" rtl="0" algn="l">
              <a:spcBef>
                <a:spcPts val="560"/>
              </a:spcBef>
              <a:spcAft>
                <a:spcPts val="0"/>
              </a:spcAft>
              <a:buClr>
                <a:schemeClr val="accent2"/>
              </a:buClr>
              <a:buSzPts val="2800"/>
              <a:buFont typeface="Arial"/>
              <a:buChar char="•"/>
            </a:pPr>
            <a:r>
              <a:rPr lang="en-US"/>
              <a:t>For certain problems, it is possible to allocate additional space &amp; improve time complexity.</a:t>
            </a:r>
            <a:endParaRPr/>
          </a:p>
        </p:txBody>
      </p:sp>
      <p:pic>
        <p:nvPicPr>
          <p:cNvPr descr="BRAC University Jobs 2020- Jobs in BRAC University- careerz360.com" id="670" name="Google Shape;670;p55"/>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671" name="Google Shape;671;p55"/>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56"/>
          <p:cNvSpPr txBox="1"/>
          <p:nvPr>
            <p:ph type="title"/>
          </p:nvPr>
        </p:nvSpPr>
        <p:spPr>
          <a:xfrm>
            <a:off x="1981200" y="422910"/>
            <a:ext cx="8229600" cy="65151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677" name="Google Shape;677;p56"/>
          <p:cNvSpPr txBox="1"/>
          <p:nvPr>
            <p:ph idx="1" type="body"/>
          </p:nvPr>
        </p:nvSpPr>
        <p:spPr>
          <a:xfrm>
            <a:off x="560070" y="1394460"/>
            <a:ext cx="11144250" cy="4731704"/>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accent2"/>
              </a:buClr>
              <a:buSzPct val="100000"/>
              <a:buFont typeface="Arial"/>
              <a:buChar char="•"/>
            </a:pPr>
            <a:r>
              <a:rPr lang="en-US"/>
              <a:t>Time complexity is a measure of algorithm efficiency</a:t>
            </a:r>
            <a:endParaRPr/>
          </a:p>
          <a:p>
            <a:pPr indent="-342900" lvl="0" marL="342900" rtl="0" algn="l">
              <a:spcBef>
                <a:spcPts val="518"/>
              </a:spcBef>
              <a:spcAft>
                <a:spcPts val="0"/>
              </a:spcAft>
              <a:buClr>
                <a:schemeClr val="accent2"/>
              </a:buClr>
              <a:buSzPct val="100000"/>
              <a:buFont typeface="Arial"/>
              <a:buChar char="•"/>
            </a:pPr>
            <a:r>
              <a:rPr lang="en-US"/>
              <a:t>Efficient algorithm plays the major role in determining the running time.</a:t>
            </a:r>
            <a:endParaRPr/>
          </a:p>
          <a:p>
            <a:pPr indent="0" lvl="0" marL="0" rtl="0" algn="l">
              <a:spcBef>
                <a:spcPts val="518"/>
              </a:spcBef>
              <a:spcAft>
                <a:spcPts val="0"/>
              </a:spcAft>
              <a:buClr>
                <a:srgbClr val="FF0000"/>
              </a:buClr>
              <a:buSzPct val="100000"/>
              <a:buFont typeface="Arial"/>
              <a:buNone/>
            </a:pPr>
            <a:r>
              <a:rPr lang="en-US">
                <a:solidFill>
                  <a:srgbClr val="FF0000"/>
                </a:solidFill>
              </a:rPr>
              <a:t>Q:  Is it possible to determine running time based on algorithm’s time complexity alone?</a:t>
            </a:r>
            <a:endParaRPr/>
          </a:p>
          <a:p>
            <a:pPr indent="-342900" lvl="0" marL="342900" rtl="0" algn="l">
              <a:spcBef>
                <a:spcPts val="518"/>
              </a:spcBef>
              <a:spcAft>
                <a:spcPts val="0"/>
              </a:spcAft>
              <a:buClr>
                <a:schemeClr val="accent2"/>
              </a:buClr>
              <a:buSzPct val="100000"/>
              <a:buFont typeface="Arial"/>
              <a:buChar char="•"/>
            </a:pPr>
            <a:r>
              <a:rPr lang="en-US"/>
              <a:t>Minor tweaks in the code can cut down the running time by a factor too.</a:t>
            </a:r>
            <a:endParaRPr/>
          </a:p>
          <a:p>
            <a:pPr indent="-342900" lvl="0" marL="342900" rtl="0" algn="l">
              <a:spcBef>
                <a:spcPts val="518"/>
              </a:spcBef>
              <a:spcAft>
                <a:spcPts val="0"/>
              </a:spcAft>
              <a:buClr>
                <a:schemeClr val="accent2"/>
              </a:buClr>
              <a:buSzPct val="100000"/>
              <a:buFont typeface="Arial"/>
              <a:buChar char="•"/>
            </a:pPr>
            <a:r>
              <a:rPr lang="en-US"/>
              <a:t>Other items like CPU speed, memory speed, device I/O speed can help as well.</a:t>
            </a:r>
            <a:endParaRPr/>
          </a:p>
          <a:p>
            <a:pPr indent="-342900" lvl="0" marL="342900" rtl="0" algn="l">
              <a:spcBef>
                <a:spcPts val="518"/>
              </a:spcBef>
              <a:spcAft>
                <a:spcPts val="0"/>
              </a:spcAft>
              <a:buClr>
                <a:schemeClr val="accent2"/>
              </a:buClr>
              <a:buSzPct val="100000"/>
              <a:buFont typeface="Arial"/>
              <a:buChar char="•"/>
            </a:pPr>
            <a:r>
              <a:rPr lang="en-US"/>
              <a:t>For certain problems, it is possible to allocate additional space &amp; improve time complexity.</a:t>
            </a:r>
            <a:endParaRPr/>
          </a:p>
        </p:txBody>
      </p:sp>
      <p:pic>
        <p:nvPicPr>
          <p:cNvPr descr="BRAC University Jobs 2020- Jobs in BRAC University- careerz360.com" id="678" name="Google Shape;678;p5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
        <p:nvSpPr>
          <p:cNvPr id="679" name="Google Shape;679;p56"/>
          <p:cNvSpPr txBox="1"/>
          <p:nvPr>
            <p:ph idx="12" type="sldNum"/>
          </p:nvPr>
        </p:nvSpPr>
        <p:spPr>
          <a:xfrm>
            <a:off x="10528823" y="6469380"/>
            <a:ext cx="1662854" cy="288607"/>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5" name="Shape 165"/>
        <p:cNvGrpSpPr/>
        <p:nvPr/>
      </p:nvGrpSpPr>
      <p:grpSpPr>
        <a:xfrm>
          <a:off x="0" y="0"/>
          <a:ext cx="0" cy="0"/>
          <a:chOff x="0" y="0"/>
          <a:chExt cx="0" cy="0"/>
        </a:xfrm>
      </p:grpSpPr>
      <p:sp>
        <p:nvSpPr>
          <p:cNvPr id="166" name="Google Shape;166;p6"/>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67" name="Google Shape;167;p6"/>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3600"/>
              <a:t>Analyzing Algorithms</a:t>
            </a:r>
            <a:endParaRPr/>
          </a:p>
        </p:txBody>
      </p:sp>
      <p:sp>
        <p:nvSpPr>
          <p:cNvPr id="168" name="Google Shape;168;p6"/>
          <p:cNvSpPr txBox="1"/>
          <p:nvPr>
            <p:ph idx="1" type="body"/>
          </p:nvPr>
        </p:nvSpPr>
        <p:spPr>
          <a:xfrm>
            <a:off x="609599" y="1008063"/>
            <a:ext cx="10531152" cy="5619750"/>
          </a:xfrm>
          <a:prstGeom prst="rect">
            <a:avLst/>
          </a:prstGeom>
          <a:noFill/>
          <a:ln>
            <a:noFill/>
          </a:ln>
        </p:spPr>
        <p:txBody>
          <a:bodyPr anchorCtr="0" anchor="t" bIns="45700" lIns="91425" spcFirstLastPara="1" rIns="91425" wrap="square" tIns="45700">
            <a:noAutofit/>
          </a:bodyPr>
          <a:lstStyle/>
          <a:p>
            <a:pPr indent="-533400" lvl="0" marL="533400" rtl="0" algn="l">
              <a:lnSpc>
                <a:spcPct val="150000"/>
              </a:lnSpc>
              <a:spcBef>
                <a:spcPts val="0"/>
              </a:spcBef>
              <a:spcAft>
                <a:spcPts val="0"/>
              </a:spcAft>
              <a:buClr>
                <a:schemeClr val="accent2"/>
              </a:buClr>
              <a:buSzPts val="2000"/>
              <a:buFont typeface="Arial"/>
              <a:buChar char="•"/>
            </a:pPr>
            <a:r>
              <a:rPr lang="en-US" sz="2000"/>
              <a:t>Predict the amount of resources required: </a:t>
            </a:r>
            <a:endParaRPr/>
          </a:p>
          <a:p>
            <a:pPr indent="-457200" lvl="1" marL="914400" rtl="0" algn="l">
              <a:lnSpc>
                <a:spcPct val="150000"/>
              </a:lnSpc>
              <a:spcBef>
                <a:spcPts val="360"/>
              </a:spcBef>
              <a:spcAft>
                <a:spcPts val="0"/>
              </a:spcAft>
              <a:buClr>
                <a:schemeClr val="dk1"/>
              </a:buClr>
              <a:buSzPts val="1800"/>
              <a:buFont typeface="Arial"/>
              <a:buChar char="•"/>
            </a:pPr>
            <a:r>
              <a:rPr lang="en-US" sz="1800"/>
              <a:t> </a:t>
            </a:r>
            <a:r>
              <a:rPr lang="en-US" sz="1800">
                <a:solidFill>
                  <a:srgbClr val="DD0111"/>
                </a:solidFill>
              </a:rPr>
              <a:t>memory</a:t>
            </a:r>
            <a:r>
              <a:rPr lang="en-US" sz="1800"/>
              <a:t>: how much space is needed? </a:t>
            </a:r>
            <a:endParaRPr/>
          </a:p>
          <a:p>
            <a:pPr indent="-457200" lvl="1" marL="914400" rtl="0" algn="l">
              <a:lnSpc>
                <a:spcPct val="150000"/>
              </a:lnSpc>
              <a:spcBef>
                <a:spcPts val="360"/>
              </a:spcBef>
              <a:spcAft>
                <a:spcPts val="0"/>
              </a:spcAft>
              <a:buClr>
                <a:schemeClr val="dk1"/>
              </a:buClr>
              <a:buSzPts val="1800"/>
              <a:buFont typeface="Arial"/>
              <a:buChar char="•"/>
            </a:pPr>
            <a:r>
              <a:rPr lang="en-US" sz="1800"/>
              <a:t> </a:t>
            </a:r>
            <a:r>
              <a:rPr lang="en-US" sz="1800">
                <a:solidFill>
                  <a:srgbClr val="DD0111"/>
                </a:solidFill>
              </a:rPr>
              <a:t>computational time</a:t>
            </a:r>
            <a:r>
              <a:rPr lang="en-US" sz="1800"/>
              <a:t>: how fast the algorithm runs?</a:t>
            </a:r>
            <a:endParaRPr/>
          </a:p>
          <a:p>
            <a:pPr indent="-533400" lvl="0" marL="533400" rtl="0" algn="l">
              <a:lnSpc>
                <a:spcPct val="150000"/>
              </a:lnSpc>
              <a:spcBef>
                <a:spcPts val="400"/>
              </a:spcBef>
              <a:spcAft>
                <a:spcPts val="0"/>
              </a:spcAft>
              <a:buClr>
                <a:schemeClr val="accent2"/>
              </a:buClr>
              <a:buSzPts val="2000"/>
              <a:buFont typeface="Arial"/>
              <a:buChar char="•"/>
            </a:pPr>
            <a:r>
              <a:rPr lang="en-US" sz="2000"/>
              <a:t>FACT: running time grows with the size of the input </a:t>
            </a:r>
            <a:endParaRPr/>
          </a:p>
          <a:p>
            <a:pPr indent="-533400" lvl="0" marL="533400" rtl="0" algn="l">
              <a:lnSpc>
                <a:spcPct val="150000"/>
              </a:lnSpc>
              <a:spcBef>
                <a:spcPts val="400"/>
              </a:spcBef>
              <a:spcAft>
                <a:spcPts val="0"/>
              </a:spcAft>
              <a:buClr>
                <a:schemeClr val="accent2"/>
              </a:buClr>
              <a:buSzPts val="2000"/>
              <a:buFont typeface="Arial"/>
              <a:buChar char="•"/>
            </a:pPr>
            <a:r>
              <a:rPr lang="en-US" sz="2000"/>
              <a:t>Input size (number of elements in the input)</a:t>
            </a:r>
            <a:endParaRPr sz="2000">
              <a:latin typeface="Corsiva"/>
              <a:ea typeface="Corsiva"/>
              <a:cs typeface="Corsiva"/>
              <a:sym typeface="Corsiva"/>
            </a:endParaRPr>
          </a:p>
          <a:p>
            <a:pPr indent="-457200" lvl="1" marL="914400" rtl="0" algn="l">
              <a:lnSpc>
                <a:spcPct val="150000"/>
              </a:lnSpc>
              <a:spcBef>
                <a:spcPts val="360"/>
              </a:spcBef>
              <a:spcAft>
                <a:spcPts val="0"/>
              </a:spcAft>
              <a:buClr>
                <a:schemeClr val="dk1"/>
              </a:buClr>
              <a:buSzPts val="1800"/>
              <a:buFont typeface="Arial"/>
              <a:buChar char="–"/>
            </a:pPr>
            <a:r>
              <a:rPr lang="en-US" sz="1800"/>
              <a:t>Size of an array, polynomial degree, # of elements in a matrix, # of bits in the binary representation of the input, vertices and edges in a graph</a:t>
            </a:r>
            <a:endParaRPr/>
          </a:p>
          <a:p>
            <a:pPr indent="-533400" lvl="0" marL="533400" rtl="0" algn="l">
              <a:lnSpc>
                <a:spcPct val="150000"/>
              </a:lnSpc>
              <a:spcBef>
                <a:spcPts val="480"/>
              </a:spcBef>
              <a:spcAft>
                <a:spcPts val="0"/>
              </a:spcAft>
              <a:buClr>
                <a:srgbClr val="DD0111"/>
              </a:buClr>
              <a:buSzPts val="2400"/>
              <a:buFont typeface="Corsiva"/>
              <a:buNone/>
            </a:pPr>
            <a:r>
              <a:rPr lang="en-US" sz="2400">
                <a:solidFill>
                  <a:srgbClr val="DD0111"/>
                </a:solidFill>
                <a:latin typeface="Corsiva"/>
                <a:ea typeface="Corsiva"/>
                <a:cs typeface="Corsiva"/>
                <a:sym typeface="Corsiva"/>
              </a:rPr>
              <a:t>Def: </a:t>
            </a:r>
            <a:r>
              <a:rPr i="1" lang="en-US" sz="2400">
                <a:latin typeface="Corsiva"/>
                <a:ea typeface="Corsiva"/>
                <a:cs typeface="Corsiva"/>
                <a:sym typeface="Corsiva"/>
              </a:rPr>
              <a:t>Running time = the number of primitive operations (steps) executed before termination</a:t>
            </a:r>
            <a:endParaRPr/>
          </a:p>
          <a:p>
            <a:pPr indent="-457200" lvl="1" marL="914400" rtl="0" algn="l">
              <a:lnSpc>
                <a:spcPct val="150000"/>
              </a:lnSpc>
              <a:spcBef>
                <a:spcPts val="360"/>
              </a:spcBef>
              <a:spcAft>
                <a:spcPts val="0"/>
              </a:spcAft>
              <a:buClr>
                <a:schemeClr val="dk1"/>
              </a:buClr>
              <a:buSzPts val="1800"/>
              <a:buFont typeface="Arial"/>
              <a:buChar char="–"/>
            </a:pPr>
            <a:r>
              <a:rPr lang="en-US" sz="1800"/>
              <a:t>Arithmetic operations (+, -, *), data movement, control, decision making (</a:t>
            </a:r>
            <a:r>
              <a:rPr i="1" lang="en-US" sz="1800"/>
              <a:t>if, while</a:t>
            </a:r>
            <a:r>
              <a:rPr lang="en-US" sz="1800"/>
              <a:t>), comparison</a:t>
            </a:r>
            <a:endParaRPr sz="1800">
              <a:latin typeface="Corsiva"/>
              <a:ea typeface="Corsiva"/>
              <a:cs typeface="Corsiva"/>
              <a:sym typeface="Corsiva"/>
            </a:endParaRPr>
          </a:p>
        </p:txBody>
      </p:sp>
      <p:pic>
        <p:nvPicPr>
          <p:cNvPr descr="BRAC University Jobs 2020- Jobs in BRAC University- careerz360.com" id="169" name="Google Shape;169;p6"/>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4" name="Shape 174"/>
        <p:cNvGrpSpPr/>
        <p:nvPr/>
      </p:nvGrpSpPr>
      <p:grpSpPr>
        <a:xfrm>
          <a:off x="0" y="0"/>
          <a:ext cx="0" cy="0"/>
          <a:chOff x="0" y="0"/>
          <a:chExt cx="0" cy="0"/>
        </a:xfrm>
      </p:grpSpPr>
      <p:sp>
        <p:nvSpPr>
          <p:cNvPr id="175" name="Google Shape;175;p7"/>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76" name="Google Shape;176;p7"/>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Algorithm Analysis: Example</a:t>
            </a:r>
            <a:endParaRPr/>
          </a:p>
        </p:txBody>
      </p:sp>
      <p:sp>
        <p:nvSpPr>
          <p:cNvPr id="177" name="Google Shape;177;p7"/>
          <p:cNvSpPr txBox="1"/>
          <p:nvPr>
            <p:ph idx="1" type="body"/>
          </p:nvPr>
        </p:nvSpPr>
        <p:spPr>
          <a:xfrm>
            <a:off x="690464" y="1079500"/>
            <a:ext cx="10891935" cy="548005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DD0111"/>
              </a:buClr>
              <a:buSzPts val="2400"/>
              <a:buFont typeface="Corsiva"/>
              <a:buChar char="•"/>
            </a:pPr>
            <a:r>
              <a:rPr lang="en-US" sz="2400">
                <a:solidFill>
                  <a:srgbClr val="DD0111"/>
                </a:solidFill>
                <a:latin typeface="Corsiva"/>
                <a:ea typeface="Corsiva"/>
                <a:cs typeface="Corsiva"/>
                <a:sym typeface="Corsiva"/>
              </a:rPr>
              <a:t>Alg.:</a:t>
            </a:r>
            <a:r>
              <a:rPr lang="en-US" sz="2400"/>
              <a:t> </a:t>
            </a:r>
            <a:r>
              <a:rPr lang="en-US" sz="2400">
                <a:latin typeface="Arial"/>
                <a:ea typeface="Arial"/>
                <a:cs typeface="Arial"/>
                <a:sym typeface="Arial"/>
              </a:rPr>
              <a:t>MIN (a[1], …, a[n])</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m ← a[1];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for i ← 2 to n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if a[i] &lt; m 			</a:t>
            </a:r>
            <a:endParaRPr/>
          </a:p>
          <a:p>
            <a:pPr indent="-285750" lvl="1" marL="742950" rtl="0" algn="l">
              <a:spcBef>
                <a:spcPts val="400"/>
              </a:spcBef>
              <a:spcAft>
                <a:spcPts val="0"/>
              </a:spcAft>
              <a:buClr>
                <a:schemeClr val="dk1"/>
              </a:buClr>
              <a:buSzPts val="2000"/>
              <a:buFont typeface="Arial"/>
              <a:buNone/>
            </a:pPr>
            <a:r>
              <a:rPr lang="en-US" sz="2000">
                <a:latin typeface="Arial"/>
                <a:ea typeface="Arial"/>
                <a:cs typeface="Arial"/>
                <a:sym typeface="Arial"/>
              </a:rPr>
              <a:t>			then m ← a[i];</a:t>
            </a:r>
            <a:r>
              <a:rPr lang="en-US" sz="2000">
                <a:latin typeface="Corsiva"/>
                <a:ea typeface="Corsiva"/>
                <a:cs typeface="Corsiva"/>
                <a:sym typeface="Corsiva"/>
              </a:rPr>
              <a:t>		</a:t>
            </a:r>
            <a:endParaRPr/>
          </a:p>
          <a:p>
            <a:pPr indent="-342900" lvl="0" marL="342900" rtl="0" algn="l">
              <a:spcBef>
                <a:spcPts val="480"/>
              </a:spcBef>
              <a:spcAft>
                <a:spcPts val="0"/>
              </a:spcAft>
              <a:buClr>
                <a:schemeClr val="accent2"/>
              </a:buClr>
              <a:buSzPts val="2400"/>
              <a:buFont typeface="Arial"/>
              <a:buChar char="•"/>
            </a:pPr>
            <a:r>
              <a:rPr b="1" lang="en-US" sz="2400"/>
              <a:t>Running time</a:t>
            </a:r>
            <a:r>
              <a:rPr lang="en-US" sz="2400"/>
              <a:t>: </a:t>
            </a:r>
            <a:endParaRPr/>
          </a:p>
          <a:p>
            <a:pPr indent="-285750" lvl="1" marL="742950" rtl="0" algn="l">
              <a:spcBef>
                <a:spcPts val="480"/>
              </a:spcBef>
              <a:spcAft>
                <a:spcPts val="0"/>
              </a:spcAft>
              <a:buClr>
                <a:schemeClr val="dk1"/>
              </a:buClr>
              <a:buSzPts val="2400"/>
              <a:buFont typeface="Arial"/>
              <a:buChar char="–"/>
            </a:pPr>
            <a:r>
              <a:rPr lang="en-US"/>
              <a:t>the number of primitive operations (steps) executed before termination</a:t>
            </a:r>
            <a:endParaRPr/>
          </a:p>
          <a:p>
            <a:pPr indent="-285750" lvl="1" marL="742950" rtl="0" algn="l">
              <a:spcBef>
                <a:spcPts val="400"/>
              </a:spcBef>
              <a:spcAft>
                <a:spcPts val="0"/>
              </a:spcAft>
              <a:buClr>
                <a:schemeClr val="dk1"/>
              </a:buClr>
              <a:buSzPts val="2000"/>
              <a:buFont typeface="Corsiva"/>
              <a:buNone/>
            </a:pPr>
            <a:r>
              <a:rPr lang="en-US" sz="2000">
                <a:latin typeface="Corsiva"/>
                <a:ea typeface="Corsiva"/>
                <a:cs typeface="Corsiva"/>
                <a:sym typeface="Corsiva"/>
              </a:rPr>
              <a:t>T(n)  =1</a:t>
            </a:r>
            <a:r>
              <a:rPr lang="en-US" sz="2000"/>
              <a:t> [first step] + </a:t>
            </a:r>
            <a:r>
              <a:rPr lang="en-US" sz="2000">
                <a:latin typeface="Corsiva"/>
                <a:ea typeface="Corsiva"/>
                <a:cs typeface="Corsiva"/>
                <a:sym typeface="Corsiva"/>
              </a:rPr>
              <a:t>(n) </a:t>
            </a:r>
            <a:r>
              <a:rPr lang="en-US" sz="2000"/>
              <a:t>[for loop] + </a:t>
            </a:r>
            <a:r>
              <a:rPr lang="en-US" sz="2000">
                <a:latin typeface="Corsiva"/>
                <a:ea typeface="Corsiva"/>
                <a:cs typeface="Corsiva"/>
                <a:sym typeface="Corsiva"/>
              </a:rPr>
              <a:t>(n-1)</a:t>
            </a:r>
            <a:r>
              <a:rPr lang="en-US" sz="2000"/>
              <a:t> [if condition] + </a:t>
            </a:r>
            <a:r>
              <a:rPr lang="en-US" sz="2000">
                <a:latin typeface="Corsiva"/>
                <a:ea typeface="Corsiva"/>
                <a:cs typeface="Corsiva"/>
                <a:sym typeface="Corsiva"/>
              </a:rPr>
              <a:t>(n-1)</a:t>
            </a:r>
            <a:r>
              <a:rPr lang="en-US" sz="2000"/>
              <a:t> [the assignment in then] = </a:t>
            </a:r>
            <a:r>
              <a:rPr lang="en-US" sz="2000">
                <a:latin typeface="Corsiva"/>
                <a:ea typeface="Corsiva"/>
                <a:cs typeface="Corsiva"/>
                <a:sym typeface="Corsiva"/>
              </a:rPr>
              <a:t>3n - 1</a:t>
            </a:r>
            <a:endParaRPr/>
          </a:p>
          <a:p>
            <a:pPr indent="-342900" lvl="0" marL="342900" rtl="0" algn="l">
              <a:spcBef>
                <a:spcPts val="480"/>
              </a:spcBef>
              <a:spcAft>
                <a:spcPts val="0"/>
              </a:spcAft>
              <a:buClr>
                <a:schemeClr val="accent2"/>
              </a:buClr>
              <a:buSzPts val="2400"/>
              <a:buFont typeface="Arial"/>
              <a:buChar char="•"/>
            </a:pPr>
            <a:r>
              <a:rPr lang="en-US" sz="2400"/>
              <a:t>Order (rate) of growth: </a:t>
            </a:r>
            <a:endParaRPr/>
          </a:p>
          <a:p>
            <a:pPr indent="-285750" lvl="1" marL="742950" rtl="0" algn="l">
              <a:spcBef>
                <a:spcPts val="400"/>
              </a:spcBef>
              <a:spcAft>
                <a:spcPts val="0"/>
              </a:spcAft>
              <a:buClr>
                <a:schemeClr val="dk1"/>
              </a:buClr>
              <a:buSzPts val="2000"/>
              <a:buFont typeface="Arial"/>
              <a:buChar char="–"/>
            </a:pPr>
            <a:r>
              <a:rPr lang="en-US" sz="2000"/>
              <a:t>The leading term of the formula</a:t>
            </a:r>
            <a:endParaRPr/>
          </a:p>
          <a:p>
            <a:pPr indent="-285750" lvl="1" marL="742950" rtl="0" algn="l">
              <a:spcBef>
                <a:spcPts val="400"/>
              </a:spcBef>
              <a:spcAft>
                <a:spcPts val="0"/>
              </a:spcAft>
              <a:buClr>
                <a:schemeClr val="dk1"/>
              </a:buClr>
              <a:buSzPts val="2000"/>
              <a:buFont typeface="Arial"/>
              <a:buChar char="–"/>
            </a:pPr>
            <a:r>
              <a:rPr lang="en-US" sz="2000"/>
              <a:t>Expresses the asymptotic behavior of the algorithm</a:t>
            </a:r>
            <a:endParaRPr/>
          </a:p>
        </p:txBody>
      </p:sp>
      <p:pic>
        <p:nvPicPr>
          <p:cNvPr descr="BRAC University Jobs 2020- Jobs in BRAC University- careerz360.com" id="178" name="Google Shape;178;p7"/>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2" name="Shape 182"/>
        <p:cNvGrpSpPr/>
        <p:nvPr/>
      </p:nvGrpSpPr>
      <p:grpSpPr>
        <a:xfrm>
          <a:off x="0" y="0"/>
          <a:ext cx="0" cy="0"/>
          <a:chOff x="0" y="0"/>
          <a:chExt cx="0" cy="0"/>
        </a:xfrm>
      </p:grpSpPr>
      <p:sp>
        <p:nvSpPr>
          <p:cNvPr id="183" name="Google Shape;183;p8"/>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84" name="Google Shape;184;p8"/>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Typical Running Time Functions</a:t>
            </a:r>
            <a:endParaRPr/>
          </a:p>
        </p:txBody>
      </p:sp>
      <p:sp>
        <p:nvSpPr>
          <p:cNvPr id="185" name="Google Shape;185;p8"/>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Clr>
                <a:schemeClr val="accent2"/>
              </a:buClr>
              <a:buSzPts val="2400"/>
              <a:buFont typeface="Arial"/>
              <a:buChar char="•"/>
            </a:pPr>
            <a:r>
              <a:rPr lang="en-US" sz="2400">
                <a:latin typeface="Arial"/>
                <a:ea typeface="Arial"/>
                <a:cs typeface="Arial"/>
                <a:sym typeface="Arial"/>
              </a:rPr>
              <a:t>1 (constant running time): </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Instructions are executed once or a few times</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logN (logarithmic)</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big problem is solved by cutting the original problem in smaller sizes, by a constant fraction at each step</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N (linear)</a:t>
            </a:r>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small amount of processing is done on each input element</a:t>
            </a:r>
            <a:endParaRPr/>
          </a:p>
          <a:p>
            <a:pPr indent="-342900" lvl="0" marL="342900" rtl="0" algn="l">
              <a:lnSpc>
                <a:spcPct val="130000"/>
              </a:lnSpc>
              <a:spcBef>
                <a:spcPts val="480"/>
              </a:spcBef>
              <a:spcAft>
                <a:spcPts val="0"/>
              </a:spcAft>
              <a:buClr>
                <a:schemeClr val="accent2"/>
              </a:buClr>
              <a:buSzPts val="2400"/>
              <a:buFont typeface="Arial"/>
              <a:buChar char="•"/>
            </a:pPr>
            <a:r>
              <a:rPr lang="en-US" sz="2400">
                <a:latin typeface="Arial"/>
                <a:ea typeface="Arial"/>
                <a:cs typeface="Arial"/>
                <a:sym typeface="Arial"/>
              </a:rPr>
              <a:t>N logN</a:t>
            </a:r>
            <a:endParaRPr sz="2400">
              <a:latin typeface="Arial"/>
              <a:ea typeface="Arial"/>
              <a:cs typeface="Arial"/>
              <a:sym typeface="Arial"/>
            </a:endParaRPr>
          </a:p>
          <a:p>
            <a:pPr indent="-285750" lvl="1" marL="742950" rtl="0" algn="l">
              <a:lnSpc>
                <a:spcPct val="130000"/>
              </a:lnSpc>
              <a:spcBef>
                <a:spcPts val="400"/>
              </a:spcBef>
              <a:spcAft>
                <a:spcPts val="0"/>
              </a:spcAft>
              <a:buClr>
                <a:schemeClr val="dk1"/>
              </a:buClr>
              <a:buSzPts val="2000"/>
              <a:buFont typeface="Arial"/>
              <a:buChar char="–"/>
            </a:pPr>
            <a:r>
              <a:rPr lang="en-US" sz="2000">
                <a:latin typeface="Arial"/>
                <a:ea typeface="Arial"/>
                <a:cs typeface="Arial"/>
                <a:sym typeface="Arial"/>
              </a:rPr>
              <a:t>A problem is solved by dividing it into smaller problems, solving them independently and combining the solution</a:t>
            </a:r>
            <a:endParaRPr/>
          </a:p>
        </p:txBody>
      </p:sp>
      <p:pic>
        <p:nvPicPr>
          <p:cNvPr descr="BRAC University Jobs 2020- Jobs in BRAC University- careerz360.com" id="186" name="Google Shape;186;p8"/>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0" name="Shape 190"/>
        <p:cNvGrpSpPr/>
        <p:nvPr/>
      </p:nvGrpSpPr>
      <p:grpSpPr>
        <a:xfrm>
          <a:off x="0" y="0"/>
          <a:ext cx="0" cy="0"/>
          <a:chOff x="0" y="0"/>
          <a:chExt cx="0" cy="0"/>
        </a:xfrm>
      </p:grpSpPr>
      <p:sp>
        <p:nvSpPr>
          <p:cNvPr id="191" name="Google Shape;191;p9"/>
          <p:cNvSpPr txBox="1"/>
          <p:nvPr>
            <p:ph idx="12" type="sldNum"/>
          </p:nvPr>
        </p:nvSpPr>
        <p:spPr>
          <a:xfrm>
            <a:off x="8737600" y="6397625"/>
            <a:ext cx="2844800" cy="32385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192" name="Google Shape;192;p9"/>
          <p:cNvSpPr txBox="1"/>
          <p:nvPr>
            <p:ph type="title"/>
          </p:nvPr>
        </p:nvSpPr>
        <p:spPr>
          <a:xfrm>
            <a:off x="455084" y="100013"/>
            <a:ext cx="10972800" cy="9064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Typical Running Time Functions</a:t>
            </a:r>
            <a:endParaRPr/>
          </a:p>
        </p:txBody>
      </p:sp>
      <p:sp>
        <p:nvSpPr>
          <p:cNvPr id="193" name="Google Shape;193;p9"/>
          <p:cNvSpPr txBox="1"/>
          <p:nvPr>
            <p:ph idx="1" type="body"/>
          </p:nvPr>
        </p:nvSpPr>
        <p:spPr>
          <a:xfrm>
            <a:off x="467784" y="1214439"/>
            <a:ext cx="10972800" cy="5076825"/>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2</a:t>
            </a:r>
            <a:r>
              <a:rPr lang="en-US" sz="2400">
                <a:latin typeface="Arial"/>
                <a:ea typeface="Arial"/>
                <a:cs typeface="Arial"/>
                <a:sym typeface="Arial"/>
              </a:rPr>
              <a:t> (quadratic)</a:t>
            </a:r>
            <a:endParaRPr/>
          </a:p>
          <a:p>
            <a:pPr indent="-285750" lvl="1" marL="742950" rtl="0" algn="l">
              <a:lnSpc>
                <a:spcPct val="150000"/>
              </a:lnSpc>
              <a:spcBef>
                <a:spcPts val="400"/>
              </a:spcBef>
              <a:spcAft>
                <a:spcPts val="0"/>
              </a:spcAft>
              <a:buClr>
                <a:schemeClr val="dk1"/>
              </a:buClr>
              <a:buSzPts val="2000"/>
              <a:buFont typeface="Arial"/>
              <a:buChar char="–"/>
            </a:pPr>
            <a:r>
              <a:rPr lang="en-US" sz="2000"/>
              <a:t>Typical for algorithms that process all pairs of data items (double nested loops)</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3</a:t>
            </a:r>
            <a:r>
              <a:rPr lang="en-US" sz="2400">
                <a:latin typeface="Arial"/>
                <a:ea typeface="Arial"/>
                <a:cs typeface="Arial"/>
                <a:sym typeface="Arial"/>
              </a:rPr>
              <a:t> (cubic)</a:t>
            </a:r>
            <a:endParaRPr/>
          </a:p>
          <a:p>
            <a:pPr indent="-285750" lvl="1" marL="742950" rtl="0" algn="l">
              <a:lnSpc>
                <a:spcPct val="150000"/>
              </a:lnSpc>
              <a:spcBef>
                <a:spcPts val="400"/>
              </a:spcBef>
              <a:spcAft>
                <a:spcPts val="0"/>
              </a:spcAft>
              <a:buClr>
                <a:schemeClr val="dk1"/>
              </a:buClr>
              <a:buSzPts val="2000"/>
              <a:buFont typeface="Arial"/>
              <a:buChar char="–"/>
            </a:pPr>
            <a:r>
              <a:rPr lang="en-US" sz="2000"/>
              <a:t>Processing of triples of data (triple nested loops)</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N</a:t>
            </a:r>
            <a:r>
              <a:rPr baseline="30000" lang="en-US" sz="2400">
                <a:latin typeface="Arial"/>
                <a:ea typeface="Arial"/>
                <a:cs typeface="Arial"/>
                <a:sym typeface="Arial"/>
              </a:rPr>
              <a:t>K</a:t>
            </a:r>
            <a:r>
              <a:rPr lang="en-US" sz="2400">
                <a:latin typeface="Arial"/>
                <a:ea typeface="Arial"/>
                <a:cs typeface="Arial"/>
                <a:sym typeface="Arial"/>
              </a:rPr>
              <a:t> (polynomial)</a:t>
            </a:r>
            <a:endParaRPr/>
          </a:p>
          <a:p>
            <a:pPr indent="-342900" lvl="0" marL="342900" rtl="0" algn="l">
              <a:lnSpc>
                <a:spcPct val="150000"/>
              </a:lnSpc>
              <a:spcBef>
                <a:spcPts val="480"/>
              </a:spcBef>
              <a:spcAft>
                <a:spcPts val="0"/>
              </a:spcAft>
              <a:buClr>
                <a:schemeClr val="accent2"/>
              </a:buClr>
              <a:buSzPts val="2400"/>
              <a:buFont typeface="Arial"/>
              <a:buChar char="•"/>
            </a:pPr>
            <a:r>
              <a:rPr lang="en-US" sz="2400">
                <a:latin typeface="Arial"/>
                <a:ea typeface="Arial"/>
                <a:cs typeface="Arial"/>
                <a:sym typeface="Arial"/>
              </a:rPr>
              <a:t>2</a:t>
            </a:r>
            <a:r>
              <a:rPr baseline="30000" lang="en-US" sz="2400">
                <a:latin typeface="Arial"/>
                <a:ea typeface="Arial"/>
                <a:cs typeface="Arial"/>
                <a:sym typeface="Arial"/>
              </a:rPr>
              <a:t>N</a:t>
            </a:r>
            <a:r>
              <a:rPr lang="en-US" sz="2400">
                <a:latin typeface="Arial"/>
                <a:ea typeface="Arial"/>
                <a:cs typeface="Arial"/>
                <a:sym typeface="Arial"/>
              </a:rPr>
              <a:t> (exponential)</a:t>
            </a:r>
            <a:endParaRPr/>
          </a:p>
          <a:p>
            <a:pPr indent="-285750" lvl="1" marL="742950" rtl="0" algn="l">
              <a:lnSpc>
                <a:spcPct val="150000"/>
              </a:lnSpc>
              <a:spcBef>
                <a:spcPts val="400"/>
              </a:spcBef>
              <a:spcAft>
                <a:spcPts val="0"/>
              </a:spcAft>
              <a:buClr>
                <a:schemeClr val="dk1"/>
              </a:buClr>
              <a:buSzPts val="2000"/>
              <a:buFont typeface="Arial"/>
              <a:buChar char="–"/>
            </a:pPr>
            <a:r>
              <a:rPr lang="en-US" sz="2000"/>
              <a:t>Few exponential algorithms are appropriate for practical use</a:t>
            </a:r>
            <a:endParaRPr/>
          </a:p>
        </p:txBody>
      </p:sp>
      <p:pic>
        <p:nvPicPr>
          <p:cNvPr descr="BRAC University Jobs 2020- Jobs in BRAC University- careerz360.com" id="194" name="Google Shape;194;p9"/>
          <p:cNvPicPr preferRelativeResize="0"/>
          <p:nvPr/>
        </p:nvPicPr>
        <p:blipFill rotWithShape="1">
          <a:blip r:embed="rId3">
            <a:alphaModFix/>
          </a:blip>
          <a:srcRect b="0" l="0" r="0" t="0"/>
          <a:stretch/>
        </p:blipFill>
        <p:spPr>
          <a:xfrm>
            <a:off x="10964009" y="0"/>
            <a:ext cx="1227668" cy="11898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2003-07-26T00:47:08Z</dcterms:created>
  <dc:creator>Shamsujjoha</dc:creator>
</cp:coreProperties>
</file>