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3C457-F7B2-4CE2-8C7D-D55C82B01F18}">
  <a:tblStyle styleId="{6DB3C457-F7B2-4CE2-8C7D-D55C82B01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91b4f1e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d91b4f1e2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d91b4f1e2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d91b4f1e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d91b4f1e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d91b4f1e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d91b4f1e2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d91b4f1e2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d91b4f1e2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d91b4f1e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d91b4f1e2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d91b4f1e2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d91b4f1e2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d91b4f1e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d91b4f1e2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d91b4f1e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91b4f1e2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d91b4f1e2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d91b4f1e2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d91b4f1e2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91b4f1e2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91b4f1e2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d91b4f1e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d91b4f1e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d91b4f1e2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d91b4f1e2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d91b4f1e2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d91b4f1e2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d91b4f1e2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d91b4f1e2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d91b4f1e2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d91b4f1e2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d91b4f1e2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d91b4f1e2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d91b4f1e2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d91b4f1e2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d91b4f1e2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d91b4f1e2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91b4f1e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91b4f1e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91b4f1e2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d91b4f1e2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d91b4f1e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d91b4f1e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91b4f1e2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91b4f1e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d91b4f1e2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d91b4f1e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OkLO91GV4M23e-1EtvFr9yeGWgk6V91q/view" TargetMode="External"/><Relationship Id="rId4" Type="http://schemas.openxmlformats.org/officeDocument/2006/relationships/hyperlink" Target="https://docs.google.com/presentation/d/1bKKT_3Mnlp0cV509k7E8hBWEKQ_YfV0cfek10LDCo6Y/edit?slide=id.g26e6291b7d8_0_183#slide=id.g26e6291b7d8_0_18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8765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32275" y="1540025"/>
            <a:ext cx="77043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In Degree:</a:t>
            </a:r>
            <a:r>
              <a:rPr lang="en" sz="1600"/>
              <a:t> </a:t>
            </a:r>
            <a:r>
              <a:rPr lang="en" sz="1600"/>
              <a:t>The </a:t>
            </a:r>
            <a:r>
              <a:rPr b="1" lang="en" sz="1600"/>
              <a:t>number of incoming edges</a:t>
            </a:r>
            <a:r>
              <a:rPr lang="en" sz="1600"/>
              <a:t> to a vertex v is called the </a:t>
            </a:r>
            <a:r>
              <a:rPr b="1" lang="en" sz="1600"/>
              <a:t>in-degree of the vertex</a:t>
            </a:r>
            <a:r>
              <a:rPr lang="en" sz="1600"/>
              <a:t> and is denoted by </a:t>
            </a:r>
            <a:r>
              <a:rPr b="1" lang="en" sz="1600"/>
              <a:t>indeg(v)</a:t>
            </a:r>
            <a:r>
              <a:rPr lang="en" sz="1600"/>
              <a:t>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Out Degree:</a:t>
            </a:r>
            <a:r>
              <a:rPr lang="en" sz="1600"/>
              <a:t> The </a:t>
            </a:r>
            <a:r>
              <a:rPr b="1" lang="en" sz="1600"/>
              <a:t>number of outgoing edges</a:t>
            </a:r>
            <a:r>
              <a:rPr lang="en" sz="1600"/>
              <a:t> from a vertex v is called the </a:t>
            </a:r>
            <a:r>
              <a:rPr b="1" lang="en" sz="1600"/>
              <a:t>out-degree</a:t>
            </a:r>
            <a:r>
              <a:rPr lang="en" sz="1600"/>
              <a:t> and is denoted by </a:t>
            </a:r>
            <a:r>
              <a:rPr b="1" lang="en" sz="1600"/>
              <a:t>outdeg(v).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50" y="2571750"/>
            <a:ext cx="3552825" cy="19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5772775" y="251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{6DB3C457-F7B2-4CE2-8C7D-D55C82B01F18}</a:tableStyleId>
              </a:tblPr>
              <a:tblGrid>
                <a:gridCol w="785000"/>
                <a:gridCol w="785000"/>
                <a:gridCol w="785000"/>
              </a:tblGrid>
              <a:tr h="35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Vertex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indeg(v)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outdeg(v)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03199" y="1537288"/>
            <a:ext cx="773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Source Vertex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</a:t>
            </a:r>
            <a:r>
              <a:rPr b="1" lang="en" sz="1600"/>
              <a:t>A vertex with in-degree zero</a:t>
            </a:r>
            <a:r>
              <a:rPr lang="en" sz="1600"/>
              <a:t>. Generally, in a graph, </a:t>
            </a:r>
            <a:r>
              <a:rPr lang="en" sz="1600"/>
              <a:t>at least</a:t>
            </a:r>
            <a:r>
              <a:rPr lang="en" sz="1600"/>
              <a:t> one source vertex is present. </a:t>
            </a:r>
            <a:endParaRPr sz="1600"/>
          </a:p>
        </p:txBody>
      </p:sp>
      <p:sp>
        <p:nvSpPr>
          <p:cNvPr id="185" name="Google Shape;185;p29"/>
          <p:cNvSpPr txBox="1"/>
          <p:nvPr/>
        </p:nvSpPr>
        <p:spPr>
          <a:xfrm>
            <a:off x="4874375" y="2863325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A is a source vertex.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75" y="2289450"/>
            <a:ext cx="3029775" cy="18726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Sink Vertex:</a:t>
            </a:r>
            <a:r>
              <a:rPr lang="en" sz="1600"/>
              <a:t> </a:t>
            </a:r>
            <a:r>
              <a:rPr b="1" lang="en" sz="1600"/>
              <a:t>A vertex with out-degree zero</a:t>
            </a:r>
            <a:r>
              <a:rPr lang="en" sz="1600"/>
              <a:t>. </a:t>
            </a:r>
            <a:endParaRPr sz="1600"/>
          </a:p>
        </p:txBody>
      </p:sp>
      <p:sp>
        <p:nvSpPr>
          <p:cNvPr id="193" name="Google Shape;193;p30"/>
          <p:cNvSpPr txBox="1"/>
          <p:nvPr/>
        </p:nvSpPr>
        <p:spPr>
          <a:xfrm>
            <a:off x="4859425" y="2758638"/>
            <a:ext cx="34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F is a sink vertex. 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39981" y="747425"/>
            <a:ext cx="5009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39975" y="1596400"/>
            <a:ext cx="5674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Parallel Edges: </a:t>
            </a:r>
            <a:r>
              <a:rPr lang="en" sz="1600"/>
              <a:t>Multiple edges between same pair of vertices. </a:t>
            </a:r>
            <a:endParaRPr sz="160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98" y="2078475"/>
            <a:ext cx="3015500" cy="220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/>
        </p:nvSpPr>
        <p:spPr>
          <a:xfrm>
            <a:off x="4657550" y="2810975"/>
            <a:ext cx="391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a and b has two edges between each other i.e. they are parallel.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39981" y="747425"/>
            <a:ext cx="5009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39975" y="1596400"/>
            <a:ext cx="5674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Self Loop</a:t>
            </a:r>
            <a:r>
              <a:rPr b="1" lang="en" sz="1600">
                <a:solidFill>
                  <a:srgbClr val="0000FF"/>
                </a:solidFill>
              </a:rPr>
              <a:t>: </a:t>
            </a:r>
            <a:r>
              <a:rPr lang="en" sz="1600"/>
              <a:t>An edge between the vertex and itself. </a:t>
            </a:r>
            <a:endParaRPr sz="16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98" y="2078475"/>
            <a:ext cx="3015500" cy="220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32"/>
          <p:cNvSpPr txBox="1"/>
          <p:nvPr/>
        </p:nvSpPr>
        <p:spPr>
          <a:xfrm>
            <a:off x="4657550" y="2810975"/>
            <a:ext cx="391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c has an edge which starts from c and ends at c i.e. a self loop.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Path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</a:t>
            </a:r>
            <a:r>
              <a:rPr lang="en" sz="1600"/>
              <a:t>A sequence of vertices connected by edge(s). </a:t>
            </a:r>
            <a:endParaRPr sz="1600"/>
          </a:p>
        </p:txBody>
      </p:sp>
      <p:sp>
        <p:nvSpPr>
          <p:cNvPr id="217" name="Google Shape;217;p33"/>
          <p:cNvSpPr txBox="1"/>
          <p:nvPr/>
        </p:nvSpPr>
        <p:spPr>
          <a:xfrm>
            <a:off x="4799625" y="2758650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path from A to D is (A -&gt; B -&gt; C -&gt; E -&gt; D).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Cycle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A closed path where first and last vertices are the same.</a:t>
            </a:r>
            <a:endParaRPr sz="1600"/>
          </a:p>
        </p:txBody>
      </p:sp>
      <p:sp>
        <p:nvSpPr>
          <p:cNvPr id="225" name="Google Shape;225;p34"/>
          <p:cNvSpPr txBox="1"/>
          <p:nvPr/>
        </p:nvSpPr>
        <p:spPr>
          <a:xfrm>
            <a:off x="4799625" y="2758650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a path exists from B to B (B -&gt; C -&gt; E -&gt; D -&gt; B) which is a cycle.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Connected Graph:</a:t>
            </a:r>
            <a:r>
              <a:rPr lang="en" sz="1600"/>
              <a:t> A path exists between every pair of vertices. </a:t>
            </a:r>
            <a:endParaRPr sz="1600"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5918" l="1880" r="50014" t="5216"/>
          <a:stretch/>
        </p:blipFill>
        <p:spPr>
          <a:xfrm>
            <a:off x="2919500" y="2076100"/>
            <a:ext cx="3001500" cy="22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Disc</a:t>
            </a:r>
            <a:r>
              <a:rPr b="1" lang="en" sz="1600">
                <a:solidFill>
                  <a:srgbClr val="0000FF"/>
                </a:solidFill>
              </a:rPr>
              <a:t>onnected Graph:</a:t>
            </a:r>
            <a:r>
              <a:rPr lang="en" sz="1600"/>
              <a:t> A path is absent between any pair of vertices. </a:t>
            </a:r>
            <a:endParaRPr sz="160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5562" l="49720" r="2174" t="5571"/>
          <a:stretch/>
        </p:blipFill>
        <p:spPr>
          <a:xfrm>
            <a:off x="1196450" y="1988625"/>
            <a:ext cx="3206925" cy="2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50" y="1988625"/>
            <a:ext cx="3366300" cy="21979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Sparse Graph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Number of edges is considerably less than maximum number of edges. </a:t>
            </a:r>
            <a:endParaRPr sz="16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00" y="2152813"/>
            <a:ext cx="19240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4" y="744425"/>
            <a:ext cx="494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41525" y="1391401"/>
            <a:ext cx="786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Graph G is pair (V, E) where V is a finite set (set of vertices) and E is a finite set of pairs from V (set of edges).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generally denote n = |V| and m = |E|.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58675" y="257175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2285000"/>
            <a:ext cx="3312275" cy="19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208775" y="2705425"/>
            <a:ext cx="4562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 = {a, b, …, i} and n = |V| = 9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 = {ab, bc, ad, …..} and m = |E| = 15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Dense</a:t>
            </a:r>
            <a:r>
              <a:rPr b="1" lang="en" sz="1600">
                <a:solidFill>
                  <a:srgbClr val="0000FF"/>
                </a:solidFill>
              </a:rPr>
              <a:t> Graph:</a:t>
            </a:r>
            <a:r>
              <a:rPr lang="en" sz="1600"/>
              <a:t> Number of edges is close to the maximum number of edges. </a:t>
            </a:r>
            <a:endParaRPr sz="16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50" y="2190163"/>
            <a:ext cx="20288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687650" y="762375"/>
            <a:ext cx="522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n and m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73875" y="1547900"/>
            <a:ext cx="7877400" cy="13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graph with m edges, then Σdeg(v) = 2m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directed graph with m edges, then </a:t>
            </a:r>
            <a:r>
              <a:rPr lang="en" sz="1600"/>
              <a:t>Σindeg(v) = Σoutdeg(v) = m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simple undirected graph with n vertices and m edges, then m ≤ n(n - 1)/2.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simple directed graph with n vertices and m edges, then m ≤ n(n - 1).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66006" y="79385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Graphs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66000" y="1458225"/>
            <a:ext cx="75234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Adjacency Matrix:</a:t>
            </a:r>
            <a:endParaRPr b="1" sz="1600">
              <a:solidFill>
                <a:srgbClr val="0000FF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graph G = (V, E) can be represented in an matrix of size n х n.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(v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, v</a:t>
            </a:r>
            <a:r>
              <a:rPr baseline="-25000" lang="en" sz="1600">
                <a:solidFill>
                  <a:schemeClr val="dk1"/>
                </a:solidFill>
              </a:rPr>
              <a:t>j</a:t>
            </a:r>
            <a:r>
              <a:rPr lang="en" sz="1600">
                <a:solidFill>
                  <a:schemeClr val="dk1"/>
                </a:solidFill>
              </a:rPr>
              <a:t>) Є E, then a</a:t>
            </a:r>
            <a:r>
              <a:rPr baseline="-25000" lang="en" sz="1600">
                <a:solidFill>
                  <a:schemeClr val="dk1"/>
                </a:solidFill>
              </a:rPr>
              <a:t>i, j</a:t>
            </a:r>
            <a:r>
              <a:rPr lang="en" sz="1600">
                <a:solidFill>
                  <a:schemeClr val="dk1"/>
                </a:solidFill>
              </a:rPr>
              <a:t> = 1 and 0 otherwise. In case of undirected graph, a</a:t>
            </a:r>
            <a:r>
              <a:rPr baseline="-25000" lang="en" sz="1600">
                <a:solidFill>
                  <a:schemeClr val="dk1"/>
                </a:solidFill>
              </a:rPr>
              <a:t>i, j</a:t>
            </a:r>
            <a:r>
              <a:rPr lang="en" sz="1600">
                <a:solidFill>
                  <a:schemeClr val="dk1"/>
                </a:solidFill>
              </a:rPr>
              <a:t> = 1 and also a</a:t>
            </a:r>
            <a:r>
              <a:rPr baseline="-25000" lang="en" sz="1600">
                <a:solidFill>
                  <a:schemeClr val="dk1"/>
                </a:solidFill>
              </a:rPr>
              <a:t>j, i</a:t>
            </a:r>
            <a:r>
              <a:rPr lang="en" sz="1600">
                <a:solidFill>
                  <a:schemeClr val="dk1"/>
                </a:solidFill>
              </a:rPr>
              <a:t> =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Memory complexity is </a:t>
            </a:r>
            <a:r>
              <a:rPr b="1" lang="en" sz="1600">
                <a:solidFill>
                  <a:schemeClr val="dk1"/>
                </a:solidFill>
              </a:rPr>
              <a:t>O(n</a:t>
            </a:r>
            <a:r>
              <a:rPr b="1" baseline="30000" lang="en" sz="1600">
                <a:solidFill>
                  <a:schemeClr val="dk1"/>
                </a:solidFill>
              </a:rPr>
              <a:t>2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50" y="2689725"/>
            <a:ext cx="23526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25" y="2689725"/>
            <a:ext cx="13525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5">
            <a:alphaModFix/>
          </a:blip>
          <a:srcRect b="3199" l="4520" r="-4519" t="-3200"/>
          <a:stretch/>
        </p:blipFill>
        <p:spPr>
          <a:xfrm>
            <a:off x="4816975" y="2706825"/>
            <a:ext cx="1420879" cy="1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9750" y="2769725"/>
            <a:ext cx="2218375" cy="1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1714500" y="4232775"/>
            <a:ext cx="1305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5693575" y="4215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687656" y="76237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Graphs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758150" y="1500725"/>
            <a:ext cx="77280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Adjacency List:</a:t>
            </a:r>
            <a:endParaRPr b="1" sz="1600">
              <a:solidFill>
                <a:srgbClr val="0000FF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Represents the graph by listing for each vertex v</a:t>
            </a:r>
            <a:r>
              <a:rPr baseline="-25000" lang="en" sz="1600"/>
              <a:t>i</a:t>
            </a:r>
            <a:r>
              <a:rPr lang="en" sz="1600"/>
              <a:t>, it’s outgoing/connected vertices in a list </a:t>
            </a:r>
            <a:r>
              <a:rPr b="1" i="1" lang="en" sz="1600"/>
              <a:t>out(v</a:t>
            </a:r>
            <a:r>
              <a:rPr b="1" baseline="-25000" i="1" lang="en" sz="1600"/>
              <a:t>i</a:t>
            </a:r>
            <a:r>
              <a:rPr b="1" i="1" lang="en" sz="1600"/>
              <a:t>)</a:t>
            </a:r>
            <a:r>
              <a:rPr lang="en" sz="1600"/>
              <a:t>. (Can be represented using a Linked List or any other appropriate data structure)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Memory complexity is </a:t>
            </a:r>
            <a:r>
              <a:rPr b="1" lang="en" sz="1600"/>
              <a:t>O(m + n)</a:t>
            </a:r>
            <a:endParaRPr b="1" sz="1600"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2799850"/>
            <a:ext cx="13525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825" y="2799849"/>
            <a:ext cx="1614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5">
            <a:alphaModFix/>
          </a:blip>
          <a:srcRect b="3199" l="4520" r="-4519" t="-3200"/>
          <a:stretch/>
        </p:blipFill>
        <p:spPr>
          <a:xfrm>
            <a:off x="4675400" y="2816950"/>
            <a:ext cx="1420879" cy="1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226" y="2891600"/>
            <a:ext cx="2132525" cy="14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1585913" y="432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5615400" y="4294125"/>
            <a:ext cx="1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740006" y="762375"/>
            <a:ext cx="498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739999" y="1499200"/>
            <a:ext cx="7214400" cy="12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Mumit sir’s slide -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https://drive.google.com/file/d/1OkLO91GV4M23e-1EtvFr9yeGWgk6V91q/view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PNP sir’s slide -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https://docs.google.com/presentation/d/1bKKT_3Mnlp0cV509k7E8hBWEKQ_YfV0cfek10LDCo6Y/edit?slide=id.g26e6291b7d8_0_183#slide=id.g26e6291b7d8_0_183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42406" y="7781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Graphs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742399" y="1524300"/>
            <a:ext cx="76806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600">
                <a:solidFill>
                  <a:srgbClr val="0000FF"/>
                </a:solidFill>
              </a:rPr>
              <a:t>Transportation Networks:</a:t>
            </a:r>
            <a:r>
              <a:rPr b="1" lang="en" sz="1600"/>
              <a:t> </a:t>
            </a:r>
            <a:r>
              <a:rPr lang="en" sz="1600"/>
              <a:t>How should you design the roads and </a:t>
            </a:r>
            <a:r>
              <a:rPr lang="en" sz="1600"/>
              <a:t>highway</a:t>
            </a:r>
            <a:r>
              <a:rPr lang="en" sz="1600"/>
              <a:t> network in a country? What is the quickest way to go from BRAC University to Mirpur?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solidFill>
                  <a:srgbClr val="0000FF"/>
                </a:solidFill>
              </a:rPr>
              <a:t>Communication Networks:</a:t>
            </a:r>
            <a:r>
              <a:rPr lang="en" sz="1600"/>
              <a:t> How to send network packet from your computer to your friend’s computer?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Social Networks:</a:t>
            </a:r>
            <a:r>
              <a:rPr b="1" lang="en" sz="1600"/>
              <a:t> </a:t>
            </a:r>
            <a:r>
              <a:rPr lang="en" sz="1600"/>
              <a:t>Facebook, Instagram, Twitter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Dependency Networks:</a:t>
            </a:r>
            <a:r>
              <a:rPr lang="en" sz="1600"/>
              <a:t> What courses you must take before you can take CSE470?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87650" y="762375"/>
            <a:ext cx="5278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vs Undirected Graphs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50275" y="1484975"/>
            <a:ext cx="78537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Graph G can be </a:t>
            </a:r>
            <a:r>
              <a:rPr b="1" lang="en" sz="1600"/>
              <a:t>directed,</a:t>
            </a:r>
            <a:r>
              <a:rPr lang="en" sz="1600"/>
              <a:t> if E consists of ordered pairs, or </a:t>
            </a:r>
            <a:r>
              <a:rPr b="1" lang="en" sz="1600"/>
              <a:t>undirected</a:t>
            </a:r>
            <a:r>
              <a:rPr lang="en" sz="1600"/>
              <a:t>, if E consists of unordered pairs.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(u, v) Є E, then vertices u and v are adjacent. 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75" y="2378250"/>
            <a:ext cx="35528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700" y="2375950"/>
            <a:ext cx="3552825" cy="19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50575" y="770250"/>
            <a:ext cx="575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vs Unweighted Graphs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50574" y="1500750"/>
            <a:ext cx="7845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Weights can be assigned to the edges i.e. </a:t>
            </a:r>
            <a:r>
              <a:rPr b="1" lang="en" sz="1600"/>
              <a:t>w</a:t>
            </a:r>
            <a:r>
              <a:rPr b="1" baseline="-25000" lang="en" sz="1600"/>
              <a:t>G </a:t>
            </a:r>
            <a:r>
              <a:rPr b="1" lang="en" sz="1600"/>
              <a:t>(e) is a weight of the edge e </a:t>
            </a:r>
            <a:r>
              <a:rPr b="1" lang="en" sz="1600"/>
              <a:t>Є E</a:t>
            </a:r>
            <a:r>
              <a:rPr lang="en" sz="1600"/>
              <a:t>. Any graph that has such function assigned to it’s edges is called </a:t>
            </a:r>
            <a:r>
              <a:rPr b="1" lang="en" sz="1600"/>
              <a:t>weighted graph</a:t>
            </a:r>
            <a:r>
              <a:rPr lang="en" sz="1600"/>
              <a:t>. 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75" y="2295150"/>
            <a:ext cx="33813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00" y="2295150"/>
            <a:ext cx="3495437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740128" y="1529097"/>
            <a:ext cx="52782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Connections/Links between vertices (or nodes). </a:t>
            </a:r>
            <a:endParaRPr sz="16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98" y="1936050"/>
            <a:ext cx="2325300" cy="2325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4"/>
          <p:cNvSpPr txBox="1"/>
          <p:nvPr/>
        </p:nvSpPr>
        <p:spPr>
          <a:xfrm>
            <a:off x="4134250" y="2715550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AF, AC, BC etc. are edges of the graph.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40124" y="1529100"/>
            <a:ext cx="6825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Incoming </a:t>
            </a: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Directed edges coming into a vertex. </a:t>
            </a:r>
            <a:endParaRPr sz="1600"/>
          </a:p>
        </p:txBody>
      </p:sp>
      <p:sp>
        <p:nvSpPr>
          <p:cNvPr id="153" name="Google Shape;153;p25"/>
          <p:cNvSpPr txBox="1"/>
          <p:nvPr/>
        </p:nvSpPr>
        <p:spPr>
          <a:xfrm>
            <a:off x="4179075" y="2610875"/>
            <a:ext cx="43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AB and DB are two incoming edges of vertex B.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2228750"/>
            <a:ext cx="3126900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40124" y="1529100"/>
            <a:ext cx="6825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Outgoing </a:t>
            </a: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Directed edges going out of a vertex.</a:t>
            </a:r>
            <a:endParaRPr sz="1600"/>
          </a:p>
        </p:txBody>
      </p:sp>
      <p:sp>
        <p:nvSpPr>
          <p:cNvPr id="161" name="Google Shape;161;p26"/>
          <p:cNvSpPr txBox="1"/>
          <p:nvPr/>
        </p:nvSpPr>
        <p:spPr>
          <a:xfrm>
            <a:off x="4179075" y="2610875"/>
            <a:ext cx="43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BC and BE are two outgoing edges of vertex B.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2228750"/>
            <a:ext cx="3126900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03199" y="1537288"/>
            <a:ext cx="773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Degree:</a:t>
            </a:r>
            <a:r>
              <a:rPr lang="en" sz="1600"/>
              <a:t> </a:t>
            </a:r>
            <a:r>
              <a:rPr lang="en" sz="1600"/>
              <a:t>For an undirected graph, </a:t>
            </a:r>
            <a:r>
              <a:rPr b="1" lang="en" sz="1600"/>
              <a:t>number of connected edges</a:t>
            </a:r>
            <a:r>
              <a:rPr lang="en" sz="1600"/>
              <a:t> to a vertex v is called the </a:t>
            </a:r>
            <a:r>
              <a:rPr b="1" lang="en" sz="1600"/>
              <a:t>degree of that vertex</a:t>
            </a:r>
            <a:r>
              <a:rPr lang="en" sz="1600"/>
              <a:t> and is denoted by </a:t>
            </a:r>
            <a:r>
              <a:rPr b="1" lang="en" sz="1600"/>
              <a:t>deg(v)</a:t>
            </a:r>
            <a:r>
              <a:rPr lang="en" sz="1600"/>
              <a:t>.</a:t>
            </a:r>
            <a:endParaRPr sz="16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75" y="2349075"/>
            <a:ext cx="3552825" cy="190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7"/>
          <p:cNvGraphicFramePr/>
          <p:nvPr/>
        </p:nvGraphicFramePr>
        <p:xfrm>
          <a:off x="6048025" y="228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{6DB3C457-F7B2-4CE2-8C7D-D55C82B01F18}</a:tableStyleId>
              </a:tblPr>
              <a:tblGrid>
                <a:gridCol w="785000"/>
                <a:gridCol w="785000"/>
              </a:tblGrid>
              <a:tr h="35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Vertex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