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06E56A-2FC6-4D79-9696-E2C6E39A7738}">
  <a:tblStyle styleId="{4506E56A-2FC6-4D79-9696-E2C6E39A7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ahom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Tahom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30f9c572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f30f9c572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f30f9c572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f30f9c572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f30f9c572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f30f9c57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f30f9c57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f30f9c57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f30f9c572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f30f9c572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f30f9c572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f30f9c572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f30f9c572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f30f9c572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f30f9c572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f30f9c572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f30f9c572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f30f9c572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f30f9c572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f30f9c572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f30f9c572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f30f9c572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30f9c57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30f9c57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f30f9c572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f30f9c572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f30f9c572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f30f9c572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30f9c572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30f9c57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30f9c572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30f9c57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30f9c57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30f9c57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f30f9c572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f30f9c57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30f9c572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f30f9c57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30f9c572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f30f9c57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30f9c572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f30f9c572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34831" y="746650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25" y="1540650"/>
            <a:ext cx="34575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25" y="3593325"/>
            <a:ext cx="1457325" cy="81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8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Google Shape;224;p28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5" name="Google Shape;225;p28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28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758156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1517050"/>
            <a:ext cx="3495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50" y="3656250"/>
            <a:ext cx="1104900" cy="8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29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29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p29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42706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" y="1524900"/>
            <a:ext cx="35814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00" y="3554000"/>
            <a:ext cx="790575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0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6" name="Google Shape;256;p30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7" name="Google Shape;257;p30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0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726981" y="7545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75" y="1571625"/>
            <a:ext cx="3476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75" y="3727000"/>
            <a:ext cx="752475" cy="533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1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2" name="Google Shape;272;p31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31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1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742731" y="778100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5" y="1935288"/>
            <a:ext cx="35623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4726675" y="2210575"/>
            <a:ext cx="3641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w, v, t, x, u, 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7505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292" name="Google Shape;292;p33"/>
          <p:cNvGraphicFramePr/>
          <p:nvPr/>
        </p:nvGraphicFramePr>
        <p:xfrm>
          <a:off x="860650" y="187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3" name="Google Shape;293;p33"/>
          <p:cNvGraphicFramePr/>
          <p:nvPr/>
        </p:nvGraphicFramePr>
        <p:xfrm>
          <a:off x="860650" y="29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33"/>
          <p:cNvGraphicFramePr/>
          <p:nvPr/>
        </p:nvGraphicFramePr>
        <p:xfrm>
          <a:off x="860650" y="39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33"/>
          <p:cNvSpPr txBox="1"/>
          <p:nvPr/>
        </p:nvSpPr>
        <p:spPr>
          <a:xfrm>
            <a:off x="797725" y="14707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750550" y="259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81975" y="35872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860650" y="220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60700" y="32687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860700" y="42837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5235450" y="1728050"/>
            <a:ext cx="344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distance between s to u?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u of distance array (3)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path from s to u?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u of parent array (t). Since t is not source, go to index t (w). w is not the source, so go to index w (s). Since s is source,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will be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-&gt; w -&gt; t -&gt; u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734831" y="762375"/>
            <a:ext cx="5014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</a:t>
            </a:r>
            <a:r>
              <a:rPr lang="en"/>
              <a:t>Pseudocode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734825" y="1437800"/>
            <a:ext cx="6021000" cy="3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BFS(G,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empty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DEQUEUE(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//Dequeued sequence is the BFS sequence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vertex v Є Adj[u]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ENQUEUE(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687656" y="762375"/>
            <a:ext cx="495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Properties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758128" y="1524322"/>
            <a:ext cx="5278200" cy="24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Can find the shortest path and minimum distance required to traverse from a source vertex to all other vertices in an unweighted graph.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Can always find the solution.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In case of directed graph, not all vertices </a:t>
            </a:r>
            <a:r>
              <a:rPr lang="en" sz="1600"/>
              <a:t>may be</a:t>
            </a:r>
            <a:r>
              <a:rPr lang="en" sz="1600"/>
              <a:t> explored.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Not suitable for detecting cycles in a graph.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</a:t>
            </a:r>
            <a:r>
              <a:rPr b="1" lang="en" sz="1600"/>
              <a:t>Time Complexity:</a:t>
            </a:r>
            <a:r>
              <a:rPr lang="en" sz="1600"/>
              <a:t> O(n + m)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</a:t>
            </a:r>
            <a:r>
              <a:rPr b="1" lang="en" sz="1600"/>
              <a:t>Space Complexity: </a:t>
            </a:r>
            <a:r>
              <a:rPr lang="en" sz="1600"/>
              <a:t>O(n + m)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758130" y="778100"/>
            <a:ext cx="5037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Bipartite/Bicolorable Graph</a:t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758125" y="1500750"/>
            <a:ext cx="5400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A graph that can be colored using exactly two colors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However, no two adjacent vertices should have the same color</a:t>
            </a:r>
            <a:endParaRPr sz="1600"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050" y="1966275"/>
            <a:ext cx="4858125" cy="26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3680650" y="30074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949850" y="287861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6329150" y="2043138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6426450" y="432191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7538350" y="35360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4312500" y="3051500"/>
            <a:ext cx="519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5272325" y="204315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328" name="Google Shape;328;p36"/>
          <p:cNvSpPr txBox="1"/>
          <p:nvPr/>
        </p:nvSpPr>
        <p:spPr>
          <a:xfrm>
            <a:off x="5461050" y="4321925"/>
            <a:ext cx="51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329" name="Google Shape;329;p36"/>
          <p:cNvSpPr txBox="1"/>
          <p:nvPr/>
        </p:nvSpPr>
        <p:spPr>
          <a:xfrm>
            <a:off x="6835450" y="2791950"/>
            <a:ext cx="25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330" name="Google Shape;330;p36"/>
          <p:cNvSpPr txBox="1"/>
          <p:nvPr/>
        </p:nvSpPr>
        <p:spPr>
          <a:xfrm>
            <a:off x="7955200" y="1855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331" name="Google Shape;331;p36"/>
          <p:cNvSpPr txBox="1"/>
          <p:nvPr/>
        </p:nvSpPr>
        <p:spPr>
          <a:xfrm>
            <a:off x="998825" y="2791950"/>
            <a:ext cx="2304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two colors,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 -&gt; Blue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 -&gt; Green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5743525" y="3051497"/>
            <a:ext cx="660050" cy="641775"/>
          </a:xfrm>
          <a:custGeom>
            <a:rect b="b" l="l" r="r" t="t"/>
            <a:pathLst>
              <a:path extrusionOk="0" h="25671" w="26402">
                <a:moveTo>
                  <a:pt x="5663" y="2074"/>
                </a:moveTo>
                <a:cubicBezTo>
                  <a:pt x="10223" y="-5524"/>
                  <a:pt x="28443" y="10513"/>
                  <a:pt x="26111" y="19062"/>
                </a:cubicBezTo>
                <a:cubicBezTo>
                  <a:pt x="23816" y="27474"/>
                  <a:pt x="5233" y="27609"/>
                  <a:pt x="0" y="20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3" name="Google Shape;333;p36"/>
          <p:cNvSpPr txBox="1"/>
          <p:nvPr/>
        </p:nvSpPr>
        <p:spPr>
          <a:xfrm>
            <a:off x="5634125" y="3641425"/>
            <a:ext cx="94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742705" y="801700"/>
            <a:ext cx="5085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Bipartite/Bicolorable Graph</a:t>
            </a:r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b="21709" l="0" r="0" t="0"/>
          <a:stretch/>
        </p:blipFill>
        <p:spPr>
          <a:xfrm>
            <a:off x="1851175" y="144550"/>
            <a:ext cx="4998950" cy="39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 txBox="1"/>
          <p:nvPr/>
        </p:nvSpPr>
        <p:spPr>
          <a:xfrm>
            <a:off x="2013325" y="2043138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2787725" y="204315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3573500" y="14120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4859100" y="1460825"/>
            <a:ext cx="5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6301300" y="1412075"/>
            <a:ext cx="42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45" name="Google Shape;345;p37"/>
          <p:cNvSpPr txBox="1"/>
          <p:nvPr/>
        </p:nvSpPr>
        <p:spPr>
          <a:xfrm>
            <a:off x="5740525" y="282640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3573500" y="3257500"/>
            <a:ext cx="36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3311000" y="3609650"/>
            <a:ext cx="24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not bipartite graph!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020625" y="2184622"/>
            <a:ext cx="660050" cy="641775"/>
          </a:xfrm>
          <a:custGeom>
            <a:rect b="b" l="l" r="r" t="t"/>
            <a:pathLst>
              <a:path extrusionOk="0" h="25671" w="26402">
                <a:moveTo>
                  <a:pt x="5663" y="2074"/>
                </a:moveTo>
                <a:cubicBezTo>
                  <a:pt x="10223" y="-5524"/>
                  <a:pt x="28443" y="10513"/>
                  <a:pt x="26111" y="19062"/>
                </a:cubicBezTo>
                <a:cubicBezTo>
                  <a:pt x="23816" y="27474"/>
                  <a:pt x="5233" y="27609"/>
                  <a:pt x="0" y="20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9" name="Google Shape;349;p37"/>
          <p:cNvSpPr txBox="1"/>
          <p:nvPr/>
        </p:nvSpPr>
        <p:spPr>
          <a:xfrm>
            <a:off x="0" y="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3935300" y="272415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cycle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4859100" y="3327725"/>
            <a:ext cx="5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7649" y="762375"/>
            <a:ext cx="5439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768050" y="1477125"/>
            <a:ext cx="7474200" cy="9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graph G = (V, E), and a source vertex s, we want to visit all the vertices </a:t>
            </a:r>
            <a:r>
              <a:rPr lang="en" sz="1600"/>
              <a:t>Є V exactly once!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graph traversal algorithms: Breadth First Search (BFS) and Depth First Search (DFS)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758130" y="762375"/>
            <a:ext cx="5037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 Detection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758128" y="1555772"/>
            <a:ext cx="52782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Therefore, it can be said that, any graph that has 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Odd Cycle -&gt; is not a bipartite graph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Even Cycle -&gt; is a bipartite graph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Similarly,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Bipartite Graph -&gt; means it has even cycle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 Bipartite Graph -&gt; means it has odd cycle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711250" y="754500"/>
            <a:ext cx="6099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 Detection using BFS</a:t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750575" y="1422075"/>
            <a:ext cx="7373700" cy="51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4531F"/>
                </a:solidFill>
                <a:latin typeface="Consolas"/>
                <a:ea typeface="Consolas"/>
                <a:cs typeface="Consolas"/>
                <a:sym typeface="Consolas"/>
              </a:rPr>
              <a:t>Bipartite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Q = [],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[]                              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ENQUEUE(Q, s)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empty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DEQUEUE(Q)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vertex v Є Adj[u]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ENQUEUE(Q, v)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2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34831" y="754525"/>
            <a:ext cx="4967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34828" y="1563622"/>
            <a:ext cx="52782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Traverses the entire graph level-wise.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Uses </a:t>
            </a:r>
            <a:r>
              <a:rPr b="1" lang="en" sz="1600"/>
              <a:t>Queue</a:t>
            </a:r>
            <a:r>
              <a:rPr lang="en" sz="1600"/>
              <a:t> for traversal.</a:t>
            </a:r>
            <a:endParaRPr sz="1600"/>
          </a:p>
        </p:txBody>
      </p:sp>
      <p:sp>
        <p:nvSpPr>
          <p:cNvPr id="119" name="Google Shape;119;p21"/>
          <p:cNvSpPr txBox="1"/>
          <p:nvPr/>
        </p:nvSpPr>
        <p:spPr>
          <a:xfrm>
            <a:off x="1108925" y="2249300"/>
            <a:ext cx="453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start from source vertex s,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first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w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v, t, x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w, v, t, x, u, 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6501"/>
            <a:ext cx="3848025" cy="2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73731" y="77022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25" y="2075400"/>
            <a:ext cx="3529775" cy="186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2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2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9" name="Google Shape;129;p2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373625" y="3540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505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373625" y="3540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0" y="1642875"/>
            <a:ext cx="34956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50" y="3690475"/>
            <a:ext cx="790575" cy="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876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24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4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00" y="1576388"/>
            <a:ext cx="35623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00" y="3730850"/>
            <a:ext cx="925761" cy="5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50131" y="7781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" y="1564250"/>
            <a:ext cx="3524250" cy="192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5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25" y="3682850"/>
            <a:ext cx="1447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50581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1501325"/>
            <a:ext cx="35337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75" y="3585450"/>
            <a:ext cx="1485900" cy="90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6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6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6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6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57981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" y="1477725"/>
            <a:ext cx="34861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75" y="3483225"/>
            <a:ext cx="1428750" cy="84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27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27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27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{4506E56A-2FC6-4D79-9696-E2C6E39A7738}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7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