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5B430C-A2E5-4DC8-BD2F-251D47B69A30}">
  <a:tblStyle styleId="{745B430C-A2E5-4DC8-BD2F-251D47B69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Tahoma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5dea1ed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e5dea1ed9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f8f9e2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f8f9e2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3f8f9e2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3f8f9e2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3f8f9e26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3f8f9e26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3f8f9e26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3f8f9e26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3f8f9e26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3f8f9e2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3f8f9e26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3f8f9e26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3f8f9e26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3f8f9e26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098d73db6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098d73db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3f8f9e2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3f8f9e2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5fd0fc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5fd0fc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5dea1ed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5dea1ed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3f8f9e2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3f8f9e2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3f8f9e2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3f8f9e2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3f8f9e26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23f8f9e26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758bbdaa2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758bbdaa2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098d73db6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098d73db6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5fd0fc7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5fd0fc7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5dea1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5dea1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966caa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966caa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e966caa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e966caa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3f8f9e2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3f8f9e2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3f8f9e2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3f8f9e2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f8f9e2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3f8f9e2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3f8f9e2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3f8f9e2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462025"/>
            <a:ext cx="4034825" cy="316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8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6" name="Google Shape;206;p28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7" name="Google Shape;207;p28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" name="Google Shape;208;p28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5756950" y="29099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28"/>
          <p:cNvSpPr/>
          <p:nvPr/>
        </p:nvSpPr>
        <p:spPr>
          <a:xfrm>
            <a:off x="5667275" y="39994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28"/>
          <p:cNvSpPr/>
          <p:nvPr/>
        </p:nvSpPr>
        <p:spPr>
          <a:xfrm>
            <a:off x="7109500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28"/>
          <p:cNvSpPr/>
          <p:nvPr/>
        </p:nvSpPr>
        <p:spPr>
          <a:xfrm>
            <a:off x="7109500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28"/>
          <p:cNvSpPr/>
          <p:nvPr/>
        </p:nvSpPr>
        <p:spPr>
          <a:xfrm>
            <a:off x="7778675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8"/>
          <p:cNvSpPr/>
          <p:nvPr/>
        </p:nvSpPr>
        <p:spPr>
          <a:xfrm>
            <a:off x="7778675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477750"/>
            <a:ext cx="3890051" cy="3146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29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29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Google Shape;228;p29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29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5756950" y="29099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29"/>
          <p:cNvSpPr/>
          <p:nvPr/>
        </p:nvSpPr>
        <p:spPr>
          <a:xfrm>
            <a:off x="5667275" y="39994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Google Shape;237;p29"/>
          <p:cNvSpPr/>
          <p:nvPr/>
        </p:nvSpPr>
        <p:spPr>
          <a:xfrm>
            <a:off x="7109500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29"/>
          <p:cNvSpPr/>
          <p:nvPr/>
        </p:nvSpPr>
        <p:spPr>
          <a:xfrm>
            <a:off x="7109500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Google Shape;239;p29"/>
          <p:cNvSpPr/>
          <p:nvPr/>
        </p:nvSpPr>
        <p:spPr>
          <a:xfrm>
            <a:off x="7778675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Google Shape;240;p29"/>
          <p:cNvSpPr/>
          <p:nvPr/>
        </p:nvSpPr>
        <p:spPr>
          <a:xfrm>
            <a:off x="7778675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517025"/>
            <a:ext cx="3905800" cy="3099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30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8" name="Google Shape;248;p30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30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0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5756950" y="29099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30"/>
          <p:cNvSpPr/>
          <p:nvPr/>
        </p:nvSpPr>
        <p:spPr>
          <a:xfrm>
            <a:off x="5667275" y="39994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30"/>
          <p:cNvSpPr/>
          <p:nvPr/>
        </p:nvSpPr>
        <p:spPr>
          <a:xfrm>
            <a:off x="7109500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p30"/>
          <p:cNvSpPr/>
          <p:nvPr/>
        </p:nvSpPr>
        <p:spPr>
          <a:xfrm>
            <a:off x="7109500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Google Shape;260;p30"/>
          <p:cNvSpPr/>
          <p:nvPr/>
        </p:nvSpPr>
        <p:spPr>
          <a:xfrm>
            <a:off x="7778675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Google Shape;261;p30"/>
          <p:cNvSpPr/>
          <p:nvPr/>
        </p:nvSpPr>
        <p:spPr>
          <a:xfrm>
            <a:off x="7778675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454150"/>
            <a:ext cx="3866776" cy="316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1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9" name="Google Shape;269;p31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0" name="Google Shape;270;p31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31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5756950" y="29099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31"/>
          <p:cNvSpPr/>
          <p:nvPr/>
        </p:nvSpPr>
        <p:spPr>
          <a:xfrm>
            <a:off x="5667275" y="399942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31"/>
          <p:cNvSpPr/>
          <p:nvPr/>
        </p:nvSpPr>
        <p:spPr>
          <a:xfrm>
            <a:off x="7109500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31"/>
          <p:cNvSpPr/>
          <p:nvPr/>
        </p:nvSpPr>
        <p:spPr>
          <a:xfrm>
            <a:off x="7109500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Google Shape;281;p31"/>
          <p:cNvSpPr/>
          <p:nvPr/>
        </p:nvSpPr>
        <p:spPr>
          <a:xfrm>
            <a:off x="7778675" y="2940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2" name="Google Shape;282;p31"/>
          <p:cNvSpPr/>
          <p:nvPr/>
        </p:nvSpPr>
        <p:spPr>
          <a:xfrm>
            <a:off x="7778675" y="40087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419700"/>
            <a:ext cx="3732400" cy="31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32"/>
          <p:cNvGraphicFramePr/>
          <p:nvPr/>
        </p:nvGraphicFramePr>
        <p:xfrm>
          <a:off x="4821925" y="177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0" name="Google Shape;290;p32"/>
          <p:cNvGraphicFramePr/>
          <p:nvPr/>
        </p:nvGraphicFramePr>
        <p:xfrm>
          <a:off x="4821925" y="283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11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91" name="Google Shape;291;p32"/>
          <p:cNvGraphicFramePr/>
          <p:nvPr/>
        </p:nvGraphicFramePr>
        <p:xfrm>
          <a:off x="4821925" y="391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 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" name="Google Shape;292;p32"/>
          <p:cNvSpPr txBox="1"/>
          <p:nvPr/>
        </p:nvSpPr>
        <p:spPr>
          <a:xfrm>
            <a:off x="4727550" y="1376763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4727550" y="2431888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4747200" y="3509863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4821925" y="2104425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4821925" y="3170975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4821925" y="4238813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5615400" y="2907063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32"/>
          <p:cNvSpPr/>
          <p:nvPr/>
        </p:nvSpPr>
        <p:spPr>
          <a:xfrm>
            <a:off x="5525725" y="3996563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Google Shape;300;p32"/>
          <p:cNvSpPr/>
          <p:nvPr/>
        </p:nvSpPr>
        <p:spPr>
          <a:xfrm>
            <a:off x="6967950" y="4005913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Google Shape;301;p32"/>
          <p:cNvSpPr/>
          <p:nvPr/>
        </p:nvSpPr>
        <p:spPr>
          <a:xfrm>
            <a:off x="6967950" y="2937288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Google Shape;302;p32"/>
          <p:cNvSpPr/>
          <p:nvPr/>
        </p:nvSpPr>
        <p:spPr>
          <a:xfrm>
            <a:off x="7637125" y="2937288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2"/>
          <p:cNvSpPr/>
          <p:nvPr/>
        </p:nvSpPr>
        <p:spPr>
          <a:xfrm>
            <a:off x="7637125" y="4005913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2"/>
          <p:cNvSpPr/>
          <p:nvPr/>
        </p:nvSpPr>
        <p:spPr>
          <a:xfrm>
            <a:off x="7159850" y="2937288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32"/>
          <p:cNvSpPr/>
          <p:nvPr/>
        </p:nvSpPr>
        <p:spPr>
          <a:xfrm>
            <a:off x="7159850" y="3996563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450050"/>
            <a:ext cx="3866449" cy="2969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33"/>
          <p:cNvGraphicFramePr/>
          <p:nvPr/>
        </p:nvGraphicFramePr>
        <p:xfrm>
          <a:off x="4821925" y="169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3" name="Google Shape;313;p33"/>
          <p:cNvGraphicFramePr/>
          <p:nvPr/>
        </p:nvGraphicFramePr>
        <p:xfrm>
          <a:off x="4821925" y="27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11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14" name="Google Shape;314;p33"/>
          <p:cNvGraphicFramePr/>
          <p:nvPr/>
        </p:nvGraphicFramePr>
        <p:xfrm>
          <a:off x="4821925" y="38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 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5" name="Google Shape;315;p33"/>
          <p:cNvSpPr txBox="1"/>
          <p:nvPr/>
        </p:nvSpPr>
        <p:spPr>
          <a:xfrm>
            <a:off x="4727550" y="1303850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4727550" y="2358975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4747200" y="3436950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4821925" y="2031513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4821925" y="3098063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4821925" y="4165900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5615400" y="28341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Google Shape;322;p33"/>
          <p:cNvSpPr/>
          <p:nvPr/>
        </p:nvSpPr>
        <p:spPr>
          <a:xfrm>
            <a:off x="5525725" y="39236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Google Shape;323;p33"/>
          <p:cNvSpPr/>
          <p:nvPr/>
        </p:nvSpPr>
        <p:spPr>
          <a:xfrm>
            <a:off x="6967950" y="393300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Google Shape;324;p33"/>
          <p:cNvSpPr/>
          <p:nvPr/>
        </p:nvSpPr>
        <p:spPr>
          <a:xfrm>
            <a:off x="6967950" y="28643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Google Shape;325;p33"/>
          <p:cNvSpPr/>
          <p:nvPr/>
        </p:nvSpPr>
        <p:spPr>
          <a:xfrm>
            <a:off x="7637125" y="28643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Google Shape;326;p33"/>
          <p:cNvSpPr/>
          <p:nvPr/>
        </p:nvSpPr>
        <p:spPr>
          <a:xfrm>
            <a:off x="7637125" y="393300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7" name="Google Shape;327;p33"/>
          <p:cNvSpPr/>
          <p:nvPr/>
        </p:nvSpPr>
        <p:spPr>
          <a:xfrm>
            <a:off x="7159850" y="2864375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Google Shape;328;p33"/>
          <p:cNvSpPr/>
          <p:nvPr/>
        </p:nvSpPr>
        <p:spPr>
          <a:xfrm>
            <a:off x="7159850" y="3923650"/>
            <a:ext cx="259525" cy="204500"/>
          </a:xfrm>
          <a:custGeom>
            <a:rect b="b" l="l" r="r" t="t"/>
            <a:pathLst>
              <a:path extrusionOk="0" h="8180" w="10381">
                <a:moveTo>
                  <a:pt x="10381" y="0"/>
                </a:moveTo>
                <a:cubicBezTo>
                  <a:pt x="7938" y="3666"/>
                  <a:pt x="3113" y="5062"/>
                  <a:pt x="0" y="81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687656" y="76237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334" name="Google Shape;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25" y="1635025"/>
            <a:ext cx="61626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775556" y="7511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340" name="Google Shape;340;p35"/>
          <p:cNvGraphicFramePr/>
          <p:nvPr/>
        </p:nvGraphicFramePr>
        <p:xfrm>
          <a:off x="850275" y="180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Google Shape;341;p35"/>
          <p:cNvGraphicFramePr/>
          <p:nvPr/>
        </p:nvGraphicFramePr>
        <p:xfrm>
          <a:off x="850275" y="286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2" name="Google Shape;342;p35"/>
          <p:cNvGraphicFramePr/>
          <p:nvPr/>
        </p:nvGraphicFramePr>
        <p:xfrm>
          <a:off x="850275" y="3941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35"/>
          <p:cNvSpPr txBox="1"/>
          <p:nvPr/>
        </p:nvSpPr>
        <p:spPr>
          <a:xfrm>
            <a:off x="755900" y="1408238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755900" y="2463363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775550" y="3541338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850275" y="2135900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850275" y="3202450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850275" y="4270288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4869075" y="1784200"/>
            <a:ext cx="4113300" cy="28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shortest distance between A to E?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index E of distance array (5)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shortest path from A to E?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index E of parent array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(C). Since C is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source, go to index C (A). Since A is the source,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will be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A -&gt; C -&gt; 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742706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355" name="Google Shape;355;p36"/>
          <p:cNvSpPr txBox="1"/>
          <p:nvPr>
            <p:ph idx="1" type="body"/>
          </p:nvPr>
        </p:nvSpPr>
        <p:spPr>
          <a:xfrm>
            <a:off x="766100" y="1359150"/>
            <a:ext cx="6434700" cy="366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4531F"/>
                </a:solidFill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Q = [],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= []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lang="en" sz="120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V[G]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distance[v] = ∞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distance[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Q = V[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empty: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= extract_min(Q)</a:t>
            </a:r>
            <a:endParaRPr sz="12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vertex v Є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Adj[u] and visited[v] != 1: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[v] &gt;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] + w(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v)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] + w(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v)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 sz="1200">
              <a:solidFill>
                <a:srgbClr val="1F37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0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 //Only update when all adjacent vertices are explored </a:t>
            </a:r>
            <a:endParaRPr sz="1200">
              <a:solidFill>
                <a:srgbClr val="1F37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6"/>
          <p:cNvSpPr txBox="1"/>
          <p:nvPr/>
        </p:nvSpPr>
        <p:spPr>
          <a:xfrm>
            <a:off x="4491300" y="3961325"/>
            <a:ext cx="1835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Relaxation of vertex v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3852552" y="3859299"/>
            <a:ext cx="638741" cy="583586"/>
          </a:xfrm>
          <a:custGeom>
            <a:rect b="b" l="l" r="r" t="t"/>
            <a:pathLst>
              <a:path extrusionOk="0" h="15933" w="11448">
                <a:moveTo>
                  <a:pt x="0" y="860"/>
                </a:moveTo>
                <a:cubicBezTo>
                  <a:pt x="2936" y="860"/>
                  <a:pt x="6516" y="-974"/>
                  <a:pt x="8809" y="860"/>
                </a:cubicBezTo>
                <a:cubicBezTo>
                  <a:pt x="12192" y="3565"/>
                  <a:pt x="11751" y="9649"/>
                  <a:pt x="10382" y="13758"/>
                </a:cubicBezTo>
                <a:cubicBezTo>
                  <a:pt x="9368" y="16802"/>
                  <a:pt x="4152" y="15645"/>
                  <a:pt x="944" y="1564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742431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742425" y="1555775"/>
            <a:ext cx="77514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Dijkstra follows the </a:t>
            </a:r>
            <a:r>
              <a:rPr b="1" lang="en">
                <a:solidFill>
                  <a:srgbClr val="FF0000"/>
                </a:solidFill>
              </a:rPr>
              <a:t>Greedy Approach</a:t>
            </a:r>
            <a:r>
              <a:rPr b="1" lang="en"/>
              <a:t> to find the shortest path in a </a:t>
            </a:r>
            <a:r>
              <a:rPr b="1" lang="en">
                <a:solidFill>
                  <a:srgbClr val="0000FF"/>
                </a:solidFill>
              </a:rPr>
              <a:t>weighted graph</a:t>
            </a:r>
            <a:r>
              <a:rPr b="1" lang="en"/>
              <a:t>. At every step of the solution, Dijkstra </a:t>
            </a:r>
            <a:r>
              <a:rPr b="1" lang="en"/>
              <a:t>algorithm picks the vertices with the minimum distance from the source vertex (i.e. greedy choice). </a:t>
            </a:r>
            <a:endParaRPr b="1"/>
          </a:p>
        </p:txBody>
      </p:sp>
      <p:pic>
        <p:nvPicPr>
          <p:cNvPr id="364" name="Google Shape;3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100" y="2299675"/>
            <a:ext cx="2314000" cy="2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9925" y="2299675"/>
            <a:ext cx="2227925" cy="22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7"/>
          <p:cNvSpPr txBox="1"/>
          <p:nvPr/>
        </p:nvSpPr>
        <p:spPr>
          <a:xfrm>
            <a:off x="6187850" y="2486863"/>
            <a:ext cx="2548200" cy="1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Starting from source vertex 1,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both the edges (1, 2) and (1, 3)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be relaxed. Distance of vertex 2 will be 5 and distance of vertex 3 will be 6. For next step, Dijkstra will choose vertex 2 as it has the minimum distance (i.e. greedy approach)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1525" y="728700"/>
            <a:ext cx="6006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Weighted vs Unweighted Graph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1525" y="2167025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758675" y="2571750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208775" y="2705425"/>
            <a:ext cx="4562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242738" y="4168275"/>
            <a:ext cx="1462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Graph           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206425" y="4168275"/>
            <a:ext cx="372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Unweighted Graph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900" y="1611425"/>
            <a:ext cx="2551946" cy="248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500" y="1666275"/>
            <a:ext cx="2408025" cy="238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750581" y="79382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Dijkstra</a:t>
            </a:r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750575" y="1492875"/>
            <a:ext cx="78369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FF0000"/>
                </a:solidFill>
              </a:rPr>
              <a:t>Might</a:t>
            </a:r>
            <a:r>
              <a:rPr lang="en" sz="1600"/>
              <a:t> </a:t>
            </a:r>
            <a:r>
              <a:rPr b="1" lang="en" sz="1600"/>
              <a:t>fail to find the shortest path in case of negative weights present in the graph.</a:t>
            </a:r>
            <a:r>
              <a:rPr lang="en" sz="1600"/>
              <a:t> </a:t>
            </a:r>
            <a:endParaRPr sz="1600"/>
          </a:p>
        </p:txBody>
      </p:sp>
      <p:pic>
        <p:nvPicPr>
          <p:cNvPr id="373" name="Google Shape;3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850" y="2115125"/>
            <a:ext cx="2471325" cy="24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type="title"/>
          </p:nvPr>
        </p:nvSpPr>
        <p:spPr>
          <a:xfrm>
            <a:off x="766881" y="7859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Dijkstra</a:t>
            </a:r>
            <a:endParaRPr/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050" y="1526650"/>
            <a:ext cx="2811575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925" y="1556750"/>
            <a:ext cx="2573925" cy="2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/>
        </p:nvSpPr>
        <p:spPr>
          <a:xfrm>
            <a:off x="7031050" y="3189150"/>
            <a:ext cx="150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Dijkstra will not relax this edge because vertex 3 is already visited. Solution? </a:t>
            </a:r>
            <a:r>
              <a:rPr b="1" lang="en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Bellman - Ford Algorithm!</a:t>
            </a:r>
            <a:endParaRPr b="1"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5513150" y="3885150"/>
            <a:ext cx="2037353" cy="730688"/>
          </a:xfrm>
          <a:custGeom>
            <a:rect b="b" l="l" r="r" t="t"/>
            <a:pathLst>
              <a:path extrusionOk="0" h="27341" w="75186">
                <a:moveTo>
                  <a:pt x="75186" y="19819"/>
                </a:moveTo>
                <a:cubicBezTo>
                  <a:pt x="74139" y="24009"/>
                  <a:pt x="68065" y="25122"/>
                  <a:pt x="63861" y="26111"/>
                </a:cubicBezTo>
                <a:cubicBezTo>
                  <a:pt x="46928" y="30096"/>
                  <a:pt x="27425" y="23560"/>
                  <a:pt x="13213" y="13528"/>
                </a:cubicBezTo>
                <a:cubicBezTo>
                  <a:pt x="8063" y="9893"/>
                  <a:pt x="1995" y="5979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742406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Dijkstra</a:t>
            </a:r>
            <a:endParaRPr/>
          </a:p>
        </p:txBody>
      </p:sp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742400" y="1492875"/>
            <a:ext cx="76521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For the below graph, Dijkstra will be able to find the shortest path given A as source even though negative weight is present. </a:t>
            </a:r>
            <a:endParaRPr sz="1600"/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700" y="2146575"/>
            <a:ext cx="2829450" cy="2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type="title"/>
          </p:nvPr>
        </p:nvSpPr>
        <p:spPr>
          <a:xfrm>
            <a:off x="754331" y="762375"/>
            <a:ext cx="498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395" name="Google Shape;395;p41"/>
          <p:cNvSpPr txBox="1"/>
          <p:nvPr>
            <p:ph idx="1" type="body"/>
          </p:nvPr>
        </p:nvSpPr>
        <p:spPr>
          <a:xfrm>
            <a:off x="754325" y="1470675"/>
            <a:ext cx="7230300" cy="210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/>
              <a:t>Time Complexity: </a:t>
            </a:r>
            <a:r>
              <a:rPr b="1" lang="en">
                <a:solidFill>
                  <a:srgbClr val="0000FF"/>
                </a:solidFill>
              </a:rPr>
              <a:t>O((V+E) log V) using Min-Heap based Priority Queue</a:t>
            </a:r>
            <a:endParaRPr>
              <a:solidFill>
                <a:srgbClr val="0000FF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However, if array / list implementation is used for Priority Queue, it is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O(V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(where V = number of vertices).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/>
              <a:t>Space Complexity: </a:t>
            </a:r>
            <a:r>
              <a:rPr b="1" lang="en">
                <a:solidFill>
                  <a:srgbClr val="0000FF"/>
                </a:solidFill>
              </a:rPr>
              <a:t>O(V)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However, if graph representation is taken in consideration, it is </a:t>
            </a:r>
            <a:r>
              <a:rPr b="1" lang="en"/>
              <a:t>O(V+E)</a:t>
            </a:r>
            <a:r>
              <a:rPr lang="en"/>
              <a:t>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/>
              <a:t>Follows </a:t>
            </a:r>
            <a:r>
              <a:rPr b="1" lang="en"/>
              <a:t>greedy approach.</a:t>
            </a:r>
            <a:endParaRPr b="1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Works on </a:t>
            </a:r>
            <a:r>
              <a:rPr b="1" lang="en"/>
              <a:t>directed and undirected graphs</a:t>
            </a:r>
            <a:r>
              <a:rPr lang="en"/>
              <a:t>.</a:t>
            </a:r>
            <a:endParaRPr sz="17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If the graph is </a:t>
            </a:r>
            <a:r>
              <a:rPr b="1" lang="en"/>
              <a:t>not connected</a:t>
            </a:r>
            <a:r>
              <a:rPr lang="en"/>
              <a:t>, it will not be able to visit all vertices.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FF0000"/>
                </a:solidFill>
              </a:rPr>
              <a:t>Does not work if negative weights are present in the graph (except some exceptions)</a:t>
            </a:r>
            <a:r>
              <a:rPr b="1" lang="en">
                <a:solidFill>
                  <a:srgbClr val="FF0000"/>
                </a:solidFill>
              </a:rPr>
              <a:t>.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/>
          <p:nvPr>
            <p:ph type="title"/>
          </p:nvPr>
        </p:nvSpPr>
        <p:spPr>
          <a:xfrm>
            <a:off x="742706" y="77022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674350"/>
            <a:ext cx="426720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2"/>
          <p:cNvSpPr txBox="1"/>
          <p:nvPr/>
        </p:nvSpPr>
        <p:spPr>
          <a:xfrm>
            <a:off x="2438400" y="4081750"/>
            <a:ext cx="5149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shortest path and path distance from 1 to 4?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758156" y="77812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758149" y="1571525"/>
            <a:ext cx="78714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Graph Algorithms by Mumit Khan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</a:rPr>
              <a:t>https://drive.google.com/file/d/1MCbK6w6tSITZ3UrV9Na4-tPTolKXjO3D/view?usp=sharing</a:t>
            </a:r>
            <a:endParaRPr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87650" y="762375"/>
            <a:ext cx="5313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Graph Shortest Path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25" y="1690075"/>
            <a:ext cx="2551946" cy="2489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4278375" y="1722375"/>
            <a:ext cx="45300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Let,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Unweighted Shortest Path: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1 -&gt; 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Weighted Shortest Path: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1 -&gt; 2 -&gt; 3 -&gt; 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81725" y="762375"/>
            <a:ext cx="7311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Source Shortest Path Problem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781725" y="1563625"/>
            <a:ext cx="60762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We will discuss two general case algorithms: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600"/>
              <a:t>Dijkstra’s Algorithm</a:t>
            </a:r>
            <a:r>
              <a:rPr lang="en" sz="1600"/>
              <a:t> </a:t>
            </a:r>
            <a:r>
              <a:rPr lang="en" sz="1600">
                <a:solidFill>
                  <a:srgbClr val="0000FF"/>
                </a:solidFill>
              </a:rPr>
              <a:t>(positive weights)</a:t>
            </a:r>
            <a:endParaRPr sz="1600">
              <a:solidFill>
                <a:srgbClr val="0000FF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600"/>
              <a:t>Bellman - Ford Algorithm</a:t>
            </a:r>
            <a:r>
              <a:rPr lang="en" sz="1600"/>
              <a:t> </a:t>
            </a:r>
            <a:r>
              <a:rPr lang="en" sz="1600">
                <a:solidFill>
                  <a:srgbClr val="0000FF"/>
                </a:solidFill>
              </a:rPr>
              <a:t>(positive and negative weights)</a:t>
            </a:r>
            <a:endParaRPr sz="1600">
              <a:solidFill>
                <a:srgbClr val="0000FF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However, if the graph has equal weights for all the edges i.e. 1/2/3 so on, the problem can be solved by BFS traversal.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687656" y="76237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750275" y="1516450"/>
            <a:ext cx="77514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/>
              <a:t>Single Source Shortest Path (SSSP)</a:t>
            </a:r>
            <a:r>
              <a:rPr lang="en" sz="1600"/>
              <a:t> Algorithm i.e. given a source vertex, Dijkstra can find the </a:t>
            </a:r>
            <a:r>
              <a:rPr b="1" lang="en" sz="1600"/>
              <a:t>shortest path and path cost</a:t>
            </a:r>
            <a:r>
              <a:rPr lang="en" sz="1600"/>
              <a:t> to all the other connected vertices.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Graph can be either </a:t>
            </a:r>
            <a:r>
              <a:rPr b="1" lang="en" sz="1600"/>
              <a:t>directed or undirected</a:t>
            </a:r>
            <a:r>
              <a:rPr lang="en" sz="1600"/>
              <a:t>. However, the graph must be </a:t>
            </a:r>
            <a:r>
              <a:rPr b="1" lang="en" sz="1600">
                <a:solidFill>
                  <a:srgbClr val="0000FF"/>
                </a:solidFill>
              </a:rPr>
              <a:t>weighted with positive edge weights</a:t>
            </a:r>
            <a:r>
              <a:rPr lang="en" sz="1600"/>
              <a:t>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Similar to BFS.</a:t>
            </a:r>
            <a:endParaRPr sz="16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675" y="2622125"/>
            <a:ext cx="3182525" cy="18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521425"/>
            <a:ext cx="4064825" cy="296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p24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4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524875"/>
            <a:ext cx="4102400" cy="3091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5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25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25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517000"/>
            <a:ext cx="4153950" cy="3099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26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6" name="Google Shape;176;p26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26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" name="Google Shape;178;p26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422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50" y="1454125"/>
            <a:ext cx="4047324" cy="3110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7"/>
          <p:cNvGraphicFramePr/>
          <p:nvPr/>
        </p:nvGraphicFramePr>
        <p:xfrm>
          <a:off x="4963475" y="177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1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7"/>
          <p:cNvGraphicFramePr/>
          <p:nvPr/>
        </p:nvGraphicFramePr>
        <p:xfrm>
          <a:off x="4963475" y="28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7"/>
          <p:cNvGraphicFramePr/>
          <p:nvPr/>
        </p:nvGraphicFramePr>
        <p:xfrm>
          <a:off x="4963475" y="39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{745B430C-A2E5-4DC8-BD2F-251D47B69A30}</a:tableStyleId>
              </a:tblPr>
              <a:tblGrid>
                <a:gridCol w="703800"/>
                <a:gridCol w="703800"/>
                <a:gridCol w="703800"/>
                <a:gridCol w="703800"/>
                <a:gridCol w="70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4869100" y="1379625"/>
            <a:ext cx="722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869100" y="2434750"/>
            <a:ext cx="8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4888750" y="3512725"/>
            <a:ext cx="6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963475" y="2107288"/>
            <a:ext cx="4018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963475" y="317383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4963475" y="4241675"/>
            <a:ext cx="35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              B               C                D              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