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283" r:id="rId3"/>
    <p:sldId id="279" r:id="rId4"/>
    <p:sldId id="280" r:id="rId5"/>
    <p:sldId id="278" r:id="rId6"/>
    <p:sldId id="277" r:id="rId7"/>
    <p:sldId id="276" r:id="rId8"/>
    <p:sldId id="275" r:id="rId9"/>
    <p:sldId id="274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1F0FB"/>
    <a:srgbClr val="E7F6FF"/>
    <a:srgbClr val="C00000"/>
    <a:srgbClr val="BE1824"/>
    <a:srgbClr val="70AD47"/>
    <a:srgbClr val="FFC000"/>
    <a:srgbClr val="BC8C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5" autoAdjust="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31E6-2303-4683-AC13-ED90570C1792}" type="datetimeFigureOut">
              <a:rPr lang="en-CA" smtClean="0"/>
              <a:t>2024-09-27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BA4DB-6D76-47CB-BAB8-EC889E00F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50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739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478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802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620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8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597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84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084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269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865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components + role of each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395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B36-8D4C-51DB-A676-B3C9B04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89DAE-04EB-3EF2-DDAE-FCE05163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A2CB-2031-A7F9-0369-6948DAC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7388-E81D-4C50-A048-F10FA219CFC2}" type="datetime1">
              <a:rPr lang="en-CA" smtClean="0"/>
              <a:t>2024-09-27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3EB6-35E4-94C6-846C-56FE6505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4B01-B9CA-9B53-3C75-0CDEE315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B99C-7E69-0D33-4F33-BDA08605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19E4C-626D-F6F8-7433-4A18FA341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CB83-0802-9819-DBDF-A30F45FD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110-72D4-4ED4-A566-61BD677139F7}" type="datetime1">
              <a:rPr lang="en-CA" smtClean="0"/>
              <a:t>2024-09-27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642F-7156-45F3-2094-F7A24BE9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7511-18AB-A1B6-9243-F39A1EFA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9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ADF68-C880-7161-2326-10DFA28FA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5F25D-3CE6-CE89-0D7F-2307DC0D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4D68-69FA-EC23-0D20-7FD25A97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4878-3BDF-443B-A169-1A6829964CC7}" type="datetime1">
              <a:rPr lang="en-CA" smtClean="0"/>
              <a:t>2024-09-27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E8FD-9790-C4D4-3DAC-D1E4EC3D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599E-4228-FFD5-B86B-30938069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7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15FE-BB05-AD63-B001-00E64E3C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C7AE-C35D-B26B-6184-C2F183B4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3AF8-8CD3-7136-903B-489DB056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502-58D6-4AE3-B758-36CBCA27B326}" type="datetime1">
              <a:rPr lang="en-CA" smtClean="0"/>
              <a:t>2024-09-27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70BD-D1DF-D7B0-7E78-854DBB10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ED35-E7C2-DEB3-2992-CCC8B5BC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9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D6B4-7C7F-DE6C-73C6-148A92AB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1E4F-545F-0BA0-179B-2DD7EFB59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F0DF-2F56-0DD7-B566-1AE7ABA8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E1D-F70B-4243-8D92-06CD1A4464A4}" type="datetime1">
              <a:rPr lang="en-CA" smtClean="0"/>
              <a:t>2024-09-27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55C4-4684-B600-A404-C9465885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D539-C997-F7E7-01A1-334EF5C6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5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403E-7278-156E-76DE-2816A49B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7F8C-F32C-3A1B-4D8C-5D3CADD3E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1FA8A-CBAB-9C05-34C3-3D8B78FA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EE7E-4839-60BB-8B61-98450037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83F2-E76C-43F7-B5D4-B3D9DBC13EB7}" type="datetime1">
              <a:rPr lang="en-CA" smtClean="0"/>
              <a:t>2024-09-27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C63BF-B64F-0562-8478-9834207C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3506-C6A2-2337-0B21-0CECEC05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82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517-BC16-D1E0-5832-17FDCC77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AF266-C60D-1628-961D-9D209777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7B412-BEA5-70A7-56A8-E6CD4693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7C7A8-81A8-D5ED-301D-13005DB8A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AFA3A-53CF-D12B-3266-51D99B076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82FBD-9A8B-6BA9-3ACF-51CE9E27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E78-93E7-4AFF-BD73-9BEC63E10FC3}" type="datetime1">
              <a:rPr lang="en-CA" smtClean="0"/>
              <a:t>2024-09-27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C3F88-6FD3-970D-C116-6CAAEDF7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B768D-A04B-3F83-A917-79611EAD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6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CFC-DB3E-C7D4-7240-F5C6F5A8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BE4A5-DDF9-9289-5B68-CF5A0C14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FF1-F64A-495C-8D34-684E95019C68}" type="datetime1">
              <a:rPr lang="en-CA" smtClean="0"/>
              <a:t>2024-09-27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3F088-3614-FDFA-34CD-30BAB35D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EE7EF-8D19-DE33-E4A6-FA29E868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1FA25-365E-6647-4BBD-0857DE58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B24-5E15-4A59-8ECD-BA22E70C3568}" type="datetime1">
              <a:rPr lang="en-CA" smtClean="0"/>
              <a:t>2024-09-27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92C12-7946-A284-133F-31C8EE6F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9BF8-13E8-8468-D89F-56A7833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C16-149C-145F-4CD7-942001AD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4765-C199-DB23-8899-701AA8ED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A3273-C9E3-6417-C99D-9DBD29C62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F3AB0-E4BD-5FE0-8020-487B7777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02A2-215A-43A9-965F-EDAF66E6CE8A}" type="datetime1">
              <a:rPr lang="en-CA" smtClean="0"/>
              <a:t>2024-09-27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7506E-E58B-37B3-D5BF-969D7CBF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D57E-CE7C-9303-C81C-8BA50AD8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82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ED78-90A4-74E6-0839-D6E39101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CCA1-E6EA-D8A9-E969-05421DA3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54FE-3586-C377-4BB7-FCD32746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1325B-A824-4206-EB68-949F4353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4753-8D90-4775-88DE-6BB4B16A7844}" type="datetime1">
              <a:rPr lang="en-CA" smtClean="0"/>
              <a:t>2024-09-27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80836-1C7C-68CF-E658-6BF4454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15747-393F-F22A-6141-A6FB375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9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BCFFA-FB1C-2FA3-093A-BD228CCE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A8FEC-D18C-A58D-533E-0211EA16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B0E5-8FB0-3CC9-F42D-5FC9DBC96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8374-FC4F-4991-A9F3-8983E2656286}" type="datetime1">
              <a:rPr lang="en-CA" smtClean="0"/>
              <a:t>2024-09-27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0337-8FDD-D866-47EE-5B5CF829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B518-CB19-F16E-07A8-0421A0A78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3A70-4B7F-45E8-BABA-AA10A3DC9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jpe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CA8124A2-B676-0453-D3B7-04D0AA89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44" y="1004772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55C5687-C970-72F1-E929-71913DAE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18" y="1079018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4578074" y="974392"/>
            <a:ext cx="717664" cy="1047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9513583" y="601967"/>
            <a:ext cx="9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Analyses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91867" y="701652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rgbClr val="002060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rgbClr val="002060"/>
                </a:solidFill>
              </a:rPr>
              <a:t>       dataset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3139089" y="464136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3126625" y="1580788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803" y="1044140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802" y="2199247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1077399" y="1359274"/>
            <a:ext cx="2042742" cy="114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5408191" y="1190158"/>
            <a:ext cx="92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i="1" dirty="0"/>
              <a:t>Manually Validate the predictions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4071759" y="1084498"/>
            <a:ext cx="4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 flipV="1">
            <a:off x="4071759" y="1904130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1382651" y="898216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319013" y="1683292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2" y="1178072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293D1E4C-2A49-1C9E-3FF6-70A1FCAD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60" y="1157346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93F10537-10D9-F8B6-D319-68A4A571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00" y="1235702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D61D7F7-709F-C0BF-06BC-BD0785DE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69" y="1340992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7FEE93-CF22-6EC6-EFDE-DEED803F2884}"/>
              </a:ext>
            </a:extLst>
          </p:cNvPr>
          <p:cNvSpPr/>
          <p:nvPr/>
        </p:nvSpPr>
        <p:spPr>
          <a:xfrm>
            <a:off x="170820" y="361742"/>
            <a:ext cx="10841309" cy="23063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 descr="Checked - Free signs icons">
            <a:extLst>
              <a:ext uri="{FF2B5EF4-FFF2-40B4-BE49-F238E27FC236}">
                <a16:creationId xmlns:a16="http://schemas.microsoft.com/office/drawing/2014/main" id="{096F7C76-64B6-D2BF-46B8-12B23750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94" y="1746148"/>
            <a:ext cx="274276" cy="2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D0CB0-4EC9-1C20-E689-10DCEFCE581F}"/>
              </a:ext>
            </a:extLst>
          </p:cNvPr>
          <p:cNvSpPr txBox="1"/>
          <p:nvPr/>
        </p:nvSpPr>
        <p:spPr>
          <a:xfrm>
            <a:off x="4610476" y="1129048"/>
            <a:ext cx="671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Modules:</a:t>
            </a:r>
          </a:p>
          <a:p>
            <a:pPr algn="ctr"/>
            <a:r>
              <a:rPr lang="en-CA" sz="1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Slob</a:t>
            </a:r>
          </a:p>
          <a:p>
            <a:pPr algn="ctr"/>
            <a:r>
              <a:rPr lang="en-CA" sz="1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</a:t>
            </a:r>
          </a:p>
        </p:txBody>
      </p:sp>
      <p:pic>
        <p:nvPicPr>
          <p:cNvPr id="13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A258E31B-EDB6-66E3-9C0A-170258D5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26" y="1416142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A704FAE-A2E5-9F09-5AA8-523F12DE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40" y="1508173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F16914-133E-22FB-175D-9511EB986713}"/>
              </a:ext>
            </a:extLst>
          </p:cNvPr>
          <p:cNvCxnSpPr>
            <a:cxnSpLocks/>
          </p:cNvCxnSpPr>
          <p:nvPr/>
        </p:nvCxnSpPr>
        <p:spPr>
          <a:xfrm flipV="1">
            <a:off x="6278499" y="1459799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FD37BD-D86D-6E67-8C0E-B7A64E99C478}"/>
              </a:ext>
            </a:extLst>
          </p:cNvPr>
          <p:cNvCxnSpPr>
            <a:cxnSpLocks/>
          </p:cNvCxnSpPr>
          <p:nvPr/>
        </p:nvCxnSpPr>
        <p:spPr>
          <a:xfrm>
            <a:off x="1051979" y="1720304"/>
            <a:ext cx="206816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 descr="Free Analysis SVG, PNG Icon, Symbol. Download Image.">
            <a:extLst>
              <a:ext uri="{FF2B5EF4-FFF2-40B4-BE49-F238E27FC236}">
                <a16:creationId xmlns:a16="http://schemas.microsoft.com/office/drawing/2014/main" id="{1B9D536B-92BC-2406-04D9-5BB72E9B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720" y="974391"/>
            <a:ext cx="811617" cy="7697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FEB863-FE49-CF8D-BBFE-F22B822466F7}"/>
              </a:ext>
            </a:extLst>
          </p:cNvPr>
          <p:cNvSpPr txBox="1"/>
          <p:nvPr/>
        </p:nvSpPr>
        <p:spPr>
          <a:xfrm>
            <a:off x="7546573" y="1874310"/>
            <a:ext cx="4290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4 Linux Modules: </a:t>
            </a:r>
            <a:r>
              <a:rPr lang="en-CA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Slob  -  Button   -  Fs   -  Migrate</a:t>
            </a:r>
            <a:endParaRPr lang="en-CA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085235-633F-745D-8749-F072C057F603}"/>
              </a:ext>
            </a:extLst>
          </p:cNvPr>
          <p:cNvCxnSpPr>
            <a:cxnSpLocks/>
          </p:cNvCxnSpPr>
          <p:nvPr/>
        </p:nvCxnSpPr>
        <p:spPr>
          <a:xfrm flipV="1">
            <a:off x="8794190" y="1459799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5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1E493B1-A543-7985-0365-97348D57FF66}"/>
              </a:ext>
            </a:extLst>
          </p:cNvPr>
          <p:cNvSpPr txBox="1"/>
          <p:nvPr/>
        </p:nvSpPr>
        <p:spPr>
          <a:xfrm>
            <a:off x="564444" y="6491111"/>
            <a:ext cx="2363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  <a:cs typeface="Calibri"/>
              </a:rPr>
              <a:t>Introduction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F2E37D-5DC8-956E-4CF1-6C8CF7187564}"/>
              </a:ext>
            </a:extLst>
          </p:cNvPr>
          <p:cNvSpPr txBox="1"/>
          <p:nvPr/>
        </p:nvSpPr>
        <p:spPr>
          <a:xfrm>
            <a:off x="564444" y="6425259"/>
            <a:ext cx="2363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  <a:cs typeface="Calibri"/>
              </a:rPr>
              <a:t>Introduction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3346022" y="4135333"/>
            <a:ext cx="8588694" cy="21841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6090896" y="4999095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8948935" y="4845784"/>
            <a:ext cx="10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   Decisions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045141" y="4167824"/>
            <a:ext cx="195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Validation Mechanisms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4532984" y="4430769"/>
            <a:ext cx="659534" cy="11366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5302329" y="4443012"/>
            <a:ext cx="737559" cy="1136652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6753422" y="4494713"/>
            <a:ext cx="681678" cy="1136652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7553685" y="4485751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B35B3-7B65-B581-57C4-230727FB30F4}"/>
              </a:ext>
            </a:extLst>
          </p:cNvPr>
          <p:cNvSpPr txBox="1"/>
          <p:nvPr/>
        </p:nvSpPr>
        <p:spPr>
          <a:xfrm>
            <a:off x="4807258" y="5623684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4532984" y="4476452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5358301" y="4429361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4620026" y="4117143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6653356" y="4162828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6769698" y="4494410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7472949" y="4488795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FD0E0-3A73-4372-BF36-631A3B75F12F}"/>
              </a:ext>
            </a:extLst>
          </p:cNvPr>
          <p:cNvSpPr txBox="1"/>
          <p:nvPr/>
        </p:nvSpPr>
        <p:spPr>
          <a:xfrm>
            <a:off x="7077592" y="5640593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1AE1A-9AB0-8DB1-ADE9-6825471249E2}"/>
              </a:ext>
            </a:extLst>
          </p:cNvPr>
          <p:cNvSpPr txBox="1"/>
          <p:nvPr/>
        </p:nvSpPr>
        <p:spPr>
          <a:xfrm>
            <a:off x="10647658" y="5618493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50A15-1020-26C8-F7F1-A7C9951A5F3C}"/>
              </a:ext>
            </a:extLst>
          </p:cNvPr>
          <p:cNvSpPr/>
          <p:nvPr/>
        </p:nvSpPr>
        <p:spPr>
          <a:xfrm>
            <a:off x="8119103" y="2291472"/>
            <a:ext cx="1750360" cy="16591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68FC57-4270-46F9-4852-47E4F48374ED}"/>
              </a:ext>
            </a:extLst>
          </p:cNvPr>
          <p:cNvCxnSpPr>
            <a:cxnSpLocks/>
          </p:cNvCxnSpPr>
          <p:nvPr/>
        </p:nvCxnSpPr>
        <p:spPr>
          <a:xfrm>
            <a:off x="9888692" y="2863956"/>
            <a:ext cx="1081897" cy="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633EF-3899-1B6A-B8B6-3782F1B06258}"/>
              </a:ext>
            </a:extLst>
          </p:cNvPr>
          <p:cNvSpPr txBox="1"/>
          <p:nvPr/>
        </p:nvSpPr>
        <p:spPr>
          <a:xfrm>
            <a:off x="10896342" y="2388714"/>
            <a:ext cx="129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/>
              <a:t>Linux Analyses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D8B78C-5233-DD06-D8F7-3E2F5AAE7675}"/>
              </a:ext>
            </a:extLst>
          </p:cNvPr>
          <p:cNvSpPr/>
          <p:nvPr/>
        </p:nvSpPr>
        <p:spPr>
          <a:xfrm>
            <a:off x="4900722" y="279022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6F02D6-0BC3-2F1B-2457-3665D9F5A648}"/>
              </a:ext>
            </a:extLst>
          </p:cNvPr>
          <p:cNvSpPr/>
          <p:nvPr/>
        </p:nvSpPr>
        <p:spPr>
          <a:xfrm>
            <a:off x="6132388" y="1170205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F4E54E1-289B-0297-7C8F-5E47ADED6072}"/>
              </a:ext>
            </a:extLst>
          </p:cNvPr>
          <p:cNvSpPr txBox="1"/>
          <p:nvPr/>
        </p:nvSpPr>
        <p:spPr>
          <a:xfrm>
            <a:off x="8833038" y="3682029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F4B715-808F-3C85-4528-05A309EE0ECD}"/>
              </a:ext>
            </a:extLst>
          </p:cNvPr>
          <p:cNvSpPr txBox="1"/>
          <p:nvPr/>
        </p:nvSpPr>
        <p:spPr>
          <a:xfrm>
            <a:off x="4887418" y="434347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8D77B1-9B72-B9DF-CF26-F328AF19CF14}"/>
              </a:ext>
            </a:extLst>
          </p:cNvPr>
          <p:cNvSpPr txBox="1"/>
          <p:nvPr/>
        </p:nvSpPr>
        <p:spPr>
          <a:xfrm>
            <a:off x="6136083" y="1339734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5820A3-9A0D-DED3-289B-B3B099AD3454}"/>
              </a:ext>
            </a:extLst>
          </p:cNvPr>
          <p:cNvSpPr txBox="1"/>
          <p:nvPr/>
        </p:nvSpPr>
        <p:spPr>
          <a:xfrm>
            <a:off x="10940782" y="3686472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21" y="4950314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99" y="5165259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95" y="4733586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89" y="4860268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268" y="4866396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table - Free edit tools icons">
            <a:extLst>
              <a:ext uri="{FF2B5EF4-FFF2-40B4-BE49-F238E27FC236}">
                <a16:creationId xmlns:a16="http://schemas.microsoft.com/office/drawing/2014/main" id="{140BB0E9-B123-CF56-FD40-68C56845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4" y="2862833"/>
            <a:ext cx="846754" cy="8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12,400+ Magnifying Glass Logo Stock Illustrations, Royalty-Free Vector  Graphics &amp; Clip Art - iStock">
            <a:extLst>
              <a:ext uri="{FF2B5EF4-FFF2-40B4-BE49-F238E27FC236}">
                <a16:creationId xmlns:a16="http://schemas.microsoft.com/office/drawing/2014/main" id="{CFB97CBD-4728-0074-34C5-460B7F32F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8" b="11467"/>
          <a:stretch/>
        </p:blipFill>
        <p:spPr bwMode="auto">
          <a:xfrm>
            <a:off x="11164290" y="2718861"/>
            <a:ext cx="642145" cy="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2311AE01-8D80-19DF-49C1-28DAF2A59070}"/>
              </a:ext>
            </a:extLst>
          </p:cNvPr>
          <p:cNvSpPr txBox="1"/>
          <p:nvPr/>
        </p:nvSpPr>
        <p:spPr>
          <a:xfrm>
            <a:off x="34223" y="2640661"/>
            <a:ext cx="190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OMM Killer dataset [?]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462EE4A-24AF-145F-A5CE-EE5AB20538FD}"/>
              </a:ext>
            </a:extLst>
          </p:cNvPr>
          <p:cNvCxnSpPr>
            <a:cxnSpLocks/>
            <a:stCxn id="1040" idx="2"/>
          </p:cNvCxnSpPr>
          <p:nvPr/>
        </p:nvCxnSpPr>
        <p:spPr>
          <a:xfrm rot="16200000" flipH="1">
            <a:off x="1913931" y="2783477"/>
            <a:ext cx="1289510" cy="31417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573795" y="5061227"/>
            <a:ext cx="278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</a:t>
            </a:r>
          </a:p>
        </p:txBody>
      </p: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61C691B9-CD88-E72C-0218-EB25B3112F03}"/>
              </a:ext>
            </a:extLst>
          </p:cNvPr>
          <p:cNvCxnSpPr>
            <a:cxnSpLocks/>
            <a:stCxn id="123" idx="0"/>
          </p:cNvCxnSpPr>
          <p:nvPr/>
        </p:nvCxnSpPr>
        <p:spPr>
          <a:xfrm rot="5400000" flipH="1" flipV="1">
            <a:off x="1840540" y="-232072"/>
            <a:ext cx="2020014" cy="372545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8340961" y="5005852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9911473" y="5005852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0508888" y="4802632"/>
            <a:ext cx="1297547" cy="3076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4E79FB72-45B6-8C13-B8D4-BED7FDEC9B32}"/>
              </a:ext>
            </a:extLst>
          </p:cNvPr>
          <p:cNvSpPr/>
          <p:nvPr/>
        </p:nvSpPr>
        <p:spPr>
          <a:xfrm>
            <a:off x="10508888" y="5254771"/>
            <a:ext cx="1297547" cy="3076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4C5DCB38-E28B-CC8F-4A2C-825823CF6C50}"/>
              </a:ext>
            </a:extLst>
          </p:cNvPr>
          <p:cNvSpPr txBox="1"/>
          <p:nvPr/>
        </p:nvSpPr>
        <p:spPr>
          <a:xfrm>
            <a:off x="766692" y="279430"/>
            <a:ext cx="3948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 : {'yes': 1343, 'no': 891}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59FBD29D-6A68-0DF0-4D9E-39600DCD32E9}"/>
              </a:ext>
            </a:extLst>
          </p:cNvPr>
          <p:cNvCxnSpPr>
            <a:cxnSpLocks/>
          </p:cNvCxnSpPr>
          <p:nvPr/>
        </p:nvCxnSpPr>
        <p:spPr>
          <a:xfrm>
            <a:off x="7383572" y="3121025"/>
            <a:ext cx="1014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30C175A-53B9-DF9E-9C6F-974976E3522E}"/>
              </a:ext>
            </a:extLst>
          </p:cNvPr>
          <p:cNvSpPr txBox="1"/>
          <p:nvPr/>
        </p:nvSpPr>
        <p:spPr>
          <a:xfrm>
            <a:off x="9911473" y="2341114"/>
            <a:ext cx="9428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Apply them to all ?  Linux modules 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DD479D18-EE39-1B93-9B38-8986490CFC50}"/>
              </a:ext>
            </a:extLst>
          </p:cNvPr>
          <p:cNvSpPr/>
          <p:nvPr/>
        </p:nvSpPr>
        <p:spPr>
          <a:xfrm>
            <a:off x="4989637" y="2476215"/>
            <a:ext cx="1081338" cy="107880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4E7CA9A-AADB-059A-4A2F-95E2C02C770E}"/>
              </a:ext>
            </a:extLst>
          </p:cNvPr>
          <p:cNvSpPr/>
          <p:nvPr/>
        </p:nvSpPr>
        <p:spPr>
          <a:xfrm>
            <a:off x="6151890" y="2496762"/>
            <a:ext cx="1081338" cy="105825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A465351-3875-8629-5091-20B296E4F674}"/>
              </a:ext>
            </a:extLst>
          </p:cNvPr>
          <p:cNvSpPr txBox="1"/>
          <p:nvPr/>
        </p:nvSpPr>
        <p:spPr>
          <a:xfrm>
            <a:off x="8711158" y="2369152"/>
            <a:ext cx="10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Validate their  </a:t>
            </a:r>
            <a:r>
              <a:rPr lang="en-CA" sz="900" i="1" dirty="0" err="1"/>
              <a:t>genralizability</a:t>
            </a:r>
            <a:endParaRPr lang="en-CA" sz="900" i="1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B326DE0-C472-07FF-075C-90011D484A6D}"/>
              </a:ext>
            </a:extLst>
          </p:cNvPr>
          <p:cNvSpPr txBox="1"/>
          <p:nvPr/>
        </p:nvSpPr>
        <p:spPr>
          <a:xfrm>
            <a:off x="1069401" y="1210777"/>
            <a:ext cx="420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: {'yes': 1252, 'no': 982}</a:t>
            </a:r>
          </a:p>
        </p:txBody>
      </p:sp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E0E28807-4631-235C-C017-CD3FDA65CEE4}"/>
              </a:ext>
            </a:extLst>
          </p:cNvPr>
          <p:cNvCxnSpPr>
            <a:cxnSpLocks/>
          </p:cNvCxnSpPr>
          <p:nvPr/>
        </p:nvCxnSpPr>
        <p:spPr>
          <a:xfrm flipV="1">
            <a:off x="1186305" y="1472204"/>
            <a:ext cx="4725864" cy="1130082"/>
          </a:xfrm>
          <a:prstGeom prst="bentConnector3">
            <a:avLst>
              <a:gd name="adj1" fmla="val 27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DC63AD06-10F4-0E12-CE97-B26163330E77}"/>
              </a:ext>
            </a:extLst>
          </p:cNvPr>
          <p:cNvSpPr txBox="1"/>
          <p:nvPr/>
        </p:nvSpPr>
        <p:spPr>
          <a:xfrm>
            <a:off x="4797896" y="798629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CB1C394F-01F8-EA60-FC85-7AF92623B5C0}"/>
              </a:ext>
            </a:extLst>
          </p:cNvPr>
          <p:cNvSpPr txBox="1"/>
          <p:nvPr/>
        </p:nvSpPr>
        <p:spPr>
          <a:xfrm>
            <a:off x="6090896" y="1661701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095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09A4678C-6567-369D-8780-B5A7FC30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89" y="3062381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AB30BFE5-16CB-D42B-22B9-90C2B755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12" y="3076897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Arrow: Down 1105">
            <a:extLst>
              <a:ext uri="{FF2B5EF4-FFF2-40B4-BE49-F238E27FC236}">
                <a16:creationId xmlns:a16="http://schemas.microsoft.com/office/drawing/2014/main" id="{B616CB0C-78BC-F222-9A32-285DB7D9DE46}"/>
              </a:ext>
            </a:extLst>
          </p:cNvPr>
          <p:cNvSpPr/>
          <p:nvPr/>
        </p:nvSpPr>
        <p:spPr>
          <a:xfrm>
            <a:off x="5364440" y="1191173"/>
            <a:ext cx="167268" cy="1175824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07" name="Arrow: Down 1106">
            <a:extLst>
              <a:ext uri="{FF2B5EF4-FFF2-40B4-BE49-F238E27FC236}">
                <a16:creationId xmlns:a16="http://schemas.microsoft.com/office/drawing/2014/main" id="{F77AB8B6-193B-F7CF-12EC-87D1BFC0DEA7}"/>
              </a:ext>
            </a:extLst>
          </p:cNvPr>
          <p:cNvSpPr/>
          <p:nvPr/>
        </p:nvSpPr>
        <p:spPr>
          <a:xfrm>
            <a:off x="6627604" y="2109783"/>
            <a:ext cx="142094" cy="28924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F2A7214-1F2D-EF5F-6641-CF2F7B150526}"/>
              </a:ext>
            </a:extLst>
          </p:cNvPr>
          <p:cNvSpPr txBox="1"/>
          <p:nvPr/>
        </p:nvSpPr>
        <p:spPr>
          <a:xfrm>
            <a:off x="5795429" y="359378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pic>
        <p:nvPicPr>
          <p:cNvPr id="1111" name="Picture 34" descr="Multiple, several, table, tables icon - Download on Iconfinder">
            <a:extLst>
              <a:ext uri="{FF2B5EF4-FFF2-40B4-BE49-F238E27FC236}">
                <a16:creationId xmlns:a16="http://schemas.microsoft.com/office/drawing/2014/main" id="{B3A86DF8-F7A8-A798-1414-D72D09C7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15" y="3262624"/>
            <a:ext cx="485273" cy="48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1111">
            <a:extLst>
              <a:ext uri="{FF2B5EF4-FFF2-40B4-BE49-F238E27FC236}">
                <a16:creationId xmlns:a16="http://schemas.microsoft.com/office/drawing/2014/main" id="{4DDDE464-37A8-A4A2-C699-E5E6794AF4D0}"/>
              </a:ext>
            </a:extLst>
          </p:cNvPr>
          <p:cNvSpPr/>
          <p:nvPr/>
        </p:nvSpPr>
        <p:spPr>
          <a:xfrm>
            <a:off x="4833891" y="193467"/>
            <a:ext cx="2726506" cy="38662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13" y="5735834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6020245" y="6059370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 flipH="1">
            <a:off x="6351772" y="5056516"/>
            <a:ext cx="14291" cy="56197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AD9C0089-E566-E75E-2DA0-904AE177ABD9}"/>
              </a:ext>
            </a:extLst>
          </p:cNvPr>
          <p:cNvSpPr txBox="1"/>
          <p:nvPr/>
        </p:nvSpPr>
        <p:spPr>
          <a:xfrm>
            <a:off x="9838671" y="3736616"/>
            <a:ext cx="981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Linux Dataset</a:t>
            </a:r>
          </a:p>
        </p:txBody>
      </p: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44BB8712-5A20-B0A4-F380-664B0F2A48AC}"/>
              </a:ext>
            </a:extLst>
          </p:cNvPr>
          <p:cNvCxnSpPr>
            <a:cxnSpLocks/>
          </p:cNvCxnSpPr>
          <p:nvPr/>
        </p:nvCxnSpPr>
        <p:spPr>
          <a:xfrm>
            <a:off x="10224762" y="2899433"/>
            <a:ext cx="0" cy="3294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7185C5BC-2CEA-E203-FE5C-3FF71D3CAA51}"/>
              </a:ext>
            </a:extLst>
          </p:cNvPr>
          <p:cNvSpPr/>
          <p:nvPr/>
        </p:nvSpPr>
        <p:spPr>
          <a:xfrm>
            <a:off x="8513426" y="2763093"/>
            <a:ext cx="1297547" cy="779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CA" sz="1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Migrate.c</a:t>
            </a:r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228600" indent="-228600" algn="ctr">
              <a:buAutoNum type="arabicPeriod"/>
            </a:pPr>
            <a:r>
              <a:rPr lang="en-CA" sz="1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Fsopen.c</a:t>
            </a:r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</a:t>
            </a:r>
            <a:r>
              <a:rPr lang="en-CA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OpenSourceProjects</a:t>
            </a:r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1E493B1-A543-7985-0365-97348D57FF66}"/>
              </a:ext>
            </a:extLst>
          </p:cNvPr>
          <p:cNvSpPr txBox="1"/>
          <p:nvPr/>
        </p:nvSpPr>
        <p:spPr>
          <a:xfrm>
            <a:off x="564444" y="6491111"/>
            <a:ext cx="2363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  <a:cs typeface="Calibri"/>
              </a:rPr>
              <a:t>Introduction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F2E37D-5DC8-956E-4CF1-6C8CF7187564}"/>
              </a:ext>
            </a:extLst>
          </p:cNvPr>
          <p:cNvSpPr txBox="1"/>
          <p:nvPr/>
        </p:nvSpPr>
        <p:spPr>
          <a:xfrm>
            <a:off x="564444" y="6425259"/>
            <a:ext cx="2363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  <a:cs typeface="Calibri"/>
              </a:rPr>
              <a:t>Introduction</a:t>
            </a:r>
          </a:p>
        </p:txBody>
      </p:sp>
      <p:sp>
        <p:nvSpPr>
          <p:cNvPr id="89" name="Flowchart: Stored Data 88">
            <a:extLst>
              <a:ext uri="{FF2B5EF4-FFF2-40B4-BE49-F238E27FC236}">
                <a16:creationId xmlns:a16="http://schemas.microsoft.com/office/drawing/2014/main" id="{335407BA-FF90-D81D-7132-9AD076C1227D}"/>
              </a:ext>
            </a:extLst>
          </p:cNvPr>
          <p:cNvSpPr/>
          <p:nvPr/>
        </p:nvSpPr>
        <p:spPr>
          <a:xfrm rot="10800000">
            <a:off x="4908267" y="3822428"/>
            <a:ext cx="317300" cy="480812"/>
          </a:xfrm>
          <a:prstGeom prst="flowChartOnline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828EE90C-60E5-E34A-0E99-C488FF76A816}"/>
              </a:ext>
            </a:extLst>
          </p:cNvPr>
          <p:cNvSpPr/>
          <p:nvPr/>
        </p:nvSpPr>
        <p:spPr>
          <a:xfrm rot="10800000">
            <a:off x="5225567" y="3822429"/>
            <a:ext cx="317300" cy="480812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Flowchart: Stored Data 90">
            <a:extLst>
              <a:ext uri="{FF2B5EF4-FFF2-40B4-BE49-F238E27FC236}">
                <a16:creationId xmlns:a16="http://schemas.microsoft.com/office/drawing/2014/main" id="{71E43AF4-B65A-9F39-1BE6-CBB1572CCCF0}"/>
              </a:ext>
            </a:extLst>
          </p:cNvPr>
          <p:cNvSpPr/>
          <p:nvPr/>
        </p:nvSpPr>
        <p:spPr>
          <a:xfrm rot="10800000">
            <a:off x="5542867" y="3822428"/>
            <a:ext cx="317300" cy="480812"/>
          </a:xfrm>
          <a:prstGeom prst="flowChartOnline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Flowchart: Stored Data 93">
            <a:extLst>
              <a:ext uri="{FF2B5EF4-FFF2-40B4-BE49-F238E27FC236}">
                <a16:creationId xmlns:a16="http://schemas.microsoft.com/office/drawing/2014/main" id="{BA8C19D8-D025-CA51-A9F3-0F2B08AFFE70}"/>
              </a:ext>
            </a:extLst>
          </p:cNvPr>
          <p:cNvSpPr/>
          <p:nvPr/>
        </p:nvSpPr>
        <p:spPr>
          <a:xfrm rot="10800000">
            <a:off x="4598555" y="3822427"/>
            <a:ext cx="317300" cy="480812"/>
          </a:xfrm>
          <a:prstGeom prst="flowChartOnlineStora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07081D-726F-E406-39B9-05B8FE5C1F59}"/>
              </a:ext>
            </a:extLst>
          </p:cNvPr>
          <p:cNvSpPr txBox="1"/>
          <p:nvPr/>
        </p:nvSpPr>
        <p:spPr>
          <a:xfrm>
            <a:off x="4681522" y="3369652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Extraction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3346022" y="3286210"/>
            <a:ext cx="8588694" cy="34170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2F572D-5C13-5D2D-E3FB-AC2E16B3B8F0}"/>
              </a:ext>
            </a:extLst>
          </p:cNvPr>
          <p:cNvCxnSpPr>
            <a:cxnSpLocks/>
          </p:cNvCxnSpPr>
          <p:nvPr/>
        </p:nvCxnSpPr>
        <p:spPr>
          <a:xfrm flipV="1">
            <a:off x="6045194" y="4062834"/>
            <a:ext cx="1465006" cy="1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9191517" y="4078817"/>
            <a:ext cx="137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7626505" y="4509076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and Rationale Graph</a:t>
            </a:r>
          </a:p>
        </p:txBody>
      </p:sp>
      <p:pic>
        <p:nvPicPr>
          <p:cNvPr id="67" name="Picture 2" descr="Knowledge Graphs – Engine B : Engine B">
            <a:extLst>
              <a:ext uri="{FF2B5EF4-FFF2-40B4-BE49-F238E27FC236}">
                <a16:creationId xmlns:a16="http://schemas.microsoft.com/office/drawing/2014/main" id="{7EA0616D-D13F-2217-0387-AF8FAA6E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664" y="3638535"/>
            <a:ext cx="1096702" cy="9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9578173" y="3328273"/>
            <a:ext cx="238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Validation Mechanisms</a:t>
            </a:r>
          </a:p>
        </p:txBody>
      </p:sp>
      <p:pic>
        <p:nvPicPr>
          <p:cNvPr id="85" name="Picture 4" descr="Download Analysis Download Png HQ PNG Image | FreePNGImg">
            <a:extLst>
              <a:ext uri="{FF2B5EF4-FFF2-40B4-BE49-F238E27FC236}">
                <a16:creationId xmlns:a16="http://schemas.microsoft.com/office/drawing/2014/main" id="{E03CDEEA-FFA8-5B34-6434-71358229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06" y="3828429"/>
            <a:ext cx="646303" cy="6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A81CB-08A8-B7AE-EB9C-01E455020537}"/>
              </a:ext>
            </a:extLst>
          </p:cNvPr>
          <p:cNvSpPr txBox="1"/>
          <p:nvPr/>
        </p:nvSpPr>
        <p:spPr>
          <a:xfrm>
            <a:off x="7830664" y="33229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Structuring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3488660" y="5188872"/>
            <a:ext cx="659534" cy="11366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4258005" y="5201115"/>
            <a:ext cx="737559" cy="1136652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5789617" y="5203142"/>
            <a:ext cx="681678" cy="1136652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6589880" y="5194180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B35B3-7B65-B581-57C4-230727FB30F4}"/>
              </a:ext>
            </a:extLst>
          </p:cNvPr>
          <p:cNvSpPr txBox="1"/>
          <p:nvPr/>
        </p:nvSpPr>
        <p:spPr>
          <a:xfrm>
            <a:off x="3762934" y="638178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3488660" y="5234555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4284941" y="5181688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3575702" y="4875246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5589825" y="4881095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5805893" y="5202839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6527699" y="5223486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FD0E0-3A73-4372-BF36-631A3B75F12F}"/>
              </a:ext>
            </a:extLst>
          </p:cNvPr>
          <p:cNvSpPr txBox="1"/>
          <p:nvPr/>
        </p:nvSpPr>
        <p:spPr>
          <a:xfrm>
            <a:off x="6199198" y="6384986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1AE1A-9AB0-8DB1-ADE9-6825471249E2}"/>
              </a:ext>
            </a:extLst>
          </p:cNvPr>
          <p:cNvSpPr txBox="1"/>
          <p:nvPr/>
        </p:nvSpPr>
        <p:spPr>
          <a:xfrm>
            <a:off x="10341195" y="633182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49" name="Flowchart: Stored Data 48">
            <a:extLst>
              <a:ext uri="{FF2B5EF4-FFF2-40B4-BE49-F238E27FC236}">
                <a16:creationId xmlns:a16="http://schemas.microsoft.com/office/drawing/2014/main" id="{CDA16933-A396-CE11-C999-576B9795323E}"/>
              </a:ext>
            </a:extLst>
          </p:cNvPr>
          <p:cNvSpPr/>
          <p:nvPr/>
        </p:nvSpPr>
        <p:spPr>
          <a:xfrm rot="10800000">
            <a:off x="5689551" y="555229"/>
            <a:ext cx="317300" cy="480812"/>
          </a:xfrm>
          <a:prstGeom prst="flowChartOnline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Flowchart: Stored Data 51">
            <a:extLst>
              <a:ext uri="{FF2B5EF4-FFF2-40B4-BE49-F238E27FC236}">
                <a16:creationId xmlns:a16="http://schemas.microsoft.com/office/drawing/2014/main" id="{F1C61457-2A8F-D8A3-0F48-23663FEF2CCC}"/>
              </a:ext>
            </a:extLst>
          </p:cNvPr>
          <p:cNvSpPr/>
          <p:nvPr/>
        </p:nvSpPr>
        <p:spPr>
          <a:xfrm rot="10800000">
            <a:off x="5379839" y="555228"/>
            <a:ext cx="317300" cy="480812"/>
          </a:xfrm>
          <a:prstGeom prst="flowChartOnlineStora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174105-59AE-BD68-21A9-80B36BA35131}"/>
              </a:ext>
            </a:extLst>
          </p:cNvPr>
          <p:cNvSpPr txBox="1"/>
          <p:nvPr/>
        </p:nvSpPr>
        <p:spPr>
          <a:xfrm>
            <a:off x="5253000" y="240429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Extraction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50A15-1020-26C8-F7F1-A7C9951A5F3C}"/>
              </a:ext>
            </a:extLst>
          </p:cNvPr>
          <p:cNvSpPr/>
          <p:nvPr/>
        </p:nvSpPr>
        <p:spPr>
          <a:xfrm>
            <a:off x="3346023" y="207182"/>
            <a:ext cx="8588694" cy="29845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68FC57-4270-46F9-4852-47E4F48374ED}"/>
              </a:ext>
            </a:extLst>
          </p:cNvPr>
          <p:cNvCxnSpPr>
            <a:cxnSpLocks/>
          </p:cNvCxnSpPr>
          <p:nvPr/>
        </p:nvCxnSpPr>
        <p:spPr>
          <a:xfrm>
            <a:off x="7951252" y="418863"/>
            <a:ext cx="241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633EF-3899-1B6A-B8B6-3782F1B06258}"/>
              </a:ext>
            </a:extLst>
          </p:cNvPr>
          <p:cNvSpPr txBox="1"/>
          <p:nvPr/>
        </p:nvSpPr>
        <p:spPr>
          <a:xfrm>
            <a:off x="10414104" y="217875"/>
            <a:ext cx="238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Linux Analyses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D8B78C-5233-DD06-D8F7-3E2F5AAE7675}"/>
              </a:ext>
            </a:extLst>
          </p:cNvPr>
          <p:cNvSpPr/>
          <p:nvPr/>
        </p:nvSpPr>
        <p:spPr>
          <a:xfrm>
            <a:off x="4558101" y="1170712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6F02D6-0BC3-2F1B-2457-3665D9F5A648}"/>
              </a:ext>
            </a:extLst>
          </p:cNvPr>
          <p:cNvSpPr/>
          <p:nvPr/>
        </p:nvSpPr>
        <p:spPr>
          <a:xfrm>
            <a:off x="5810709" y="1178119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F4E54E1-289B-0297-7C8F-5E47ADED6072}"/>
              </a:ext>
            </a:extLst>
          </p:cNvPr>
          <p:cNvSpPr txBox="1"/>
          <p:nvPr/>
        </p:nvSpPr>
        <p:spPr>
          <a:xfrm>
            <a:off x="5323335" y="1756334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F4B715-808F-3C85-4528-05A309EE0ECD}"/>
              </a:ext>
            </a:extLst>
          </p:cNvPr>
          <p:cNvSpPr txBox="1"/>
          <p:nvPr/>
        </p:nvSpPr>
        <p:spPr>
          <a:xfrm>
            <a:off x="4557570" y="1177647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8D77B1-9B72-B9DF-CF26-F328AF19CF14}"/>
              </a:ext>
            </a:extLst>
          </p:cNvPr>
          <p:cNvSpPr txBox="1"/>
          <p:nvPr/>
        </p:nvSpPr>
        <p:spPr>
          <a:xfrm>
            <a:off x="5818020" y="117020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5820A3-9A0D-DED3-289B-B3B099AD3454}"/>
              </a:ext>
            </a:extLst>
          </p:cNvPr>
          <p:cNvSpPr txBox="1"/>
          <p:nvPr/>
        </p:nvSpPr>
        <p:spPr>
          <a:xfrm>
            <a:off x="11076789" y="199218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22" y="5902574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75" y="5923362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71" y="5491689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82" y="5629612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63" y="5574825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table - Free edit tools icons">
            <a:extLst>
              <a:ext uri="{FF2B5EF4-FFF2-40B4-BE49-F238E27FC236}">
                <a16:creationId xmlns:a16="http://schemas.microsoft.com/office/drawing/2014/main" id="{140BB0E9-B123-CF56-FD40-68C56845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4" y="2862833"/>
            <a:ext cx="846754" cy="8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12,400+ Magnifying Glass Logo Stock Illustrations, Royalty-Free Vector  Graphics &amp; Clip Art - iStock">
            <a:extLst>
              <a:ext uri="{FF2B5EF4-FFF2-40B4-BE49-F238E27FC236}">
                <a16:creationId xmlns:a16="http://schemas.microsoft.com/office/drawing/2014/main" id="{CFB97CBD-4728-0074-34C5-460B7F32F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8" b="11467"/>
          <a:stretch/>
        </p:blipFill>
        <p:spPr bwMode="auto">
          <a:xfrm>
            <a:off x="10888434" y="567790"/>
            <a:ext cx="642145" cy="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2311AE01-8D80-19DF-49C1-28DAF2A59070}"/>
              </a:ext>
            </a:extLst>
          </p:cNvPr>
          <p:cNvSpPr txBox="1"/>
          <p:nvPr/>
        </p:nvSpPr>
        <p:spPr>
          <a:xfrm>
            <a:off x="34223" y="2640661"/>
            <a:ext cx="190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OMM Killer dataset [?]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462EE4A-24AF-145F-A5CE-EE5AB20538FD}"/>
              </a:ext>
            </a:extLst>
          </p:cNvPr>
          <p:cNvCxnSpPr>
            <a:cxnSpLocks/>
            <a:stCxn id="1040" idx="2"/>
          </p:cNvCxnSpPr>
          <p:nvPr/>
        </p:nvCxnSpPr>
        <p:spPr>
          <a:xfrm rot="16200000" flipH="1">
            <a:off x="2541604" y="2155804"/>
            <a:ext cx="401109" cy="350867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1166810" y="4159981"/>
            <a:ext cx="2250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 Decision + Rationale Sentences</a:t>
            </a:r>
          </a:p>
        </p:txBody>
      </p: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61C691B9-CD88-E72C-0218-EB25B3112F03}"/>
              </a:ext>
            </a:extLst>
          </p:cNvPr>
          <p:cNvCxnSpPr>
            <a:cxnSpLocks/>
            <a:stCxn id="123" idx="0"/>
          </p:cNvCxnSpPr>
          <p:nvPr/>
        </p:nvCxnSpPr>
        <p:spPr>
          <a:xfrm rot="5400000" flipH="1" flipV="1">
            <a:off x="2510649" y="654817"/>
            <a:ext cx="463016" cy="350867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938F2D-C49B-BF77-A865-B4B9EFD490E4}"/>
              </a:ext>
            </a:extLst>
          </p:cNvPr>
          <p:cNvSpPr/>
          <p:nvPr/>
        </p:nvSpPr>
        <p:spPr>
          <a:xfrm>
            <a:off x="85525" y="2531317"/>
            <a:ext cx="11980463" cy="4292261"/>
          </a:xfrm>
          <a:prstGeom prst="rect">
            <a:avLst/>
          </a:prstGeom>
          <a:solidFill>
            <a:srgbClr val="DAE3F3">
              <a:alpha val="10196"/>
            </a:srgbClr>
          </a:solid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CA8124A2-B676-0453-D3B7-04D0AA89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46" y="5237324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55C5687-C970-72F1-E929-71913DAE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20" y="5311570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3620402" y="4910805"/>
            <a:ext cx="462917" cy="17357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6038764" y="3055796"/>
            <a:ext cx="4767346" cy="1734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7718456" y="3890356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10205610" y="3625524"/>
            <a:ext cx="6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952063" y="2930790"/>
            <a:ext cx="1218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Rationale</a:t>
            </a:r>
            <a:r>
              <a:rPr lang="en-CA" sz="1400" i="1" dirty="0"/>
              <a:t> </a:t>
            </a:r>
          </a:p>
          <a:p>
            <a:r>
              <a:rPr lang="en-CA" sz="1600" dirty="0">
                <a:solidFill>
                  <a:srgbClr val="C00000"/>
                </a:solidFill>
              </a:rPr>
              <a:t>analyses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6150712" y="3322030"/>
            <a:ext cx="659534" cy="1149367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920057" y="3334272"/>
            <a:ext cx="737559" cy="1142319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8371150" y="3385974"/>
            <a:ext cx="681678" cy="109061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9171413" y="3377012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6150712" y="3367713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976029" y="3320622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6198426" y="3008404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8202260" y="3034425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8387426" y="3385671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9090677" y="3380056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87" y="3972202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27" y="4056520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23" y="3624847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17" y="3751529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96" y="3757657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2568309" y="2570645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rgbClr val="002060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rgbClr val="002060"/>
                </a:solidFill>
              </a:rPr>
              <a:t>       dataset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976509" y="3897113"/>
            <a:ext cx="2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776614" y="3886662"/>
            <a:ext cx="198486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1019234" y="3456228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4" y="4282453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7666951" y="4594891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993623" y="3947777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6005987" y="2767600"/>
            <a:ext cx="3957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</a:t>
            </a:r>
            <a:r>
              <a:rPr lang="en-CA" sz="1600" i="1" dirty="0">
                <a:solidFill>
                  <a:srgbClr val="C00000"/>
                </a:solidFill>
              </a:rPr>
              <a:t>Decision and Rationale Graph </a:t>
            </a:r>
            <a:r>
              <a:rPr lang="en-CA" sz="1600" dirty="0">
                <a:solidFill>
                  <a:srgbClr val="C00000"/>
                </a:solidFill>
              </a:rPr>
              <a:t>construction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352603" y="3841768"/>
            <a:ext cx="2899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</a:t>
            </a:r>
            <a:r>
              <a:rPr lang="en-US" sz="1600" dirty="0">
                <a:solidFill>
                  <a:srgbClr val="C00000"/>
                </a:solidFill>
              </a:rPr>
              <a:t>Automating the extraction of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decision and rationale sentences</a:t>
            </a:r>
            <a:endParaRPr lang="en-CA" sz="1600" dirty="0">
              <a:solidFill>
                <a:srgbClr val="C00000"/>
              </a:solidFill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474586" y="4523835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492702" y="5641619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460409" y="4668618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496397" y="5811148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141233" y="4373180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128770" y="5464210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410092" y="5061787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426133" y="6194045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47" y="4953184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47" y="6082669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745266" y="4663932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756092" y="5709025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410093" y="4346552"/>
            <a:ext cx="2766898" cy="2376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3601552" y="3373551"/>
            <a:ext cx="2444988" cy="26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4177477" y="5197094"/>
            <a:ext cx="921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Manually Validate the predictions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3073903" y="5246715"/>
            <a:ext cx="4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 flipV="1">
            <a:off x="3073903" y="5975913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6949847" y="4963774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252  Decision + Rationale Sentences from Slob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6942595" y="5178235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  Decision + Rationale Sentences from Button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6942270" y="5390270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145  Decision + Rationale Sentences from Junit 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3651382" y="3091271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126012" y="2741850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094045" y="3166970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14" y="3047065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3386370" y="4326069"/>
            <a:ext cx="280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4. Investigation of generalization</a:t>
            </a:r>
          </a:p>
        </p:txBody>
      </p:sp>
      <p:pic>
        <p:nvPicPr>
          <p:cNvPr id="1249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293D1E4C-2A49-1C9E-3FF6-70A1FCAD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62" y="5389898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93F10537-10D9-F8B6-D319-68A4A571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02" y="5468254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D61D7F7-709F-C0BF-06BC-BD0785DE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71" y="5573544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166497" y="3174526"/>
            <a:ext cx="2597629" cy="2719151"/>
            <a:chOff x="150138" y="946236"/>
            <a:chExt cx="1726231" cy="2719151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46322" y="1442697"/>
              <a:ext cx="2719151" cy="1726230"/>
            </a:xfrm>
            <a:prstGeom prst="bentConnector3">
              <a:avLst>
                <a:gd name="adj1" fmla="val 98453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8" y="3665387"/>
              <a:ext cx="204738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B0EF2BB-A2C8-C2F5-FA3F-70C65949524B}"/>
              </a:ext>
            </a:extLst>
          </p:cNvPr>
          <p:cNvCxnSpPr>
            <a:cxnSpLocks/>
          </p:cNvCxnSpPr>
          <p:nvPr/>
        </p:nvCxnSpPr>
        <p:spPr>
          <a:xfrm flipV="1">
            <a:off x="342978" y="3581427"/>
            <a:ext cx="2483371" cy="1208585"/>
          </a:xfrm>
          <a:prstGeom prst="bentConnector3">
            <a:avLst>
              <a:gd name="adj1" fmla="val 114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6CB2-9DD5-2C3D-93B6-F7D05CB10EA6}"/>
              </a:ext>
            </a:extLst>
          </p:cNvPr>
          <p:cNvCxnSpPr>
            <a:cxnSpLocks/>
          </p:cNvCxnSpPr>
          <p:nvPr/>
        </p:nvCxnSpPr>
        <p:spPr>
          <a:xfrm>
            <a:off x="354429" y="4793647"/>
            <a:ext cx="16679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EC105-21FB-75F3-244B-2B7ACBE16BC4}"/>
              </a:ext>
            </a:extLst>
          </p:cNvPr>
          <p:cNvSpPr txBox="1"/>
          <p:nvPr/>
        </p:nvSpPr>
        <p:spPr>
          <a:xfrm>
            <a:off x="6922543" y="5795052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171  Decision + Rationale Sentences from Dubbo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25325-C5A9-4B37-0BE3-1707A52F99E9}"/>
              </a:ext>
            </a:extLst>
          </p:cNvPr>
          <p:cNvSpPr txBox="1"/>
          <p:nvPr/>
        </p:nvSpPr>
        <p:spPr>
          <a:xfrm>
            <a:off x="6909930" y="5977141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  Decision + Rationale Sentences from Retrofit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6355-64F6-154D-B3D8-8D5EDE054F34}"/>
              </a:ext>
            </a:extLst>
          </p:cNvPr>
          <p:cNvSpPr txBox="1"/>
          <p:nvPr/>
        </p:nvSpPr>
        <p:spPr>
          <a:xfrm>
            <a:off x="6909930" y="6170692"/>
            <a:ext cx="336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  Decision + Rationale Sentences from Okhttp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5F07-98CD-1250-FF57-707BD480CC97}"/>
              </a:ext>
            </a:extLst>
          </p:cNvPr>
          <p:cNvSpPr txBox="1"/>
          <p:nvPr/>
        </p:nvSpPr>
        <p:spPr>
          <a:xfrm>
            <a:off x="6922543" y="5594332"/>
            <a:ext cx="378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137  Decision + Rationale Sentences from SpringBoot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EE93-CF22-6EC6-EFDE-DEED803F2884}"/>
              </a:ext>
            </a:extLst>
          </p:cNvPr>
          <p:cNvSpPr/>
          <p:nvPr/>
        </p:nvSpPr>
        <p:spPr>
          <a:xfrm>
            <a:off x="3430521" y="4848215"/>
            <a:ext cx="7375589" cy="1882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 descr="Checked - Free signs icons">
            <a:extLst>
              <a:ext uri="{FF2B5EF4-FFF2-40B4-BE49-F238E27FC236}">
                <a16:creationId xmlns:a16="http://schemas.microsoft.com/office/drawing/2014/main" id="{096F7C76-64B6-D2BF-46B8-12B23750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32" y="4917421"/>
            <a:ext cx="274276" cy="2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arison diagram flat design icon Custom-Designed Icons">
            <a:extLst>
              <a:ext uri="{FF2B5EF4-FFF2-40B4-BE49-F238E27FC236}">
                <a16:creationId xmlns:a16="http://schemas.microsoft.com/office/drawing/2014/main" id="{7F8FF4AC-6C50-DB09-B8C8-0A12FFED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60" y="5899396"/>
            <a:ext cx="567809" cy="3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D0CB0-4EC9-1C20-E689-10DCEFCE581F}"/>
              </a:ext>
            </a:extLst>
          </p:cNvPr>
          <p:cNvSpPr txBox="1"/>
          <p:nvPr/>
        </p:nvSpPr>
        <p:spPr>
          <a:xfrm>
            <a:off x="3533871" y="493314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BFD5B-8341-BBE9-D8CD-C2E2A56979FA}"/>
              </a:ext>
            </a:extLst>
          </p:cNvPr>
          <p:cNvSpPr txBox="1"/>
          <p:nvPr/>
        </p:nvSpPr>
        <p:spPr>
          <a:xfrm>
            <a:off x="3556113" y="6055069"/>
            <a:ext cx="606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 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5E31F-204E-DA19-34E7-8AEE52771E96}"/>
              </a:ext>
            </a:extLst>
          </p:cNvPr>
          <p:cNvSpPr txBox="1"/>
          <p:nvPr/>
        </p:nvSpPr>
        <p:spPr>
          <a:xfrm>
            <a:off x="4112222" y="6232073"/>
            <a:ext cx="1128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 the predictions with the original labeling</a:t>
            </a:r>
          </a:p>
        </p:txBody>
      </p:sp>
      <p:pic>
        <p:nvPicPr>
          <p:cNvPr id="13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A258E31B-EDB6-66E3-9C0A-170258D5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28" y="5648694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A704FAE-A2E5-9F09-5AA8-523F12DE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42" y="5740725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F16914-133E-22FB-175D-9511EB986713}"/>
              </a:ext>
            </a:extLst>
          </p:cNvPr>
          <p:cNvCxnSpPr>
            <a:cxnSpLocks/>
          </p:cNvCxnSpPr>
          <p:nvPr/>
        </p:nvCxnSpPr>
        <p:spPr>
          <a:xfrm flipV="1">
            <a:off x="4927545" y="5601918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F81B9F5-8D95-3902-A743-B1F5C23E7760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5231675" y="4526163"/>
            <a:ext cx="1409956" cy="20422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982894E-48F1-9B21-EC42-1163E8549D77}"/>
              </a:ext>
            </a:extLst>
          </p:cNvPr>
          <p:cNvSpPr/>
          <p:nvPr/>
        </p:nvSpPr>
        <p:spPr>
          <a:xfrm>
            <a:off x="105769" y="350782"/>
            <a:ext cx="11960219" cy="1646524"/>
          </a:xfrm>
          <a:prstGeom prst="rect">
            <a:avLst/>
          </a:prstGeom>
          <a:solidFill>
            <a:srgbClr val="DAE3F3">
              <a:alpha val="10196"/>
            </a:srgbClr>
          </a:solid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5623E0-74E9-3DE3-0798-91BE39E8D0A3}"/>
              </a:ext>
            </a:extLst>
          </p:cNvPr>
          <p:cNvSpPr txBox="1"/>
          <p:nvPr/>
        </p:nvSpPr>
        <p:spPr>
          <a:xfrm>
            <a:off x="99554" y="39484"/>
            <a:ext cx="8454070" cy="307777"/>
          </a:xfrm>
          <a:prstGeom prst="rect">
            <a:avLst/>
          </a:prstGeom>
          <a:solidFill>
            <a:srgbClr val="DAE3F3">
              <a:alpha val="50196"/>
            </a:srgb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accent1"/>
                </a:solidFill>
              </a:rPr>
              <a:t>Dhaouadi et al. 2022</a:t>
            </a:r>
            <a:r>
              <a:rPr lang="en-CA" sz="1400" i="1" dirty="0">
                <a:solidFill>
                  <a:schemeClr val="accent1"/>
                </a:solidFill>
              </a:rPr>
              <a:t>.: High-level Kantara architecture + Preliminary evaluation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ECADF9-8B2E-E5AF-AE36-1543C0FFA05A}"/>
              </a:ext>
            </a:extLst>
          </p:cNvPr>
          <p:cNvSpPr txBox="1"/>
          <p:nvPr/>
        </p:nvSpPr>
        <p:spPr>
          <a:xfrm>
            <a:off x="91159" y="2224573"/>
            <a:ext cx="8485205" cy="307777"/>
          </a:xfrm>
          <a:prstGeom prst="rect">
            <a:avLst/>
          </a:prstGeom>
          <a:solidFill>
            <a:srgbClr val="DAE3F3">
              <a:alpha val="50196"/>
            </a:srgb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accent1"/>
                </a:solidFill>
              </a:rPr>
              <a:t>This work</a:t>
            </a:r>
            <a:r>
              <a:rPr lang="en-CA" sz="1400" i="1" dirty="0">
                <a:solidFill>
                  <a:schemeClr val="accent1"/>
                </a:solidFill>
              </a:rPr>
              <a:t>: Concrete implementation of Kantara + Investigation of its generalization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30F922-4DBD-DA8D-A94B-2D17388C09F0}"/>
              </a:ext>
            </a:extLst>
          </p:cNvPr>
          <p:cNvSpPr/>
          <p:nvPr/>
        </p:nvSpPr>
        <p:spPr>
          <a:xfrm>
            <a:off x="275147" y="588412"/>
            <a:ext cx="660503" cy="1138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EAF32-971D-5F54-980B-E94569B655DD}"/>
              </a:ext>
            </a:extLst>
          </p:cNvPr>
          <p:cNvSpPr/>
          <p:nvPr/>
        </p:nvSpPr>
        <p:spPr>
          <a:xfrm>
            <a:off x="1091652" y="586676"/>
            <a:ext cx="9678657" cy="1135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/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F4EEFD97-D32F-FB1D-BF70-EC34648ACCD7}"/>
              </a:ext>
            </a:extLst>
          </p:cNvPr>
          <p:cNvSpPr txBox="1"/>
          <p:nvPr/>
        </p:nvSpPr>
        <p:spPr>
          <a:xfrm>
            <a:off x="5098577" y="1728705"/>
            <a:ext cx="1938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i="1" dirty="0">
                <a:solidFill>
                  <a:srgbClr val="C00000"/>
                </a:solidFill>
              </a:rPr>
              <a:t>1. Information Inference</a:t>
            </a:r>
          </a:p>
        </p:txBody>
      </p:sp>
      <p:sp>
        <p:nvSpPr>
          <p:cNvPr id="63" name="TextBox 89">
            <a:extLst>
              <a:ext uri="{FF2B5EF4-FFF2-40B4-BE49-F238E27FC236}">
                <a16:creationId xmlns:a16="http://schemas.microsoft.com/office/drawing/2014/main" id="{9665779C-4793-CE0B-287E-E352100C15D9}"/>
              </a:ext>
            </a:extLst>
          </p:cNvPr>
          <p:cNvSpPr txBox="1"/>
          <p:nvPr/>
        </p:nvSpPr>
        <p:spPr>
          <a:xfrm>
            <a:off x="10490558" y="1725399"/>
            <a:ext cx="164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i="1" dirty="0">
                <a:solidFill>
                  <a:srgbClr val="C00000"/>
                </a:solidFill>
              </a:rPr>
              <a:t>2. Analysis Interface</a:t>
            </a:r>
          </a:p>
        </p:txBody>
      </p:sp>
      <p:sp>
        <p:nvSpPr>
          <p:cNvPr id="65" name="TextBox 90">
            <a:extLst>
              <a:ext uri="{FF2B5EF4-FFF2-40B4-BE49-F238E27FC236}">
                <a16:creationId xmlns:a16="http://schemas.microsoft.com/office/drawing/2014/main" id="{9AE116D1-125A-726D-0AC4-4AE9166BFA3C}"/>
              </a:ext>
            </a:extLst>
          </p:cNvPr>
          <p:cNvSpPr txBox="1"/>
          <p:nvPr/>
        </p:nvSpPr>
        <p:spPr>
          <a:xfrm>
            <a:off x="60486" y="343197"/>
            <a:ext cx="113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i="1" dirty="0"/>
              <a:t>Textual Sources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F698D4-CBF7-6561-5BDA-77C7910EB2D5}"/>
              </a:ext>
            </a:extLst>
          </p:cNvPr>
          <p:cNvCxnSpPr>
            <a:cxnSpLocks/>
          </p:cNvCxnSpPr>
          <p:nvPr/>
        </p:nvCxnSpPr>
        <p:spPr>
          <a:xfrm>
            <a:off x="883329" y="1176096"/>
            <a:ext cx="24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7F215-B0D7-4D97-E7C0-7E5DBB789558}"/>
              </a:ext>
            </a:extLst>
          </p:cNvPr>
          <p:cNvSpPr/>
          <p:nvPr/>
        </p:nvSpPr>
        <p:spPr>
          <a:xfrm>
            <a:off x="9645106" y="671954"/>
            <a:ext cx="976262" cy="592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/>
          </a:p>
        </p:txBody>
      </p:sp>
      <p:sp>
        <p:nvSpPr>
          <p:cNvPr id="72" name="TextBox 95">
            <a:extLst>
              <a:ext uri="{FF2B5EF4-FFF2-40B4-BE49-F238E27FC236}">
                <a16:creationId xmlns:a16="http://schemas.microsoft.com/office/drawing/2014/main" id="{240BDC75-E148-1212-7E78-A9054C139994}"/>
              </a:ext>
            </a:extLst>
          </p:cNvPr>
          <p:cNvSpPr txBox="1"/>
          <p:nvPr/>
        </p:nvSpPr>
        <p:spPr>
          <a:xfrm>
            <a:off x="9559735" y="1247598"/>
            <a:ext cx="146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i="1" dirty="0"/>
              <a:t>Decisions and Rationale Graph</a:t>
            </a:r>
          </a:p>
        </p:txBody>
      </p:sp>
      <p:pic>
        <p:nvPicPr>
          <p:cNvPr id="73" name="Picture 72" descr="Knowledge Graphs – Engine B : Engine B">
            <a:extLst>
              <a:ext uri="{FF2B5EF4-FFF2-40B4-BE49-F238E27FC236}">
                <a16:creationId xmlns:a16="http://schemas.microsoft.com/office/drawing/2014/main" id="{1CC0104F-AB2E-20D1-A238-B34BAF28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89" y="706360"/>
            <a:ext cx="740412" cy="5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Email Newsletter Transparent Background - Send Me Your Email, HD Png  Download - kindpng">
            <a:extLst>
              <a:ext uri="{FF2B5EF4-FFF2-40B4-BE49-F238E27FC236}">
                <a16:creationId xmlns:a16="http://schemas.microsoft.com/office/drawing/2014/main" id="{D334E6B6-C1B6-651B-1B28-89091566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0" y="914432"/>
            <a:ext cx="382721" cy="34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Git - Logo Downloads">
            <a:extLst>
              <a:ext uri="{FF2B5EF4-FFF2-40B4-BE49-F238E27FC236}">
                <a16:creationId xmlns:a16="http://schemas.microsoft.com/office/drawing/2014/main" id="{F1D47B9E-6BC3-F4DA-E040-96FF3E07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7" y="647680"/>
            <a:ext cx="501111" cy="19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Forum Icon - Internet Forum - Free Transparent PNG Download - PNGkey">
            <a:extLst>
              <a:ext uri="{FF2B5EF4-FFF2-40B4-BE49-F238E27FC236}">
                <a16:creationId xmlns:a16="http://schemas.microsoft.com/office/drawing/2014/main" id="{103B8217-2CCE-0552-8513-37573489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7" y="1349919"/>
            <a:ext cx="501111" cy="33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71CD42B-3D94-3176-7B5A-85AD0A6B45E4}"/>
              </a:ext>
            </a:extLst>
          </p:cNvPr>
          <p:cNvSpPr/>
          <p:nvPr/>
        </p:nvSpPr>
        <p:spPr>
          <a:xfrm>
            <a:off x="10867713" y="588413"/>
            <a:ext cx="972929" cy="11402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F6DA6E-DBFD-4922-BBD0-9607CFD738A7}"/>
              </a:ext>
            </a:extLst>
          </p:cNvPr>
          <p:cNvSpPr/>
          <p:nvPr/>
        </p:nvSpPr>
        <p:spPr>
          <a:xfrm>
            <a:off x="11025172" y="1030347"/>
            <a:ext cx="683296" cy="57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/>
          </a:p>
        </p:txBody>
      </p:sp>
      <p:sp>
        <p:nvSpPr>
          <p:cNvPr id="87" name="TextBox 109">
            <a:extLst>
              <a:ext uri="{FF2B5EF4-FFF2-40B4-BE49-F238E27FC236}">
                <a16:creationId xmlns:a16="http://schemas.microsoft.com/office/drawing/2014/main" id="{32CE4355-FB9D-DDEE-0CEC-2A4EC7701672}"/>
              </a:ext>
            </a:extLst>
          </p:cNvPr>
          <p:cNvSpPr txBox="1"/>
          <p:nvPr/>
        </p:nvSpPr>
        <p:spPr>
          <a:xfrm>
            <a:off x="10919717" y="589948"/>
            <a:ext cx="867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i="1" dirty="0"/>
              <a:t>   Analysis </a:t>
            </a:r>
          </a:p>
          <a:p>
            <a:r>
              <a:rPr lang="en-CA" sz="1200" i="1" dirty="0"/>
              <a:t>Techniques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ABAC2D9-DDD4-868B-4E52-9C7DB3192360}"/>
              </a:ext>
            </a:extLst>
          </p:cNvPr>
          <p:cNvCxnSpPr>
            <a:cxnSpLocks/>
          </p:cNvCxnSpPr>
          <p:nvPr/>
        </p:nvCxnSpPr>
        <p:spPr>
          <a:xfrm>
            <a:off x="10718772" y="1249677"/>
            <a:ext cx="244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Picture 92" descr="Free Analysis SVG, PNG Icon, Symbol. Download Image.">
            <a:extLst>
              <a:ext uri="{FF2B5EF4-FFF2-40B4-BE49-F238E27FC236}">
                <a16:creationId xmlns:a16="http://schemas.microsoft.com/office/drawing/2014/main" id="{758DCB20-7884-C43B-6856-C6E72FBA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980" y="1073685"/>
            <a:ext cx="550380" cy="52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Flèche : droite 15">
            <a:extLst>
              <a:ext uri="{FF2B5EF4-FFF2-40B4-BE49-F238E27FC236}">
                <a16:creationId xmlns:a16="http://schemas.microsoft.com/office/drawing/2014/main" id="{AC92F021-4C66-2595-1E2C-C93462308BB1}"/>
              </a:ext>
            </a:extLst>
          </p:cNvPr>
          <p:cNvSpPr/>
          <p:nvPr/>
        </p:nvSpPr>
        <p:spPr>
          <a:xfrm>
            <a:off x="1372796" y="697948"/>
            <a:ext cx="2291077" cy="3371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800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Extracting</a:t>
            </a:r>
            <a:r>
              <a:rPr lang="fr-CA" sz="8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800" i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Decision-Rationale</a:t>
            </a:r>
            <a:r>
              <a:rPr lang="fr-CA" sz="8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triples</a:t>
            </a:r>
          </a:p>
        </p:txBody>
      </p:sp>
      <p:sp>
        <p:nvSpPr>
          <p:cNvPr id="1024" name="Flèche : droite 17">
            <a:extLst>
              <a:ext uri="{FF2B5EF4-FFF2-40B4-BE49-F238E27FC236}">
                <a16:creationId xmlns:a16="http://schemas.microsoft.com/office/drawing/2014/main" id="{0C7A89FC-5782-CDE8-AA6E-0D3AF9CD2A3E}"/>
              </a:ext>
            </a:extLst>
          </p:cNvPr>
          <p:cNvSpPr/>
          <p:nvPr/>
        </p:nvSpPr>
        <p:spPr>
          <a:xfrm>
            <a:off x="3832876" y="696201"/>
            <a:ext cx="5499120" cy="3784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800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Extracting</a:t>
            </a:r>
            <a:r>
              <a:rPr lang="fr-CA" sz="8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800" i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Decision-Decision</a:t>
            </a:r>
            <a:r>
              <a:rPr lang="fr-CA" sz="800" i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 </a:t>
            </a:r>
            <a:r>
              <a:rPr lang="fr-CA" sz="800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relationships</a:t>
            </a:r>
          </a:p>
        </p:txBody>
      </p:sp>
      <p:sp>
        <p:nvSpPr>
          <p:cNvPr id="1027" name="Flèche : chevron 12">
            <a:extLst>
              <a:ext uri="{FF2B5EF4-FFF2-40B4-BE49-F238E27FC236}">
                <a16:creationId xmlns:a16="http://schemas.microsoft.com/office/drawing/2014/main" id="{4CC785BA-68B4-951E-8365-C41E49D44B83}"/>
              </a:ext>
            </a:extLst>
          </p:cNvPr>
          <p:cNvSpPr/>
          <p:nvPr/>
        </p:nvSpPr>
        <p:spPr>
          <a:xfrm>
            <a:off x="1305928" y="1113503"/>
            <a:ext cx="1292559" cy="321997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800" dirty="0" err="1">
                <a:solidFill>
                  <a:schemeClr val="bg1"/>
                </a:solidFill>
                <a:cs typeface="Calibri"/>
              </a:rPr>
              <a:t>Decisions</a:t>
            </a:r>
            <a:endParaRPr lang="fr-CA" sz="800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fr-CA" sz="800" dirty="0">
                <a:solidFill>
                  <a:schemeClr val="bg1"/>
                </a:solidFill>
                <a:cs typeface="Calibri"/>
              </a:rPr>
              <a:t>extraction</a:t>
            </a:r>
          </a:p>
        </p:txBody>
      </p:sp>
      <p:sp>
        <p:nvSpPr>
          <p:cNvPr id="1033" name="Flèche : chevron 14">
            <a:extLst>
              <a:ext uri="{FF2B5EF4-FFF2-40B4-BE49-F238E27FC236}">
                <a16:creationId xmlns:a16="http://schemas.microsoft.com/office/drawing/2014/main" id="{36F9D4B9-F2B2-FFFC-75DF-68FB3C08183B}"/>
              </a:ext>
            </a:extLst>
          </p:cNvPr>
          <p:cNvSpPr/>
          <p:nvPr/>
        </p:nvSpPr>
        <p:spPr>
          <a:xfrm>
            <a:off x="2582199" y="1113440"/>
            <a:ext cx="1292559" cy="32734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800" dirty="0" err="1">
                <a:solidFill>
                  <a:schemeClr val="tx1"/>
                </a:solidFill>
                <a:cs typeface="Calibri"/>
              </a:rPr>
              <a:t>Rationale</a:t>
            </a:r>
            <a:endParaRPr lang="fr-CA" sz="8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fr-CA" sz="800" dirty="0">
                <a:solidFill>
                  <a:schemeClr val="tx1"/>
                </a:solidFill>
                <a:cs typeface="Calibri"/>
              </a:rPr>
              <a:t> extraction</a:t>
            </a:r>
          </a:p>
        </p:txBody>
      </p:sp>
      <p:sp>
        <p:nvSpPr>
          <p:cNvPr id="1037" name="Flèche : chevron 18">
            <a:extLst>
              <a:ext uri="{FF2B5EF4-FFF2-40B4-BE49-F238E27FC236}">
                <a16:creationId xmlns:a16="http://schemas.microsoft.com/office/drawing/2014/main" id="{C5E12BF2-6205-1D58-443D-FADBEFCC59F3}"/>
              </a:ext>
            </a:extLst>
          </p:cNvPr>
          <p:cNvSpPr/>
          <p:nvPr/>
        </p:nvSpPr>
        <p:spPr>
          <a:xfrm>
            <a:off x="3923918" y="1119652"/>
            <a:ext cx="1416006" cy="32112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800" dirty="0" err="1">
                <a:solidFill>
                  <a:schemeClr val="tx1"/>
                </a:solidFill>
                <a:cs typeface="Calibri"/>
              </a:rPr>
              <a:t>Relatedness</a:t>
            </a:r>
            <a:endParaRPr lang="fr-CA" sz="8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fr-CA" sz="800" dirty="0">
                <a:solidFill>
                  <a:schemeClr val="tx1"/>
                </a:solidFill>
                <a:cs typeface="Calibri"/>
              </a:rPr>
              <a:t> </a:t>
            </a:r>
            <a:r>
              <a:rPr lang="fr-CA" sz="800" dirty="0" err="1">
                <a:solidFill>
                  <a:schemeClr val="tx1"/>
                </a:solidFill>
                <a:cs typeface="Calibri"/>
              </a:rPr>
              <a:t>relationship</a:t>
            </a:r>
            <a:endParaRPr lang="fr-CA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40" name="Flèche : chevron 20">
            <a:extLst>
              <a:ext uri="{FF2B5EF4-FFF2-40B4-BE49-F238E27FC236}">
                <a16:creationId xmlns:a16="http://schemas.microsoft.com/office/drawing/2014/main" id="{3DD98EA7-658F-73DD-E655-9B7A84BF5565}"/>
              </a:ext>
            </a:extLst>
          </p:cNvPr>
          <p:cNvSpPr/>
          <p:nvPr/>
        </p:nvSpPr>
        <p:spPr>
          <a:xfrm>
            <a:off x="5325725" y="1125483"/>
            <a:ext cx="1343390" cy="332353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800" dirty="0" err="1">
                <a:solidFill>
                  <a:schemeClr val="tx1"/>
                </a:solidFill>
                <a:cs typeface="Calibri"/>
              </a:rPr>
              <a:t>Similar</a:t>
            </a:r>
            <a:r>
              <a:rPr lang="fr-CA" sz="800" dirty="0">
                <a:solidFill>
                  <a:schemeClr val="tx1"/>
                </a:solidFill>
                <a:cs typeface="Calibri"/>
              </a:rPr>
              <a:t> </a:t>
            </a:r>
          </a:p>
          <a:p>
            <a:pPr algn="ctr"/>
            <a:r>
              <a:rPr lang="fr-CA" sz="800" dirty="0" err="1">
                <a:solidFill>
                  <a:schemeClr val="tx1"/>
                </a:solidFill>
                <a:cs typeface="Calibri"/>
              </a:rPr>
              <a:t>relationship</a:t>
            </a:r>
            <a:endParaRPr lang="fr-CA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44" name="Flèche : chevron 22">
            <a:extLst>
              <a:ext uri="{FF2B5EF4-FFF2-40B4-BE49-F238E27FC236}">
                <a16:creationId xmlns:a16="http://schemas.microsoft.com/office/drawing/2014/main" id="{CC4AECB7-C274-5DD2-EFB4-A7EC290DA583}"/>
              </a:ext>
            </a:extLst>
          </p:cNvPr>
          <p:cNvSpPr/>
          <p:nvPr/>
        </p:nvSpPr>
        <p:spPr>
          <a:xfrm>
            <a:off x="6669115" y="1125334"/>
            <a:ext cx="1343390" cy="332353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800" dirty="0" err="1">
                <a:solidFill>
                  <a:schemeClr val="tx1"/>
                </a:solidFill>
                <a:cs typeface="Calibri"/>
              </a:rPr>
              <a:t>Contradicts</a:t>
            </a:r>
            <a:r>
              <a:rPr lang="fr-CA" sz="800" dirty="0">
                <a:solidFill>
                  <a:schemeClr val="tx1"/>
                </a:solidFill>
                <a:cs typeface="Calibri"/>
              </a:rPr>
              <a:t> </a:t>
            </a:r>
            <a:r>
              <a:rPr lang="fr-CA" sz="800" dirty="0" err="1">
                <a:solidFill>
                  <a:schemeClr val="tx1"/>
                </a:solidFill>
                <a:cs typeface="Calibri"/>
              </a:rPr>
              <a:t>relationship</a:t>
            </a:r>
            <a:endParaRPr lang="fr-CA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48" name="Flèche : chevron 24">
            <a:extLst>
              <a:ext uri="{FF2B5EF4-FFF2-40B4-BE49-F238E27FC236}">
                <a16:creationId xmlns:a16="http://schemas.microsoft.com/office/drawing/2014/main" id="{5ADBB03E-EFAE-643B-CED7-345D2B76A8FE}"/>
              </a:ext>
            </a:extLst>
          </p:cNvPr>
          <p:cNvSpPr/>
          <p:nvPr/>
        </p:nvSpPr>
        <p:spPr>
          <a:xfrm>
            <a:off x="7995226" y="1113439"/>
            <a:ext cx="1365175" cy="344248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800" dirty="0" err="1">
                <a:solidFill>
                  <a:schemeClr val="bg1"/>
                </a:solidFill>
                <a:cs typeface="Calibri"/>
              </a:rPr>
              <a:t>History</a:t>
            </a:r>
            <a:r>
              <a:rPr lang="fr-CA" sz="800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algn="ctr"/>
            <a:r>
              <a:rPr lang="fr-CA" sz="800" dirty="0" err="1">
                <a:solidFill>
                  <a:schemeClr val="bg1"/>
                </a:solidFill>
                <a:cs typeface="Calibri"/>
              </a:rPr>
              <a:t>relationship</a:t>
            </a:r>
            <a:endParaRPr lang="fr-CA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26FCBAB-75BA-9923-DC60-F465FE7B8A3C}"/>
              </a:ext>
            </a:extLst>
          </p:cNvPr>
          <p:cNvCxnSpPr>
            <a:cxnSpLocks/>
          </p:cNvCxnSpPr>
          <p:nvPr/>
        </p:nvCxnSpPr>
        <p:spPr>
          <a:xfrm>
            <a:off x="9410234" y="1082526"/>
            <a:ext cx="17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732608C-A331-DB01-3C74-91450CDBE8E6}"/>
              </a:ext>
            </a:extLst>
          </p:cNvPr>
          <p:cNvSpPr/>
          <p:nvPr/>
        </p:nvSpPr>
        <p:spPr>
          <a:xfrm>
            <a:off x="1167862" y="681106"/>
            <a:ext cx="8279505" cy="8116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/>
          </a:p>
        </p:txBody>
      </p:sp>
      <p:sp>
        <p:nvSpPr>
          <p:cNvPr id="1065" name="TextBox 95">
            <a:extLst>
              <a:ext uri="{FF2B5EF4-FFF2-40B4-BE49-F238E27FC236}">
                <a16:creationId xmlns:a16="http://schemas.microsoft.com/office/drawing/2014/main" id="{82E85063-D16A-6595-E9E8-92AC6D60F75A}"/>
              </a:ext>
            </a:extLst>
          </p:cNvPr>
          <p:cNvSpPr txBox="1"/>
          <p:nvPr/>
        </p:nvSpPr>
        <p:spPr>
          <a:xfrm>
            <a:off x="4182557" y="1450222"/>
            <a:ext cx="240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i="1" dirty="0"/>
              <a:t>Decisions and Rationale Extraction</a:t>
            </a:r>
          </a:p>
        </p:txBody>
      </p:sp>
    </p:spTree>
    <p:extLst>
      <p:ext uri="{BB962C8B-B14F-4D97-AF65-F5344CB8AC3E}">
        <p14:creationId xmlns:p14="http://schemas.microsoft.com/office/powerpoint/2010/main" val="28435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CA8124A2-B676-0453-D3B7-04D0AA89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46" y="5207828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55C5687-C970-72F1-E929-71913DAE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20" y="5282074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3620402" y="4881309"/>
            <a:ext cx="462917" cy="17357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6038764" y="3026300"/>
            <a:ext cx="4767346" cy="1734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7718456" y="3860860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10205610" y="3596028"/>
            <a:ext cx="6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952063" y="2901294"/>
            <a:ext cx="1218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Rationale</a:t>
            </a:r>
            <a:r>
              <a:rPr lang="en-CA" sz="1400" i="1" dirty="0"/>
              <a:t> </a:t>
            </a:r>
          </a:p>
          <a:p>
            <a:r>
              <a:rPr lang="en-CA" sz="1600" dirty="0">
                <a:solidFill>
                  <a:srgbClr val="C00000"/>
                </a:solidFill>
              </a:rPr>
              <a:t>analyses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6150712" y="3292534"/>
            <a:ext cx="659534" cy="1149367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920057" y="3304776"/>
            <a:ext cx="737559" cy="1142319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8371150" y="3356478"/>
            <a:ext cx="681678" cy="109061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9171413" y="3347516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6150712" y="3338217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976029" y="3291126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6198426" y="2978908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8202260" y="3004929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8387426" y="3356175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9090677" y="3350560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87" y="3942706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27" y="4027024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23" y="3595351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17" y="3722033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96" y="3728161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2568309" y="2501821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accent1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chemeClr val="accent1"/>
                </a:solidFill>
              </a:rPr>
              <a:t>       dataset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976509" y="3867617"/>
            <a:ext cx="2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776614" y="3857166"/>
            <a:ext cx="198486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1019234" y="3426732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4" y="4252957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7666951" y="4565395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993623" y="3918281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6005987" y="2738104"/>
            <a:ext cx="3957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</a:t>
            </a:r>
            <a:r>
              <a:rPr lang="en-CA" sz="1600" i="1" dirty="0">
                <a:solidFill>
                  <a:srgbClr val="C00000"/>
                </a:solidFill>
              </a:rPr>
              <a:t>Decision and Rationale Graph </a:t>
            </a:r>
            <a:r>
              <a:rPr lang="en-CA" sz="1600" dirty="0">
                <a:solidFill>
                  <a:srgbClr val="C00000"/>
                </a:solidFill>
              </a:rPr>
              <a:t>construction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352603" y="3812272"/>
            <a:ext cx="2899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</a:t>
            </a:r>
            <a:r>
              <a:rPr lang="en-US" sz="1600" dirty="0">
                <a:solidFill>
                  <a:srgbClr val="C00000"/>
                </a:solidFill>
              </a:rPr>
              <a:t>Automating the extraction of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decision and rationale sentences</a:t>
            </a:r>
            <a:endParaRPr lang="en-CA" sz="1600" dirty="0">
              <a:solidFill>
                <a:srgbClr val="C00000"/>
              </a:solidFill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474586" y="4494339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492702" y="5612123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460409" y="4639122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496397" y="5781652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141233" y="4343684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128770" y="5434714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410092" y="5032291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426133" y="6164549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47" y="4923688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47" y="6053173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745266" y="4634436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756092" y="5679529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410093" y="4317056"/>
            <a:ext cx="2766898" cy="2376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3601552" y="3344055"/>
            <a:ext cx="2444988" cy="26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4177477" y="5167598"/>
            <a:ext cx="921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Manually Validate the predictions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3073903" y="5217219"/>
            <a:ext cx="4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 flipV="1">
            <a:off x="3073903" y="5946417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6949847" y="4934278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252  Decision + Rationale Sentences from Slob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6942595" y="5148739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  Decision + Rationale Sentences from Button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6942270" y="5360774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145  Decision + Rationale Sentences from Junit 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3651382" y="3061775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126012" y="2712354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094045" y="3137474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14" y="3017569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3386370" y="4296573"/>
            <a:ext cx="280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4. Investigation of generalization</a:t>
            </a:r>
          </a:p>
        </p:txBody>
      </p:sp>
      <p:pic>
        <p:nvPicPr>
          <p:cNvPr id="1249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293D1E4C-2A49-1C9E-3FF6-70A1FCAD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62" y="5360402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93F10537-10D9-F8B6-D319-68A4A571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02" y="5438758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D61D7F7-709F-C0BF-06BC-BD0785DE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71" y="5544048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166497" y="3145030"/>
            <a:ext cx="2597629" cy="2719151"/>
            <a:chOff x="150138" y="946236"/>
            <a:chExt cx="1726231" cy="2719151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46322" y="1442697"/>
              <a:ext cx="2719151" cy="1726230"/>
            </a:xfrm>
            <a:prstGeom prst="bentConnector3">
              <a:avLst>
                <a:gd name="adj1" fmla="val 98453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8" y="3665387"/>
              <a:ext cx="204738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B0EF2BB-A2C8-C2F5-FA3F-70C65949524B}"/>
              </a:ext>
            </a:extLst>
          </p:cNvPr>
          <p:cNvCxnSpPr>
            <a:cxnSpLocks/>
          </p:cNvCxnSpPr>
          <p:nvPr/>
        </p:nvCxnSpPr>
        <p:spPr>
          <a:xfrm flipV="1">
            <a:off x="342978" y="3551931"/>
            <a:ext cx="2483371" cy="1208585"/>
          </a:xfrm>
          <a:prstGeom prst="bentConnector3">
            <a:avLst>
              <a:gd name="adj1" fmla="val 114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6CB2-9DD5-2C3D-93B6-F7D05CB10EA6}"/>
              </a:ext>
            </a:extLst>
          </p:cNvPr>
          <p:cNvCxnSpPr>
            <a:cxnSpLocks/>
          </p:cNvCxnSpPr>
          <p:nvPr/>
        </p:nvCxnSpPr>
        <p:spPr>
          <a:xfrm>
            <a:off x="354429" y="4764151"/>
            <a:ext cx="16679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EC105-21FB-75F3-244B-2B7ACBE16BC4}"/>
              </a:ext>
            </a:extLst>
          </p:cNvPr>
          <p:cNvSpPr txBox="1"/>
          <p:nvPr/>
        </p:nvSpPr>
        <p:spPr>
          <a:xfrm>
            <a:off x="6922543" y="5765556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171  Decision + Rationale Sentences from Dubbo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25325-C5A9-4B37-0BE3-1707A52F99E9}"/>
              </a:ext>
            </a:extLst>
          </p:cNvPr>
          <p:cNvSpPr txBox="1"/>
          <p:nvPr/>
        </p:nvSpPr>
        <p:spPr>
          <a:xfrm>
            <a:off x="6909930" y="5947645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  Decision + Rationale Sentences from Retrofit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6355-64F6-154D-B3D8-8D5EDE054F34}"/>
              </a:ext>
            </a:extLst>
          </p:cNvPr>
          <p:cNvSpPr txBox="1"/>
          <p:nvPr/>
        </p:nvSpPr>
        <p:spPr>
          <a:xfrm>
            <a:off x="6909930" y="6141196"/>
            <a:ext cx="336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  Decision + Rationale Sentences from Okhttp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5F07-98CD-1250-FF57-707BD480CC97}"/>
              </a:ext>
            </a:extLst>
          </p:cNvPr>
          <p:cNvSpPr txBox="1"/>
          <p:nvPr/>
        </p:nvSpPr>
        <p:spPr>
          <a:xfrm>
            <a:off x="6922543" y="5564836"/>
            <a:ext cx="378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137  Decision + Rationale Sentences from SpringBoot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EE93-CF22-6EC6-EFDE-DEED803F2884}"/>
              </a:ext>
            </a:extLst>
          </p:cNvPr>
          <p:cNvSpPr/>
          <p:nvPr/>
        </p:nvSpPr>
        <p:spPr>
          <a:xfrm>
            <a:off x="3430521" y="4818719"/>
            <a:ext cx="7375589" cy="1882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 descr="Checked - Free signs icons">
            <a:extLst>
              <a:ext uri="{FF2B5EF4-FFF2-40B4-BE49-F238E27FC236}">
                <a16:creationId xmlns:a16="http://schemas.microsoft.com/office/drawing/2014/main" id="{096F7C76-64B6-D2BF-46B8-12B23750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32" y="4887925"/>
            <a:ext cx="274276" cy="2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arison diagram flat design icon Custom-Designed Icons">
            <a:extLst>
              <a:ext uri="{FF2B5EF4-FFF2-40B4-BE49-F238E27FC236}">
                <a16:creationId xmlns:a16="http://schemas.microsoft.com/office/drawing/2014/main" id="{7F8FF4AC-6C50-DB09-B8C8-0A12FFED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60" y="5869900"/>
            <a:ext cx="567809" cy="3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D0CB0-4EC9-1C20-E689-10DCEFCE581F}"/>
              </a:ext>
            </a:extLst>
          </p:cNvPr>
          <p:cNvSpPr txBox="1"/>
          <p:nvPr/>
        </p:nvSpPr>
        <p:spPr>
          <a:xfrm>
            <a:off x="3533871" y="4903646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BFD5B-8341-BBE9-D8CD-C2E2A56979FA}"/>
              </a:ext>
            </a:extLst>
          </p:cNvPr>
          <p:cNvSpPr txBox="1"/>
          <p:nvPr/>
        </p:nvSpPr>
        <p:spPr>
          <a:xfrm>
            <a:off x="3556113" y="6025573"/>
            <a:ext cx="606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 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5E31F-204E-DA19-34E7-8AEE52771E96}"/>
              </a:ext>
            </a:extLst>
          </p:cNvPr>
          <p:cNvSpPr txBox="1"/>
          <p:nvPr/>
        </p:nvSpPr>
        <p:spPr>
          <a:xfrm>
            <a:off x="4112222" y="6202577"/>
            <a:ext cx="1128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 the predictions with the original labeling</a:t>
            </a:r>
          </a:p>
        </p:txBody>
      </p:sp>
      <p:pic>
        <p:nvPicPr>
          <p:cNvPr id="13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A258E31B-EDB6-66E3-9C0A-170258D5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28" y="5619198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A704FAE-A2E5-9F09-5AA8-523F12DE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42" y="5711229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F16914-133E-22FB-175D-9511EB986713}"/>
              </a:ext>
            </a:extLst>
          </p:cNvPr>
          <p:cNvCxnSpPr>
            <a:cxnSpLocks/>
          </p:cNvCxnSpPr>
          <p:nvPr/>
        </p:nvCxnSpPr>
        <p:spPr>
          <a:xfrm flipV="1">
            <a:off x="4927545" y="5572422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B938F2D-C49B-BF77-A865-B4B9EFD490E4}"/>
              </a:ext>
            </a:extLst>
          </p:cNvPr>
          <p:cNvSpPr/>
          <p:nvPr/>
        </p:nvSpPr>
        <p:spPr>
          <a:xfrm>
            <a:off x="85526" y="2501821"/>
            <a:ext cx="11980462" cy="4292261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F81B9F5-8D95-3902-A743-B1F5C23E7760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5231675" y="4496667"/>
            <a:ext cx="1409956" cy="20422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982894E-48F1-9B21-EC42-1163E8549D77}"/>
              </a:ext>
            </a:extLst>
          </p:cNvPr>
          <p:cNvSpPr/>
          <p:nvPr/>
        </p:nvSpPr>
        <p:spPr>
          <a:xfrm>
            <a:off x="105769" y="390110"/>
            <a:ext cx="11980462" cy="1614670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Flèche : droite 15">
            <a:extLst>
              <a:ext uri="{FF2B5EF4-FFF2-40B4-BE49-F238E27FC236}">
                <a16:creationId xmlns:a16="http://schemas.microsoft.com/office/drawing/2014/main" id="{35BAE177-9F9E-2A53-FD93-F1D399CED2EE}"/>
              </a:ext>
            </a:extLst>
          </p:cNvPr>
          <p:cNvSpPr/>
          <p:nvPr/>
        </p:nvSpPr>
        <p:spPr>
          <a:xfrm>
            <a:off x="1913256" y="406161"/>
            <a:ext cx="2506591" cy="56173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0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Extracting</a:t>
            </a:r>
            <a:r>
              <a:rPr lang="fr-CA" sz="10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000" b="1" i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Decision-Rationale</a:t>
            </a:r>
            <a:r>
              <a:rPr lang="fr-CA" sz="10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triples</a:t>
            </a:r>
          </a:p>
        </p:txBody>
      </p:sp>
      <p:sp>
        <p:nvSpPr>
          <p:cNvPr id="21" name="Flèche : droite 17">
            <a:extLst>
              <a:ext uri="{FF2B5EF4-FFF2-40B4-BE49-F238E27FC236}">
                <a16:creationId xmlns:a16="http://schemas.microsoft.com/office/drawing/2014/main" id="{8D5DDE9C-AED4-BDC9-9608-A8D0DFE13622}"/>
              </a:ext>
            </a:extLst>
          </p:cNvPr>
          <p:cNvSpPr/>
          <p:nvPr/>
        </p:nvSpPr>
        <p:spPr>
          <a:xfrm>
            <a:off x="4490342" y="406161"/>
            <a:ext cx="5351668" cy="56173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0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Extracting</a:t>
            </a:r>
            <a:r>
              <a:rPr lang="fr-CA" sz="10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000" b="1" i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Decision-Decision</a:t>
            </a:r>
            <a:r>
              <a:rPr lang="fr-CA" sz="1000" b="1" i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 </a:t>
            </a:r>
            <a:r>
              <a:rPr lang="fr-CA" sz="10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relationships</a:t>
            </a:r>
          </a:p>
        </p:txBody>
      </p:sp>
      <p:grpSp>
        <p:nvGrpSpPr>
          <p:cNvPr id="22" name="Groupe 53">
            <a:extLst>
              <a:ext uri="{FF2B5EF4-FFF2-40B4-BE49-F238E27FC236}">
                <a16:creationId xmlns:a16="http://schemas.microsoft.com/office/drawing/2014/main" id="{CDA631A1-F690-0F06-47B8-F2A9A2E28FBE}"/>
              </a:ext>
            </a:extLst>
          </p:cNvPr>
          <p:cNvGrpSpPr/>
          <p:nvPr/>
        </p:nvGrpSpPr>
        <p:grpSpPr>
          <a:xfrm>
            <a:off x="1880137" y="987213"/>
            <a:ext cx="1414146" cy="801314"/>
            <a:chOff x="447398" y="4176906"/>
            <a:chExt cx="1994646" cy="1614506"/>
          </a:xfrm>
        </p:grpSpPr>
        <p:sp>
          <p:nvSpPr>
            <p:cNvPr id="23" name="Flèche : chevron 12">
              <a:extLst>
                <a:ext uri="{FF2B5EF4-FFF2-40B4-BE49-F238E27FC236}">
                  <a16:creationId xmlns:a16="http://schemas.microsoft.com/office/drawing/2014/main" id="{C79838B1-C319-9CAB-A229-7A4C45290DD6}"/>
                </a:ext>
              </a:extLst>
            </p:cNvPr>
            <p:cNvSpPr/>
            <p:nvPr/>
          </p:nvSpPr>
          <p:spPr>
            <a:xfrm>
              <a:off x="447398" y="4176906"/>
              <a:ext cx="1994646" cy="874057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200" b="1" err="1">
                  <a:solidFill>
                    <a:schemeClr val="bg1"/>
                  </a:solidFill>
                  <a:cs typeface="Calibri"/>
                </a:rPr>
                <a:t>Decisions</a:t>
              </a:r>
              <a:endParaRPr lang="fr-CA" sz="1200" b="1">
                <a:solidFill>
                  <a:schemeClr val="bg1"/>
                </a:solidFill>
                <a:cs typeface="Calibri"/>
              </a:endParaRPr>
            </a:p>
            <a:p>
              <a:pPr algn="ctr"/>
              <a:r>
                <a:rPr lang="fr-CA" sz="1200" b="1" dirty="0">
                  <a:solidFill>
                    <a:schemeClr val="bg1"/>
                  </a:solidFill>
                  <a:cs typeface="Calibri"/>
                </a:rPr>
                <a:t>extraction</a:t>
              </a:r>
            </a:p>
          </p:txBody>
        </p:sp>
        <p:sp>
          <p:nvSpPr>
            <p:cNvPr id="24" name="ZoneTexte 35">
              <a:extLst>
                <a:ext uri="{FF2B5EF4-FFF2-40B4-BE49-F238E27FC236}">
                  <a16:creationId xmlns:a16="http://schemas.microsoft.com/office/drawing/2014/main" id="{9F84D497-AF78-A4B4-8CB9-325183BBF23A}"/>
                </a:ext>
              </a:extLst>
            </p:cNvPr>
            <p:cNvSpPr txBox="1"/>
            <p:nvPr/>
          </p:nvSpPr>
          <p:spPr>
            <a:xfrm>
              <a:off x="595992" y="5233308"/>
              <a:ext cx="1465487" cy="5581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sz="1200" i="1" dirty="0">
                  <a:cs typeface="Calibri"/>
                </a:rPr>
                <a:t>Classification</a:t>
              </a:r>
            </a:p>
          </p:txBody>
        </p:sp>
      </p:grpSp>
      <p:grpSp>
        <p:nvGrpSpPr>
          <p:cNvPr id="25" name="Groupe 54">
            <a:extLst>
              <a:ext uri="{FF2B5EF4-FFF2-40B4-BE49-F238E27FC236}">
                <a16:creationId xmlns:a16="http://schemas.microsoft.com/office/drawing/2014/main" id="{96732809-7772-6407-447E-98AE70583955}"/>
              </a:ext>
            </a:extLst>
          </p:cNvPr>
          <p:cNvGrpSpPr/>
          <p:nvPr/>
        </p:nvGrpSpPr>
        <p:grpSpPr>
          <a:xfrm>
            <a:off x="3079778" y="981885"/>
            <a:ext cx="1414146" cy="947550"/>
            <a:chOff x="2139486" y="4166172"/>
            <a:chExt cx="1994646" cy="1909145"/>
          </a:xfrm>
        </p:grpSpPr>
        <p:sp>
          <p:nvSpPr>
            <p:cNvPr id="26" name="Flèche : chevron 14">
              <a:extLst>
                <a:ext uri="{FF2B5EF4-FFF2-40B4-BE49-F238E27FC236}">
                  <a16:creationId xmlns:a16="http://schemas.microsoft.com/office/drawing/2014/main" id="{7D4BF375-3BF4-4105-5F13-A1ABC1500C6E}"/>
                </a:ext>
              </a:extLst>
            </p:cNvPr>
            <p:cNvSpPr/>
            <p:nvPr/>
          </p:nvSpPr>
          <p:spPr>
            <a:xfrm>
              <a:off x="2139486" y="4166172"/>
              <a:ext cx="1994646" cy="874057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200" b="1" dirty="0" err="1">
                  <a:solidFill>
                    <a:schemeClr val="tx1"/>
                  </a:solidFill>
                  <a:cs typeface="Calibri"/>
                </a:rPr>
                <a:t>Rationale</a:t>
              </a:r>
              <a:r>
                <a:rPr lang="fr-CA" sz="1200" b="1" dirty="0">
                  <a:solidFill>
                    <a:schemeClr val="tx1"/>
                  </a:solidFill>
                  <a:cs typeface="Calibri"/>
                </a:rPr>
                <a:t> extraction</a:t>
              </a:r>
            </a:p>
          </p:txBody>
        </p:sp>
        <p:sp>
          <p:nvSpPr>
            <p:cNvPr id="27" name="ZoneTexte 47">
              <a:extLst>
                <a:ext uri="{FF2B5EF4-FFF2-40B4-BE49-F238E27FC236}">
                  <a16:creationId xmlns:a16="http://schemas.microsoft.com/office/drawing/2014/main" id="{C739E0B8-72A6-8BB8-59E4-B417D5B69ECA}"/>
                </a:ext>
              </a:extLst>
            </p:cNvPr>
            <p:cNvSpPr txBox="1"/>
            <p:nvPr/>
          </p:nvSpPr>
          <p:spPr>
            <a:xfrm>
              <a:off x="2185306" y="5145144"/>
              <a:ext cx="1607002" cy="93017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sz="1200" i="1" dirty="0" err="1">
                  <a:cs typeface="Calibri"/>
                </a:rPr>
                <a:t>Semantic</a:t>
              </a:r>
              <a:r>
                <a:rPr lang="fr-CA" sz="1200" i="1" dirty="0">
                  <a:cs typeface="Calibri"/>
                </a:rPr>
                <a:t> </a:t>
              </a:r>
              <a:r>
                <a:rPr lang="fr-CA" sz="1200" i="1" dirty="0" err="1">
                  <a:cs typeface="Calibri"/>
                </a:rPr>
                <a:t>Role</a:t>
              </a:r>
              <a:endParaRPr lang="fr-CA" sz="1200" i="1" dirty="0">
                <a:cs typeface="Calibri"/>
              </a:endParaRPr>
            </a:p>
            <a:p>
              <a:r>
                <a:rPr lang="fr-CA" sz="1200" i="1" dirty="0">
                  <a:cs typeface="Calibri"/>
                </a:rPr>
                <a:t>    </a:t>
              </a:r>
              <a:r>
                <a:rPr lang="fr-CA" sz="1200" i="1" dirty="0" err="1">
                  <a:cs typeface="Calibri"/>
                </a:rPr>
                <a:t>Labeling</a:t>
              </a:r>
              <a:endParaRPr lang="fr-CA" sz="1200" i="1" dirty="0">
                <a:cs typeface="Calibri"/>
              </a:endParaRPr>
            </a:p>
          </p:txBody>
        </p:sp>
      </p:grpSp>
      <p:grpSp>
        <p:nvGrpSpPr>
          <p:cNvPr id="28" name="Groupe 55">
            <a:extLst>
              <a:ext uri="{FF2B5EF4-FFF2-40B4-BE49-F238E27FC236}">
                <a16:creationId xmlns:a16="http://schemas.microsoft.com/office/drawing/2014/main" id="{F07C20C0-4139-E55B-FE64-F76382ED5168}"/>
              </a:ext>
            </a:extLst>
          </p:cNvPr>
          <p:cNvGrpSpPr/>
          <p:nvPr/>
        </p:nvGrpSpPr>
        <p:grpSpPr>
          <a:xfrm>
            <a:off x="4370726" y="992540"/>
            <a:ext cx="1549205" cy="823002"/>
            <a:chOff x="3960362" y="4187637"/>
            <a:chExt cx="2185146" cy="1658201"/>
          </a:xfrm>
        </p:grpSpPr>
        <p:sp>
          <p:nvSpPr>
            <p:cNvPr id="29" name="Flèche : chevron 18">
              <a:extLst>
                <a:ext uri="{FF2B5EF4-FFF2-40B4-BE49-F238E27FC236}">
                  <a16:creationId xmlns:a16="http://schemas.microsoft.com/office/drawing/2014/main" id="{78066B9B-BF71-91DE-A54A-BD79E489FA6C}"/>
                </a:ext>
              </a:extLst>
            </p:cNvPr>
            <p:cNvSpPr/>
            <p:nvPr/>
          </p:nvSpPr>
          <p:spPr>
            <a:xfrm>
              <a:off x="3960362" y="4187637"/>
              <a:ext cx="2185146" cy="874057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200" b="1" dirty="0" err="1">
                  <a:solidFill>
                    <a:schemeClr val="tx1"/>
                  </a:solidFill>
                  <a:cs typeface="Calibri"/>
                </a:rPr>
                <a:t>Relatedness</a:t>
              </a:r>
              <a:r>
                <a:rPr lang="fr-CA" sz="1200" b="1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200" b="1" dirty="0" err="1">
                  <a:solidFill>
                    <a:schemeClr val="tx1"/>
                  </a:solidFill>
                  <a:cs typeface="Calibri"/>
                </a:rPr>
                <a:t>relationship</a:t>
              </a:r>
            </a:p>
          </p:txBody>
        </p:sp>
        <p:sp>
          <p:nvSpPr>
            <p:cNvPr id="34" name="ZoneTexte 49">
              <a:extLst>
                <a:ext uri="{FF2B5EF4-FFF2-40B4-BE49-F238E27FC236}">
                  <a16:creationId xmlns:a16="http://schemas.microsoft.com/office/drawing/2014/main" id="{7C608298-9EFE-FE5B-5E65-AEA205DEA6BF}"/>
                </a:ext>
              </a:extLst>
            </p:cNvPr>
            <p:cNvSpPr txBox="1"/>
            <p:nvPr/>
          </p:nvSpPr>
          <p:spPr>
            <a:xfrm>
              <a:off x="4166506" y="5287735"/>
              <a:ext cx="1465487" cy="55810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sz="1200" i="1" dirty="0">
                  <a:cs typeface="Calibri"/>
                </a:rPr>
                <a:t>Classification</a:t>
              </a:r>
            </a:p>
          </p:txBody>
        </p:sp>
      </p:grpSp>
      <p:grpSp>
        <p:nvGrpSpPr>
          <p:cNvPr id="35" name="Groupe 56">
            <a:extLst>
              <a:ext uri="{FF2B5EF4-FFF2-40B4-BE49-F238E27FC236}">
                <a16:creationId xmlns:a16="http://schemas.microsoft.com/office/drawing/2014/main" id="{B24AB9CE-8E1A-7E5A-CA2E-5A6694D2F2F2}"/>
              </a:ext>
            </a:extLst>
          </p:cNvPr>
          <p:cNvGrpSpPr/>
          <p:nvPr/>
        </p:nvGrpSpPr>
        <p:grpSpPr>
          <a:xfrm>
            <a:off x="5729262" y="997865"/>
            <a:ext cx="1469758" cy="913852"/>
            <a:chOff x="5876569" y="4198371"/>
            <a:chExt cx="2073087" cy="1841249"/>
          </a:xfrm>
        </p:grpSpPr>
        <p:sp>
          <p:nvSpPr>
            <p:cNvPr id="36" name="Flèche : chevron 20">
              <a:extLst>
                <a:ext uri="{FF2B5EF4-FFF2-40B4-BE49-F238E27FC236}">
                  <a16:creationId xmlns:a16="http://schemas.microsoft.com/office/drawing/2014/main" id="{1BB3174A-94B3-3768-8316-0C0404214DEA}"/>
                </a:ext>
              </a:extLst>
            </p:cNvPr>
            <p:cNvSpPr/>
            <p:nvPr/>
          </p:nvSpPr>
          <p:spPr>
            <a:xfrm>
              <a:off x="5876569" y="4198371"/>
              <a:ext cx="2073087" cy="874057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200" b="1" dirty="0" err="1">
                  <a:solidFill>
                    <a:schemeClr val="tx1"/>
                  </a:solidFill>
                  <a:cs typeface="Calibri"/>
                </a:rPr>
                <a:t>Similar</a:t>
              </a:r>
              <a:r>
                <a:rPr lang="fr-CA" sz="1200" b="1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200" b="1" dirty="0" err="1">
                  <a:solidFill>
                    <a:schemeClr val="tx1"/>
                  </a:solidFill>
                  <a:cs typeface="Calibri"/>
                </a:rPr>
                <a:t>relationship</a:t>
              </a:r>
              <a:endParaRPr lang="fr-CA" sz="12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37" name="ZoneTexte 50">
              <a:extLst>
                <a:ext uri="{FF2B5EF4-FFF2-40B4-BE49-F238E27FC236}">
                  <a16:creationId xmlns:a16="http://schemas.microsoft.com/office/drawing/2014/main" id="{EEC6E8A8-EE85-F537-8A42-8373E1791B0E}"/>
                </a:ext>
              </a:extLst>
            </p:cNvPr>
            <p:cNvSpPr txBox="1"/>
            <p:nvPr/>
          </p:nvSpPr>
          <p:spPr>
            <a:xfrm>
              <a:off x="6180364" y="5109447"/>
              <a:ext cx="1465488" cy="93017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sz="1200" i="1" dirty="0" err="1">
                  <a:cs typeface="Calibri"/>
                </a:rPr>
                <a:t>Text</a:t>
              </a:r>
              <a:r>
                <a:rPr lang="fr-CA" sz="1200" i="1" dirty="0">
                  <a:cs typeface="Calibri"/>
                </a:rPr>
                <a:t> </a:t>
              </a:r>
              <a:r>
                <a:rPr lang="fr-CA" sz="1200" i="1" dirty="0" err="1">
                  <a:cs typeface="Calibri"/>
                </a:rPr>
                <a:t>Similarity</a:t>
              </a:r>
              <a:endParaRPr lang="fr-CA" sz="1200" i="1" dirty="0">
                <a:cs typeface="Calibri"/>
              </a:endParaRPr>
            </a:p>
          </p:txBody>
        </p:sp>
      </p:grpSp>
      <p:grpSp>
        <p:nvGrpSpPr>
          <p:cNvPr id="38" name="Groupe 57">
            <a:extLst>
              <a:ext uri="{FF2B5EF4-FFF2-40B4-BE49-F238E27FC236}">
                <a16:creationId xmlns:a16="http://schemas.microsoft.com/office/drawing/2014/main" id="{B22D1F14-7385-87E8-B444-3B428D3DD4C4}"/>
              </a:ext>
            </a:extLst>
          </p:cNvPr>
          <p:cNvGrpSpPr/>
          <p:nvPr/>
        </p:nvGrpSpPr>
        <p:grpSpPr>
          <a:xfrm>
            <a:off x="7016293" y="992539"/>
            <a:ext cx="1469758" cy="948676"/>
            <a:chOff x="7691921" y="4187637"/>
            <a:chExt cx="2073087" cy="1911411"/>
          </a:xfrm>
        </p:grpSpPr>
        <p:sp>
          <p:nvSpPr>
            <p:cNvPr id="40" name="Flèche : chevron 22">
              <a:extLst>
                <a:ext uri="{FF2B5EF4-FFF2-40B4-BE49-F238E27FC236}">
                  <a16:creationId xmlns:a16="http://schemas.microsoft.com/office/drawing/2014/main" id="{65446B4A-4263-1973-4DD3-BE37B85C9960}"/>
                </a:ext>
              </a:extLst>
            </p:cNvPr>
            <p:cNvSpPr/>
            <p:nvPr/>
          </p:nvSpPr>
          <p:spPr>
            <a:xfrm>
              <a:off x="7691921" y="4187637"/>
              <a:ext cx="2073087" cy="874057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200" b="1" dirty="0" err="1">
                  <a:solidFill>
                    <a:schemeClr val="tx1"/>
                  </a:solidFill>
                  <a:cs typeface="Calibri"/>
                </a:rPr>
                <a:t>Contradicts</a:t>
              </a:r>
              <a:r>
                <a:rPr lang="fr-CA" sz="1200" b="1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200" b="1" dirty="0" err="1">
                  <a:solidFill>
                    <a:schemeClr val="tx1"/>
                  </a:solidFill>
                  <a:cs typeface="Calibri"/>
                </a:rPr>
                <a:t>relationship</a:t>
              </a:r>
              <a:endParaRPr lang="fr-CA" sz="12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46" name="ZoneTexte 51">
              <a:extLst>
                <a:ext uri="{FF2B5EF4-FFF2-40B4-BE49-F238E27FC236}">
                  <a16:creationId xmlns:a16="http://schemas.microsoft.com/office/drawing/2014/main" id="{FCD51B83-EA49-CC58-CF23-7E64AADBF12C}"/>
                </a:ext>
              </a:extLst>
            </p:cNvPr>
            <p:cNvSpPr txBox="1"/>
            <p:nvPr/>
          </p:nvSpPr>
          <p:spPr>
            <a:xfrm>
              <a:off x="7693477" y="5168876"/>
              <a:ext cx="1890029" cy="9301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sz="1200" i="1" dirty="0">
                  <a:cs typeface="Calibri"/>
                </a:rPr>
                <a:t>Natural </a:t>
              </a:r>
              <a:r>
                <a:rPr lang="fr-CA" sz="1200" i="1" dirty="0" err="1">
                  <a:cs typeface="Calibri"/>
                </a:rPr>
                <a:t>Language</a:t>
              </a:r>
              <a:endParaRPr lang="fr-CA" sz="1200" i="1" dirty="0">
                <a:cs typeface="Calibri"/>
              </a:endParaRPr>
            </a:p>
            <a:p>
              <a:r>
                <a:rPr lang="fr-CA" sz="1200" i="1" dirty="0">
                  <a:cs typeface="Calibri"/>
                </a:rPr>
                <a:t>       </a:t>
              </a:r>
              <a:r>
                <a:rPr lang="fr-CA" sz="1200" i="1" dirty="0" err="1">
                  <a:cs typeface="Calibri"/>
                </a:rPr>
                <a:t>Inference</a:t>
              </a:r>
              <a:endParaRPr lang="fr-CA" sz="1200" i="1" dirty="0">
                <a:cs typeface="Calibri"/>
              </a:endParaRPr>
            </a:p>
          </p:txBody>
        </p:sp>
      </p:grpSp>
      <p:grpSp>
        <p:nvGrpSpPr>
          <p:cNvPr id="47" name="Groupe 58">
            <a:extLst>
              <a:ext uri="{FF2B5EF4-FFF2-40B4-BE49-F238E27FC236}">
                <a16:creationId xmlns:a16="http://schemas.microsoft.com/office/drawing/2014/main" id="{C24FD99A-4DC3-3811-CC0E-55F40C621CE6}"/>
              </a:ext>
            </a:extLst>
          </p:cNvPr>
          <p:cNvGrpSpPr/>
          <p:nvPr/>
        </p:nvGrpSpPr>
        <p:grpSpPr>
          <a:xfrm>
            <a:off x="8279493" y="997867"/>
            <a:ext cx="1493592" cy="817675"/>
            <a:chOff x="9473657" y="4198371"/>
            <a:chExt cx="2106704" cy="1647470"/>
          </a:xfrm>
        </p:grpSpPr>
        <p:sp>
          <p:nvSpPr>
            <p:cNvPr id="48" name="Flèche : chevron 24">
              <a:extLst>
                <a:ext uri="{FF2B5EF4-FFF2-40B4-BE49-F238E27FC236}">
                  <a16:creationId xmlns:a16="http://schemas.microsoft.com/office/drawing/2014/main" id="{073AF1A2-8E79-17D8-1548-EFE13BB57F50}"/>
                </a:ext>
              </a:extLst>
            </p:cNvPr>
            <p:cNvSpPr/>
            <p:nvPr/>
          </p:nvSpPr>
          <p:spPr>
            <a:xfrm>
              <a:off x="9473657" y="4198371"/>
              <a:ext cx="2106704" cy="874057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200" b="1" dirty="0" err="1">
                  <a:solidFill>
                    <a:schemeClr val="bg1"/>
                  </a:solidFill>
                  <a:cs typeface="Calibri"/>
                </a:rPr>
                <a:t>History</a:t>
              </a:r>
              <a:r>
                <a:rPr lang="fr-CA" sz="1200" b="1" dirty="0">
                  <a:solidFill>
                    <a:schemeClr val="bg1"/>
                  </a:solidFill>
                  <a:cs typeface="Calibri"/>
                </a:rPr>
                <a:t> </a:t>
              </a:r>
            </a:p>
            <a:p>
              <a:pPr algn="ctr"/>
              <a:r>
                <a:rPr lang="fr-CA" sz="1200" b="1" err="1">
                  <a:solidFill>
                    <a:schemeClr val="bg1"/>
                  </a:solidFill>
                  <a:cs typeface="Calibri"/>
                </a:rPr>
                <a:t>relationship</a:t>
              </a:r>
              <a:endParaRPr lang="fr-CA" sz="1200" b="1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49" name="ZoneTexte 52">
              <a:extLst>
                <a:ext uri="{FF2B5EF4-FFF2-40B4-BE49-F238E27FC236}">
                  <a16:creationId xmlns:a16="http://schemas.microsoft.com/office/drawing/2014/main" id="{5FCF7A4B-EB9C-030B-8B15-9989C89643C2}"/>
                </a:ext>
              </a:extLst>
            </p:cNvPr>
            <p:cNvSpPr txBox="1"/>
            <p:nvPr/>
          </p:nvSpPr>
          <p:spPr>
            <a:xfrm>
              <a:off x="9892392" y="5287737"/>
              <a:ext cx="1465487" cy="5581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sz="1200" i="1" dirty="0" err="1">
                  <a:cs typeface="Calibri"/>
                </a:rPr>
                <a:t>Heuristics</a:t>
              </a:r>
              <a:endParaRPr lang="fr-CA" sz="1200" i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5623E0-74E9-3DE3-0798-91BE39E8D0A3}"/>
              </a:ext>
            </a:extLst>
          </p:cNvPr>
          <p:cNvSpPr txBox="1"/>
          <p:nvPr/>
        </p:nvSpPr>
        <p:spPr>
          <a:xfrm>
            <a:off x="99554" y="78812"/>
            <a:ext cx="845407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accent1"/>
                </a:solidFill>
              </a:rPr>
              <a:t>Dhaouadi et al. 2022</a:t>
            </a:r>
            <a:r>
              <a:rPr lang="en-CA" sz="1400" i="1" dirty="0">
                <a:solidFill>
                  <a:schemeClr val="accent1"/>
                </a:solidFill>
              </a:rPr>
              <a:t>.: High-level Kantara architecture + preliminary evaluation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ECADF9-8B2E-E5AF-AE36-1543C0FFA05A}"/>
              </a:ext>
            </a:extLst>
          </p:cNvPr>
          <p:cNvSpPr txBox="1"/>
          <p:nvPr/>
        </p:nvSpPr>
        <p:spPr>
          <a:xfrm>
            <a:off x="91159" y="2195077"/>
            <a:ext cx="848520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accent1"/>
                </a:solidFill>
              </a:rPr>
              <a:t>This work</a:t>
            </a:r>
            <a:r>
              <a:rPr lang="en-CA" sz="1400" i="1" dirty="0">
                <a:solidFill>
                  <a:schemeClr val="accent1"/>
                </a:solidFill>
              </a:rPr>
              <a:t>: Concrete implementation of Kantara + investigation of its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84853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CA8124A2-B676-0453-D3B7-04D0AA89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890" y="3064406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55C5687-C970-72F1-E929-71913DAE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64" y="3138652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3541746" y="2737887"/>
            <a:ext cx="462917" cy="17357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5960108" y="882878"/>
            <a:ext cx="4767346" cy="1734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7639800" y="1717438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10126954" y="1452606"/>
            <a:ext cx="6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893071" y="767705"/>
            <a:ext cx="195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Rationale</a:t>
            </a:r>
            <a:r>
              <a:rPr lang="en-CA" sz="1400" i="1" dirty="0"/>
              <a:t> </a:t>
            </a:r>
          </a:p>
          <a:p>
            <a:r>
              <a:rPr lang="en-CA" sz="1600" dirty="0">
                <a:solidFill>
                  <a:srgbClr val="C00000"/>
                </a:solidFill>
              </a:rPr>
              <a:t>analyses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6072056" y="1149112"/>
            <a:ext cx="659534" cy="1149367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841401" y="1161354"/>
            <a:ext cx="737559" cy="1142319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8292494" y="1213056"/>
            <a:ext cx="681678" cy="109061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9092757" y="1204094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6072056" y="1194795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897373" y="1147704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6119770" y="835486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8123604" y="861507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8308770" y="1212753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9012021" y="1207138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31" y="1799284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71" y="1883602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67" y="1451929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61" y="1578611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340" y="1584739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2489653" y="358399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accent1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chemeClr val="accent1"/>
                </a:solidFill>
              </a:rPr>
              <a:t>       dataset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897853" y="1724195"/>
            <a:ext cx="2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697958" y="1713744"/>
            <a:ext cx="198486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0960242" y="1283310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38" y="2109535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7588295" y="2421973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914967" y="1774859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5927331" y="594682"/>
            <a:ext cx="3957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</a:t>
            </a:r>
            <a:r>
              <a:rPr lang="en-CA" sz="1600" i="1" dirty="0">
                <a:solidFill>
                  <a:srgbClr val="C00000"/>
                </a:solidFill>
              </a:rPr>
              <a:t>Decision and Rationale Graph </a:t>
            </a:r>
            <a:r>
              <a:rPr lang="en-CA" sz="1600" dirty="0">
                <a:solidFill>
                  <a:srgbClr val="C00000"/>
                </a:solidFill>
              </a:rPr>
              <a:t>construction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214955" y="1668850"/>
            <a:ext cx="2899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</a:t>
            </a:r>
            <a:r>
              <a:rPr lang="en-US" sz="1600" dirty="0">
                <a:solidFill>
                  <a:srgbClr val="C00000"/>
                </a:solidFill>
              </a:rPr>
              <a:t>Automating the extraction of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decision and rationale sentences</a:t>
            </a:r>
            <a:endParaRPr lang="en-CA" sz="1600" dirty="0">
              <a:solidFill>
                <a:srgbClr val="C00000"/>
              </a:solidFill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395930" y="2350917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414046" y="3468701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381753" y="249570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417741" y="363823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062577" y="2200262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050114" y="3291292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331436" y="2888869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347477" y="4021127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2780266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3909751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666610" y="2491014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677436" y="3536107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331437" y="2173634"/>
            <a:ext cx="2766898" cy="2376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3522896" y="1200633"/>
            <a:ext cx="2444988" cy="26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4098821" y="3024176"/>
            <a:ext cx="921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Manually Validate the predictions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2995247" y="3073797"/>
            <a:ext cx="4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 flipV="1">
            <a:off x="2995247" y="3802995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6871191" y="2790856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252  Decision + Rationale Sentences from Slob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6863939" y="3005317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  Decision + Rationale Sentences from Button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6863614" y="3217352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145  Decision + Rationale Sentences from Junit 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3572726" y="918353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47356" y="568932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015389" y="994052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8" y="874147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3307714" y="2153151"/>
            <a:ext cx="280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4. Investigation of generalization</a:t>
            </a:r>
          </a:p>
        </p:txBody>
      </p:sp>
      <p:pic>
        <p:nvPicPr>
          <p:cNvPr id="1249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293D1E4C-2A49-1C9E-3FF6-70A1FCAD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06" y="3216980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93F10537-10D9-F8B6-D319-68A4A571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46" y="3295336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1D61D7F7-709F-C0BF-06BC-BD0785DE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215" y="3400626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87841" y="1001608"/>
            <a:ext cx="2597629" cy="2719151"/>
            <a:chOff x="150138" y="946236"/>
            <a:chExt cx="1726231" cy="2719151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46322" y="1442697"/>
              <a:ext cx="2719151" cy="1726230"/>
            </a:xfrm>
            <a:prstGeom prst="bentConnector3">
              <a:avLst>
                <a:gd name="adj1" fmla="val 98453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8" y="3665387"/>
              <a:ext cx="204738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03E5C1-100C-B30B-F078-787C4769A335}"/>
              </a:ext>
            </a:extLst>
          </p:cNvPr>
          <p:cNvGrpSpPr/>
          <p:nvPr/>
        </p:nvGrpSpPr>
        <p:grpSpPr>
          <a:xfrm>
            <a:off x="214955" y="1410437"/>
            <a:ext cx="2485100" cy="1208589"/>
            <a:chOff x="171507" y="946236"/>
            <a:chExt cx="1704861" cy="2610631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B0EF2BB-A2C8-C2F5-FA3F-70C659495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3" y="946236"/>
              <a:ext cx="1703675" cy="2610631"/>
            </a:xfrm>
            <a:prstGeom prst="bentConnector3">
              <a:avLst>
                <a:gd name="adj1" fmla="val 114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736CB2-9DD5-2C3D-93B6-F7D05CB10EA6}"/>
                </a:ext>
              </a:extLst>
            </p:cNvPr>
            <p:cNvCxnSpPr>
              <a:cxnSpLocks/>
              <a:endCxn id="1134" idx="1"/>
            </p:cNvCxnSpPr>
            <p:nvPr/>
          </p:nvCxnSpPr>
          <p:spPr>
            <a:xfrm>
              <a:off x="171507" y="3539781"/>
              <a:ext cx="11442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4EC105-21FB-75F3-244B-2B7ACBE16BC4}"/>
              </a:ext>
            </a:extLst>
          </p:cNvPr>
          <p:cNvSpPr txBox="1"/>
          <p:nvPr/>
        </p:nvSpPr>
        <p:spPr>
          <a:xfrm>
            <a:off x="6843887" y="3622134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171  Decision + Rationale Sentences from Dubbo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25325-C5A9-4B37-0BE3-1707A52F99E9}"/>
              </a:ext>
            </a:extLst>
          </p:cNvPr>
          <p:cNvSpPr txBox="1"/>
          <p:nvPr/>
        </p:nvSpPr>
        <p:spPr>
          <a:xfrm>
            <a:off x="6831274" y="3804223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  Decision + Rationale Sentences from Retrofit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6355-64F6-154D-B3D8-8D5EDE054F34}"/>
              </a:ext>
            </a:extLst>
          </p:cNvPr>
          <p:cNvSpPr txBox="1"/>
          <p:nvPr/>
        </p:nvSpPr>
        <p:spPr>
          <a:xfrm>
            <a:off x="6831274" y="3997774"/>
            <a:ext cx="336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  Decision + Rationale Sentences from Okhttp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5F07-98CD-1250-FF57-707BD480CC97}"/>
              </a:ext>
            </a:extLst>
          </p:cNvPr>
          <p:cNvSpPr txBox="1"/>
          <p:nvPr/>
        </p:nvSpPr>
        <p:spPr>
          <a:xfrm>
            <a:off x="6843887" y="3421414"/>
            <a:ext cx="378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137  Decision + Rationale Sentences from SpringBoot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EE93-CF22-6EC6-EFDE-DEED803F2884}"/>
              </a:ext>
            </a:extLst>
          </p:cNvPr>
          <p:cNvSpPr/>
          <p:nvPr/>
        </p:nvSpPr>
        <p:spPr>
          <a:xfrm>
            <a:off x="3351865" y="2675297"/>
            <a:ext cx="6950667" cy="1882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 descr="Checked - Free signs icons">
            <a:extLst>
              <a:ext uri="{FF2B5EF4-FFF2-40B4-BE49-F238E27FC236}">
                <a16:creationId xmlns:a16="http://schemas.microsoft.com/office/drawing/2014/main" id="{096F7C76-64B6-D2BF-46B8-12B23750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76" y="2744503"/>
            <a:ext cx="274276" cy="2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arison diagram flat design icon Custom-Designed Icons">
            <a:extLst>
              <a:ext uri="{FF2B5EF4-FFF2-40B4-BE49-F238E27FC236}">
                <a16:creationId xmlns:a16="http://schemas.microsoft.com/office/drawing/2014/main" id="{7F8FF4AC-6C50-DB09-B8C8-0A12FFED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04" y="3726478"/>
            <a:ext cx="567809" cy="3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D0CB0-4EC9-1C20-E689-10DCEFCE581F}"/>
              </a:ext>
            </a:extLst>
          </p:cNvPr>
          <p:cNvSpPr txBox="1"/>
          <p:nvPr/>
        </p:nvSpPr>
        <p:spPr>
          <a:xfrm>
            <a:off x="3455215" y="2760224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BFD5B-8341-BBE9-D8CD-C2E2A56979FA}"/>
              </a:ext>
            </a:extLst>
          </p:cNvPr>
          <p:cNvSpPr txBox="1"/>
          <p:nvPr/>
        </p:nvSpPr>
        <p:spPr>
          <a:xfrm>
            <a:off x="3477457" y="3882151"/>
            <a:ext cx="606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 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5E31F-204E-DA19-34E7-8AEE52771E96}"/>
              </a:ext>
            </a:extLst>
          </p:cNvPr>
          <p:cNvSpPr txBox="1"/>
          <p:nvPr/>
        </p:nvSpPr>
        <p:spPr>
          <a:xfrm>
            <a:off x="4033566" y="4059155"/>
            <a:ext cx="1128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 the predictions with the original labeling</a:t>
            </a:r>
          </a:p>
        </p:txBody>
      </p:sp>
      <p:pic>
        <p:nvPicPr>
          <p:cNvPr id="13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A258E31B-EDB6-66E3-9C0A-170258D5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72" y="3475776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A704FAE-A2E5-9F09-5AA8-523F12DE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86" y="3567807"/>
            <a:ext cx="597488" cy="5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F16914-133E-22FB-175D-9511EB986713}"/>
              </a:ext>
            </a:extLst>
          </p:cNvPr>
          <p:cNvCxnSpPr>
            <a:cxnSpLocks/>
          </p:cNvCxnSpPr>
          <p:nvPr/>
        </p:nvCxnSpPr>
        <p:spPr>
          <a:xfrm flipV="1">
            <a:off x="4848889" y="3429000"/>
            <a:ext cx="498828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F81B9F5-8D95-3902-A743-B1F5C23E7760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5153019" y="2353245"/>
            <a:ext cx="1409956" cy="20422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4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5861788" y="882878"/>
            <a:ext cx="4767346" cy="1734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7541480" y="1717438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10067962" y="1452606"/>
            <a:ext cx="6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893071" y="738209"/>
            <a:ext cx="195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Rationale</a:t>
            </a:r>
            <a:r>
              <a:rPr lang="en-CA" sz="1400" i="1" dirty="0"/>
              <a:t> </a:t>
            </a:r>
          </a:p>
          <a:p>
            <a:r>
              <a:rPr lang="en-CA" sz="1600" dirty="0">
                <a:solidFill>
                  <a:srgbClr val="C00000"/>
                </a:solidFill>
              </a:rPr>
              <a:t>analyses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5973736" y="1149112"/>
            <a:ext cx="659534" cy="1149367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743081" y="1161354"/>
            <a:ext cx="737559" cy="1142319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8194174" y="1213056"/>
            <a:ext cx="681678" cy="109061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8994437" y="1204094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5973736" y="1194795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799053" y="1147704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6021450" y="835486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8025284" y="861507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8210450" y="1212753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8913701" y="1207138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11" y="1799284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51" y="1883602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47" y="1451929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1" y="1578611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20" y="1584739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2489653" y="358399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accent1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chemeClr val="accent1"/>
                </a:solidFill>
              </a:rPr>
              <a:t>       dataset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799533" y="1724195"/>
            <a:ext cx="2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697958" y="1713744"/>
            <a:ext cx="198486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0960242" y="1283310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18" y="2109535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7489975" y="2421973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816647" y="1774859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5829011" y="555354"/>
            <a:ext cx="3957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</a:t>
            </a:r>
            <a:r>
              <a:rPr lang="en-CA" sz="1600" i="1" dirty="0">
                <a:solidFill>
                  <a:srgbClr val="C00000"/>
                </a:solidFill>
              </a:rPr>
              <a:t>Decision and Rationale Graph </a:t>
            </a:r>
            <a:r>
              <a:rPr lang="en-CA" sz="1600" dirty="0">
                <a:solidFill>
                  <a:srgbClr val="C00000"/>
                </a:solidFill>
              </a:rPr>
              <a:t>construction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214955" y="1668850"/>
            <a:ext cx="2899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</a:t>
            </a:r>
            <a:r>
              <a:rPr lang="en-US" sz="1600" dirty="0">
                <a:solidFill>
                  <a:srgbClr val="C00000"/>
                </a:solidFill>
              </a:rPr>
              <a:t>Automating the extraction of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decision and rationale sentences</a:t>
            </a:r>
            <a:endParaRPr lang="en-CA" sz="1600" dirty="0">
              <a:solidFill>
                <a:srgbClr val="C00000"/>
              </a:solidFill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395930" y="2350917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414046" y="3468701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381753" y="249570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417741" y="363823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062577" y="2200262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050114" y="3291292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331436" y="2888869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347477" y="4021127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2780266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3909751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666610" y="2491014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677436" y="3536107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331437" y="2173634"/>
            <a:ext cx="2766898" cy="2376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3522896" y="1198648"/>
            <a:ext cx="2317705" cy="46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3454692" y="3768946"/>
            <a:ext cx="921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Manually Validate the predictions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3404092" y="2885790"/>
            <a:ext cx="1104850" cy="779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Slob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open-Source projects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3030988" y="3069480"/>
            <a:ext cx="325433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>
            <a:off x="3030988" y="3419541"/>
            <a:ext cx="32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5364923" y="3394076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252  Decision + Rationale Sentences from Slob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5357671" y="3608537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  Decision + Rationale Sentences from Button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5357346" y="3820572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145  Decision + Rationale Sentences from Junit 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0556AE83-AF03-E961-3A22-F989E3A6FD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2299" y="2039820"/>
            <a:ext cx="873081" cy="500344"/>
          </a:xfrm>
          <a:prstGeom prst="bentConnector3">
            <a:avLst>
              <a:gd name="adj1" fmla="val 10292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1" name="Connector: Elbow 1190">
            <a:extLst>
              <a:ext uri="{FF2B5EF4-FFF2-40B4-BE49-F238E27FC236}">
                <a16:creationId xmlns:a16="http://schemas.microsoft.com/office/drawing/2014/main" id="{D0476F9D-EC4C-E431-A7DA-76454116F5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4760" y="2161334"/>
            <a:ext cx="616966" cy="382494"/>
          </a:xfrm>
          <a:prstGeom prst="bentConnector3">
            <a:avLst>
              <a:gd name="adj1" fmla="val 104184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A5C725A5-CAFF-B24B-D381-8F934C3AA0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90026" y="1886586"/>
            <a:ext cx="1036651" cy="643242"/>
          </a:xfrm>
          <a:prstGeom prst="bentConnector3">
            <a:avLst>
              <a:gd name="adj1" fmla="val 10026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3572726" y="918353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47356" y="568932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015389" y="994052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8" y="874147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3159195" y="2153112"/>
            <a:ext cx="1713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4. Investigation of </a:t>
            </a:r>
          </a:p>
          <a:p>
            <a:r>
              <a:rPr lang="en-CA" sz="1600" dirty="0">
                <a:solidFill>
                  <a:srgbClr val="C00000"/>
                </a:solidFill>
              </a:rPr>
              <a:t>generalization</a:t>
            </a:r>
          </a:p>
        </p:txBody>
      </p: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FCA46B49-36F0-4A44-DF98-CCCBE77EC88B}"/>
              </a:ext>
            </a:extLst>
          </p:cNvPr>
          <p:cNvGrpSpPr/>
          <p:nvPr/>
        </p:nvGrpSpPr>
        <p:grpSpPr>
          <a:xfrm>
            <a:off x="4912867" y="2708913"/>
            <a:ext cx="871179" cy="770461"/>
            <a:chOff x="6151053" y="3805571"/>
            <a:chExt cx="1070326" cy="963802"/>
          </a:xfrm>
        </p:grpSpPr>
        <p:pic>
          <p:nvPicPr>
            <p:cNvPr id="1249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293D1E4C-2A49-1C9E-3FF6-70A1FCAD5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08" y="3805571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93F10537-10D9-F8B6-D319-68A4A5710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443" y="3903590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7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1D61D7F7-709F-C0BF-06BC-BD0785DE5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053" y="4035302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87841" y="1001608"/>
            <a:ext cx="2597629" cy="2719151"/>
            <a:chOff x="150138" y="946236"/>
            <a:chExt cx="1726231" cy="2719151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46322" y="1442697"/>
              <a:ext cx="2719151" cy="1726230"/>
            </a:xfrm>
            <a:prstGeom prst="bentConnector3">
              <a:avLst>
                <a:gd name="adj1" fmla="val 98453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8" y="3665387"/>
              <a:ext cx="204738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03E5C1-100C-B30B-F078-787C4769A335}"/>
              </a:ext>
            </a:extLst>
          </p:cNvPr>
          <p:cNvGrpSpPr/>
          <p:nvPr/>
        </p:nvGrpSpPr>
        <p:grpSpPr>
          <a:xfrm>
            <a:off x="214955" y="1410437"/>
            <a:ext cx="2485100" cy="1208589"/>
            <a:chOff x="171507" y="946236"/>
            <a:chExt cx="1704861" cy="2610631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B0EF2BB-A2C8-C2F5-FA3F-70C659495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3" y="946236"/>
              <a:ext cx="1703675" cy="2610631"/>
            </a:xfrm>
            <a:prstGeom prst="bentConnector3">
              <a:avLst>
                <a:gd name="adj1" fmla="val 114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736CB2-9DD5-2C3D-93B6-F7D05CB10EA6}"/>
                </a:ext>
              </a:extLst>
            </p:cNvPr>
            <p:cNvCxnSpPr>
              <a:cxnSpLocks/>
              <a:endCxn id="1134" idx="1"/>
            </p:cNvCxnSpPr>
            <p:nvPr/>
          </p:nvCxnSpPr>
          <p:spPr>
            <a:xfrm>
              <a:off x="171507" y="3539781"/>
              <a:ext cx="11442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E268F5-631E-B5CB-5871-FF70E5ECE070}"/>
              </a:ext>
            </a:extLst>
          </p:cNvPr>
          <p:cNvCxnSpPr>
            <a:cxnSpLocks/>
          </p:cNvCxnSpPr>
          <p:nvPr/>
        </p:nvCxnSpPr>
        <p:spPr>
          <a:xfrm>
            <a:off x="4556613" y="3047669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1ABE172-385E-CD6B-566A-11F29A39171C}"/>
              </a:ext>
            </a:extLst>
          </p:cNvPr>
          <p:cNvCxnSpPr>
            <a:cxnSpLocks/>
          </p:cNvCxnSpPr>
          <p:nvPr/>
        </p:nvCxnSpPr>
        <p:spPr>
          <a:xfrm>
            <a:off x="4556612" y="3291292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128ADB-2FE0-FD3E-CBEF-10ACC3293FE5}"/>
              </a:ext>
            </a:extLst>
          </p:cNvPr>
          <p:cNvCxnSpPr>
            <a:cxnSpLocks/>
          </p:cNvCxnSpPr>
          <p:nvPr/>
        </p:nvCxnSpPr>
        <p:spPr>
          <a:xfrm>
            <a:off x="4556612" y="3176134"/>
            <a:ext cx="356255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EC105-21FB-75F3-244B-2B7ACBE16BC4}"/>
              </a:ext>
            </a:extLst>
          </p:cNvPr>
          <p:cNvSpPr txBox="1"/>
          <p:nvPr/>
        </p:nvSpPr>
        <p:spPr>
          <a:xfrm>
            <a:off x="8564011" y="3367989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171  Decision + Rationale Sentences from Dubbo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25325-C5A9-4B37-0BE3-1707A52F99E9}"/>
              </a:ext>
            </a:extLst>
          </p:cNvPr>
          <p:cNvSpPr txBox="1"/>
          <p:nvPr/>
        </p:nvSpPr>
        <p:spPr>
          <a:xfrm>
            <a:off x="8556759" y="3582450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  Decision + Rationale Sentences from Retrofit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6355-64F6-154D-B3D8-8D5EDE054F34}"/>
              </a:ext>
            </a:extLst>
          </p:cNvPr>
          <p:cNvSpPr txBox="1"/>
          <p:nvPr/>
        </p:nvSpPr>
        <p:spPr>
          <a:xfrm>
            <a:off x="8556434" y="3794485"/>
            <a:ext cx="336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  Decision + Rationale Sentences from Okhttp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5F07-98CD-1250-FF57-707BD480CC97}"/>
              </a:ext>
            </a:extLst>
          </p:cNvPr>
          <p:cNvSpPr txBox="1"/>
          <p:nvPr/>
        </p:nvSpPr>
        <p:spPr>
          <a:xfrm>
            <a:off x="6634803" y="4064593"/>
            <a:ext cx="378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137  Decision + Rationale Sentences from SpringBoot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EE93-CF22-6EC6-EFDE-DEED803F2884}"/>
              </a:ext>
            </a:extLst>
          </p:cNvPr>
          <p:cNvSpPr/>
          <p:nvPr/>
        </p:nvSpPr>
        <p:spPr>
          <a:xfrm>
            <a:off x="3214211" y="2675297"/>
            <a:ext cx="8720535" cy="18824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 descr="Checked - Free signs icons">
            <a:extLst>
              <a:ext uri="{FF2B5EF4-FFF2-40B4-BE49-F238E27FC236}">
                <a16:creationId xmlns:a16="http://schemas.microsoft.com/office/drawing/2014/main" id="{096F7C76-64B6-D2BF-46B8-12B23750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13" y="3894053"/>
            <a:ext cx="220397" cy="2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5861788" y="882878"/>
            <a:ext cx="6271220" cy="1816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7541480" y="1717438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10067962" y="1452606"/>
            <a:ext cx="6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344052" y="885312"/>
            <a:ext cx="195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Validation Mechanisms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5973736" y="1149112"/>
            <a:ext cx="659534" cy="1149367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743081" y="1161354"/>
            <a:ext cx="737559" cy="1142319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8194174" y="1213056"/>
            <a:ext cx="681678" cy="109061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8994437" y="1204094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B35B3-7B65-B581-57C4-230727FB30F4}"/>
              </a:ext>
            </a:extLst>
          </p:cNvPr>
          <p:cNvSpPr txBox="1"/>
          <p:nvPr/>
        </p:nvSpPr>
        <p:spPr>
          <a:xfrm>
            <a:off x="6198850" y="2342027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3.1.1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5973736" y="1194795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799053" y="1147704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6021450" y="835486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8025284" y="861507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8210450" y="1212753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8913701" y="1207138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FD0E0-3A73-4372-BF36-631A3B75F12F}"/>
              </a:ext>
            </a:extLst>
          </p:cNvPr>
          <p:cNvSpPr txBox="1"/>
          <p:nvPr/>
        </p:nvSpPr>
        <p:spPr>
          <a:xfrm>
            <a:off x="8439688" y="2358936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3.1.2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1AE1A-9AB0-8DB1-ADE9-6825471249E2}"/>
              </a:ext>
            </a:extLst>
          </p:cNvPr>
          <p:cNvSpPr txBox="1"/>
          <p:nvPr/>
        </p:nvSpPr>
        <p:spPr>
          <a:xfrm>
            <a:off x="11020035" y="218060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3.2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11" y="1799284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51" y="1883602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47" y="1451929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1" y="1578611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20" y="1584739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2489653" y="358399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accent1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chemeClr val="accent1"/>
                </a:solidFill>
              </a:rPr>
              <a:t>       dataset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799533" y="1724195"/>
            <a:ext cx="2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629134" y="1713744"/>
            <a:ext cx="198486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0960242" y="1283310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18" y="2168527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7489975" y="2510461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816647" y="1774859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5829011" y="555354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Kantara approach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171310" y="1885014"/>
            <a:ext cx="5248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</a:t>
            </a:r>
            <a:r>
              <a:rPr lang="en-US" sz="1600" dirty="0">
                <a:solidFill>
                  <a:srgbClr val="C00000"/>
                </a:solidFill>
              </a:rPr>
              <a:t>Automating the extraction &amp; validating its generalization</a:t>
            </a:r>
            <a:endParaRPr lang="en-CA" sz="1600" dirty="0">
              <a:solidFill>
                <a:srgbClr val="C00000"/>
              </a:solidFill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395930" y="2350917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414046" y="3468701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381753" y="249570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417741" y="363823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062577" y="2200262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050114" y="3291292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331436" y="2888869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347477" y="4021127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2780266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3909751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666610" y="2491014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677436" y="3536107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A1D4C31-62E3-53DC-3B89-23350CB1797B}"/>
              </a:ext>
            </a:extLst>
          </p:cNvPr>
          <p:cNvSpPr txBox="1"/>
          <p:nvPr/>
        </p:nvSpPr>
        <p:spPr>
          <a:xfrm>
            <a:off x="1412496" y="4311997"/>
            <a:ext cx="92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4.1 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331437" y="2173634"/>
            <a:ext cx="4291462" cy="2376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3522896" y="1198648"/>
            <a:ext cx="2317705" cy="46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64030F93-DF05-44A5-AFA9-9D0F7283E03F}"/>
              </a:ext>
            </a:extLst>
          </p:cNvPr>
          <p:cNvSpPr txBox="1"/>
          <p:nvPr/>
        </p:nvSpPr>
        <p:spPr>
          <a:xfrm>
            <a:off x="3522896" y="3665149"/>
            <a:ext cx="91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4.2 </a:t>
            </a: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3567206" y="2502710"/>
            <a:ext cx="9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Validate their  generalizability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3404092" y="2885790"/>
            <a:ext cx="1104850" cy="779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Slob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open-Source projects [11]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3030988" y="3069480"/>
            <a:ext cx="325433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>
            <a:off x="3030988" y="3419541"/>
            <a:ext cx="32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5364923" y="3512062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252  Decision + Rationale Sentences from Slob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5357671" y="3726523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  Decision + Rationale Sentences from Button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5357346" y="3938558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145  Decision + Rationale Sentences from Junit 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0556AE83-AF03-E961-3A22-F989E3A6FD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2299" y="2039820"/>
            <a:ext cx="873081" cy="500344"/>
          </a:xfrm>
          <a:prstGeom prst="bentConnector3">
            <a:avLst>
              <a:gd name="adj1" fmla="val 10292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1" name="Connector: Elbow 1190">
            <a:extLst>
              <a:ext uri="{FF2B5EF4-FFF2-40B4-BE49-F238E27FC236}">
                <a16:creationId xmlns:a16="http://schemas.microsoft.com/office/drawing/2014/main" id="{D0476F9D-EC4C-E431-A7DA-76454116F5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4760" y="2161334"/>
            <a:ext cx="616966" cy="382494"/>
          </a:xfrm>
          <a:prstGeom prst="bentConnector3">
            <a:avLst>
              <a:gd name="adj1" fmla="val 104184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A5C725A5-CAFF-B24B-D381-8F934C3AA0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90026" y="1886586"/>
            <a:ext cx="1036651" cy="643242"/>
          </a:xfrm>
          <a:prstGeom prst="bentConnector3">
            <a:avLst>
              <a:gd name="adj1" fmla="val 10026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3572726" y="918353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47356" y="568932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015389" y="994052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8" y="874147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5655755" y="3235064"/>
            <a:ext cx="384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Evaluation of the approach generalization</a:t>
            </a:r>
          </a:p>
        </p:txBody>
      </p: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FCA46B49-36F0-4A44-DF98-CCCBE77EC88B}"/>
              </a:ext>
            </a:extLst>
          </p:cNvPr>
          <p:cNvGrpSpPr/>
          <p:nvPr/>
        </p:nvGrpSpPr>
        <p:grpSpPr>
          <a:xfrm>
            <a:off x="4912867" y="2679417"/>
            <a:ext cx="871179" cy="770461"/>
            <a:chOff x="6151053" y="3805571"/>
            <a:chExt cx="1070326" cy="963802"/>
          </a:xfrm>
        </p:grpSpPr>
        <p:pic>
          <p:nvPicPr>
            <p:cNvPr id="1249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293D1E4C-2A49-1C9E-3FF6-70A1FCAD5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08" y="3805571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93F10537-10D9-F8B6-D319-68A4A5710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443" y="3903590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7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1D61D7F7-709F-C0BF-06BC-BD0785DE5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053" y="4035302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87841" y="1001608"/>
            <a:ext cx="2597629" cy="2719151"/>
            <a:chOff x="150138" y="946236"/>
            <a:chExt cx="1726231" cy="2719151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46322" y="1442697"/>
              <a:ext cx="2719151" cy="1726230"/>
            </a:xfrm>
            <a:prstGeom prst="bentConnector3">
              <a:avLst>
                <a:gd name="adj1" fmla="val 98453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8" y="3665387"/>
              <a:ext cx="204738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BFCED3-6342-6F89-2097-378120BA0EC5}"/>
              </a:ext>
            </a:extLst>
          </p:cNvPr>
          <p:cNvSpPr txBox="1"/>
          <p:nvPr/>
        </p:nvSpPr>
        <p:spPr>
          <a:xfrm>
            <a:off x="8101534" y="441111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5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03E5C1-100C-B30B-F078-787C4769A335}"/>
              </a:ext>
            </a:extLst>
          </p:cNvPr>
          <p:cNvGrpSpPr/>
          <p:nvPr/>
        </p:nvGrpSpPr>
        <p:grpSpPr>
          <a:xfrm>
            <a:off x="214955" y="1410437"/>
            <a:ext cx="2485100" cy="1208589"/>
            <a:chOff x="171507" y="946236"/>
            <a:chExt cx="1704861" cy="2610631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B0EF2BB-A2C8-C2F5-FA3F-70C659495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3" y="946236"/>
              <a:ext cx="1703675" cy="2610631"/>
            </a:xfrm>
            <a:prstGeom prst="bentConnector3">
              <a:avLst>
                <a:gd name="adj1" fmla="val 114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736CB2-9DD5-2C3D-93B6-F7D05CB10EA6}"/>
                </a:ext>
              </a:extLst>
            </p:cNvPr>
            <p:cNvCxnSpPr>
              <a:cxnSpLocks/>
              <a:endCxn id="1134" idx="1"/>
            </p:cNvCxnSpPr>
            <p:nvPr/>
          </p:nvCxnSpPr>
          <p:spPr>
            <a:xfrm>
              <a:off x="171507" y="3539781"/>
              <a:ext cx="11442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E268F5-631E-B5CB-5871-FF70E5ECE070}"/>
              </a:ext>
            </a:extLst>
          </p:cNvPr>
          <p:cNvCxnSpPr>
            <a:cxnSpLocks/>
          </p:cNvCxnSpPr>
          <p:nvPr/>
        </p:nvCxnSpPr>
        <p:spPr>
          <a:xfrm>
            <a:off x="4556613" y="3047669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1ABE172-385E-CD6B-566A-11F29A39171C}"/>
              </a:ext>
            </a:extLst>
          </p:cNvPr>
          <p:cNvCxnSpPr>
            <a:cxnSpLocks/>
          </p:cNvCxnSpPr>
          <p:nvPr/>
        </p:nvCxnSpPr>
        <p:spPr>
          <a:xfrm>
            <a:off x="4556612" y="3291292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128ADB-2FE0-FD3E-CBEF-10ACC3293FE5}"/>
              </a:ext>
            </a:extLst>
          </p:cNvPr>
          <p:cNvCxnSpPr>
            <a:cxnSpLocks/>
          </p:cNvCxnSpPr>
          <p:nvPr/>
        </p:nvCxnSpPr>
        <p:spPr>
          <a:xfrm>
            <a:off x="4556612" y="3176134"/>
            <a:ext cx="356255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EC105-21FB-75F3-244B-2B7ACBE16BC4}"/>
              </a:ext>
            </a:extLst>
          </p:cNvPr>
          <p:cNvSpPr txBox="1"/>
          <p:nvPr/>
        </p:nvSpPr>
        <p:spPr>
          <a:xfrm>
            <a:off x="8564011" y="3485975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171  Decision + Rationale Sentences from Dubbo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25325-C5A9-4B37-0BE3-1707A52F99E9}"/>
              </a:ext>
            </a:extLst>
          </p:cNvPr>
          <p:cNvSpPr txBox="1"/>
          <p:nvPr/>
        </p:nvSpPr>
        <p:spPr>
          <a:xfrm>
            <a:off x="8556759" y="3700436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  Decision + Rationale Sentences from Retrofit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6355-64F6-154D-B3D8-8D5EDE054F34}"/>
              </a:ext>
            </a:extLst>
          </p:cNvPr>
          <p:cNvSpPr txBox="1"/>
          <p:nvPr/>
        </p:nvSpPr>
        <p:spPr>
          <a:xfrm>
            <a:off x="8556434" y="3912471"/>
            <a:ext cx="336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  Decision + Rationale Sentences from Okhttp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5F07-98CD-1250-FF57-707BD480CC97}"/>
              </a:ext>
            </a:extLst>
          </p:cNvPr>
          <p:cNvSpPr txBox="1"/>
          <p:nvPr/>
        </p:nvSpPr>
        <p:spPr>
          <a:xfrm>
            <a:off x="6634803" y="4182579"/>
            <a:ext cx="378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137  Decision + Rationale Sentences from SpringBoot </a:t>
            </a:r>
          </a:p>
        </p:txBody>
      </p:sp>
    </p:spTree>
    <p:extLst>
      <p:ext uri="{BB962C8B-B14F-4D97-AF65-F5344CB8AC3E}">
        <p14:creationId xmlns:p14="http://schemas.microsoft.com/office/powerpoint/2010/main" val="324885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5861788" y="882878"/>
            <a:ext cx="6271220" cy="1816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7541480" y="1717438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10067962" y="1452606"/>
            <a:ext cx="6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344052" y="885312"/>
            <a:ext cx="195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Validation Mechanisms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5973736" y="1149112"/>
            <a:ext cx="659534" cy="1149367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743081" y="1161354"/>
            <a:ext cx="737559" cy="1142319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8194174" y="1213056"/>
            <a:ext cx="681678" cy="109061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8994437" y="1204094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B35B3-7B65-B581-57C4-230727FB30F4}"/>
              </a:ext>
            </a:extLst>
          </p:cNvPr>
          <p:cNvSpPr txBox="1"/>
          <p:nvPr/>
        </p:nvSpPr>
        <p:spPr>
          <a:xfrm>
            <a:off x="6198850" y="2342027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3.1.1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5973736" y="1194795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799053" y="1147704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6021450" y="835486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8025284" y="861507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8210450" y="1212753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8913701" y="1207138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FD0E0-3A73-4372-BF36-631A3B75F12F}"/>
              </a:ext>
            </a:extLst>
          </p:cNvPr>
          <p:cNvSpPr txBox="1"/>
          <p:nvPr/>
        </p:nvSpPr>
        <p:spPr>
          <a:xfrm>
            <a:off x="8439688" y="2358936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3.1.2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1AE1A-9AB0-8DB1-ADE9-6825471249E2}"/>
              </a:ext>
            </a:extLst>
          </p:cNvPr>
          <p:cNvSpPr txBox="1"/>
          <p:nvPr/>
        </p:nvSpPr>
        <p:spPr>
          <a:xfrm>
            <a:off x="11020035" y="218060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3.2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11" y="1799284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51" y="1883602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47" y="1451929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1" y="1578611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20" y="1584739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2489653" y="358399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accent1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chemeClr val="accent1"/>
                </a:solidFill>
              </a:rPr>
              <a:t>       dataset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799533" y="1724195"/>
            <a:ext cx="2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629134" y="1713744"/>
            <a:ext cx="198486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0960242" y="1283310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18" y="2168527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7489975" y="2510461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816647" y="1774859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5829011" y="555354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Kantara approach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349042" y="1885251"/>
            <a:ext cx="3640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Extraction generalization experiments</a:t>
            </a: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395930" y="2350917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414046" y="3468701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381753" y="249570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417741" y="363823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062577" y="2200262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050114" y="3291292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331436" y="2888869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347477" y="4021127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2780266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3909751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666610" y="2491014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677436" y="3536107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A1D4C31-62E3-53DC-3B89-23350CB1797B}"/>
              </a:ext>
            </a:extLst>
          </p:cNvPr>
          <p:cNvSpPr txBox="1"/>
          <p:nvPr/>
        </p:nvSpPr>
        <p:spPr>
          <a:xfrm>
            <a:off x="1412496" y="4311997"/>
            <a:ext cx="92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4.1 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331437" y="2173634"/>
            <a:ext cx="4291462" cy="2376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3522896" y="1198648"/>
            <a:ext cx="2317705" cy="46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64030F93-DF05-44A5-AFA9-9D0F7283E03F}"/>
              </a:ext>
            </a:extLst>
          </p:cNvPr>
          <p:cNvSpPr txBox="1"/>
          <p:nvPr/>
        </p:nvSpPr>
        <p:spPr>
          <a:xfrm>
            <a:off x="3522896" y="3665149"/>
            <a:ext cx="91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4.2 </a:t>
            </a: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3567206" y="2502710"/>
            <a:ext cx="9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Validate their  generalizability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3404092" y="2885790"/>
            <a:ext cx="1104850" cy="779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Slob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open-Source projects [11]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3030988" y="3069480"/>
            <a:ext cx="325433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>
            <a:off x="3030988" y="3419541"/>
            <a:ext cx="32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5364923" y="3512062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252  Decision + Rationale Sentences from Slob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5357671" y="3726523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  Decision + Rationale Sentences from Button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5357346" y="3938558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145  Decision + Rationale Sentences from Junit 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0556AE83-AF03-E961-3A22-F989E3A6FD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2299" y="2039820"/>
            <a:ext cx="873081" cy="500344"/>
          </a:xfrm>
          <a:prstGeom prst="bentConnector3">
            <a:avLst>
              <a:gd name="adj1" fmla="val 10292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1" name="Connector: Elbow 1190">
            <a:extLst>
              <a:ext uri="{FF2B5EF4-FFF2-40B4-BE49-F238E27FC236}">
                <a16:creationId xmlns:a16="http://schemas.microsoft.com/office/drawing/2014/main" id="{D0476F9D-EC4C-E431-A7DA-76454116F5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4760" y="2161334"/>
            <a:ext cx="616966" cy="382494"/>
          </a:xfrm>
          <a:prstGeom prst="bentConnector3">
            <a:avLst>
              <a:gd name="adj1" fmla="val 104184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A5C725A5-CAFF-B24B-D381-8F934C3AA0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90026" y="1886586"/>
            <a:ext cx="1036651" cy="643242"/>
          </a:xfrm>
          <a:prstGeom prst="bentConnector3">
            <a:avLst>
              <a:gd name="adj1" fmla="val 10026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3572726" y="918353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47356" y="568932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015389" y="994052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8" y="874147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5655755" y="3235064"/>
            <a:ext cx="384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Evaluation of the approach generalization</a:t>
            </a:r>
          </a:p>
        </p:txBody>
      </p: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FCA46B49-36F0-4A44-DF98-CCCBE77EC88B}"/>
              </a:ext>
            </a:extLst>
          </p:cNvPr>
          <p:cNvGrpSpPr/>
          <p:nvPr/>
        </p:nvGrpSpPr>
        <p:grpSpPr>
          <a:xfrm>
            <a:off x="4912867" y="2679417"/>
            <a:ext cx="871179" cy="770461"/>
            <a:chOff x="6151053" y="3805571"/>
            <a:chExt cx="1070326" cy="963802"/>
          </a:xfrm>
        </p:grpSpPr>
        <p:pic>
          <p:nvPicPr>
            <p:cNvPr id="1249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293D1E4C-2A49-1C9E-3FF6-70A1FCAD5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08" y="3805571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93F10537-10D9-F8B6-D319-68A4A5710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443" y="3903590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7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1D61D7F7-709F-C0BF-06BC-BD0785DE5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053" y="4035302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87841" y="1001608"/>
            <a:ext cx="2597629" cy="2719151"/>
            <a:chOff x="150138" y="946236"/>
            <a:chExt cx="1726231" cy="2719151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46322" y="1442697"/>
              <a:ext cx="2719151" cy="1726230"/>
            </a:xfrm>
            <a:prstGeom prst="bentConnector3">
              <a:avLst>
                <a:gd name="adj1" fmla="val 98453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8" y="3665387"/>
              <a:ext cx="204738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BFCED3-6342-6F89-2097-378120BA0EC5}"/>
              </a:ext>
            </a:extLst>
          </p:cNvPr>
          <p:cNvSpPr txBox="1"/>
          <p:nvPr/>
        </p:nvSpPr>
        <p:spPr>
          <a:xfrm>
            <a:off x="8101534" y="441111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5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03E5C1-100C-B30B-F078-787C4769A335}"/>
              </a:ext>
            </a:extLst>
          </p:cNvPr>
          <p:cNvGrpSpPr/>
          <p:nvPr/>
        </p:nvGrpSpPr>
        <p:grpSpPr>
          <a:xfrm>
            <a:off x="214955" y="1410437"/>
            <a:ext cx="2485100" cy="1208589"/>
            <a:chOff x="171507" y="946236"/>
            <a:chExt cx="1704861" cy="2610631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B0EF2BB-A2C8-C2F5-FA3F-70C659495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3" y="946236"/>
              <a:ext cx="1703675" cy="2610631"/>
            </a:xfrm>
            <a:prstGeom prst="bentConnector3">
              <a:avLst>
                <a:gd name="adj1" fmla="val 114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736CB2-9DD5-2C3D-93B6-F7D05CB10EA6}"/>
                </a:ext>
              </a:extLst>
            </p:cNvPr>
            <p:cNvCxnSpPr>
              <a:cxnSpLocks/>
              <a:endCxn id="1134" idx="1"/>
            </p:cNvCxnSpPr>
            <p:nvPr/>
          </p:nvCxnSpPr>
          <p:spPr>
            <a:xfrm>
              <a:off x="171507" y="3539781"/>
              <a:ext cx="11442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E268F5-631E-B5CB-5871-FF70E5ECE070}"/>
              </a:ext>
            </a:extLst>
          </p:cNvPr>
          <p:cNvCxnSpPr>
            <a:cxnSpLocks/>
          </p:cNvCxnSpPr>
          <p:nvPr/>
        </p:nvCxnSpPr>
        <p:spPr>
          <a:xfrm>
            <a:off x="4556613" y="3047669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1ABE172-385E-CD6B-566A-11F29A39171C}"/>
              </a:ext>
            </a:extLst>
          </p:cNvPr>
          <p:cNvCxnSpPr>
            <a:cxnSpLocks/>
          </p:cNvCxnSpPr>
          <p:nvPr/>
        </p:nvCxnSpPr>
        <p:spPr>
          <a:xfrm>
            <a:off x="4556612" y="3291292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128ADB-2FE0-FD3E-CBEF-10ACC3293FE5}"/>
              </a:ext>
            </a:extLst>
          </p:cNvPr>
          <p:cNvCxnSpPr>
            <a:cxnSpLocks/>
          </p:cNvCxnSpPr>
          <p:nvPr/>
        </p:nvCxnSpPr>
        <p:spPr>
          <a:xfrm>
            <a:off x="4556612" y="3176134"/>
            <a:ext cx="356255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EC105-21FB-75F3-244B-2B7ACBE16BC4}"/>
              </a:ext>
            </a:extLst>
          </p:cNvPr>
          <p:cNvSpPr txBox="1"/>
          <p:nvPr/>
        </p:nvSpPr>
        <p:spPr>
          <a:xfrm>
            <a:off x="8564011" y="3485975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171  Decision + Rationale Sentences from Dubbo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25325-C5A9-4B37-0BE3-1707A52F99E9}"/>
              </a:ext>
            </a:extLst>
          </p:cNvPr>
          <p:cNvSpPr txBox="1"/>
          <p:nvPr/>
        </p:nvSpPr>
        <p:spPr>
          <a:xfrm>
            <a:off x="8556759" y="3700436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  Decision + Rationale Sentences from Retrofit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6355-64F6-154D-B3D8-8D5EDE054F34}"/>
              </a:ext>
            </a:extLst>
          </p:cNvPr>
          <p:cNvSpPr txBox="1"/>
          <p:nvPr/>
        </p:nvSpPr>
        <p:spPr>
          <a:xfrm>
            <a:off x="8556434" y="3912471"/>
            <a:ext cx="336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  Decision + Rationale Sentences from Okhttp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5F07-98CD-1250-FF57-707BD480CC97}"/>
              </a:ext>
            </a:extLst>
          </p:cNvPr>
          <p:cNvSpPr txBox="1"/>
          <p:nvPr/>
        </p:nvSpPr>
        <p:spPr>
          <a:xfrm>
            <a:off x="6634803" y="4182579"/>
            <a:ext cx="378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137  Decision + Rationale Sentences from SpringBoot </a:t>
            </a:r>
          </a:p>
        </p:txBody>
      </p:sp>
    </p:spTree>
    <p:extLst>
      <p:ext uri="{BB962C8B-B14F-4D97-AF65-F5344CB8AC3E}">
        <p14:creationId xmlns:p14="http://schemas.microsoft.com/office/powerpoint/2010/main" val="760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5861788" y="882878"/>
            <a:ext cx="6271220" cy="1816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7541480" y="1717438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10067962" y="1452606"/>
            <a:ext cx="6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344052" y="885312"/>
            <a:ext cx="195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Validation Mechanisms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5973736" y="1149112"/>
            <a:ext cx="659534" cy="1149367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743081" y="1161354"/>
            <a:ext cx="737559" cy="1142319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8194174" y="1213056"/>
            <a:ext cx="681678" cy="109061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8994437" y="1204094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B35B3-7B65-B581-57C4-230727FB30F4}"/>
              </a:ext>
            </a:extLst>
          </p:cNvPr>
          <p:cNvSpPr txBox="1"/>
          <p:nvPr/>
        </p:nvSpPr>
        <p:spPr>
          <a:xfrm>
            <a:off x="6198850" y="2342027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3.A.1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5973736" y="1194795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799053" y="1147704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6021450" y="835486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8025284" y="861507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8210450" y="1212753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8913701" y="1207138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FD0E0-3A73-4372-BF36-631A3B75F12F}"/>
              </a:ext>
            </a:extLst>
          </p:cNvPr>
          <p:cNvSpPr txBox="1"/>
          <p:nvPr/>
        </p:nvSpPr>
        <p:spPr>
          <a:xfrm>
            <a:off x="8439688" y="2358936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3.A.2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1AE1A-9AB0-8DB1-ADE9-6825471249E2}"/>
              </a:ext>
            </a:extLst>
          </p:cNvPr>
          <p:cNvSpPr txBox="1"/>
          <p:nvPr/>
        </p:nvSpPr>
        <p:spPr>
          <a:xfrm>
            <a:off x="11020035" y="218060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3.B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11" y="1799284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51" y="1883602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47" y="1451929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1" y="1578611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20" y="1584739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2555291" y="358603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accent1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chemeClr val="accent1"/>
                </a:solidFill>
              </a:rPr>
              <a:t>    dataset [4]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799533" y="1724195"/>
            <a:ext cx="2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629134" y="1713744"/>
            <a:ext cx="198486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0960242" y="1283310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18" y="2168527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7489975" y="2510461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816647" y="1774859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5829011" y="555354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Kantara approach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349042" y="1885251"/>
            <a:ext cx="3566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Extraction generalization experiments</a:t>
            </a: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395930" y="2350917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414046" y="3468701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381753" y="249570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417741" y="3638230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062577" y="2200262"/>
            <a:ext cx="932670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050114" y="3291292"/>
            <a:ext cx="945134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331436" y="2888869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347477" y="4021127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2780266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1" y="3909751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666610" y="2491014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677436" y="3536107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A1D4C31-62E3-53DC-3B89-23350CB1797B}"/>
              </a:ext>
            </a:extLst>
          </p:cNvPr>
          <p:cNvSpPr txBox="1"/>
          <p:nvPr/>
        </p:nvSpPr>
        <p:spPr>
          <a:xfrm>
            <a:off x="1412496" y="4311997"/>
            <a:ext cx="92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4.A 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331437" y="2173634"/>
            <a:ext cx="4291462" cy="2376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3522896" y="1198648"/>
            <a:ext cx="2317705" cy="46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64030F93-DF05-44A5-AFA9-9D0F7283E03F}"/>
              </a:ext>
            </a:extLst>
          </p:cNvPr>
          <p:cNvSpPr txBox="1"/>
          <p:nvPr/>
        </p:nvSpPr>
        <p:spPr>
          <a:xfrm>
            <a:off x="3522896" y="3665149"/>
            <a:ext cx="91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4.B </a:t>
            </a: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3567206" y="2502710"/>
            <a:ext cx="9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Validate their  generalizability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3404092" y="2885790"/>
            <a:ext cx="1104850" cy="779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Slob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</a:t>
            </a: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open-Source projects [11]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3030988" y="3069480"/>
            <a:ext cx="325433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>
            <a:off x="3030988" y="3419541"/>
            <a:ext cx="32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5364923" y="3512062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252  Decision + Rationale Sentences from Slob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5357671" y="3726523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  Decision + Rationale Sentences from Button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5357346" y="3938558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145  Decision + Rationale Sentences from Junit 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0556AE83-AF03-E961-3A22-F989E3A6FD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2299" y="2039820"/>
            <a:ext cx="873081" cy="500344"/>
          </a:xfrm>
          <a:prstGeom prst="bentConnector3">
            <a:avLst>
              <a:gd name="adj1" fmla="val 10292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1" name="Connector: Elbow 1190">
            <a:extLst>
              <a:ext uri="{FF2B5EF4-FFF2-40B4-BE49-F238E27FC236}">
                <a16:creationId xmlns:a16="http://schemas.microsoft.com/office/drawing/2014/main" id="{D0476F9D-EC4C-E431-A7DA-76454116F5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4760" y="2161334"/>
            <a:ext cx="616966" cy="382494"/>
          </a:xfrm>
          <a:prstGeom prst="bentConnector3">
            <a:avLst>
              <a:gd name="adj1" fmla="val 104184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A5C725A5-CAFF-B24B-D381-8F934C3AA0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90026" y="1886586"/>
            <a:ext cx="1036651" cy="643242"/>
          </a:xfrm>
          <a:prstGeom prst="bentConnector3">
            <a:avLst>
              <a:gd name="adj1" fmla="val 10026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3572726" y="918353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47356" y="568932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1015389" y="994052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8" y="874147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5655755" y="3235064"/>
            <a:ext cx="1272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Validation:</a:t>
            </a:r>
          </a:p>
        </p:txBody>
      </p: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FCA46B49-36F0-4A44-DF98-CCCBE77EC88B}"/>
              </a:ext>
            </a:extLst>
          </p:cNvPr>
          <p:cNvGrpSpPr/>
          <p:nvPr/>
        </p:nvGrpSpPr>
        <p:grpSpPr>
          <a:xfrm>
            <a:off x="4912867" y="2679417"/>
            <a:ext cx="871179" cy="770461"/>
            <a:chOff x="6151053" y="3805571"/>
            <a:chExt cx="1070326" cy="963802"/>
          </a:xfrm>
        </p:grpSpPr>
        <p:pic>
          <p:nvPicPr>
            <p:cNvPr id="1249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293D1E4C-2A49-1C9E-3FF6-70A1FCAD5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08" y="3805571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93F10537-10D9-F8B6-D319-68A4A5710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443" y="3903590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7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1D61D7F7-709F-C0BF-06BC-BD0785DE5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053" y="4035302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87841" y="1001608"/>
            <a:ext cx="2597629" cy="2719151"/>
            <a:chOff x="150138" y="946236"/>
            <a:chExt cx="1726231" cy="2719151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46322" y="1442697"/>
              <a:ext cx="2719151" cy="1726230"/>
            </a:xfrm>
            <a:prstGeom prst="bentConnector3">
              <a:avLst>
                <a:gd name="adj1" fmla="val 98453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8" y="3665387"/>
              <a:ext cx="204738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BFCED3-6342-6F89-2097-378120BA0EC5}"/>
              </a:ext>
            </a:extLst>
          </p:cNvPr>
          <p:cNvSpPr txBox="1"/>
          <p:nvPr/>
        </p:nvSpPr>
        <p:spPr>
          <a:xfrm>
            <a:off x="8101534" y="441111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5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03E5C1-100C-B30B-F078-787C4769A335}"/>
              </a:ext>
            </a:extLst>
          </p:cNvPr>
          <p:cNvGrpSpPr/>
          <p:nvPr/>
        </p:nvGrpSpPr>
        <p:grpSpPr>
          <a:xfrm>
            <a:off x="214955" y="1410437"/>
            <a:ext cx="2485100" cy="1208589"/>
            <a:chOff x="171507" y="946236"/>
            <a:chExt cx="1704861" cy="2610631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B0EF2BB-A2C8-C2F5-FA3F-70C659495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3" y="946236"/>
              <a:ext cx="1703675" cy="2610631"/>
            </a:xfrm>
            <a:prstGeom prst="bentConnector3">
              <a:avLst>
                <a:gd name="adj1" fmla="val 114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736CB2-9DD5-2C3D-93B6-F7D05CB10EA6}"/>
                </a:ext>
              </a:extLst>
            </p:cNvPr>
            <p:cNvCxnSpPr>
              <a:cxnSpLocks/>
              <a:endCxn id="1134" idx="1"/>
            </p:cNvCxnSpPr>
            <p:nvPr/>
          </p:nvCxnSpPr>
          <p:spPr>
            <a:xfrm>
              <a:off x="171507" y="3539781"/>
              <a:ext cx="11442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E268F5-631E-B5CB-5871-FF70E5ECE070}"/>
              </a:ext>
            </a:extLst>
          </p:cNvPr>
          <p:cNvCxnSpPr>
            <a:cxnSpLocks/>
          </p:cNvCxnSpPr>
          <p:nvPr/>
        </p:nvCxnSpPr>
        <p:spPr>
          <a:xfrm>
            <a:off x="4556613" y="3047669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1ABE172-385E-CD6B-566A-11F29A39171C}"/>
              </a:ext>
            </a:extLst>
          </p:cNvPr>
          <p:cNvCxnSpPr>
            <a:cxnSpLocks/>
          </p:cNvCxnSpPr>
          <p:nvPr/>
        </p:nvCxnSpPr>
        <p:spPr>
          <a:xfrm>
            <a:off x="4556612" y="3291292"/>
            <a:ext cx="33975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128ADB-2FE0-FD3E-CBEF-10ACC3293FE5}"/>
              </a:ext>
            </a:extLst>
          </p:cNvPr>
          <p:cNvCxnSpPr>
            <a:cxnSpLocks/>
          </p:cNvCxnSpPr>
          <p:nvPr/>
        </p:nvCxnSpPr>
        <p:spPr>
          <a:xfrm>
            <a:off x="4556612" y="3176134"/>
            <a:ext cx="356255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EC105-21FB-75F3-244B-2B7ACBE16BC4}"/>
              </a:ext>
            </a:extLst>
          </p:cNvPr>
          <p:cNvSpPr txBox="1"/>
          <p:nvPr/>
        </p:nvSpPr>
        <p:spPr>
          <a:xfrm>
            <a:off x="8564011" y="3485975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171  Decision + Rationale Sentences from Dubbo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25325-C5A9-4B37-0BE3-1707A52F99E9}"/>
              </a:ext>
            </a:extLst>
          </p:cNvPr>
          <p:cNvSpPr txBox="1"/>
          <p:nvPr/>
        </p:nvSpPr>
        <p:spPr>
          <a:xfrm>
            <a:off x="8556759" y="3700436"/>
            <a:ext cx="347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  Decision + Rationale Sentences from Retrofit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6355-64F6-154D-B3D8-8D5EDE054F34}"/>
              </a:ext>
            </a:extLst>
          </p:cNvPr>
          <p:cNvSpPr txBox="1"/>
          <p:nvPr/>
        </p:nvSpPr>
        <p:spPr>
          <a:xfrm>
            <a:off x="8556434" y="3912471"/>
            <a:ext cx="336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  Decision + Rationale Sentences from Okhttp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5F07-98CD-1250-FF57-707BD480CC97}"/>
              </a:ext>
            </a:extLst>
          </p:cNvPr>
          <p:cNvSpPr txBox="1"/>
          <p:nvPr/>
        </p:nvSpPr>
        <p:spPr>
          <a:xfrm>
            <a:off x="6634803" y="4182579"/>
            <a:ext cx="378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137  Decision + Rationale Sentences from SpringBoot </a:t>
            </a:r>
          </a:p>
        </p:txBody>
      </p:sp>
    </p:spTree>
    <p:extLst>
      <p:ext uri="{BB962C8B-B14F-4D97-AF65-F5344CB8AC3E}">
        <p14:creationId xmlns:p14="http://schemas.microsoft.com/office/powerpoint/2010/main" val="346897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1E493B1-A543-7985-0365-97348D57FF66}"/>
              </a:ext>
            </a:extLst>
          </p:cNvPr>
          <p:cNvSpPr txBox="1"/>
          <p:nvPr/>
        </p:nvSpPr>
        <p:spPr>
          <a:xfrm>
            <a:off x="564444" y="6491111"/>
            <a:ext cx="2363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  <a:cs typeface="Calibri"/>
              </a:rPr>
              <a:t>Introduction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F2E37D-5DC8-956E-4CF1-6C8CF7187564}"/>
              </a:ext>
            </a:extLst>
          </p:cNvPr>
          <p:cNvSpPr txBox="1"/>
          <p:nvPr/>
        </p:nvSpPr>
        <p:spPr>
          <a:xfrm>
            <a:off x="564444" y="6425259"/>
            <a:ext cx="2363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  <a:cs typeface="Calibri"/>
              </a:rPr>
              <a:t>Introduction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803859-7E47-2E15-9895-DC573BF5473C}"/>
              </a:ext>
            </a:extLst>
          </p:cNvPr>
          <p:cNvSpPr/>
          <p:nvPr/>
        </p:nvSpPr>
        <p:spPr>
          <a:xfrm>
            <a:off x="5132004" y="880561"/>
            <a:ext cx="6991168" cy="1816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456C0-19BE-1086-5A4A-41AE5ADFF87B}"/>
              </a:ext>
            </a:extLst>
          </p:cNvPr>
          <p:cNvCxnSpPr>
            <a:cxnSpLocks/>
          </p:cNvCxnSpPr>
          <p:nvPr/>
        </p:nvCxnSpPr>
        <p:spPr>
          <a:xfrm>
            <a:off x="6897131" y="1715121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364E9B-7EEB-5218-D319-69EC12E629A5}"/>
              </a:ext>
            </a:extLst>
          </p:cNvPr>
          <p:cNvSpPr txBox="1"/>
          <p:nvPr/>
        </p:nvSpPr>
        <p:spPr>
          <a:xfrm>
            <a:off x="9794681" y="1401129"/>
            <a:ext cx="86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</a:t>
            </a:r>
          </a:p>
          <a:p>
            <a:r>
              <a:rPr lang="en-CA" sz="900" i="1" dirty="0"/>
              <a:t> and </a:t>
            </a:r>
          </a:p>
          <a:p>
            <a:r>
              <a:rPr lang="en-CA" sz="900" i="1" dirty="0"/>
              <a:t>Rationale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28D9AB-D6D7-B411-8205-50722F631677}"/>
              </a:ext>
            </a:extLst>
          </p:cNvPr>
          <p:cNvSpPr txBox="1"/>
          <p:nvPr/>
        </p:nvSpPr>
        <p:spPr>
          <a:xfrm>
            <a:off x="10250310" y="882995"/>
            <a:ext cx="195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Validation Mechanisms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D7614-4940-4700-0529-042D4B320FAB}"/>
              </a:ext>
            </a:extLst>
          </p:cNvPr>
          <p:cNvSpPr/>
          <p:nvPr/>
        </p:nvSpPr>
        <p:spPr>
          <a:xfrm>
            <a:off x="5329387" y="1146795"/>
            <a:ext cx="659534" cy="11366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FD588-E0EE-D173-500A-9ED4F79781A8}"/>
              </a:ext>
            </a:extLst>
          </p:cNvPr>
          <p:cNvSpPr/>
          <p:nvPr/>
        </p:nvSpPr>
        <p:spPr>
          <a:xfrm>
            <a:off x="6098732" y="1159038"/>
            <a:ext cx="737559" cy="1136652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FCA72-F828-BED4-53E7-0794D90D727C}"/>
              </a:ext>
            </a:extLst>
          </p:cNvPr>
          <p:cNvSpPr/>
          <p:nvPr/>
        </p:nvSpPr>
        <p:spPr>
          <a:xfrm>
            <a:off x="7549825" y="1210739"/>
            <a:ext cx="681678" cy="1136652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5949E-9A3F-7297-7088-89FF2F78A9C8}"/>
              </a:ext>
            </a:extLst>
          </p:cNvPr>
          <p:cNvSpPr/>
          <p:nvPr/>
        </p:nvSpPr>
        <p:spPr>
          <a:xfrm>
            <a:off x="8350088" y="1201777"/>
            <a:ext cx="712276" cy="11366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B35B3-7B65-B581-57C4-230727FB30F4}"/>
              </a:ext>
            </a:extLst>
          </p:cNvPr>
          <p:cNvSpPr txBox="1"/>
          <p:nvPr/>
        </p:nvSpPr>
        <p:spPr>
          <a:xfrm>
            <a:off x="5603661" y="233971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4D89D-5C00-9266-5FE2-A19ACEF47D99}"/>
              </a:ext>
            </a:extLst>
          </p:cNvPr>
          <p:cNvSpPr txBox="1"/>
          <p:nvPr/>
        </p:nvSpPr>
        <p:spPr>
          <a:xfrm>
            <a:off x="5329387" y="1192478"/>
            <a:ext cx="12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6E892-3479-7F95-BBE1-D65ADD956B17}"/>
              </a:ext>
            </a:extLst>
          </p:cNvPr>
          <p:cNvSpPr txBox="1"/>
          <p:nvPr/>
        </p:nvSpPr>
        <p:spPr>
          <a:xfrm>
            <a:off x="6154704" y="1145387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</a:t>
            </a:r>
          </a:p>
          <a:p>
            <a:r>
              <a:rPr lang="en-CA" sz="900" i="1" dirty="0"/>
              <a:t>Extraction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792E1-2628-CF28-1A92-4584557BAC2E}"/>
              </a:ext>
            </a:extLst>
          </p:cNvPr>
          <p:cNvSpPr txBox="1"/>
          <p:nvPr/>
        </p:nvSpPr>
        <p:spPr>
          <a:xfrm>
            <a:off x="5347605" y="833169"/>
            <a:ext cx="16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Entities Extraction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F84E-0A05-B62D-C8BC-BF1B93F904AE}"/>
              </a:ext>
            </a:extLst>
          </p:cNvPr>
          <p:cNvSpPr txBox="1"/>
          <p:nvPr/>
        </p:nvSpPr>
        <p:spPr>
          <a:xfrm>
            <a:off x="7380935" y="859190"/>
            <a:ext cx="19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Relationship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81F0E-5824-8936-4590-A12C1063DF94}"/>
              </a:ext>
            </a:extLst>
          </p:cNvPr>
          <p:cNvSpPr txBox="1"/>
          <p:nvPr/>
        </p:nvSpPr>
        <p:spPr>
          <a:xfrm>
            <a:off x="7566101" y="1210436"/>
            <a:ext cx="1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Similarities </a:t>
            </a:r>
          </a:p>
          <a:p>
            <a:r>
              <a:rPr lang="en-CA" sz="900" i="1" dirty="0"/>
              <a:t> Extraction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A964C-EE85-8311-E142-F26E2688AB91}"/>
              </a:ext>
            </a:extLst>
          </p:cNvPr>
          <p:cNvSpPr txBox="1"/>
          <p:nvPr/>
        </p:nvSpPr>
        <p:spPr>
          <a:xfrm>
            <a:off x="8269352" y="1204821"/>
            <a:ext cx="9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Contradictions </a:t>
            </a:r>
          </a:p>
          <a:p>
            <a:r>
              <a:rPr lang="en-CA" sz="900" i="1" dirty="0"/>
              <a:t>   Extraction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FD0E0-3A73-4372-BF36-631A3B75F12F}"/>
              </a:ext>
            </a:extLst>
          </p:cNvPr>
          <p:cNvSpPr txBox="1"/>
          <p:nvPr/>
        </p:nvSpPr>
        <p:spPr>
          <a:xfrm>
            <a:off x="7873995" y="2356619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1AE1A-9AB0-8DB1-ADE9-6825471249E2}"/>
              </a:ext>
            </a:extLst>
          </p:cNvPr>
          <p:cNvSpPr txBox="1"/>
          <p:nvPr/>
        </p:nvSpPr>
        <p:spPr>
          <a:xfrm>
            <a:off x="10950182" y="217828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964338-4232-2E3A-A7B4-992984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62" y="1796967"/>
            <a:ext cx="911983" cy="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377523C4-7294-ED6D-EF42-6E6B90D8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02" y="1881285"/>
            <a:ext cx="737559" cy="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FaceLab 2.0 Guide - DeepfakeVFX.com">
            <a:extLst>
              <a:ext uri="{FF2B5EF4-FFF2-40B4-BE49-F238E27FC236}">
                <a16:creationId xmlns:a16="http://schemas.microsoft.com/office/drawing/2014/main" id="{71AF6D94-0FF1-46B2-9FC9-F8EF475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98" y="1449612"/>
            <a:ext cx="445781" cy="4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DeepFaceLab 2.0 Guide - DeepfakeVFX.com">
            <a:extLst>
              <a:ext uri="{FF2B5EF4-FFF2-40B4-BE49-F238E27FC236}">
                <a16:creationId xmlns:a16="http://schemas.microsoft.com/office/drawing/2014/main" id="{8CD1D62D-EA96-7BC9-4A15-1E8CF884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92" y="1576294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DeepFaceLab 2.0 Guide - DeepfakeVFX.com">
            <a:extLst>
              <a:ext uri="{FF2B5EF4-FFF2-40B4-BE49-F238E27FC236}">
                <a16:creationId xmlns:a16="http://schemas.microsoft.com/office/drawing/2014/main" id="{C96F493E-465D-C2FE-EFBA-2970011F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671" y="1582422"/>
            <a:ext cx="512429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BFE12D34-BFB5-7651-D4DC-066A7303783E}"/>
              </a:ext>
            </a:extLst>
          </p:cNvPr>
          <p:cNvSpPr txBox="1"/>
          <p:nvPr/>
        </p:nvSpPr>
        <p:spPr>
          <a:xfrm>
            <a:off x="1746190" y="244239"/>
            <a:ext cx="13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accent1"/>
                </a:solidFill>
              </a:rPr>
              <a:t>The OMM Killer</a:t>
            </a:r>
          </a:p>
          <a:p>
            <a:r>
              <a:rPr lang="en-CA" sz="1400" i="1" dirty="0">
                <a:solidFill>
                  <a:schemeClr val="accent1"/>
                </a:solidFill>
              </a:rPr>
              <a:t>    dataset [?]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EB66D79-E44E-EEB9-86DE-7A0C49CBBBFC}"/>
              </a:ext>
            </a:extLst>
          </p:cNvPr>
          <p:cNvCxnSpPr>
            <a:cxnSpLocks/>
          </p:cNvCxnSpPr>
          <p:nvPr/>
        </p:nvCxnSpPr>
        <p:spPr>
          <a:xfrm>
            <a:off x="9166866" y="1721878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1499CB0-0061-819A-BAAC-75E132B0FC01}"/>
              </a:ext>
            </a:extLst>
          </p:cNvPr>
          <p:cNvCxnSpPr>
            <a:cxnSpLocks/>
          </p:cNvCxnSpPr>
          <p:nvPr/>
        </p:nvCxnSpPr>
        <p:spPr>
          <a:xfrm>
            <a:off x="10324422" y="1711427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B2624E-A674-6502-0D13-451469632568}"/>
              </a:ext>
            </a:extLst>
          </p:cNvPr>
          <p:cNvSpPr/>
          <p:nvPr/>
        </p:nvSpPr>
        <p:spPr>
          <a:xfrm>
            <a:off x="10950182" y="1310489"/>
            <a:ext cx="974504" cy="876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Inconsistencies detection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Conflicts detection</a:t>
            </a:r>
          </a:p>
        </p:txBody>
      </p:sp>
      <p:pic>
        <p:nvPicPr>
          <p:cNvPr id="1114" name="Picture 36" descr="database table&quot; Icon - Download for free – Iconduck">
            <a:extLst>
              <a:ext uri="{FF2B5EF4-FFF2-40B4-BE49-F238E27FC236}">
                <a16:creationId xmlns:a16="http://schemas.microsoft.com/office/drawing/2014/main" id="{98441E5B-CE7B-3BFE-BC69-D04ADDD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69" y="2166210"/>
            <a:ext cx="344978" cy="3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30415440-6452-C824-0C76-D890F4AB5F2F}"/>
              </a:ext>
            </a:extLst>
          </p:cNvPr>
          <p:cNvSpPr txBox="1"/>
          <p:nvPr/>
        </p:nvSpPr>
        <p:spPr>
          <a:xfrm>
            <a:off x="6826482" y="2460751"/>
            <a:ext cx="733177" cy="23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Triples.csv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6A0FBCD9-C4C2-5563-B6BD-7F77C9AAD493}"/>
              </a:ext>
            </a:extLst>
          </p:cNvPr>
          <p:cNvCxnSpPr>
            <a:cxnSpLocks/>
          </p:cNvCxnSpPr>
          <p:nvPr/>
        </p:nvCxnSpPr>
        <p:spPr>
          <a:xfrm>
            <a:off x="7172298" y="1772542"/>
            <a:ext cx="339" cy="3552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69844273-CAF3-E061-2F8B-36785CF8FDC8}"/>
              </a:ext>
            </a:extLst>
          </p:cNvPr>
          <p:cNvSpPr txBox="1"/>
          <p:nvPr/>
        </p:nvSpPr>
        <p:spPr>
          <a:xfrm>
            <a:off x="5131303" y="524340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1. Kantara approach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096B13F-46FC-E3EA-E896-18E653E663A8}"/>
              </a:ext>
            </a:extLst>
          </p:cNvPr>
          <p:cNvSpPr txBox="1"/>
          <p:nvPr/>
        </p:nvSpPr>
        <p:spPr>
          <a:xfrm>
            <a:off x="513073" y="3375261"/>
            <a:ext cx="3566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2. Extraction generalization experiments</a:t>
            </a: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A2729041-E469-1259-745E-7FACBF590DD1}"/>
              </a:ext>
            </a:extLst>
          </p:cNvPr>
          <p:cNvSpPr/>
          <p:nvPr/>
        </p:nvSpPr>
        <p:spPr>
          <a:xfrm>
            <a:off x="600157" y="4001650"/>
            <a:ext cx="1081338" cy="53795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BA432DA7-58F4-E289-C076-43B9918F450C}"/>
              </a:ext>
            </a:extLst>
          </p:cNvPr>
          <p:cNvSpPr/>
          <p:nvPr/>
        </p:nvSpPr>
        <p:spPr>
          <a:xfrm>
            <a:off x="618273" y="5119434"/>
            <a:ext cx="1081338" cy="530544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68A7C1F-CC85-9D69-34DB-6FCF23F92613}"/>
              </a:ext>
            </a:extLst>
          </p:cNvPr>
          <p:cNvSpPr txBox="1"/>
          <p:nvPr/>
        </p:nvSpPr>
        <p:spPr>
          <a:xfrm>
            <a:off x="585980" y="4146433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Decisions Extraction 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8EEAF45-D615-0C11-3A19-FC224BD83D34}"/>
              </a:ext>
            </a:extLst>
          </p:cNvPr>
          <p:cNvSpPr txBox="1"/>
          <p:nvPr/>
        </p:nvSpPr>
        <p:spPr>
          <a:xfrm>
            <a:off x="621968" y="5288963"/>
            <a:ext cx="164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Rationale Extraction 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1F7CD22-99FC-35C6-8A6E-ECAE16181B0F}"/>
              </a:ext>
            </a:extLst>
          </p:cNvPr>
          <p:cNvSpPr/>
          <p:nvPr/>
        </p:nvSpPr>
        <p:spPr>
          <a:xfrm>
            <a:off x="2266804" y="3850995"/>
            <a:ext cx="1081338" cy="977370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Decision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BF5889AD-D4F0-6EEC-8FD9-7C4F5E5CBAB6}"/>
              </a:ext>
            </a:extLst>
          </p:cNvPr>
          <p:cNvSpPr/>
          <p:nvPr/>
        </p:nvSpPr>
        <p:spPr>
          <a:xfrm>
            <a:off x="2254340" y="4942025"/>
            <a:ext cx="1093801" cy="1020705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Rationale Classifier</a:t>
            </a:r>
          </a:p>
          <a:p>
            <a:pPr algn="ctr"/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45026D-BD14-ABB1-BF78-34A62BF3F600}"/>
              </a:ext>
            </a:extLst>
          </p:cNvPr>
          <p:cNvSpPr txBox="1"/>
          <p:nvPr/>
        </p:nvSpPr>
        <p:spPr>
          <a:xfrm>
            <a:off x="535663" y="4539602"/>
            <a:ext cx="15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 </a:t>
            </a:r>
          </a:p>
          <a:p>
            <a:r>
              <a:rPr lang="en-CA" sz="900" i="1" dirty="0"/>
              <a:t>with cross validation 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779029F-CCA1-C1DF-D1BD-1F2E78D7D51D}"/>
              </a:ext>
            </a:extLst>
          </p:cNvPr>
          <p:cNvSpPr txBox="1"/>
          <p:nvPr/>
        </p:nvSpPr>
        <p:spPr>
          <a:xfrm>
            <a:off x="551704" y="5671860"/>
            <a:ext cx="1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Compared different models</a:t>
            </a:r>
          </a:p>
          <a:p>
            <a:r>
              <a:rPr lang="en-CA" sz="900" i="1" dirty="0"/>
              <a:t> with cross validation </a:t>
            </a:r>
          </a:p>
        </p:txBody>
      </p:sp>
      <p:pic>
        <p:nvPicPr>
          <p:cNvPr id="1140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737FE35-75B4-7249-82B9-0ED555D7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83" y="4371444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32" descr="Ml Model Icons - Free SVG &amp; PNG Ml Model Images - Noun Project">
            <a:extLst>
              <a:ext uri="{FF2B5EF4-FFF2-40B4-BE49-F238E27FC236}">
                <a16:creationId xmlns:a16="http://schemas.microsoft.com/office/drawing/2014/main" id="{24375DD3-D3A5-A890-F67D-E805DAE9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68" y="5492664"/>
            <a:ext cx="402246" cy="4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Arrow: Down 1141">
            <a:extLst>
              <a:ext uri="{FF2B5EF4-FFF2-40B4-BE49-F238E27FC236}">
                <a16:creationId xmlns:a16="http://schemas.microsoft.com/office/drawing/2014/main" id="{C88B685E-DEE6-CE3F-5295-BD9EB094F91C}"/>
              </a:ext>
            </a:extLst>
          </p:cNvPr>
          <p:cNvSpPr/>
          <p:nvPr/>
        </p:nvSpPr>
        <p:spPr>
          <a:xfrm rot="16200000">
            <a:off x="1870837" y="4141747"/>
            <a:ext cx="239323" cy="387991"/>
          </a:xfrm>
          <a:prstGeom prst="downArrow">
            <a:avLst/>
          </a:prstGeom>
          <a:solidFill>
            <a:srgbClr val="BE182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3" name="Arrow: Down 1142">
            <a:extLst>
              <a:ext uri="{FF2B5EF4-FFF2-40B4-BE49-F238E27FC236}">
                <a16:creationId xmlns:a16="http://schemas.microsoft.com/office/drawing/2014/main" id="{91A0E788-B040-531A-885C-4E2AB4A50A8F}"/>
              </a:ext>
            </a:extLst>
          </p:cNvPr>
          <p:cNvSpPr/>
          <p:nvPr/>
        </p:nvSpPr>
        <p:spPr>
          <a:xfrm rot="16200000">
            <a:off x="1881663" y="5186840"/>
            <a:ext cx="230832" cy="3748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A1D4C31-62E3-53DC-3B89-23350CB1797B}"/>
              </a:ext>
            </a:extLst>
          </p:cNvPr>
          <p:cNvSpPr txBox="1"/>
          <p:nvPr/>
        </p:nvSpPr>
        <p:spPr>
          <a:xfrm>
            <a:off x="1634042" y="6080789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96AFB9C8-158C-E9AA-CA14-13E5E97F3EF7}"/>
              </a:ext>
            </a:extLst>
          </p:cNvPr>
          <p:cNvSpPr/>
          <p:nvPr/>
        </p:nvSpPr>
        <p:spPr>
          <a:xfrm>
            <a:off x="535663" y="3722397"/>
            <a:ext cx="4757864" cy="26302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CDB622-C4B1-8117-BFAE-A72FE9496B98}"/>
              </a:ext>
            </a:extLst>
          </p:cNvPr>
          <p:cNvCxnSpPr>
            <a:cxnSpLocks/>
          </p:cNvCxnSpPr>
          <p:nvPr/>
        </p:nvCxnSpPr>
        <p:spPr>
          <a:xfrm flipV="1">
            <a:off x="2713795" y="1084284"/>
            <a:ext cx="2317705" cy="46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64030F93-DF05-44A5-AFA9-9D0F7283E03F}"/>
              </a:ext>
            </a:extLst>
          </p:cNvPr>
          <p:cNvSpPr txBox="1"/>
          <p:nvPr/>
        </p:nvSpPr>
        <p:spPr>
          <a:xfrm>
            <a:off x="4194438" y="553336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D6386F9-DAB4-369C-B2BC-DF994331A386}"/>
              </a:ext>
            </a:extLst>
          </p:cNvPr>
          <p:cNvSpPr txBox="1"/>
          <p:nvPr/>
        </p:nvSpPr>
        <p:spPr>
          <a:xfrm>
            <a:off x="4233543" y="4202603"/>
            <a:ext cx="10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/>
              <a:t>Validate their  </a:t>
            </a:r>
            <a:r>
              <a:rPr lang="en-CA" sz="900" i="1" dirty="0" err="1"/>
              <a:t>genralizability</a:t>
            </a:r>
            <a:endParaRPr lang="en-CA" sz="900" i="1" dirty="0"/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3DA39DC1-1062-BF3B-AA8C-C94F8EC0358E}"/>
              </a:ext>
            </a:extLst>
          </p:cNvPr>
          <p:cNvSpPr/>
          <p:nvPr/>
        </p:nvSpPr>
        <p:spPr>
          <a:xfrm>
            <a:off x="4070429" y="4585683"/>
            <a:ext cx="1104850" cy="779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CA" sz="1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Migrate.c</a:t>
            </a:r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228600" indent="-228600" algn="ctr">
              <a:buAutoNum type="arabicPeriod"/>
            </a:pPr>
            <a:r>
              <a:rPr lang="en-CA" sz="1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Fsopen.c</a:t>
            </a:r>
            <a:endParaRPr lang="en-CA" sz="10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228600" indent="-228600" algn="ctr">
              <a:buAutoNum type="arabicPeriod"/>
            </a:pPr>
            <a:r>
              <a:rPr lang="en-CA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Open Source Projects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E50DA83-D212-17A3-5CE4-A49E0698086B}"/>
              </a:ext>
            </a:extLst>
          </p:cNvPr>
          <p:cNvCxnSpPr>
            <a:cxnSpLocks/>
          </p:cNvCxnSpPr>
          <p:nvPr/>
        </p:nvCxnSpPr>
        <p:spPr>
          <a:xfrm>
            <a:off x="3451520" y="4769373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80FDA67-941F-2451-086C-C52FEB6C8269}"/>
              </a:ext>
            </a:extLst>
          </p:cNvPr>
          <p:cNvCxnSpPr>
            <a:cxnSpLocks/>
          </p:cNvCxnSpPr>
          <p:nvPr/>
        </p:nvCxnSpPr>
        <p:spPr>
          <a:xfrm>
            <a:off x="3451520" y="5119434"/>
            <a:ext cx="56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3F869B0F-BAFE-259C-A877-83E7231E4809}"/>
              </a:ext>
            </a:extLst>
          </p:cNvPr>
          <p:cNvCxnSpPr>
            <a:cxnSpLocks/>
          </p:cNvCxnSpPr>
          <p:nvPr/>
        </p:nvCxnSpPr>
        <p:spPr>
          <a:xfrm flipV="1">
            <a:off x="4612377" y="3546154"/>
            <a:ext cx="0" cy="6264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13CBF51-6A5D-6AC3-FA41-B7523BCFAD3D}"/>
              </a:ext>
            </a:extLst>
          </p:cNvPr>
          <p:cNvSpPr txBox="1"/>
          <p:nvPr/>
        </p:nvSpPr>
        <p:spPr>
          <a:xfrm>
            <a:off x="1104978" y="2005556"/>
            <a:ext cx="325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??  Decision + Rationale Sentences from </a:t>
            </a:r>
            <a:r>
              <a:rPr lang="en-CA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migrate.c</a:t>
            </a:r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9B2F599B-E2CB-70DD-2BBD-CB8D43E770A6}"/>
              </a:ext>
            </a:extLst>
          </p:cNvPr>
          <p:cNvSpPr txBox="1"/>
          <p:nvPr/>
        </p:nvSpPr>
        <p:spPr>
          <a:xfrm>
            <a:off x="1097726" y="2220017"/>
            <a:ext cx="318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??  Decision + Rationale Sentences from </a:t>
            </a:r>
            <a:r>
              <a:rPr lang="en-CA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fsopen.c</a:t>
            </a:r>
            <a:endParaRPr lang="en-CA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83AA584-1E6D-FD1A-8DD1-7FB83A27EEFD}"/>
              </a:ext>
            </a:extLst>
          </p:cNvPr>
          <p:cNvSpPr txBox="1"/>
          <p:nvPr/>
        </p:nvSpPr>
        <p:spPr>
          <a:xfrm>
            <a:off x="1097401" y="2432052"/>
            <a:ext cx="308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??  Decision + Rationale Sentences from ??? 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0556AE83-AF03-E961-3A22-F989E3A6FD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27841" y="2005324"/>
            <a:ext cx="892552" cy="517467"/>
          </a:xfrm>
          <a:prstGeom prst="bentConnector3">
            <a:avLst>
              <a:gd name="adj1" fmla="val 9847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1" name="Connector: Elbow 1190">
            <a:extLst>
              <a:ext uri="{FF2B5EF4-FFF2-40B4-BE49-F238E27FC236}">
                <a16:creationId xmlns:a16="http://schemas.microsoft.com/office/drawing/2014/main" id="{D0476F9D-EC4C-E431-A7DA-76454116F5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1548" y="2253282"/>
            <a:ext cx="623643" cy="372677"/>
          </a:xfrm>
          <a:prstGeom prst="bentConnector3">
            <a:avLst>
              <a:gd name="adj1" fmla="val 10518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A5C725A5-CAFF-B24B-D381-8F934C3AA0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7353" y="1864260"/>
            <a:ext cx="1191764" cy="628089"/>
          </a:xfrm>
          <a:prstGeom prst="bentConnector3">
            <a:avLst>
              <a:gd name="adj1" fmla="val 9950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B7E2EE3-9263-C6BB-20F1-FFBD3B100AE5}"/>
              </a:ext>
            </a:extLst>
          </p:cNvPr>
          <p:cNvSpPr txBox="1"/>
          <p:nvPr/>
        </p:nvSpPr>
        <p:spPr>
          <a:xfrm>
            <a:off x="2763625" y="803989"/>
            <a:ext cx="2367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774 Decision + Rationale Sentences </a:t>
            </a:r>
            <a:endParaRPr lang="en-CA" sz="1200" dirty="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CA855DA5-D1D1-84BE-15E0-7D27B5DCD9E0}"/>
              </a:ext>
            </a:extLst>
          </p:cNvPr>
          <p:cNvSpPr txBox="1"/>
          <p:nvPr/>
        </p:nvSpPr>
        <p:spPr>
          <a:xfrm>
            <a:off x="93749" y="503724"/>
            <a:ext cx="191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Rationale Sentences     {'yes': 1252, 'no': 982}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2478E9A-1BF9-3A5F-BA08-23E48E6B4D0B}"/>
              </a:ext>
            </a:extLst>
          </p:cNvPr>
          <p:cNvSpPr txBox="1"/>
          <p:nvPr/>
        </p:nvSpPr>
        <p:spPr>
          <a:xfrm>
            <a:off x="206288" y="938680"/>
            <a:ext cx="1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2234 Decision Sentences</a:t>
            </a:r>
          </a:p>
          <a:p>
            <a:r>
              <a:rPr lang="en-CA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{'yes': 1343, 'no': 891}</a:t>
            </a:r>
          </a:p>
        </p:txBody>
      </p:sp>
      <p:pic>
        <p:nvPicPr>
          <p:cNvPr id="1237" name="Picture 38" descr="database table&quot; Icon - Download for free – Iconduck">
            <a:extLst>
              <a:ext uri="{FF2B5EF4-FFF2-40B4-BE49-F238E27FC236}">
                <a16:creationId xmlns:a16="http://schemas.microsoft.com/office/drawing/2014/main" id="{D95FEDDE-6D57-77C0-ED93-78C73E28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7" y="759783"/>
            <a:ext cx="734071" cy="7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" name="TextBox 1239">
            <a:extLst>
              <a:ext uri="{FF2B5EF4-FFF2-40B4-BE49-F238E27FC236}">
                <a16:creationId xmlns:a16="http://schemas.microsoft.com/office/drawing/2014/main" id="{3F171AC9-E769-914E-B2D0-E98B58B724B1}"/>
              </a:ext>
            </a:extLst>
          </p:cNvPr>
          <p:cNvSpPr txBox="1"/>
          <p:nvPr/>
        </p:nvSpPr>
        <p:spPr>
          <a:xfrm>
            <a:off x="1069719" y="1728758"/>
            <a:ext cx="25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3. Validation: 3 Case Studies</a:t>
            </a:r>
          </a:p>
        </p:txBody>
      </p: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FCA46B49-36F0-4A44-DF98-CCCBE77EC88B}"/>
              </a:ext>
            </a:extLst>
          </p:cNvPr>
          <p:cNvGrpSpPr/>
          <p:nvPr/>
        </p:nvGrpSpPr>
        <p:grpSpPr>
          <a:xfrm>
            <a:off x="3996736" y="2714830"/>
            <a:ext cx="989213" cy="807073"/>
            <a:chOff x="6151053" y="3805571"/>
            <a:chExt cx="1070326" cy="963802"/>
          </a:xfrm>
        </p:grpSpPr>
        <p:pic>
          <p:nvPicPr>
            <p:cNvPr id="1249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293D1E4C-2A49-1C9E-3FF6-70A1FCAD5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08" y="3805571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93F10537-10D9-F8B6-D319-68A4A5710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443" y="3903590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7" name="Picture 38" descr="database table&quot; Icon - Download for free – Iconduck">
              <a:extLst>
                <a:ext uri="{FF2B5EF4-FFF2-40B4-BE49-F238E27FC236}">
                  <a16:creationId xmlns:a16="http://schemas.microsoft.com/office/drawing/2014/main" id="{1D61D7F7-709F-C0BF-06BC-BD0785DE5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053" y="4035302"/>
              <a:ext cx="734071" cy="7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DD2EAB-C439-3FBA-6E17-18745E8857C2}"/>
              </a:ext>
            </a:extLst>
          </p:cNvPr>
          <p:cNvGrpSpPr/>
          <p:nvPr/>
        </p:nvGrpSpPr>
        <p:grpSpPr>
          <a:xfrm>
            <a:off x="342887" y="1363059"/>
            <a:ext cx="1528310" cy="2898790"/>
            <a:chOff x="342887" y="1363059"/>
            <a:chExt cx="1528310" cy="2898790"/>
          </a:xfrm>
        </p:grpSpPr>
        <p:cxnSp>
          <p:nvCxnSpPr>
            <p:cNvPr id="1233" name="Connector: Elbow 1232">
              <a:extLst>
                <a:ext uri="{FF2B5EF4-FFF2-40B4-BE49-F238E27FC236}">
                  <a16:creationId xmlns:a16="http://schemas.microsoft.com/office/drawing/2014/main" id="{047C4F4C-FB73-2090-9806-A69FB362C1C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317900" y="2029019"/>
              <a:ext cx="2855057" cy="1523137"/>
            </a:xfrm>
            <a:prstGeom prst="bentConnector3">
              <a:avLst>
                <a:gd name="adj1" fmla="val 98902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08F410D-A24C-507B-8FB0-B5DAEFC46DFD}"/>
                </a:ext>
              </a:extLst>
            </p:cNvPr>
            <p:cNvCxnSpPr>
              <a:cxnSpLocks/>
              <a:endCxn id="1134" idx="1"/>
            </p:cNvCxnSpPr>
            <p:nvPr/>
          </p:nvCxnSpPr>
          <p:spPr>
            <a:xfrm>
              <a:off x="342887" y="4259848"/>
              <a:ext cx="243093" cy="200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D6CB9-89A6-89BC-0A87-1AB4F0900A1D}"/>
              </a:ext>
            </a:extLst>
          </p:cNvPr>
          <p:cNvGrpSpPr/>
          <p:nvPr/>
        </p:nvGrpSpPr>
        <p:grpSpPr>
          <a:xfrm>
            <a:off x="148164" y="946234"/>
            <a:ext cx="1728206" cy="4458145"/>
            <a:chOff x="148164" y="946234"/>
            <a:chExt cx="1728206" cy="4458145"/>
          </a:xfrm>
        </p:grpSpPr>
        <p:cxnSp>
          <p:nvCxnSpPr>
            <p:cNvPr id="1217" name="Connector: Elbow 1216">
              <a:extLst>
                <a:ext uri="{FF2B5EF4-FFF2-40B4-BE49-F238E27FC236}">
                  <a16:creationId xmlns:a16="http://schemas.microsoft.com/office/drawing/2014/main" id="{945DFDD7-7465-3B79-BD16-708035FC56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194832" y="2289230"/>
              <a:ext cx="4414198" cy="1728206"/>
            </a:xfrm>
            <a:prstGeom prst="bentConnector3">
              <a:avLst>
                <a:gd name="adj1" fmla="val 99671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9A1CE7-A65A-70A5-FE6E-8AD0342A1B19}"/>
                </a:ext>
              </a:extLst>
            </p:cNvPr>
            <p:cNvCxnSpPr>
              <a:cxnSpLocks/>
              <a:endCxn id="1135" idx="1"/>
            </p:cNvCxnSpPr>
            <p:nvPr/>
          </p:nvCxnSpPr>
          <p:spPr>
            <a:xfrm>
              <a:off x="150804" y="5404379"/>
              <a:ext cx="471164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BFCED3-6342-6F89-2097-378120BA0EC5}"/>
              </a:ext>
            </a:extLst>
          </p:cNvPr>
          <p:cNvSpPr txBox="1"/>
          <p:nvPr/>
        </p:nvSpPr>
        <p:spPr>
          <a:xfrm>
            <a:off x="2077020" y="2646513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2"/>
                </a:solidFill>
              </a:rPr>
              <a:t>Section ?? </a:t>
            </a:r>
          </a:p>
        </p:txBody>
      </p:sp>
    </p:spTree>
    <p:extLst>
      <p:ext uri="{BB962C8B-B14F-4D97-AF65-F5344CB8AC3E}">
        <p14:creationId xmlns:p14="http://schemas.microsoft.com/office/powerpoint/2010/main" val="298227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10284</TotalTime>
  <Words>1843</Words>
  <Application>Microsoft Office PowerPoint</Application>
  <PresentationFormat>Widescreen</PresentationFormat>
  <Paragraphs>576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Developers Rationale in the Linux Kernel</dc:title>
  <dc:creator>Mouna Dhaouadi</dc:creator>
  <cp:lastModifiedBy>Mouna Dhaouadi</cp:lastModifiedBy>
  <cp:revision>89</cp:revision>
  <dcterms:created xsi:type="dcterms:W3CDTF">2023-10-09T19:32:25Z</dcterms:created>
  <dcterms:modified xsi:type="dcterms:W3CDTF">2024-09-28T00:52:28Z</dcterms:modified>
</cp:coreProperties>
</file>