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D14D3-3787-447A-9F0D-14CEFA5A085D}" type="datetimeFigureOut">
              <a:rPr lang="fr-FR" smtClean="0"/>
              <a:t>23/04/2018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822C-E6B6-487A-B880-6237F6457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9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E46EA-1BFE-49ED-983E-9C8D344A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2BAA85-D4F7-4C5D-B912-8C809744D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8D26B-B480-44F9-84A8-899A374E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064C6-96F4-452A-A3BD-7C9263E89C6A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3DFDE5-DD56-40BE-BE35-401775B1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90308-0714-462C-8198-AB57CA54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40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271B2-3F50-48B0-A72C-576FDBC5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E92B5-98DD-46EF-BA86-88F3ECE83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0CEC5-44D5-49D6-8817-0C34D6AE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479C-125A-4311-A051-866C42BFEC9F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9324A-69A8-4934-8BEF-9D468229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264D9-BEC4-4D3B-9106-24F666CB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002739-9ADF-4334-AF7A-CE8BD2DD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A37E54-418C-4693-A6CA-4A6A8B1C9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B4EC3-1168-47F6-BDBA-37F9EAF9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56D-D384-4875-837C-07684D2913D7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FAC00-1F5A-4E46-9A5B-86362469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5541D-76C2-4D37-9B16-CD2FA6FC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79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53EB-673D-4EB4-9547-374E115C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D04361-026A-4D40-AA8A-EE9CC178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6A886-465E-4385-8643-7AAB4F40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D3FA-E4BD-4E22-80EF-F4400B829888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DB6944-117D-46E2-A068-492708A0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30590-A559-4F48-843A-893A2F59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73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1F888-1267-421B-9CC1-97B5545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3477DF-ADB9-4C00-9730-65353727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C0193-DB9C-4E51-9CED-17215962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5F4E-F217-4262-A933-F9BF24921171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697F1-9E32-40F3-ABD0-7F1DB40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9F6A5-DF80-4971-843F-A8E2D4C0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0B8B6-8D2C-46A8-A20B-543F067B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D6B697-5EFA-4CAD-AA1E-A3298E6BA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0CD792-F5CC-4031-8356-A2367153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A0FA05-9139-446C-B29A-1B20CAE1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BE8-4A27-442F-96B8-9A269B657C6C}" type="datetime1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2741D-A250-42C4-B6B4-8311D540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26F38-7FE3-4FFC-931C-8EDC0FC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0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F1913-6C81-46E0-8C49-92CFE058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01D69B-3F65-40E3-B844-5B93523D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5D040E-9B4E-481C-B31F-90CD2FB8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1068FD-C37F-463B-8ECD-0276DF747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BDCE27-7971-4697-BD60-2F8237A64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5006737-1188-49C6-83D2-FA9C5A2C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228C-C68D-4503-BFD9-ABE2A218FF53}" type="datetime1">
              <a:rPr lang="fr-FR" smtClean="0"/>
              <a:t>23/04/2018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6A6774-2E61-4223-B5F9-2F0D929D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E0E73-0190-4A90-B1EE-8F10BA8D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A686E-671E-4F57-BBDF-FC703496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EB7395-6CF6-4D43-B117-308E7C2F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D9E0-7C8E-44A7-A3DB-C8216E134550}" type="datetime1">
              <a:rPr lang="fr-FR" smtClean="0"/>
              <a:t>23/04/2018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57F98B-B29A-44DC-BE6B-5328DDCF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F252D2-5718-4B87-B764-1EA03E56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5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F8A1EF-BF58-4942-9B36-86A44DE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59D1D-5D2B-48F9-9728-9F41B3AF6E47}" type="datetime1">
              <a:rPr lang="fr-FR" smtClean="0"/>
              <a:t>23/04/2018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D2FFA3-CB0C-411D-A7F3-1944E813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2148D7-06B9-42DA-965A-4FB157EA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53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26629-75E6-4847-927F-CE5A08A5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2DE79-B6D1-4F08-9956-F9D26229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3673D2-240B-4043-9E2C-559FD7E8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36C594-6E31-49B0-AF22-CA84EB6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63A3-0AC7-496C-9AC1-E4B2D7FD47B6}" type="datetime1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689AE-95A7-4F91-BF0F-4A0E7531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5ADC0-9E0A-4223-AE28-CA9490F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15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7F0F-084F-4A07-8C6B-8613B500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02339D-9889-405C-A47C-FBBB8BA1D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B9CDC7-9853-4F96-8385-1165FC02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26E2B-3635-4840-88B0-0D539FEF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BF14-D0EC-4930-8059-DEA98A863421}" type="datetime1">
              <a:rPr lang="fr-FR" smtClean="0"/>
              <a:t>23/04/2018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188F3-FB4D-40F3-B277-D7B64C57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ECC4DD-EB6F-42CA-8F24-1D3FB59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9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BE5A7E-CDA3-4950-AD43-07F12F8D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1EEAFD-063D-4860-981E-DFFFBA5D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E8396-1F9F-427E-AE41-3BA06FD90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CB95-37E4-440A-86BE-EF74AC4D047D}" type="datetime1">
              <a:rPr lang="fr-FR" smtClean="0"/>
              <a:t>23/04/2018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0A5BE-D075-4751-A7EF-501E858B6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868D60-DC54-4AA4-9A38-C539C3A5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C0B5-1601-4A87-9365-4D3E50791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5163B-B269-4A1C-ACF7-13912CB1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409" y="406400"/>
            <a:ext cx="9805181" cy="2387600"/>
          </a:xfrm>
        </p:spPr>
        <p:txBody>
          <a:bodyPr/>
          <a:lstStyle/>
          <a:p>
            <a:pPr fontAlgn="base"/>
            <a:r>
              <a:rPr lang="fr-FR" b="1" dirty="0" err="1">
                <a:solidFill>
                  <a:srgbClr val="C00000"/>
                </a:solidFill>
              </a:rPr>
              <a:t>Biodiveristy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Capstone</a:t>
            </a:r>
            <a:r>
              <a:rPr lang="fr-FR" b="1" dirty="0">
                <a:solidFill>
                  <a:srgbClr val="C00000"/>
                </a:solidFill>
              </a:rPr>
              <a:t> Project 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3ABB41-6E0E-4142-95D4-7C0AF7EFB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917" y="2926789"/>
            <a:ext cx="9144000" cy="1655762"/>
          </a:xfrm>
        </p:spPr>
        <p:txBody>
          <a:bodyPr/>
          <a:lstStyle/>
          <a:p>
            <a:r>
              <a:rPr lang="fr-FR" dirty="0"/>
              <a:t>04/04/18</a:t>
            </a:r>
          </a:p>
          <a:p>
            <a:pPr fontAlgn="base"/>
            <a:r>
              <a:rPr lang="fr-FR" i="1" dirty="0" err="1"/>
              <a:t>Investigating</a:t>
            </a:r>
            <a:r>
              <a:rPr lang="fr-FR" i="1" dirty="0"/>
              <a:t> </a:t>
            </a:r>
            <a:r>
              <a:rPr lang="fr-FR" i="1" dirty="0" err="1"/>
              <a:t>Protected</a:t>
            </a:r>
            <a:r>
              <a:rPr lang="fr-FR" i="1" dirty="0"/>
              <a:t> </a:t>
            </a:r>
            <a:r>
              <a:rPr lang="fr-FR" i="1" dirty="0" err="1"/>
              <a:t>Species</a:t>
            </a:r>
            <a:endParaRPr lang="fr-FR" i="1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18CD9A-DB3A-458B-AC76-CB917E1B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34" y="3784209"/>
            <a:ext cx="4336869" cy="2885989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78A8DE-D648-4F30-88B1-87012BF2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2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B3992-632E-4410-A06A-3DA0981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Thanks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44DC77B-9D6A-4673-B869-56DA8202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653" y="2164556"/>
            <a:ext cx="7704128" cy="432831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E60B0D-7AC0-4168-A64B-7C79125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2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BCF4C-553F-4794-BE09-63470B55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Description of data in species_info.csv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CA3B-9351-4CC7-9DC7-0A791FC1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section describing the data in </a:t>
            </a:r>
            <a:r>
              <a:rPr lang="en-US" b="1" dirty="0"/>
              <a:t>species_info.csv</a:t>
            </a:r>
            <a:r>
              <a:rPr lang="en-US" dirty="0"/>
              <a:t>. Be sure to include some (or all) of what you noticed while working through the notebook.</a:t>
            </a:r>
          </a:p>
          <a:p>
            <a:r>
              <a:rPr lang="en-US" dirty="0"/>
              <a:t>the information contained is the </a:t>
            </a:r>
            <a:r>
              <a:rPr lang="en-US" dirty="0" err="1"/>
              <a:t>dataframe</a:t>
            </a:r>
            <a:r>
              <a:rPr lang="en-US" b="1" dirty="0"/>
              <a:t> species_info.csv</a:t>
            </a:r>
            <a:r>
              <a:rPr lang="en-US" dirty="0"/>
              <a:t> :</a:t>
            </a:r>
          </a:p>
          <a:p>
            <a:pPr lvl="1">
              <a:buFontTx/>
              <a:buChar char="-"/>
            </a:pPr>
            <a:r>
              <a:rPr lang="en-US" dirty="0"/>
              <a:t>index category,</a:t>
            </a:r>
          </a:p>
          <a:p>
            <a:pPr lvl="1">
              <a:buFontTx/>
              <a:buChar char="-"/>
            </a:pPr>
            <a:r>
              <a:rPr lang="en-US" dirty="0" err="1"/>
              <a:t>scientific_name</a:t>
            </a:r>
            <a:r>
              <a:rPr lang="en-US" dirty="0"/>
              <a:t>, </a:t>
            </a:r>
          </a:p>
          <a:p>
            <a:pPr lvl="1">
              <a:buFontTx/>
              <a:buChar char="-"/>
            </a:pPr>
            <a:r>
              <a:rPr lang="en-US" dirty="0" err="1"/>
              <a:t>common_names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 err="1"/>
              <a:t>conservation_status</a:t>
            </a:r>
            <a:endParaRPr lang="fr-FR" dirty="0"/>
          </a:p>
          <a:p>
            <a:r>
              <a:rPr lang="en-US" dirty="0"/>
              <a:t>There are 5541different species in the species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fr-FR" dirty="0" err="1"/>
              <a:t>species_count</a:t>
            </a:r>
            <a:r>
              <a:rPr lang="fr-FR" dirty="0"/>
              <a:t> = 5541.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385447-8626-48A2-B3C3-F9FF70AB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9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04275-322D-4246-9839-B775B3E0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Description of data in species_info.csv 2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3C60B9-212F-404B-8FEB-08BCBB64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7 categories ( species type) in the </a:t>
            </a:r>
            <a:r>
              <a:rPr lang="en-US" dirty="0" err="1"/>
              <a:t>DataFrame</a:t>
            </a:r>
            <a:r>
              <a:rPr lang="en-US" dirty="0"/>
              <a:t> species, which are :</a:t>
            </a:r>
          </a:p>
          <a:p>
            <a:pPr lvl="1">
              <a:buFontTx/>
              <a:buChar char="-"/>
            </a:pPr>
            <a:r>
              <a:rPr lang="en-US" dirty="0"/>
              <a:t>Mammal</a:t>
            </a:r>
          </a:p>
          <a:p>
            <a:pPr lvl="1">
              <a:buFontTx/>
              <a:buChar char="-"/>
            </a:pPr>
            <a:r>
              <a:rPr lang="en-US" dirty="0"/>
              <a:t>Bird</a:t>
            </a:r>
          </a:p>
          <a:p>
            <a:pPr lvl="1">
              <a:buFontTx/>
              <a:buChar char="-"/>
            </a:pPr>
            <a:r>
              <a:rPr lang="en-US" dirty="0"/>
              <a:t>Reptile </a:t>
            </a:r>
          </a:p>
          <a:p>
            <a:pPr lvl="1">
              <a:buFontTx/>
              <a:buChar char="-"/>
            </a:pPr>
            <a:r>
              <a:rPr lang="en-US" dirty="0"/>
              <a:t>Amphibian</a:t>
            </a:r>
          </a:p>
          <a:p>
            <a:pPr lvl="1">
              <a:buFontTx/>
              <a:buChar char="-"/>
            </a:pPr>
            <a:r>
              <a:rPr lang="en-US" dirty="0"/>
              <a:t> Fish</a:t>
            </a:r>
          </a:p>
          <a:p>
            <a:pPr lvl="1">
              <a:buFontTx/>
              <a:buChar char="-"/>
            </a:pPr>
            <a:r>
              <a:rPr lang="en-US" dirty="0"/>
              <a:t>Vascular Plant</a:t>
            </a:r>
          </a:p>
          <a:p>
            <a:pPr marL="457200" lvl="1" indent="0">
              <a:buNone/>
            </a:pPr>
            <a:r>
              <a:rPr lang="en-US" dirty="0"/>
              <a:t>-  Nonvascular Plant</a:t>
            </a:r>
          </a:p>
          <a:p>
            <a:endParaRPr lang="en-US" dirty="0"/>
          </a:p>
          <a:p>
            <a:r>
              <a:rPr lang="en-US" dirty="0"/>
              <a:t>The different values of conservation status are : nan,  'Species of Concern' 'Endangered’, 'Threatened’ and 'In Recovery'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209283-2BF6-4FF3-918C-7E24957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27771-FE55-49A6-BE23-E223668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Species</a:t>
            </a:r>
            <a:r>
              <a:rPr lang="fr-FR" b="1" dirty="0">
                <a:solidFill>
                  <a:srgbClr val="C00000"/>
                </a:solidFill>
              </a:rPr>
              <a:t> Conservation </a:t>
            </a:r>
            <a:r>
              <a:rPr lang="fr-FR" b="1" dirty="0" err="1">
                <a:solidFill>
                  <a:srgbClr val="C00000"/>
                </a:solidFill>
              </a:rPr>
              <a:t>Status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Analysis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82EA1-60B4-4E18-920E-46B30D73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</a:t>
            </a:r>
            <a:r>
              <a:rPr lang="en-US" dirty="0" err="1"/>
              <a:t>scientific_names</a:t>
            </a:r>
            <a:r>
              <a:rPr lang="en-US" dirty="0"/>
              <a:t> for each </a:t>
            </a:r>
            <a:r>
              <a:rPr lang="en-US" dirty="0" err="1"/>
              <a:t>conservation_status</a:t>
            </a:r>
            <a:r>
              <a:rPr lang="en-US" dirty="0"/>
              <a:t> criteria are: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 err="1"/>
              <a:t>We</a:t>
            </a:r>
            <a:r>
              <a:rPr lang="fr-FR" dirty="0"/>
              <a:t> notice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a conservation </a:t>
            </a:r>
            <a:r>
              <a:rPr lang="fr-FR" dirty="0" err="1"/>
              <a:t>status</a:t>
            </a:r>
            <a:r>
              <a:rPr lang="fr-FR" dirty="0"/>
              <a:t> for </a:t>
            </a:r>
            <a:r>
              <a:rPr lang="fr-FR" dirty="0" err="1"/>
              <a:t>only</a:t>
            </a:r>
            <a:r>
              <a:rPr lang="fr-FR" dirty="0"/>
              <a:t> 180 </a:t>
            </a:r>
            <a:r>
              <a:rPr lang="fr-FR" dirty="0" err="1"/>
              <a:t>species</a:t>
            </a:r>
            <a:r>
              <a:rPr lang="fr-FR" dirty="0"/>
              <a:t>, but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far 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. </a:t>
            </a:r>
            <a:r>
              <a:rPr lang="en-US" dirty="0"/>
              <a:t>Only a small number of species are categorized as needing some sort of protection. The rest have </a:t>
            </a:r>
            <a:r>
              <a:rPr lang="en-US" dirty="0" err="1"/>
              <a:t>conservation_status</a:t>
            </a:r>
            <a:r>
              <a:rPr lang="en-US" dirty="0"/>
              <a:t> equal to None, or </a:t>
            </a:r>
            <a:r>
              <a:rPr lang="en-US" dirty="0" err="1"/>
              <a:t>NaN</a:t>
            </a:r>
            <a:r>
              <a:rPr lang="en-US" dirty="0"/>
              <a:t>.</a:t>
            </a: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D592F5-743A-4874-B31A-1953BB79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2438314"/>
            <a:ext cx="10553091" cy="198137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E07DC-D3AC-4A57-9253-4D72A6D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40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2D948-C1C4-484E-AD07-069936C1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71" y="365125"/>
            <a:ext cx="10829829" cy="1325563"/>
          </a:xfrm>
        </p:spPr>
        <p:txBody>
          <a:bodyPr/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Conservation_counts_fixed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3D411-25AA-47C4-83A3-903DF5AD4030}"/>
              </a:ext>
            </a:extLst>
          </p:cNvPr>
          <p:cNvSpPr/>
          <p:nvPr/>
        </p:nvSpPr>
        <p:spPr>
          <a:xfrm>
            <a:off x="523971" y="135600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conservation_status</a:t>
            </a: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scientific_name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1	In Recovery			4</a:t>
            </a:r>
          </a:p>
          <a:p>
            <a:r>
              <a:rPr lang="en-US" dirty="0"/>
              <a:t>4	Threatened			10</a:t>
            </a:r>
          </a:p>
          <a:p>
            <a:r>
              <a:rPr lang="en-US" dirty="0"/>
              <a:t>0	Endangered			15</a:t>
            </a:r>
          </a:p>
          <a:p>
            <a:r>
              <a:rPr lang="en-US" dirty="0"/>
              <a:t>3	Species of Concern			151</a:t>
            </a:r>
          </a:p>
          <a:p>
            <a:r>
              <a:rPr lang="en-US" dirty="0"/>
              <a:t>2	No Intervention			5363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88A4F828-7301-451E-94F8-A9A689BBB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333" y="3000928"/>
            <a:ext cx="9501874" cy="38007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DDFDAA-2CD6-4C24-8152-7EA6A56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8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B8F92-8208-4779-B823-3E6798C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Significance calculations for endangered status between different categories of species</a:t>
            </a:r>
            <a:endParaRPr lang="fr-FR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D6D656A-1BC2-4665-840A-C47F59A5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10776"/>
              </p:ext>
            </p:extLst>
          </p:nvPr>
        </p:nvGraphicFramePr>
        <p:xfrm>
          <a:off x="1899478" y="302391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926767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662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8274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1934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not_protected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percent_protected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6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  <a:r>
                        <a:rPr lang="fr-FR" dirty="0" err="1"/>
                        <a:t>Amphibian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0.088608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9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0.153689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0.087302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9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Mammal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0.170455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90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Nonvascular</a:t>
                      </a:r>
                      <a:r>
                        <a:rPr lang="fr-FR" dirty="0"/>
                        <a:t>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0.015015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Reptile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0.064103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9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Vascular</a:t>
                      </a:r>
                      <a:r>
                        <a:rPr lang="fr-FR" dirty="0"/>
                        <a:t> 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0.010793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17722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BD5B3-3EFC-4F2B-A6E3-25AEBF9F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fr-FR" dirty="0" err="1"/>
              <a:t>Mammals</a:t>
            </a:r>
            <a:r>
              <a:rPr lang="fr-FR" dirty="0"/>
              <a:t> 17% and </a:t>
            </a:r>
            <a:r>
              <a:rPr lang="fr-FR" dirty="0" err="1"/>
              <a:t>birds</a:t>
            </a:r>
            <a:r>
              <a:rPr lang="fr-FR" dirty="0"/>
              <a:t> 15% are on the top of the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>
                <a:sym typeface="Wingdings" panose="05000000000000000000" pitchFamily="2" charset="2"/>
              </a:rPr>
              <a:t>it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seems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that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both</a:t>
            </a:r>
            <a:r>
              <a:rPr lang="fr-FR" dirty="0">
                <a:sym typeface="Wingdings" panose="05000000000000000000" pitchFamily="2" charset="2"/>
              </a:rPr>
              <a:t> of </a:t>
            </a:r>
            <a:r>
              <a:rPr lang="fr-FR" dirty="0" err="1">
                <a:sym typeface="Wingdings" panose="05000000000000000000" pitchFamily="2" charset="2"/>
              </a:rPr>
              <a:t>them</a:t>
            </a:r>
            <a:r>
              <a:rPr lang="fr-FR" dirty="0">
                <a:sym typeface="Wingdings" panose="05000000000000000000" pitchFamily="2" charset="2"/>
              </a:rPr>
              <a:t> are </a:t>
            </a:r>
            <a:r>
              <a:rPr lang="fr-FR" dirty="0" err="1">
                <a:sym typeface="Wingdings" panose="05000000000000000000" pitchFamily="2" charset="2"/>
              </a:rPr>
              <a:t>likely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be</a:t>
            </a:r>
            <a:r>
              <a:rPr lang="fr-FR" dirty="0">
                <a:sym typeface="Wingdings" panose="05000000000000000000" pitchFamily="2" charset="2"/>
              </a:rPr>
              <a:t> more </a:t>
            </a:r>
            <a:r>
              <a:rPr lang="fr-FR" dirty="0" err="1">
                <a:sym typeface="Wingdings" panose="05000000000000000000" pitchFamily="2" charset="2"/>
              </a:rPr>
              <a:t>endangered</a:t>
            </a:r>
            <a:r>
              <a:rPr lang="fr-FR" dirty="0">
                <a:sym typeface="Wingdings" panose="05000000000000000000" pitchFamily="2" charset="2"/>
              </a:rPr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82FAF8-C168-4F18-AB28-AA7C3E6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3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5CF8E-FEBA-4257-871A-75CB5F9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Recommendation for conservationists concerned about endangered species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AEA9D3-867C-4A56-BF35-49A512A2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pval_mammals_birds</a:t>
            </a:r>
            <a:r>
              <a:rPr lang="en-US" dirty="0"/>
              <a:t> = 0.688 &gt; 0.05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we fail to reject the null hypothesis there is no significant difference between Mammals and Birds : the difference is due to chance.</a:t>
            </a:r>
          </a:p>
          <a:p>
            <a:endParaRPr lang="en-US" dirty="0"/>
          </a:p>
          <a:p>
            <a:r>
              <a:rPr lang="en-US" dirty="0" err="1"/>
              <a:t>pval_reptile_mammal</a:t>
            </a:r>
            <a:r>
              <a:rPr lang="en-US" dirty="0"/>
              <a:t> = 0.038&lt;0.05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 reject the null hypothesis there is a significant difference between Mammals and reptiles, the difference is not due to chance.</a:t>
            </a:r>
          </a:p>
          <a:p>
            <a:r>
              <a:rPr lang="en-US" dirty="0" err="1"/>
              <a:t>pval_reptile_mammal</a:t>
            </a:r>
            <a:r>
              <a:rPr lang="en-US" dirty="0"/>
              <a:t> = 0.7&gt;0.05, then we fail to reject the null hypothesis there is no significant difference between fish and reptiles, the difference is due to chance.</a:t>
            </a:r>
          </a:p>
          <a:p>
            <a:endParaRPr lang="en-US" dirty="0"/>
          </a:p>
          <a:p>
            <a:r>
              <a:rPr lang="en-US" dirty="0" err="1"/>
              <a:t>pval_nonvascular_reptile</a:t>
            </a:r>
            <a:r>
              <a:rPr lang="en-US" dirty="0"/>
              <a:t> = 0.033&lt;0.05, then we reject the null hypothesis there is a significant difference between non vascular and reptiles, the difference is not due to chance.</a:t>
            </a:r>
          </a:p>
          <a:p>
            <a:r>
              <a:rPr lang="en-US" dirty="0" err="1"/>
              <a:t>pval_fish_amphibian</a:t>
            </a:r>
            <a:r>
              <a:rPr lang="en-US" dirty="0"/>
              <a:t> = 0.82 &gt; 0.05, then we fail to reject the null hypothesis there is no significant difference between non fish and Amphibians, the difference is due to chance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 </a:t>
            </a:r>
            <a:r>
              <a:rPr lang="en-US" dirty="0"/>
              <a:t>Conservationists should focus on both Mammals and Birds regarding the protection in comparison with other categories. They are more likely to be endangered.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 Only small proportion of species are protected; </a:t>
            </a:r>
            <a:r>
              <a:rPr lang="en-US" dirty="0" err="1">
                <a:sym typeface="Wingdings" panose="05000000000000000000" pitchFamily="2" charset="2"/>
              </a:rPr>
              <a:t>percent_protected</a:t>
            </a:r>
            <a:r>
              <a:rPr lang="en-US" dirty="0">
                <a:sym typeface="Wingdings" panose="05000000000000000000" pitchFamily="2" charset="2"/>
              </a:rPr>
              <a:t> values are less than 15,50%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1EB68B-C4C4-4C44-8DC4-1580A627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D53E2-1A6F-415B-BFAC-EA9B1F07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Sample</a:t>
            </a:r>
            <a:r>
              <a:rPr lang="fr-FR" b="1" dirty="0">
                <a:solidFill>
                  <a:srgbClr val="C00000"/>
                </a:solidFill>
              </a:rPr>
              <a:t> size of </a:t>
            </a:r>
            <a:r>
              <a:rPr lang="en-US" b="1" dirty="0">
                <a:solidFill>
                  <a:srgbClr val="C00000"/>
                </a:solidFill>
              </a:rPr>
              <a:t>Foot and Mouth Reduction Effort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C9CB0-CE0B-4EB8-92CD-F7666383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= 15</a:t>
            </a:r>
          </a:p>
          <a:p>
            <a:endParaRPr lang="en-US" dirty="0"/>
          </a:p>
          <a:p>
            <a:r>
              <a:rPr lang="en-US" dirty="0" err="1"/>
              <a:t>minimum_detectable_effect</a:t>
            </a:r>
            <a:r>
              <a:rPr lang="en-US" dirty="0"/>
              <a:t> = 33.33</a:t>
            </a:r>
          </a:p>
          <a:p>
            <a:r>
              <a:rPr lang="en-US" dirty="0" err="1"/>
              <a:t>sample_size_per_variant</a:t>
            </a:r>
            <a:r>
              <a:rPr lang="en-US" dirty="0"/>
              <a:t> = 870</a:t>
            </a:r>
          </a:p>
          <a:p>
            <a:r>
              <a:rPr lang="en-US" dirty="0" err="1"/>
              <a:t>yellowstone_weeks_observing</a:t>
            </a:r>
            <a:r>
              <a:rPr lang="en-US" dirty="0"/>
              <a:t> = 870 / 507</a:t>
            </a:r>
          </a:p>
          <a:p>
            <a:r>
              <a:rPr lang="en-US" dirty="0"/>
              <a:t>at </a:t>
            </a:r>
            <a:r>
              <a:rPr lang="en-US" dirty="0" err="1"/>
              <a:t>yellowstone_weeks_observing</a:t>
            </a:r>
            <a:r>
              <a:rPr lang="en-US" dirty="0"/>
              <a:t> the scientists need 1.7 weeks; 12 days</a:t>
            </a:r>
          </a:p>
          <a:p>
            <a:r>
              <a:rPr lang="en-US" dirty="0" err="1"/>
              <a:t>bryce_weeks_observing</a:t>
            </a:r>
            <a:r>
              <a:rPr lang="en-US" dirty="0"/>
              <a:t> = 870 / 250</a:t>
            </a:r>
          </a:p>
          <a:p>
            <a:r>
              <a:rPr lang="en-US" dirty="0"/>
              <a:t>at </a:t>
            </a:r>
            <a:r>
              <a:rPr lang="en-US" dirty="0" err="1"/>
              <a:t>bryce_weeks_observing</a:t>
            </a:r>
            <a:r>
              <a:rPr lang="en-US" dirty="0"/>
              <a:t> the scientists need 3.5 weeks; 24.5 days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9471D7-A34C-4481-A0F8-C68F2E52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2E036-F27C-465C-93E7-EA631433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Observations of </a:t>
            </a:r>
            <a:r>
              <a:rPr lang="fr-FR" b="1" dirty="0" err="1">
                <a:solidFill>
                  <a:srgbClr val="C00000"/>
                </a:solidFill>
              </a:rPr>
              <a:t>sheep</a:t>
            </a:r>
            <a:r>
              <a:rPr lang="fr-FR" b="1" dirty="0">
                <a:solidFill>
                  <a:srgbClr val="C00000"/>
                </a:solidFill>
              </a:rPr>
              <a:t> per </a:t>
            </a:r>
            <a:r>
              <a:rPr lang="fr-FR" b="1" dirty="0" err="1">
                <a:solidFill>
                  <a:srgbClr val="C00000"/>
                </a:solidFill>
              </a:rPr>
              <a:t>week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243C-7697-4F5F-AF89-23AC905F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808"/>
            <a:ext cx="5126502" cy="2239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park_name</a:t>
            </a:r>
            <a:r>
              <a:rPr lang="en-US" sz="1800" dirty="0"/>
              <a:t>			observations</a:t>
            </a:r>
          </a:p>
          <a:p>
            <a:pPr marL="0" indent="0">
              <a:buNone/>
            </a:pPr>
            <a:r>
              <a:rPr lang="en-US" sz="1800" dirty="0"/>
              <a:t>Bryce National Park			250</a:t>
            </a:r>
          </a:p>
          <a:p>
            <a:pPr marL="0" indent="0">
              <a:buNone/>
            </a:pPr>
            <a:r>
              <a:rPr lang="en-US" sz="1800" dirty="0"/>
              <a:t>Great Smoky Mountains National Park	149</a:t>
            </a:r>
          </a:p>
          <a:p>
            <a:pPr marL="0" indent="0">
              <a:buNone/>
            </a:pPr>
            <a:r>
              <a:rPr lang="en-US" sz="1800" dirty="0"/>
              <a:t>Yellowstone National Park		507</a:t>
            </a:r>
          </a:p>
          <a:p>
            <a:pPr marL="0" indent="0">
              <a:buNone/>
            </a:pPr>
            <a:r>
              <a:rPr lang="en-US" sz="1800" dirty="0"/>
              <a:t>Yosemite National Park		282</a:t>
            </a:r>
            <a:endParaRPr lang="fr-FR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022F6E-33E6-41F9-ADCB-866F1FB3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4" y="3167270"/>
            <a:ext cx="12059246" cy="3011622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C70B16-A747-448F-8DC1-4226B065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C0B5-1601-4A87-9365-4D3E507912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74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482</Words>
  <Application>Microsoft Office PowerPoint</Application>
  <PresentationFormat>Grand écran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Biodiveristy Capstone Project </vt:lpstr>
      <vt:lpstr>Description of data in species_info.csv</vt:lpstr>
      <vt:lpstr>Description of data in species_info.csv 2</vt:lpstr>
      <vt:lpstr>Species Conservation Status Analysis</vt:lpstr>
      <vt:lpstr>Conservation_counts_fixed</vt:lpstr>
      <vt:lpstr>Significance calculations for endangered status between different categories of species</vt:lpstr>
      <vt:lpstr> Recommendation for conservationists concerned about endangered species </vt:lpstr>
      <vt:lpstr>Sample size of Foot and Mouth Reduction Effort </vt:lpstr>
      <vt:lpstr>Observations of sheep per week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PROJECT </dc:title>
  <dc:creator>Mouna HASSANI</dc:creator>
  <cp:lastModifiedBy>Mouna HASSANI</cp:lastModifiedBy>
  <cp:revision>47</cp:revision>
  <dcterms:created xsi:type="dcterms:W3CDTF">2018-04-04T03:20:51Z</dcterms:created>
  <dcterms:modified xsi:type="dcterms:W3CDTF">2018-04-23T15:10:12Z</dcterms:modified>
</cp:coreProperties>
</file>