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451" r:id="rId3"/>
    <p:sldId id="471" r:id="rId4"/>
    <p:sldId id="457" r:id="rId5"/>
    <p:sldId id="472" r:id="rId6"/>
    <p:sldId id="473" r:id="rId7"/>
    <p:sldId id="4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1" clrIdx="0">
    <p:extLst>
      <p:ext uri="{19B8F6BF-5375-455C-9EA6-DF929625EA0E}">
        <p15:presenceInfo xmlns:p15="http://schemas.microsoft.com/office/powerpoint/2012/main" userId="Freepiker" providerId="None"/>
      </p:ext>
    </p:extLst>
  </p:cmAuthor>
  <p:cmAuthor id="2" name="NS" initials="N" lastIdx="1" clrIdx="1">
    <p:extLst>
      <p:ext uri="{19B8F6BF-5375-455C-9EA6-DF929625EA0E}">
        <p15:presenceInfo xmlns:p15="http://schemas.microsoft.com/office/powerpoint/2012/main" userId="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D9A"/>
    <a:srgbClr val="E61543"/>
    <a:srgbClr val="E6E6E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46559" autoAdjust="0"/>
  </p:normalViewPr>
  <p:slideViewPr>
    <p:cSldViewPr snapToGrid="0" snapToObjects="1">
      <p:cViewPr varScale="1">
        <p:scale>
          <a:sx n="67" d="100"/>
          <a:sy n="67" d="100"/>
        </p:scale>
        <p:origin x="468" y="4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1CD92-DA11-42CA-9E28-F57FD4F37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7265-C715-4164-8B30-E32A9AE55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2FC6-64DD-41BE-A95D-2E3785E1B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5297-E8C3-4A56-9516-E18309FF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2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yc-pyladies.github.io/pyladies-dashboard/pyladie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Tunisia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country in the Maghreb region of North Africa.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-apple-system"/>
                <a:hlinkClick r:id="rId3"/>
              </a:rPr>
              <a:t>Meetup Dashboard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this dashboard was created by Ben U to provide a helpful summary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PyLadies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Meetup chapters.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1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DD14-B881-4390-8F43-A3123952B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2" name="Picture Placeholder 231">
            <a:extLst>
              <a:ext uri="{FF2B5EF4-FFF2-40B4-BE49-F238E27FC236}">
                <a16:creationId xmlns:a16="http://schemas.microsoft.com/office/drawing/2014/main" id="{E166382E-2F15-44A4-9A50-7CAE5734C8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2000" cy="2626321"/>
          </a:xfrm>
          <a:custGeom>
            <a:avLst/>
            <a:gdLst>
              <a:gd name="connsiteX0" fmla="*/ 0 w 12192000"/>
              <a:gd name="connsiteY0" fmla="*/ 0 h 2626321"/>
              <a:gd name="connsiteX1" fmla="*/ 12192000 w 12192000"/>
              <a:gd name="connsiteY1" fmla="*/ 0 h 2626321"/>
              <a:gd name="connsiteX2" fmla="*/ 12192000 w 12192000"/>
              <a:gd name="connsiteY2" fmla="*/ 2626321 h 2626321"/>
              <a:gd name="connsiteX3" fmla="*/ 0 w 12192000"/>
              <a:gd name="connsiteY3" fmla="*/ 2626321 h 26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26321">
                <a:moveTo>
                  <a:pt x="0" y="0"/>
                </a:moveTo>
                <a:lnTo>
                  <a:pt x="12192000" y="0"/>
                </a:lnTo>
                <a:lnTo>
                  <a:pt x="12192000" y="2626321"/>
                </a:lnTo>
                <a:lnTo>
                  <a:pt x="0" y="262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5B0343D-950E-45D8-8FA7-CD22C7140AF3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C6FA906-AF80-4358-BCB3-1FAF65258D47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64B9BBAF-580E-43AD-9440-858505C3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EAEC86-FCCC-4B66-B1A0-9720454892D1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D4662EE3-9C3F-41D7-97F4-7E2BF83770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1E87D04E-29C7-43DB-B26E-21EDCFF9E3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845D700-C852-480A-8C81-3B5F63A4A8CF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FCA6490-A423-419F-A633-D2B87F2C31F5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C6AD2282-C94B-43AB-92E3-2E973C0C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6594117-6F01-4A9E-BB71-9E02BDA277B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FE7E0201-C7D5-4BEA-A021-A12D7FF45F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0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2" name="Picture Placeholder 4">
            <a:extLst>
              <a:ext uri="{FF2B5EF4-FFF2-40B4-BE49-F238E27FC236}">
                <a16:creationId xmlns:a16="http://schemas.microsoft.com/office/drawing/2014/main" id="{8D55EFD8-8B9E-4E8F-BD9E-18F9574134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860" y="1883626"/>
            <a:ext cx="4557800" cy="2588752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E8555F2-3813-40E3-83D8-8ED2801EB5AA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3AE8610-7D1C-4BD1-8E76-25216D8D443C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D971728D-8E04-4C56-AAA8-C4CA4C93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A4483A6-B462-43D4-A685-515E99138732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0A1DF6C-5EFA-4024-90FA-D8ECF30B837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C7353AC5-A8F9-47F9-BA93-27C20C6B67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1162" y="2358787"/>
            <a:ext cx="4784394" cy="299430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E97083-65E7-494A-BFAF-06A9DEDFDC96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CBD28A9-D0BE-40CF-BEA3-BDD7D2707D9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50C2F9C9-DFC7-4470-AE4D-89392E5D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C6F8E5-CBB5-4DF0-B5B4-2CE2F65DE17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53BEA81-3BA0-4227-9B26-FC6E79A1D21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8B5443F3-54CE-4F0F-A17E-EA90C7975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48979" y="2577811"/>
            <a:ext cx="2312894" cy="2312894"/>
          </a:xfrm>
          <a:custGeom>
            <a:avLst/>
            <a:gdLst>
              <a:gd name="connsiteX0" fmla="*/ 1156447 w 2312894"/>
              <a:gd name="connsiteY0" fmla="*/ 0 h 2312894"/>
              <a:gd name="connsiteX1" fmla="*/ 2312894 w 2312894"/>
              <a:gd name="connsiteY1" fmla="*/ 1156447 h 2312894"/>
              <a:gd name="connsiteX2" fmla="*/ 1156447 w 2312894"/>
              <a:gd name="connsiteY2" fmla="*/ 2312894 h 2312894"/>
              <a:gd name="connsiteX3" fmla="*/ 0 w 2312894"/>
              <a:gd name="connsiteY3" fmla="*/ 1156447 h 2312894"/>
              <a:gd name="connsiteX4" fmla="*/ 1156447 w 2312894"/>
              <a:gd name="connsiteY4" fmla="*/ 0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894" h="2312894">
                <a:moveTo>
                  <a:pt x="1156447" y="0"/>
                </a:moveTo>
                <a:cubicBezTo>
                  <a:pt x="1795135" y="0"/>
                  <a:pt x="2312894" y="517759"/>
                  <a:pt x="2312894" y="1156447"/>
                </a:cubicBezTo>
                <a:cubicBezTo>
                  <a:pt x="2312894" y="1795135"/>
                  <a:pt x="1795135" y="2312894"/>
                  <a:pt x="1156447" y="2312894"/>
                </a:cubicBezTo>
                <a:cubicBezTo>
                  <a:pt x="517759" y="2312894"/>
                  <a:pt x="0" y="1795135"/>
                  <a:pt x="0" y="1156447"/>
                </a:cubicBezTo>
                <a:cubicBezTo>
                  <a:pt x="0" y="517759"/>
                  <a:pt x="517759" y="0"/>
                  <a:pt x="11564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F5CF2F-9C1E-4B26-99D5-8B7A8D279127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CC535-C6E4-4244-A7D6-B492F84318C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DBABBDD2-34DA-4593-9BBB-268F4CEA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CC6970F-CFBF-451D-8E58-547F2476AA4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48CC1F22-2DCF-412C-B050-53C47FEB05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F1F79C17-F31E-4192-81B0-D127C268BA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2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5" name="Picture Placeholder 234">
            <a:extLst>
              <a:ext uri="{FF2B5EF4-FFF2-40B4-BE49-F238E27FC236}">
                <a16:creationId xmlns:a16="http://schemas.microsoft.com/office/drawing/2014/main" id="{1193C8B4-CFD5-4F9B-BAE2-1A324F910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5015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5EB168-88F0-4DD8-A943-4BE07C86B19F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972737A-5B75-4C13-93C0-4141FBDA3075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7D8A105B-9A76-4521-A689-F87955D3C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8F9D5D2-8BC7-4272-AD69-D9E961D18D8F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4056E020-8023-4A33-BD61-19BC0BA6DC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7" name="Picture Placeholder 246">
            <a:extLst>
              <a:ext uri="{FF2B5EF4-FFF2-40B4-BE49-F238E27FC236}">
                <a16:creationId xmlns:a16="http://schemas.microsoft.com/office/drawing/2014/main" id="{8464B6FE-3B10-48A2-9EF5-3797561D24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851" y="3829051"/>
            <a:ext cx="2568575" cy="2174875"/>
          </a:xfrm>
          <a:custGeom>
            <a:avLst/>
            <a:gdLst>
              <a:gd name="connsiteX0" fmla="*/ 0 w 2568575"/>
              <a:gd name="connsiteY0" fmla="*/ 0 h 2174875"/>
              <a:gd name="connsiteX1" fmla="*/ 2568575 w 2568575"/>
              <a:gd name="connsiteY1" fmla="*/ 0 h 2174875"/>
              <a:gd name="connsiteX2" fmla="*/ 2568575 w 2568575"/>
              <a:gd name="connsiteY2" fmla="*/ 2174875 h 2174875"/>
              <a:gd name="connsiteX3" fmla="*/ 0 w 2568575"/>
              <a:gd name="connsiteY3" fmla="*/ 2174875 h 2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4875">
                <a:moveTo>
                  <a:pt x="0" y="0"/>
                </a:moveTo>
                <a:lnTo>
                  <a:pt x="2568575" y="0"/>
                </a:lnTo>
                <a:lnTo>
                  <a:pt x="2568575" y="2174875"/>
                </a:lnTo>
                <a:lnTo>
                  <a:pt x="0" y="217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6" name="Picture Placeholder 245">
            <a:extLst>
              <a:ext uri="{FF2B5EF4-FFF2-40B4-BE49-F238E27FC236}">
                <a16:creationId xmlns:a16="http://schemas.microsoft.com/office/drawing/2014/main" id="{5978DD69-D5EB-4DF5-862E-9F1514AE23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7426" y="1652588"/>
            <a:ext cx="2568575" cy="2176462"/>
          </a:xfrm>
          <a:custGeom>
            <a:avLst/>
            <a:gdLst>
              <a:gd name="connsiteX0" fmla="*/ 0 w 2568575"/>
              <a:gd name="connsiteY0" fmla="*/ 0 h 2176462"/>
              <a:gd name="connsiteX1" fmla="*/ 2568575 w 2568575"/>
              <a:gd name="connsiteY1" fmla="*/ 0 h 2176462"/>
              <a:gd name="connsiteX2" fmla="*/ 2568575 w 2568575"/>
              <a:gd name="connsiteY2" fmla="*/ 2176462 h 2176462"/>
              <a:gd name="connsiteX3" fmla="*/ 0 w 2568575"/>
              <a:gd name="connsiteY3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6462">
                <a:moveTo>
                  <a:pt x="0" y="0"/>
                </a:moveTo>
                <a:lnTo>
                  <a:pt x="2568575" y="0"/>
                </a:lnTo>
                <a:lnTo>
                  <a:pt x="2568575" y="2176462"/>
                </a:lnTo>
                <a:lnTo>
                  <a:pt x="0" y="2176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5" name="Picture Placeholder 244">
            <a:extLst>
              <a:ext uri="{FF2B5EF4-FFF2-40B4-BE49-F238E27FC236}">
                <a16:creationId xmlns:a16="http://schemas.microsoft.com/office/drawing/2014/main" id="{582D5488-F8FA-4D54-B7CC-3BA196D1D0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3829051"/>
            <a:ext cx="2568575" cy="2174875"/>
          </a:xfrm>
          <a:custGeom>
            <a:avLst/>
            <a:gdLst>
              <a:gd name="connsiteX0" fmla="*/ 0 w 2568575"/>
              <a:gd name="connsiteY0" fmla="*/ 0 h 2174875"/>
              <a:gd name="connsiteX1" fmla="*/ 2568575 w 2568575"/>
              <a:gd name="connsiteY1" fmla="*/ 0 h 2174875"/>
              <a:gd name="connsiteX2" fmla="*/ 2568575 w 2568575"/>
              <a:gd name="connsiteY2" fmla="*/ 2174875 h 2174875"/>
              <a:gd name="connsiteX3" fmla="*/ 0 w 2568575"/>
              <a:gd name="connsiteY3" fmla="*/ 2174875 h 2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4875">
                <a:moveTo>
                  <a:pt x="0" y="0"/>
                </a:moveTo>
                <a:lnTo>
                  <a:pt x="2568575" y="0"/>
                </a:lnTo>
                <a:lnTo>
                  <a:pt x="2568575" y="2174875"/>
                </a:lnTo>
                <a:lnTo>
                  <a:pt x="0" y="217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4" name="Picture Placeholder 243">
            <a:extLst>
              <a:ext uri="{FF2B5EF4-FFF2-40B4-BE49-F238E27FC236}">
                <a16:creationId xmlns:a16="http://schemas.microsoft.com/office/drawing/2014/main" id="{902CB1B9-B29C-4E51-9770-B5A6385BA1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64576" y="1652588"/>
            <a:ext cx="2568575" cy="2176462"/>
          </a:xfrm>
          <a:custGeom>
            <a:avLst/>
            <a:gdLst>
              <a:gd name="connsiteX0" fmla="*/ 0 w 2568575"/>
              <a:gd name="connsiteY0" fmla="*/ 0 h 2176462"/>
              <a:gd name="connsiteX1" fmla="*/ 2568575 w 2568575"/>
              <a:gd name="connsiteY1" fmla="*/ 0 h 2176462"/>
              <a:gd name="connsiteX2" fmla="*/ 2568575 w 2568575"/>
              <a:gd name="connsiteY2" fmla="*/ 2176462 h 2176462"/>
              <a:gd name="connsiteX3" fmla="*/ 0 w 2568575"/>
              <a:gd name="connsiteY3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6462">
                <a:moveTo>
                  <a:pt x="0" y="0"/>
                </a:moveTo>
                <a:lnTo>
                  <a:pt x="2568575" y="0"/>
                </a:lnTo>
                <a:lnTo>
                  <a:pt x="2568575" y="2176462"/>
                </a:lnTo>
                <a:lnTo>
                  <a:pt x="0" y="2176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DBC8157-AD2B-4C45-ACDE-A73065DAFF0D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02F082-141F-4A0A-9A4C-64E5586EBEF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FEFFF49E-2556-4C77-A9CE-446D7748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7C0EEE9-72D8-4283-85B5-17F930F7E5F7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B20E77A2-7172-49F8-91C8-10592F654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3" name="Picture Placeholder 242">
            <a:extLst>
              <a:ext uri="{FF2B5EF4-FFF2-40B4-BE49-F238E27FC236}">
                <a16:creationId xmlns:a16="http://schemas.microsoft.com/office/drawing/2014/main" id="{BD4A1ADA-44F0-4953-B25E-249DE9791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5506" y="1747887"/>
            <a:ext cx="4675962" cy="4170484"/>
          </a:xfrm>
          <a:custGeom>
            <a:avLst/>
            <a:gdLst>
              <a:gd name="connsiteX0" fmla="*/ 0 w 4675962"/>
              <a:gd name="connsiteY0" fmla="*/ 0 h 4170484"/>
              <a:gd name="connsiteX1" fmla="*/ 4675962 w 4675962"/>
              <a:gd name="connsiteY1" fmla="*/ 0 h 4170484"/>
              <a:gd name="connsiteX2" fmla="*/ 4675962 w 4675962"/>
              <a:gd name="connsiteY2" fmla="*/ 4170484 h 4170484"/>
              <a:gd name="connsiteX3" fmla="*/ 0 w 4675962"/>
              <a:gd name="connsiteY3" fmla="*/ 4170484 h 417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962" h="4170484">
                <a:moveTo>
                  <a:pt x="0" y="0"/>
                </a:moveTo>
                <a:lnTo>
                  <a:pt x="4675962" y="0"/>
                </a:lnTo>
                <a:lnTo>
                  <a:pt x="4675962" y="4170484"/>
                </a:lnTo>
                <a:lnTo>
                  <a:pt x="0" y="41704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BBC4807-D855-476B-B04D-75030B1A5DE9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39EE4CC-606C-4760-AFE9-07F4CD62034E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3BCA5E88-4A9A-4D2B-8DF2-E1EDA800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680565-9E27-477B-8C28-A50FD273062F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F48B56E6-938E-453C-8614-C9B70897A1F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8" name="Picture Placeholder 237">
            <a:extLst>
              <a:ext uri="{FF2B5EF4-FFF2-40B4-BE49-F238E27FC236}">
                <a16:creationId xmlns:a16="http://schemas.microsoft.com/office/drawing/2014/main" id="{89DDC427-E981-4D9B-AF97-A29EA8500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1238" y="1682615"/>
            <a:ext cx="4300762" cy="4243294"/>
          </a:xfrm>
          <a:custGeom>
            <a:avLst/>
            <a:gdLst>
              <a:gd name="connsiteX0" fmla="*/ 929394 w 4300762"/>
              <a:gd name="connsiteY0" fmla="*/ 802074 h 4243294"/>
              <a:gd name="connsiteX1" fmla="*/ 929394 w 4300762"/>
              <a:gd name="connsiteY1" fmla="*/ 4243294 h 4243294"/>
              <a:gd name="connsiteX2" fmla="*/ 0 w 4300762"/>
              <a:gd name="connsiteY2" fmla="*/ 4243294 h 4243294"/>
              <a:gd name="connsiteX3" fmla="*/ 0 w 4300762"/>
              <a:gd name="connsiteY3" fmla="*/ 1490318 h 4243294"/>
              <a:gd name="connsiteX4" fmla="*/ 1036862 w 4300762"/>
              <a:gd name="connsiteY4" fmla="*/ 0 h 4243294"/>
              <a:gd name="connsiteX5" fmla="*/ 4300762 w 4300762"/>
              <a:gd name="connsiteY5" fmla="*/ 0 h 4243294"/>
              <a:gd name="connsiteX6" fmla="*/ 4300762 w 4300762"/>
              <a:gd name="connsiteY6" fmla="*/ 4243293 h 4243294"/>
              <a:gd name="connsiteX7" fmla="*/ 1036862 w 4300762"/>
              <a:gd name="connsiteY7" fmla="*/ 4243293 h 424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762" h="4243294">
                <a:moveTo>
                  <a:pt x="929394" y="802074"/>
                </a:moveTo>
                <a:lnTo>
                  <a:pt x="929394" y="4243294"/>
                </a:lnTo>
                <a:lnTo>
                  <a:pt x="0" y="4243294"/>
                </a:lnTo>
                <a:lnTo>
                  <a:pt x="0" y="1490318"/>
                </a:lnTo>
                <a:close/>
                <a:moveTo>
                  <a:pt x="1036862" y="0"/>
                </a:moveTo>
                <a:lnTo>
                  <a:pt x="4300762" y="0"/>
                </a:lnTo>
                <a:lnTo>
                  <a:pt x="4300762" y="4243293"/>
                </a:lnTo>
                <a:lnTo>
                  <a:pt x="1036862" y="4243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D742FA0-66BB-4995-A4BC-58A5E76F38A4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3E1E856-1B5A-4D4B-BA69-A9FF3585E444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01B336FD-6CCF-4956-89E7-BFD2CA54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76DB2E4-49CC-4626-A7EC-9B5AF878909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CE0EC340-DF1D-42EA-A0F2-317DFE59F95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6" name="Picture Placeholder 12">
            <a:extLst>
              <a:ext uri="{FF2B5EF4-FFF2-40B4-BE49-F238E27FC236}">
                <a16:creationId xmlns:a16="http://schemas.microsoft.com/office/drawing/2014/main" id="{5EF49252-8553-44D0-8F91-556EDCDDE8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630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7" name="Picture Placeholder 13">
            <a:extLst>
              <a:ext uri="{FF2B5EF4-FFF2-40B4-BE49-F238E27FC236}">
                <a16:creationId xmlns:a16="http://schemas.microsoft.com/office/drawing/2014/main" id="{FD12CF86-D95A-4A76-B9E0-7B559F04D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66581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9" name="Picture Placeholder 14">
            <a:extLst>
              <a:ext uri="{FF2B5EF4-FFF2-40B4-BE49-F238E27FC236}">
                <a16:creationId xmlns:a16="http://schemas.microsoft.com/office/drawing/2014/main" id="{2BF2CED4-82A4-4398-BCD0-2127F884D9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9532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0" name="Picture Placeholder 14">
            <a:extLst>
              <a:ext uri="{FF2B5EF4-FFF2-40B4-BE49-F238E27FC236}">
                <a16:creationId xmlns:a16="http://schemas.microsoft.com/office/drawing/2014/main" id="{4C81A1AC-C461-408B-9F0E-AC3042647C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72484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B9205CE-FB0A-4661-BF06-787141D3376D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FE4A045-D031-43FD-81DE-19CC28FF764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E1085AD9-986E-48B8-9859-D109D29C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127F511-B3DC-4BD3-BD16-9F7F333DA140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29BA6BC0-FC64-40BE-A8D9-334BDFDEE6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8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21280-44BC-4FB5-8C5F-8A619585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7100" y="6356350"/>
            <a:ext cx="214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B828-8C16-4F20-B586-A9D09493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2011-D481-45FB-9785-75D7E31F88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30509-4152-457F-85A4-1C58B4ECA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9" r:id="rId2"/>
    <p:sldLayoutId id="2147483749" r:id="rId3"/>
    <p:sldLayoutId id="2147483750" r:id="rId4"/>
    <p:sldLayoutId id="2147483748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yladies.com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nyc-pyladies.github.io/pyladies-dashboard/pyladie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168B7-3F85-4232-9294-A94E471B01CA}"/>
              </a:ext>
            </a:extLst>
          </p:cNvPr>
          <p:cNvGrpSpPr/>
          <p:nvPr/>
        </p:nvGrpSpPr>
        <p:grpSpPr>
          <a:xfrm>
            <a:off x="7036899" y="1509486"/>
            <a:ext cx="5155101" cy="5348514"/>
            <a:chOff x="2921000" y="134938"/>
            <a:chExt cx="6346825" cy="65849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DE406D0-5F79-4296-BA57-13879956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0" y="134938"/>
              <a:ext cx="6346825" cy="6584950"/>
            </a:xfrm>
            <a:custGeom>
              <a:avLst/>
              <a:gdLst>
                <a:gd name="T0" fmla="*/ 3998 w 3998"/>
                <a:gd name="T1" fmla="*/ 0 h 4148"/>
                <a:gd name="T2" fmla="*/ 0 w 3998"/>
                <a:gd name="T3" fmla="*/ 4148 h 4148"/>
                <a:gd name="T4" fmla="*/ 2348 w 3998"/>
                <a:gd name="T5" fmla="*/ 4148 h 4148"/>
                <a:gd name="T6" fmla="*/ 3998 w 3998"/>
                <a:gd name="T7" fmla="*/ 2436 h 4148"/>
                <a:gd name="T8" fmla="*/ 3998 w 3998"/>
                <a:gd name="T9" fmla="*/ 0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8" h="4148">
                  <a:moveTo>
                    <a:pt x="3998" y="0"/>
                  </a:moveTo>
                  <a:lnTo>
                    <a:pt x="0" y="4148"/>
                  </a:lnTo>
                  <a:lnTo>
                    <a:pt x="2348" y="4148"/>
                  </a:lnTo>
                  <a:lnTo>
                    <a:pt x="3998" y="2436"/>
                  </a:lnTo>
                  <a:lnTo>
                    <a:pt x="399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4650D0-7AB6-49DE-BDBA-4CB2902A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450" y="4002088"/>
              <a:ext cx="2619375" cy="2717800"/>
            </a:xfrm>
            <a:custGeom>
              <a:avLst/>
              <a:gdLst>
                <a:gd name="T0" fmla="*/ 1650 w 1650"/>
                <a:gd name="T1" fmla="*/ 0 h 1712"/>
                <a:gd name="T2" fmla="*/ 0 w 1650"/>
                <a:gd name="T3" fmla="*/ 1712 h 1712"/>
                <a:gd name="T4" fmla="*/ 1650 w 1650"/>
                <a:gd name="T5" fmla="*/ 1712 h 1712"/>
                <a:gd name="T6" fmla="*/ 1650 w 1650"/>
                <a:gd name="T7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0" h="1712">
                  <a:moveTo>
                    <a:pt x="1650" y="0"/>
                  </a:moveTo>
                  <a:lnTo>
                    <a:pt x="0" y="1712"/>
                  </a:lnTo>
                  <a:lnTo>
                    <a:pt x="1650" y="1712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E61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AE4F6A-6DFE-4A44-94DA-269F77B5D543}"/>
              </a:ext>
            </a:extLst>
          </p:cNvPr>
          <p:cNvGrpSpPr/>
          <p:nvPr/>
        </p:nvGrpSpPr>
        <p:grpSpPr>
          <a:xfrm>
            <a:off x="266485" y="3979040"/>
            <a:ext cx="10394258" cy="2386807"/>
            <a:chOff x="266485" y="3979040"/>
            <a:chExt cx="10394258" cy="23868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386B5E-0A6D-4BE9-9757-3E23F88E1402}"/>
                </a:ext>
              </a:extLst>
            </p:cNvPr>
            <p:cNvGrpSpPr/>
            <p:nvPr/>
          </p:nvGrpSpPr>
          <p:grpSpPr>
            <a:xfrm>
              <a:off x="2906567" y="4776330"/>
              <a:ext cx="6378865" cy="701395"/>
              <a:chOff x="2587624" y="1212253"/>
              <a:chExt cx="7016751" cy="771535"/>
            </a:xfrm>
          </p:grpSpPr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7078945-F092-44A8-82A8-1446F5E4F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4" y="1212253"/>
                <a:ext cx="6959600" cy="595313"/>
              </a:xfrm>
              <a:custGeom>
                <a:avLst/>
                <a:gdLst>
                  <a:gd name="T0" fmla="*/ 1846 w 1846"/>
                  <a:gd name="T1" fmla="*/ 78 h 156"/>
                  <a:gd name="T2" fmla="*/ 1768 w 1846"/>
                  <a:gd name="T3" fmla="*/ 156 h 156"/>
                  <a:gd name="T4" fmla="*/ 78 w 1846"/>
                  <a:gd name="T5" fmla="*/ 156 h 156"/>
                  <a:gd name="T6" fmla="*/ 0 w 1846"/>
                  <a:gd name="T7" fmla="*/ 78 h 156"/>
                  <a:gd name="T8" fmla="*/ 0 w 1846"/>
                  <a:gd name="T9" fmla="*/ 78 h 156"/>
                  <a:gd name="T10" fmla="*/ 78 w 1846"/>
                  <a:gd name="T11" fmla="*/ 0 h 156"/>
                  <a:gd name="T12" fmla="*/ 1768 w 1846"/>
                  <a:gd name="T13" fmla="*/ 0 h 156"/>
                  <a:gd name="T14" fmla="*/ 1846 w 1846"/>
                  <a:gd name="T15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46" h="156">
                    <a:moveTo>
                      <a:pt x="1846" y="78"/>
                    </a:moveTo>
                    <a:cubicBezTo>
                      <a:pt x="1846" y="121"/>
                      <a:pt x="1811" y="156"/>
                      <a:pt x="1768" y="156"/>
                    </a:cubicBezTo>
                    <a:cubicBezTo>
                      <a:pt x="78" y="156"/>
                      <a:pt x="78" y="156"/>
                      <a:pt x="78" y="156"/>
                    </a:cubicBezTo>
                    <a:cubicBezTo>
                      <a:pt x="35" y="156"/>
                      <a:pt x="0" y="121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768" y="0"/>
                      <a:pt x="1768" y="0"/>
                      <a:pt x="1768" y="0"/>
                    </a:cubicBezTo>
                    <a:cubicBezTo>
                      <a:pt x="1811" y="0"/>
                      <a:pt x="1846" y="35"/>
                      <a:pt x="1846" y="78"/>
                    </a:cubicBezTo>
                    <a:close/>
                  </a:path>
                </a:pathLst>
              </a:custGeom>
              <a:solidFill>
                <a:srgbClr val="46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fr-FR" sz="2400" dirty="0">
                    <a:solidFill>
                      <a:schemeClr val="bg1"/>
                    </a:solidFill>
                  </a:rPr>
                  <a:t> </a:t>
                </a:r>
                <a:r>
                  <a:rPr lang="fr-FR" sz="2400" dirty="0" err="1">
                    <a:solidFill>
                      <a:schemeClr val="bg1"/>
                    </a:solidFill>
                  </a:rPr>
                  <a:t>Meetup</a:t>
                </a:r>
                <a:r>
                  <a:rPr lang="fr-FR" sz="2400" dirty="0">
                    <a:solidFill>
                      <a:schemeClr val="bg1"/>
                    </a:solidFill>
                  </a:rPr>
                  <a:t> #1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A72A4ABC-C998-4E44-9481-9D4858E01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5" y="1659938"/>
                <a:ext cx="7016750" cy="323850"/>
              </a:xfrm>
              <a:custGeom>
                <a:avLst/>
                <a:gdLst>
                  <a:gd name="T0" fmla="*/ 1782 w 1861"/>
                  <a:gd name="T1" fmla="*/ 70 h 85"/>
                  <a:gd name="T2" fmla="*/ 79 w 1861"/>
                  <a:gd name="T3" fmla="*/ 70 h 85"/>
                  <a:gd name="T4" fmla="*/ 0 w 1861"/>
                  <a:gd name="T5" fmla="*/ 0 h 85"/>
                  <a:gd name="T6" fmla="*/ 0 w 1861"/>
                  <a:gd name="T7" fmla="*/ 7 h 85"/>
                  <a:gd name="T8" fmla="*/ 79 w 1861"/>
                  <a:gd name="T9" fmla="*/ 85 h 85"/>
                  <a:gd name="T10" fmla="*/ 1782 w 1861"/>
                  <a:gd name="T11" fmla="*/ 85 h 85"/>
                  <a:gd name="T12" fmla="*/ 1861 w 1861"/>
                  <a:gd name="T13" fmla="*/ 7 h 85"/>
                  <a:gd name="T14" fmla="*/ 1860 w 1861"/>
                  <a:gd name="T15" fmla="*/ 0 h 85"/>
                  <a:gd name="T16" fmla="*/ 1782 w 1861"/>
                  <a:gd name="T17" fmla="*/ 7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85">
                    <a:moveTo>
                      <a:pt x="1782" y="70"/>
                    </a:moveTo>
                    <a:cubicBezTo>
                      <a:pt x="79" y="70"/>
                      <a:pt x="79" y="70"/>
                      <a:pt x="79" y="70"/>
                    </a:cubicBezTo>
                    <a:cubicBezTo>
                      <a:pt x="38" y="70"/>
                      <a:pt x="4" y="39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0" y="50"/>
                      <a:pt x="35" y="85"/>
                      <a:pt x="79" y="85"/>
                    </a:cubicBezTo>
                    <a:cubicBezTo>
                      <a:pt x="1782" y="85"/>
                      <a:pt x="1782" y="85"/>
                      <a:pt x="1782" y="85"/>
                    </a:cubicBezTo>
                    <a:cubicBezTo>
                      <a:pt x="1825" y="85"/>
                      <a:pt x="1861" y="50"/>
                      <a:pt x="1861" y="7"/>
                    </a:cubicBezTo>
                    <a:cubicBezTo>
                      <a:pt x="1861" y="5"/>
                      <a:pt x="1860" y="2"/>
                      <a:pt x="1860" y="0"/>
                    </a:cubicBezTo>
                    <a:cubicBezTo>
                      <a:pt x="1856" y="39"/>
                      <a:pt x="1823" y="70"/>
                      <a:pt x="1782" y="7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07F0B-C874-44D3-9B8E-5050A5DC18CA}"/>
                </a:ext>
              </a:extLst>
            </p:cNvPr>
            <p:cNvSpPr txBox="1"/>
            <p:nvPr/>
          </p:nvSpPr>
          <p:spPr>
            <a:xfrm>
              <a:off x="266485" y="5858016"/>
              <a:ext cx="56677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spc="500" dirty="0">
                  <a:solidFill>
                    <a:schemeClr val="bg1"/>
                  </a:solidFill>
                </a:rPr>
                <a:t>Meetup #1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0CF670-8350-43A5-9612-BF4A87165371}"/>
                </a:ext>
              </a:extLst>
            </p:cNvPr>
            <p:cNvSpPr txBox="1"/>
            <p:nvPr/>
          </p:nvSpPr>
          <p:spPr>
            <a:xfrm>
              <a:off x="1531257" y="3979040"/>
              <a:ext cx="9129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400" dirty="0" err="1">
                  <a:solidFill>
                    <a:srgbClr val="E61543"/>
                  </a:solidFill>
                  <a:latin typeface="+mj-lt"/>
                </a:rPr>
                <a:t>PyLadies</a:t>
              </a:r>
              <a:r>
                <a:rPr lang="en-US" sz="3600" spc="1400" dirty="0">
                  <a:solidFill>
                    <a:srgbClr val="E61543"/>
                  </a:solidFill>
                  <a:latin typeface="+mj-lt"/>
                </a:rPr>
                <a:t> Tunis</a:t>
              </a:r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AB644EE-0D10-4CCA-92C7-342B27F8B86C}"/>
              </a:ext>
            </a:extLst>
          </p:cNvPr>
          <p:cNvGrpSpPr/>
          <p:nvPr/>
        </p:nvGrpSpPr>
        <p:grpSpPr>
          <a:xfrm>
            <a:off x="3131941" y="317533"/>
            <a:ext cx="4995991" cy="4560527"/>
            <a:chOff x="-5553075" y="2611438"/>
            <a:chExt cx="4476401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729" name="Freeform 19">
              <a:extLst>
                <a:ext uri="{FF2B5EF4-FFF2-40B4-BE49-F238E27FC236}">
                  <a16:creationId xmlns:a16="http://schemas.microsoft.com/office/drawing/2014/main" id="{5E96B769-7FC3-4AC7-9A35-81573EB04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48236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0" name="Freeform 21">
              <a:extLst>
                <a:ext uri="{FF2B5EF4-FFF2-40B4-BE49-F238E27FC236}">
                  <a16:creationId xmlns:a16="http://schemas.microsoft.com/office/drawing/2014/main" id="{FDD639B7-F78C-4239-B4F4-F02D4AB9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1" name="Freeform 23">
              <a:extLst>
                <a:ext uri="{FF2B5EF4-FFF2-40B4-BE49-F238E27FC236}">
                  <a16:creationId xmlns:a16="http://schemas.microsoft.com/office/drawing/2014/main" id="{9055D64E-58CE-4035-9CE3-A2F68FCD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2" name="Freeform 25">
              <a:extLst>
                <a:ext uri="{FF2B5EF4-FFF2-40B4-BE49-F238E27FC236}">
                  <a16:creationId xmlns:a16="http://schemas.microsoft.com/office/drawing/2014/main" id="{A5E27329-DBF1-4C21-ACF6-191C0D2F4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26">
              <a:extLst>
                <a:ext uri="{FF2B5EF4-FFF2-40B4-BE49-F238E27FC236}">
                  <a16:creationId xmlns:a16="http://schemas.microsoft.com/office/drawing/2014/main" id="{2889C00F-19C5-4081-ACC1-313F92EF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27">
              <a:extLst>
                <a:ext uri="{FF2B5EF4-FFF2-40B4-BE49-F238E27FC236}">
                  <a16:creationId xmlns:a16="http://schemas.microsoft.com/office/drawing/2014/main" id="{2E9D6686-1C70-4B53-A05C-2A6F6287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1497676B-DEBB-41FF-9B7B-D179FD7F4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633F69CB-7F66-436E-BF4A-08BB72749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33">
              <a:extLst>
                <a:ext uri="{FF2B5EF4-FFF2-40B4-BE49-F238E27FC236}">
                  <a16:creationId xmlns:a16="http://schemas.microsoft.com/office/drawing/2014/main" id="{8029DBD3-F276-4DC0-9F29-B4F42CF7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35">
              <a:extLst>
                <a:ext uri="{FF2B5EF4-FFF2-40B4-BE49-F238E27FC236}">
                  <a16:creationId xmlns:a16="http://schemas.microsoft.com/office/drawing/2014/main" id="{397A0030-D976-414F-B36A-E0B5680F1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37">
              <a:extLst>
                <a:ext uri="{FF2B5EF4-FFF2-40B4-BE49-F238E27FC236}">
                  <a16:creationId xmlns:a16="http://schemas.microsoft.com/office/drawing/2014/main" id="{19F8A82D-D223-491F-8FBC-5F5D3EC8B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39">
              <a:extLst>
                <a:ext uri="{FF2B5EF4-FFF2-40B4-BE49-F238E27FC236}">
                  <a16:creationId xmlns:a16="http://schemas.microsoft.com/office/drawing/2014/main" id="{B8524A4A-4B4C-4C3A-8520-D05777F4A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41">
              <a:extLst>
                <a:ext uri="{FF2B5EF4-FFF2-40B4-BE49-F238E27FC236}">
                  <a16:creationId xmlns:a16="http://schemas.microsoft.com/office/drawing/2014/main" id="{46690196-4D4D-4DD7-B183-BD2505679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2" name="Freeform 42">
              <a:extLst>
                <a:ext uri="{FF2B5EF4-FFF2-40B4-BE49-F238E27FC236}">
                  <a16:creationId xmlns:a16="http://schemas.microsoft.com/office/drawing/2014/main" id="{A1F034B6-45CE-4169-86B4-707488F6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43">
              <a:extLst>
                <a:ext uri="{FF2B5EF4-FFF2-40B4-BE49-F238E27FC236}">
                  <a16:creationId xmlns:a16="http://schemas.microsoft.com/office/drawing/2014/main" id="{C4B8D738-3D93-45DD-9A5A-82A07343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44">
              <a:extLst>
                <a:ext uri="{FF2B5EF4-FFF2-40B4-BE49-F238E27FC236}">
                  <a16:creationId xmlns:a16="http://schemas.microsoft.com/office/drawing/2014/main" id="{E87DB9B4-A7E4-4A0C-AF3A-A3F65E62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Logo, circle&#10;&#10;Description automatically generated">
            <a:extLst>
              <a:ext uri="{FF2B5EF4-FFF2-40B4-BE49-F238E27FC236}">
                <a16:creationId xmlns:a16="http://schemas.microsoft.com/office/drawing/2014/main" id="{AAE784FD-55BD-469F-B46A-2EA4D563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63" y="21952"/>
            <a:ext cx="4123809" cy="416190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0932C98-65D9-4548-8F44-28E1382A3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156" y="138355"/>
            <a:ext cx="1345628" cy="1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Freeform 5">
            <a:extLst>
              <a:ext uri="{FF2B5EF4-FFF2-40B4-BE49-F238E27FC236}">
                <a16:creationId xmlns:a16="http://schemas.microsoft.com/office/drawing/2014/main" id="{70FA5544-FBE3-4DBC-9D07-E4EF7E8B9FEC}"/>
              </a:ext>
            </a:extLst>
          </p:cNvPr>
          <p:cNvSpPr>
            <a:spLocks/>
          </p:cNvSpPr>
          <p:nvPr/>
        </p:nvSpPr>
        <p:spPr bwMode="auto">
          <a:xfrm>
            <a:off x="6487649" y="939629"/>
            <a:ext cx="5704351" cy="5918371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812799" y="485986"/>
            <a:ext cx="5442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61543"/>
                </a:solidFill>
              </a:rPr>
              <a:t>About Us</a:t>
            </a:r>
          </a:p>
        </p:txBody>
      </p:sp>
      <p:sp>
        <p:nvSpPr>
          <p:cNvPr id="731" name="Freeform 11">
            <a:extLst>
              <a:ext uri="{FF2B5EF4-FFF2-40B4-BE49-F238E27FC236}">
                <a16:creationId xmlns:a16="http://schemas.microsoft.com/office/drawing/2014/main" id="{B0A9DB9C-2972-4E60-B91A-C49ACC0ABAE1}"/>
              </a:ext>
            </a:extLst>
          </p:cNvPr>
          <p:cNvSpPr>
            <a:spLocks/>
          </p:cNvSpPr>
          <p:nvPr/>
        </p:nvSpPr>
        <p:spPr bwMode="auto">
          <a:xfrm>
            <a:off x="879333" y="996620"/>
            <a:ext cx="1737360" cy="75141"/>
          </a:xfrm>
          <a:prstGeom prst="roundRect">
            <a:avLst>
              <a:gd name="adj" fmla="val 50000"/>
            </a:avLst>
          </a:pr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5" name="Subtitle 6">
            <a:extLst>
              <a:ext uri="{FF2B5EF4-FFF2-40B4-BE49-F238E27FC236}">
                <a16:creationId xmlns:a16="http://schemas.microsoft.com/office/drawing/2014/main" id="{4FEB0B2B-12C2-4BE9-B1C7-D70C0DA16943}"/>
              </a:ext>
            </a:extLst>
          </p:cNvPr>
          <p:cNvSpPr txBox="1">
            <a:spLocks/>
          </p:cNvSpPr>
          <p:nvPr/>
        </p:nvSpPr>
        <p:spPr>
          <a:xfrm>
            <a:off x="6938753" y="6387690"/>
            <a:ext cx="2126774" cy="523133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https://pyladies.com/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solidFill>
                <a:srgbClr val="366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F3B5FA-57FF-4972-81C7-7DEA7F9DF78B}"/>
              </a:ext>
            </a:extLst>
          </p:cNvPr>
          <p:cNvGrpSpPr/>
          <p:nvPr/>
        </p:nvGrpSpPr>
        <p:grpSpPr>
          <a:xfrm>
            <a:off x="8974005" y="5257869"/>
            <a:ext cx="799431" cy="301918"/>
            <a:chOff x="9102894" y="5287135"/>
            <a:chExt cx="614612" cy="201291"/>
          </a:xfrm>
          <a:solidFill>
            <a:schemeClr val="bg1"/>
          </a:solidFill>
        </p:grpSpPr>
        <p:sp>
          <p:nvSpPr>
            <p:cNvPr id="957" name="AutoShape 1">
              <a:extLst>
                <a:ext uri="{FF2B5EF4-FFF2-40B4-BE49-F238E27FC236}">
                  <a16:creationId xmlns:a16="http://schemas.microsoft.com/office/drawing/2014/main" id="{203BAA38-6730-418D-A0C9-9BF8FD40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894" y="5287135"/>
              <a:ext cx="247673" cy="2012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556"/>
                  </a:moveTo>
                  <a:cubicBezTo>
                    <a:pt x="20805" y="2990"/>
                    <a:pt x="19951" y="3284"/>
                    <a:pt x="19055" y="3415"/>
                  </a:cubicBezTo>
                  <a:cubicBezTo>
                    <a:pt x="19970" y="2740"/>
                    <a:pt x="20673" y="1672"/>
                    <a:pt x="21003" y="399"/>
                  </a:cubicBezTo>
                  <a:cubicBezTo>
                    <a:pt x="20147" y="1023"/>
                    <a:pt x="19199" y="1477"/>
                    <a:pt x="18189" y="1721"/>
                  </a:cubicBezTo>
                  <a:cubicBezTo>
                    <a:pt x="17381" y="662"/>
                    <a:pt x="16229" y="0"/>
                    <a:pt x="14954" y="0"/>
                  </a:cubicBezTo>
                  <a:cubicBezTo>
                    <a:pt x="12507" y="0"/>
                    <a:pt x="10523" y="2441"/>
                    <a:pt x="10523" y="5453"/>
                  </a:cubicBezTo>
                  <a:cubicBezTo>
                    <a:pt x="10523" y="5880"/>
                    <a:pt x="10562" y="6296"/>
                    <a:pt x="10638" y="6695"/>
                  </a:cubicBezTo>
                  <a:cubicBezTo>
                    <a:pt x="6955" y="6468"/>
                    <a:pt x="3690" y="4297"/>
                    <a:pt x="1504" y="998"/>
                  </a:cubicBezTo>
                  <a:cubicBezTo>
                    <a:pt x="1122" y="1803"/>
                    <a:pt x="904" y="2739"/>
                    <a:pt x="904" y="3739"/>
                  </a:cubicBezTo>
                  <a:cubicBezTo>
                    <a:pt x="904" y="5631"/>
                    <a:pt x="1686" y="7300"/>
                    <a:pt x="2876" y="8278"/>
                  </a:cubicBezTo>
                  <a:cubicBezTo>
                    <a:pt x="2149" y="8250"/>
                    <a:pt x="1466" y="8004"/>
                    <a:pt x="868" y="7596"/>
                  </a:cubicBezTo>
                  <a:cubicBezTo>
                    <a:pt x="867" y="7619"/>
                    <a:pt x="867" y="7642"/>
                    <a:pt x="867" y="7665"/>
                  </a:cubicBezTo>
                  <a:cubicBezTo>
                    <a:pt x="867" y="10307"/>
                    <a:pt x="2395" y="12510"/>
                    <a:pt x="4423" y="13011"/>
                  </a:cubicBezTo>
                  <a:cubicBezTo>
                    <a:pt x="4051" y="13136"/>
                    <a:pt x="3659" y="13203"/>
                    <a:pt x="3255" y="13203"/>
                  </a:cubicBezTo>
                  <a:cubicBezTo>
                    <a:pt x="2969" y="13203"/>
                    <a:pt x="2692" y="13169"/>
                    <a:pt x="2421" y="13105"/>
                  </a:cubicBezTo>
                  <a:cubicBezTo>
                    <a:pt x="2985" y="15271"/>
                    <a:pt x="4622" y="16848"/>
                    <a:pt x="6561" y="16892"/>
                  </a:cubicBezTo>
                  <a:cubicBezTo>
                    <a:pt x="5044" y="18355"/>
                    <a:pt x="3134" y="19226"/>
                    <a:pt x="1057" y="19226"/>
                  </a:cubicBezTo>
                  <a:cubicBezTo>
                    <a:pt x="699" y="19226"/>
                    <a:pt x="347" y="19201"/>
                    <a:pt x="0" y="19149"/>
                  </a:cubicBezTo>
                  <a:cubicBezTo>
                    <a:pt x="1961" y="20698"/>
                    <a:pt x="4291" y="21600"/>
                    <a:pt x="6793" y="21600"/>
                  </a:cubicBezTo>
                  <a:cubicBezTo>
                    <a:pt x="14944" y="21600"/>
                    <a:pt x="19401" y="13291"/>
                    <a:pt x="19401" y="6085"/>
                  </a:cubicBezTo>
                  <a:cubicBezTo>
                    <a:pt x="19401" y="5848"/>
                    <a:pt x="19397" y="5613"/>
                    <a:pt x="19389" y="5380"/>
                  </a:cubicBezTo>
                  <a:cubicBezTo>
                    <a:pt x="20255" y="4610"/>
                    <a:pt x="21006" y="3650"/>
                    <a:pt x="21600" y="2556"/>
                  </a:cubicBezTo>
                  <a:cubicBezTo>
                    <a:pt x="21600" y="2556"/>
                    <a:pt x="21600" y="2556"/>
                    <a:pt x="21600" y="2556"/>
                  </a:cubicBezTo>
                  <a:close/>
                  <a:moveTo>
                    <a:pt x="21600" y="255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958" name="AutoShape 21">
              <a:extLst>
                <a:ext uri="{FF2B5EF4-FFF2-40B4-BE49-F238E27FC236}">
                  <a16:creationId xmlns:a16="http://schemas.microsoft.com/office/drawing/2014/main" id="{5DA33F66-CAC8-4C4D-8E7C-7E0285C91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386" y="5296717"/>
              <a:ext cx="182120" cy="18212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362" y="2163"/>
                  </a:moveTo>
                  <a:lnTo>
                    <a:pt x="18362" y="5400"/>
                  </a:lnTo>
                  <a:lnTo>
                    <a:pt x="16200" y="5400"/>
                  </a:lnTo>
                  <a:cubicBezTo>
                    <a:pt x="15551" y="5400"/>
                    <a:pt x="15119" y="5832"/>
                    <a:pt x="15119" y="6482"/>
                  </a:cubicBezTo>
                  <a:lnTo>
                    <a:pt x="15119" y="8638"/>
                  </a:lnTo>
                  <a:lnTo>
                    <a:pt x="18362" y="8638"/>
                  </a:lnTo>
                  <a:lnTo>
                    <a:pt x="18362" y="11881"/>
                  </a:lnTo>
                  <a:lnTo>
                    <a:pt x="15119" y="11881"/>
                  </a:lnTo>
                  <a:lnTo>
                    <a:pt x="15119" y="19438"/>
                  </a:lnTo>
                  <a:lnTo>
                    <a:pt x="11881" y="19438"/>
                  </a:lnTo>
                  <a:lnTo>
                    <a:pt x="11881" y="11881"/>
                  </a:lnTo>
                  <a:lnTo>
                    <a:pt x="9719" y="11881"/>
                  </a:lnTo>
                  <a:lnTo>
                    <a:pt x="9719" y="8638"/>
                  </a:lnTo>
                  <a:lnTo>
                    <a:pt x="11881" y="8638"/>
                  </a:lnTo>
                  <a:lnTo>
                    <a:pt x="11881" y="5938"/>
                  </a:lnTo>
                  <a:cubicBezTo>
                    <a:pt x="11881" y="3888"/>
                    <a:pt x="13606" y="2163"/>
                    <a:pt x="15662" y="2163"/>
                  </a:cubicBezTo>
                  <a:cubicBezTo>
                    <a:pt x="15662" y="2163"/>
                    <a:pt x="18362" y="2163"/>
                    <a:pt x="18362" y="2163"/>
                  </a:cubicBezTo>
                  <a:close/>
                  <a:moveTo>
                    <a:pt x="19438" y="0"/>
                  </a:moveTo>
                  <a:lnTo>
                    <a:pt x="2163" y="0"/>
                  </a:lnTo>
                  <a:cubicBezTo>
                    <a:pt x="971" y="0"/>
                    <a:pt x="0" y="971"/>
                    <a:pt x="0" y="2163"/>
                  </a:cubicBezTo>
                  <a:lnTo>
                    <a:pt x="0" y="19438"/>
                  </a:lnTo>
                  <a:cubicBezTo>
                    <a:pt x="0" y="20630"/>
                    <a:pt x="971" y="21600"/>
                    <a:pt x="2163" y="21600"/>
                  </a:cubicBezTo>
                  <a:lnTo>
                    <a:pt x="19438" y="21600"/>
                  </a:lnTo>
                  <a:cubicBezTo>
                    <a:pt x="20630" y="21600"/>
                    <a:pt x="21600" y="20630"/>
                    <a:pt x="21600" y="19438"/>
                  </a:cubicBezTo>
                  <a:lnTo>
                    <a:pt x="21600" y="2163"/>
                  </a:lnTo>
                  <a:cubicBezTo>
                    <a:pt x="21600" y="971"/>
                    <a:pt x="20630" y="0"/>
                    <a:pt x="19438" y="0"/>
                  </a:cubicBezTo>
                  <a:cubicBezTo>
                    <a:pt x="19438" y="0"/>
                    <a:pt x="19438" y="0"/>
                    <a:pt x="19438" y="0"/>
                  </a:cubicBezTo>
                  <a:close/>
                  <a:moveTo>
                    <a:pt x="1943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F17E3-5349-4095-A682-D6440E384F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458" b="458"/>
          <a:stretch/>
        </p:blipFill>
        <p:spPr>
          <a:xfrm>
            <a:off x="8548979" y="2577811"/>
            <a:ext cx="2312894" cy="2312894"/>
          </a:xfr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0C476BF-544A-4637-9C13-3BA36D74E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833" y="383761"/>
            <a:ext cx="1029990" cy="201974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8BB969D-F08B-474B-A856-B1F002820A4B}"/>
              </a:ext>
            </a:extLst>
          </p:cNvPr>
          <p:cNvGrpSpPr/>
          <p:nvPr/>
        </p:nvGrpSpPr>
        <p:grpSpPr>
          <a:xfrm>
            <a:off x="817345" y="1443742"/>
            <a:ext cx="461736" cy="415685"/>
            <a:chOff x="4902200" y="2354263"/>
            <a:chExt cx="2387601" cy="2149475"/>
          </a:xfrm>
          <a:solidFill>
            <a:srgbClr val="E61543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6C97253-20BC-49BF-9E8F-DCEB07A5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1490D7C-A69A-4D23-9DFF-29FD26EF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0268D5-9023-4AB7-BE47-83E0DBF1A225}"/>
              </a:ext>
            </a:extLst>
          </p:cNvPr>
          <p:cNvGrpSpPr/>
          <p:nvPr/>
        </p:nvGrpSpPr>
        <p:grpSpPr>
          <a:xfrm>
            <a:off x="765431" y="2027984"/>
            <a:ext cx="461736" cy="415685"/>
            <a:chOff x="4902200" y="2354263"/>
            <a:chExt cx="2387601" cy="2149475"/>
          </a:xfrm>
          <a:solidFill>
            <a:srgbClr val="E61543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2059678-E94A-41F0-9FD6-6FBEEA0CF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F5A036C-D846-4704-ADA5-318AAA0F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13D67F-0707-4D48-AD1C-046506F53B15}"/>
              </a:ext>
            </a:extLst>
          </p:cNvPr>
          <p:cNvGrpSpPr/>
          <p:nvPr/>
        </p:nvGrpSpPr>
        <p:grpSpPr>
          <a:xfrm>
            <a:off x="774608" y="2577811"/>
            <a:ext cx="461736" cy="415685"/>
            <a:chOff x="4902200" y="2354263"/>
            <a:chExt cx="2387601" cy="2149475"/>
          </a:xfrm>
          <a:solidFill>
            <a:srgbClr val="E61543"/>
          </a:solidFill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E63002B-259F-4433-89D3-DF0AEF233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92E0E55-0495-49D3-AD16-83FBBAD34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40A671-40EF-4C87-B984-9D2A34D7AE70}"/>
              </a:ext>
            </a:extLst>
          </p:cNvPr>
          <p:cNvSpPr txBox="1"/>
          <p:nvPr/>
        </p:nvSpPr>
        <p:spPr>
          <a:xfrm>
            <a:off x="1343245" y="1452840"/>
            <a:ext cx="578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network of Python practitioners in Tunis, Tunisia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04A9E-65A5-4409-8D29-99B36B59DEF7}"/>
              </a:ext>
            </a:extLst>
          </p:cNvPr>
          <p:cNvSpPr txBox="1"/>
          <p:nvPr/>
        </p:nvSpPr>
        <p:spPr>
          <a:xfrm>
            <a:off x="1319771" y="2059606"/>
            <a:ext cx="55191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women who love programming with Python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CDCC42-4A34-44CA-9A5C-17C34C1E0ADA}"/>
              </a:ext>
            </a:extLst>
          </p:cNvPr>
          <p:cNvSpPr txBox="1"/>
          <p:nvPr/>
        </p:nvSpPr>
        <p:spPr>
          <a:xfrm>
            <a:off x="1300508" y="2577811"/>
            <a:ext cx="71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PyLadies</a:t>
            </a:r>
            <a:r>
              <a:rPr lang="en-US" sz="1800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Tunis is part of the global community: </a:t>
            </a:r>
            <a:r>
              <a:rPr lang="en-US" sz="1800" dirty="0" err="1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PyLadies</a:t>
            </a:r>
            <a:r>
              <a:rPr lang="en-US" sz="1800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C24381-1DCA-48E3-8070-BEC0646C6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49" y="6230156"/>
            <a:ext cx="3359242" cy="419100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148EFBB-AE39-4BB3-B0C7-3D3954B0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47" y="3366153"/>
            <a:ext cx="1737360" cy="223374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Subtitle 6">
            <a:extLst>
              <a:ext uri="{FF2B5EF4-FFF2-40B4-BE49-F238E27FC236}">
                <a16:creationId xmlns:a16="http://schemas.microsoft.com/office/drawing/2014/main" id="{847F625B-CD84-4BE1-8F45-78A4F68A8FBF}"/>
              </a:ext>
            </a:extLst>
          </p:cNvPr>
          <p:cNvSpPr txBox="1">
            <a:spLocks/>
          </p:cNvSpPr>
          <p:nvPr/>
        </p:nvSpPr>
        <p:spPr>
          <a:xfrm>
            <a:off x="250656" y="5623964"/>
            <a:ext cx="3129942" cy="65082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66D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Mouna  Belaid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66D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Intelligence Consultant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CAF8055-3857-4464-9921-1E7C92525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03" y="5234950"/>
            <a:ext cx="343887" cy="34388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3E533F6-B73F-46D6-9405-75C659AB21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0040" y="5229294"/>
            <a:ext cx="347472" cy="347472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EE8C690B-7290-48CF-9721-F561C5240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5646" y="5707001"/>
            <a:ext cx="347472" cy="347472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145C56CA-E235-4037-AFC6-10B8950356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2115" y="5723695"/>
            <a:ext cx="347472" cy="347472"/>
          </a:xfrm>
          <a:prstGeom prst="rect">
            <a:avLst/>
          </a:prstGeom>
        </p:spPr>
      </p:pic>
      <p:sp>
        <p:nvSpPr>
          <p:cNvPr id="59" name="Subtitle 6">
            <a:extLst>
              <a:ext uri="{FF2B5EF4-FFF2-40B4-BE49-F238E27FC236}">
                <a16:creationId xmlns:a16="http://schemas.microsoft.com/office/drawing/2014/main" id="{6744063C-8B60-404A-8FAC-EAE601E32075}"/>
              </a:ext>
            </a:extLst>
          </p:cNvPr>
          <p:cNvSpPr txBox="1">
            <a:spLocks/>
          </p:cNvSpPr>
          <p:nvPr/>
        </p:nvSpPr>
        <p:spPr>
          <a:xfrm>
            <a:off x="9029018" y="4900204"/>
            <a:ext cx="1886378" cy="38158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unis@pyladies.com</a:t>
            </a:r>
            <a:endParaRPr lang="en-US" sz="1400" dirty="0">
              <a:solidFill>
                <a:srgbClr val="366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2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78794-FCEB-4202-A9E5-C4A7BB0EC2E3}"/>
              </a:ext>
            </a:extLst>
          </p:cNvPr>
          <p:cNvSpPr txBox="1"/>
          <p:nvPr/>
        </p:nvSpPr>
        <p:spPr>
          <a:xfrm>
            <a:off x="812799" y="485986"/>
            <a:ext cx="5442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E61543"/>
                </a:solidFill>
              </a:rPr>
              <a:t>PyLadies</a:t>
            </a:r>
            <a:r>
              <a:rPr lang="en-US" sz="3000" b="1" dirty="0">
                <a:solidFill>
                  <a:srgbClr val="E61543"/>
                </a:solidFill>
              </a:rPr>
              <a:t> Global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0789737-9DAA-40E8-9030-640B153018D9}"/>
              </a:ext>
            </a:extLst>
          </p:cNvPr>
          <p:cNvSpPr>
            <a:spLocks/>
          </p:cNvSpPr>
          <p:nvPr/>
        </p:nvSpPr>
        <p:spPr bwMode="auto">
          <a:xfrm>
            <a:off x="879333" y="996620"/>
            <a:ext cx="3017520" cy="75141"/>
          </a:xfrm>
          <a:prstGeom prst="roundRect">
            <a:avLst>
              <a:gd name="adj" fmla="val 50000"/>
            </a:avLst>
          </a:pr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F9CF3-645A-489D-9BEB-9EE5FBB06E4C}"/>
              </a:ext>
            </a:extLst>
          </p:cNvPr>
          <p:cNvGrpSpPr/>
          <p:nvPr/>
        </p:nvGrpSpPr>
        <p:grpSpPr>
          <a:xfrm>
            <a:off x="817345" y="1443742"/>
            <a:ext cx="461736" cy="415685"/>
            <a:chOff x="4902200" y="2354263"/>
            <a:chExt cx="2387601" cy="2149475"/>
          </a:xfrm>
          <a:solidFill>
            <a:srgbClr val="E61543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264F2F0-73BE-4E84-886A-F76E92EF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E4B720B-9F1A-4908-9D47-C55C43699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F21842-2CA1-4795-9273-372C566D8B75}"/>
              </a:ext>
            </a:extLst>
          </p:cNvPr>
          <p:cNvSpPr txBox="1"/>
          <p:nvPr/>
        </p:nvSpPr>
        <p:spPr>
          <a:xfrm>
            <a:off x="1343245" y="1443742"/>
            <a:ext cx="1075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PyLadies</a:t>
            </a:r>
            <a:r>
              <a:rPr lang="en-US" sz="1800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international mentorship group which focuses on helping more women become active participants in the Python open-source community.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4DFE6-7D87-4F61-AB56-6FE28B61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62820"/>
            <a:ext cx="11306175" cy="1284496"/>
          </a:xfrm>
          <a:prstGeom prst="rect">
            <a:avLst/>
          </a:prstGeom>
        </p:spPr>
      </p:pic>
      <p:sp>
        <p:nvSpPr>
          <p:cNvPr id="42" name="Subtitle 6">
            <a:extLst>
              <a:ext uri="{FF2B5EF4-FFF2-40B4-BE49-F238E27FC236}">
                <a16:creationId xmlns:a16="http://schemas.microsoft.com/office/drawing/2014/main" id="{93ABCA0A-5859-4028-B9E0-5D301403B9FA}"/>
              </a:ext>
            </a:extLst>
          </p:cNvPr>
          <p:cNvSpPr txBox="1">
            <a:spLocks/>
          </p:cNvSpPr>
          <p:nvPr/>
        </p:nvSpPr>
        <p:spPr>
          <a:xfrm>
            <a:off x="7710277" y="6592384"/>
            <a:ext cx="5076825" cy="523133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https://nyc-pyladies.github.io/pyladies-dashboard/pyladies.html#</a:t>
            </a:r>
            <a:endParaRPr lang="en-US" dirty="0">
              <a:solidFill>
                <a:srgbClr val="366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7A0EF-DE0E-48DF-91E0-B31CFF7F3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806276"/>
            <a:ext cx="4762500" cy="2923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1BED1-1B26-45F1-BA5A-4BD17EDF0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55" y="3519992"/>
            <a:ext cx="3343276" cy="315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93994-7EAF-4050-8BCF-7E94A3B2E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535" y="3691347"/>
            <a:ext cx="5377340" cy="2926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B8D20-71E8-4ADD-A80A-7A42551EE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736" y="3519992"/>
            <a:ext cx="3346704" cy="34237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562171-8711-4B48-8EE7-F4345A4B7D15}"/>
              </a:ext>
            </a:extLst>
          </p:cNvPr>
          <p:cNvSpPr/>
          <p:nvPr/>
        </p:nvSpPr>
        <p:spPr>
          <a:xfrm>
            <a:off x="688876" y="3539292"/>
            <a:ext cx="3431081" cy="266984"/>
          </a:xfrm>
          <a:prstGeom prst="rect">
            <a:avLst/>
          </a:prstGeom>
          <a:noFill/>
          <a:ln w="28575">
            <a:solidFill>
              <a:srgbClr val="E61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E2228-C6B4-48CA-8532-9DBFD3691F27}"/>
              </a:ext>
            </a:extLst>
          </p:cNvPr>
          <p:cNvSpPr/>
          <p:nvPr/>
        </p:nvSpPr>
        <p:spPr>
          <a:xfrm>
            <a:off x="6341962" y="3529517"/>
            <a:ext cx="3431081" cy="266984"/>
          </a:xfrm>
          <a:prstGeom prst="rect">
            <a:avLst/>
          </a:prstGeom>
          <a:noFill/>
          <a:ln w="28575">
            <a:solidFill>
              <a:srgbClr val="E61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31163" y="284921"/>
            <a:ext cx="714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61543"/>
                </a:solidFill>
              </a:rPr>
              <a:t>Vision and Mission 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D0BED19-1507-43C4-BAB4-643EEB51147B}"/>
              </a:ext>
            </a:extLst>
          </p:cNvPr>
          <p:cNvSpPr/>
          <p:nvPr/>
        </p:nvSpPr>
        <p:spPr>
          <a:xfrm>
            <a:off x="6925878" y="1109167"/>
            <a:ext cx="4898456" cy="278892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585931F-0B78-49CA-8804-258144598368}"/>
              </a:ext>
            </a:extLst>
          </p:cNvPr>
          <p:cNvSpPr/>
          <p:nvPr/>
        </p:nvSpPr>
        <p:spPr>
          <a:xfrm>
            <a:off x="6931594" y="3954256"/>
            <a:ext cx="4898456" cy="278892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169">
            <a:extLst>
              <a:ext uri="{FF2B5EF4-FFF2-40B4-BE49-F238E27FC236}">
                <a16:creationId xmlns:a16="http://schemas.microsoft.com/office/drawing/2014/main" id="{55D6CE6C-B8BE-4D62-A09B-202DF70D99DF}"/>
              </a:ext>
            </a:extLst>
          </p:cNvPr>
          <p:cNvSpPr>
            <a:spLocks noEditPoints="1"/>
          </p:cNvSpPr>
          <p:nvPr/>
        </p:nvSpPr>
        <p:spPr bwMode="auto">
          <a:xfrm>
            <a:off x="2664318" y="1248907"/>
            <a:ext cx="634109" cy="636163"/>
          </a:xfrm>
          <a:custGeom>
            <a:avLst/>
            <a:gdLst>
              <a:gd name="T0" fmla="*/ 99 w 100"/>
              <a:gd name="T1" fmla="*/ 18 h 88"/>
              <a:gd name="T2" fmla="*/ 95 w 100"/>
              <a:gd name="T3" fmla="*/ 16 h 88"/>
              <a:gd name="T4" fmla="*/ 25 w 100"/>
              <a:gd name="T5" fmla="*/ 16 h 88"/>
              <a:gd name="T6" fmla="*/ 22 w 100"/>
              <a:gd name="T7" fmla="*/ 4 h 88"/>
              <a:gd name="T8" fmla="*/ 17 w 100"/>
              <a:gd name="T9" fmla="*/ 0 h 88"/>
              <a:gd name="T10" fmla="*/ 0 w 100"/>
              <a:gd name="T11" fmla="*/ 0 h 88"/>
              <a:gd name="T12" fmla="*/ 0 w 100"/>
              <a:gd name="T13" fmla="*/ 4 h 88"/>
              <a:gd name="T14" fmla="*/ 17 w 100"/>
              <a:gd name="T15" fmla="*/ 4 h 88"/>
              <a:gd name="T16" fmla="*/ 18 w 100"/>
              <a:gd name="T17" fmla="*/ 5 h 88"/>
              <a:gd name="T18" fmla="*/ 33 w 100"/>
              <a:gd name="T19" fmla="*/ 64 h 88"/>
              <a:gd name="T20" fmla="*/ 38 w 100"/>
              <a:gd name="T21" fmla="*/ 68 h 88"/>
              <a:gd name="T22" fmla="*/ 86 w 100"/>
              <a:gd name="T23" fmla="*/ 68 h 88"/>
              <a:gd name="T24" fmla="*/ 91 w 100"/>
              <a:gd name="T25" fmla="*/ 64 h 88"/>
              <a:gd name="T26" fmla="*/ 100 w 100"/>
              <a:gd name="T27" fmla="*/ 22 h 88"/>
              <a:gd name="T28" fmla="*/ 99 w 100"/>
              <a:gd name="T29" fmla="*/ 18 h 88"/>
              <a:gd name="T30" fmla="*/ 52 w 100"/>
              <a:gd name="T31" fmla="*/ 80 h 88"/>
              <a:gd name="T32" fmla="*/ 44 w 100"/>
              <a:gd name="T33" fmla="*/ 88 h 88"/>
              <a:gd name="T34" fmla="*/ 36 w 100"/>
              <a:gd name="T35" fmla="*/ 80 h 88"/>
              <a:gd name="T36" fmla="*/ 44 w 100"/>
              <a:gd name="T37" fmla="*/ 72 h 88"/>
              <a:gd name="T38" fmla="*/ 52 w 100"/>
              <a:gd name="T39" fmla="*/ 80 h 88"/>
              <a:gd name="T40" fmla="*/ 88 w 100"/>
              <a:gd name="T41" fmla="*/ 80 h 88"/>
              <a:gd name="T42" fmla="*/ 80 w 100"/>
              <a:gd name="T43" fmla="*/ 88 h 88"/>
              <a:gd name="T44" fmla="*/ 72 w 100"/>
              <a:gd name="T45" fmla="*/ 80 h 88"/>
              <a:gd name="T46" fmla="*/ 80 w 100"/>
              <a:gd name="T47" fmla="*/ 72 h 88"/>
              <a:gd name="T48" fmla="*/ 88 w 100"/>
              <a:gd name="T49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88">
                <a:moveTo>
                  <a:pt x="99" y="18"/>
                </a:moveTo>
                <a:cubicBezTo>
                  <a:pt x="98" y="17"/>
                  <a:pt x="96" y="16"/>
                  <a:pt x="9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2"/>
                  <a:pt x="20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4"/>
                  <a:pt x="18" y="4"/>
                  <a:pt x="18" y="5"/>
                </a:cubicBezTo>
                <a:cubicBezTo>
                  <a:pt x="33" y="64"/>
                  <a:pt x="33" y="64"/>
                  <a:pt x="33" y="64"/>
                </a:cubicBezTo>
                <a:cubicBezTo>
                  <a:pt x="34" y="66"/>
                  <a:pt x="36" y="68"/>
                  <a:pt x="38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8" y="68"/>
                  <a:pt x="90" y="66"/>
                  <a:pt x="91" y="64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1"/>
                  <a:pt x="100" y="19"/>
                  <a:pt x="99" y="18"/>
                </a:cubicBezTo>
                <a:moveTo>
                  <a:pt x="52" y="80"/>
                </a:moveTo>
                <a:cubicBezTo>
                  <a:pt x="52" y="84"/>
                  <a:pt x="48" y="88"/>
                  <a:pt x="44" y="88"/>
                </a:cubicBezTo>
                <a:cubicBezTo>
                  <a:pt x="39" y="88"/>
                  <a:pt x="36" y="84"/>
                  <a:pt x="36" y="80"/>
                </a:cubicBezTo>
                <a:cubicBezTo>
                  <a:pt x="36" y="76"/>
                  <a:pt x="39" y="72"/>
                  <a:pt x="44" y="72"/>
                </a:cubicBezTo>
                <a:cubicBezTo>
                  <a:pt x="48" y="72"/>
                  <a:pt x="52" y="76"/>
                  <a:pt x="52" y="80"/>
                </a:cubicBezTo>
                <a:moveTo>
                  <a:pt x="88" y="80"/>
                </a:moveTo>
                <a:cubicBezTo>
                  <a:pt x="88" y="84"/>
                  <a:pt x="84" y="88"/>
                  <a:pt x="80" y="88"/>
                </a:cubicBezTo>
                <a:cubicBezTo>
                  <a:pt x="75" y="88"/>
                  <a:pt x="72" y="84"/>
                  <a:pt x="72" y="80"/>
                </a:cubicBezTo>
                <a:cubicBezTo>
                  <a:pt x="72" y="76"/>
                  <a:pt x="75" y="72"/>
                  <a:pt x="80" y="72"/>
                </a:cubicBezTo>
                <a:cubicBezTo>
                  <a:pt x="84" y="72"/>
                  <a:pt x="88" y="76"/>
                  <a:pt x="88" y="80"/>
                </a:cubicBezTo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159">
            <a:extLst>
              <a:ext uri="{FF2B5EF4-FFF2-40B4-BE49-F238E27FC236}">
                <a16:creationId xmlns:a16="http://schemas.microsoft.com/office/drawing/2014/main" id="{8C06D3EA-EBD9-4754-B28A-155CAE8B607F}"/>
              </a:ext>
            </a:extLst>
          </p:cNvPr>
          <p:cNvSpPr>
            <a:spLocks noEditPoints="1"/>
          </p:cNvSpPr>
          <p:nvPr/>
        </p:nvSpPr>
        <p:spPr bwMode="auto">
          <a:xfrm>
            <a:off x="2777189" y="4068439"/>
            <a:ext cx="611289" cy="689304"/>
          </a:xfrm>
          <a:custGeom>
            <a:avLst/>
            <a:gdLst>
              <a:gd name="T0" fmla="*/ 100 w 100"/>
              <a:gd name="T1" fmla="*/ 69 h 100"/>
              <a:gd name="T2" fmla="*/ 97 w 100"/>
              <a:gd name="T3" fmla="*/ 73 h 100"/>
              <a:gd name="T4" fmla="*/ 54 w 100"/>
              <a:gd name="T5" fmla="*/ 99 h 100"/>
              <a:gd name="T6" fmla="*/ 50 w 100"/>
              <a:gd name="T7" fmla="*/ 100 h 100"/>
              <a:gd name="T8" fmla="*/ 45 w 100"/>
              <a:gd name="T9" fmla="*/ 99 h 100"/>
              <a:gd name="T10" fmla="*/ 2 w 100"/>
              <a:gd name="T11" fmla="*/ 73 h 100"/>
              <a:gd name="T12" fmla="*/ 0 w 100"/>
              <a:gd name="T13" fmla="*/ 69 h 100"/>
              <a:gd name="T14" fmla="*/ 2 w 100"/>
              <a:gd name="T15" fmla="*/ 66 h 100"/>
              <a:gd name="T16" fmla="*/ 7 w 100"/>
              <a:gd name="T17" fmla="*/ 63 h 100"/>
              <a:gd name="T18" fmla="*/ 43 w 100"/>
              <a:gd name="T19" fmla="*/ 84 h 100"/>
              <a:gd name="T20" fmla="*/ 50 w 100"/>
              <a:gd name="T21" fmla="*/ 86 h 100"/>
              <a:gd name="T22" fmla="*/ 56 w 100"/>
              <a:gd name="T23" fmla="*/ 84 h 100"/>
              <a:gd name="T24" fmla="*/ 93 w 100"/>
              <a:gd name="T25" fmla="*/ 63 h 100"/>
              <a:gd name="T26" fmla="*/ 97 w 100"/>
              <a:gd name="T27" fmla="*/ 66 h 100"/>
              <a:gd name="T28" fmla="*/ 100 w 100"/>
              <a:gd name="T29" fmla="*/ 69 h 100"/>
              <a:gd name="T30" fmla="*/ 2 w 100"/>
              <a:gd name="T31" fmla="*/ 36 h 100"/>
              <a:gd name="T32" fmla="*/ 45 w 100"/>
              <a:gd name="T33" fmla="*/ 62 h 100"/>
              <a:gd name="T34" fmla="*/ 50 w 100"/>
              <a:gd name="T35" fmla="*/ 63 h 100"/>
              <a:gd name="T36" fmla="*/ 54 w 100"/>
              <a:gd name="T37" fmla="*/ 62 h 100"/>
              <a:gd name="T38" fmla="*/ 97 w 100"/>
              <a:gd name="T39" fmla="*/ 36 h 100"/>
              <a:gd name="T40" fmla="*/ 100 w 100"/>
              <a:gd name="T41" fmla="*/ 32 h 100"/>
              <a:gd name="T42" fmla="*/ 97 w 100"/>
              <a:gd name="T43" fmla="*/ 28 h 100"/>
              <a:gd name="T44" fmla="*/ 54 w 100"/>
              <a:gd name="T45" fmla="*/ 1 h 100"/>
              <a:gd name="T46" fmla="*/ 45 w 100"/>
              <a:gd name="T47" fmla="*/ 1 h 100"/>
              <a:gd name="T48" fmla="*/ 2 w 100"/>
              <a:gd name="T49" fmla="*/ 28 h 100"/>
              <a:gd name="T50" fmla="*/ 0 w 100"/>
              <a:gd name="T51" fmla="*/ 32 h 100"/>
              <a:gd name="T52" fmla="*/ 2 w 100"/>
              <a:gd name="T53" fmla="*/ 36 h 100"/>
              <a:gd name="T54" fmla="*/ 2 w 100"/>
              <a:gd name="T55" fmla="*/ 54 h 100"/>
              <a:gd name="T56" fmla="*/ 45 w 100"/>
              <a:gd name="T57" fmla="*/ 80 h 100"/>
              <a:gd name="T58" fmla="*/ 50 w 100"/>
              <a:gd name="T59" fmla="*/ 81 h 100"/>
              <a:gd name="T60" fmla="*/ 54 w 100"/>
              <a:gd name="T61" fmla="*/ 80 h 100"/>
              <a:gd name="T62" fmla="*/ 97 w 100"/>
              <a:gd name="T63" fmla="*/ 54 h 100"/>
              <a:gd name="T64" fmla="*/ 100 w 100"/>
              <a:gd name="T65" fmla="*/ 51 h 100"/>
              <a:gd name="T66" fmla="*/ 97 w 100"/>
              <a:gd name="T67" fmla="*/ 47 h 100"/>
              <a:gd name="T68" fmla="*/ 93 w 100"/>
              <a:gd name="T69" fmla="*/ 44 h 100"/>
              <a:gd name="T70" fmla="*/ 56 w 100"/>
              <a:gd name="T71" fmla="*/ 66 h 100"/>
              <a:gd name="T72" fmla="*/ 50 w 100"/>
              <a:gd name="T73" fmla="*/ 68 h 100"/>
              <a:gd name="T74" fmla="*/ 43 w 100"/>
              <a:gd name="T75" fmla="*/ 66 h 100"/>
              <a:gd name="T76" fmla="*/ 6 w 100"/>
              <a:gd name="T77" fmla="*/ 44 h 100"/>
              <a:gd name="T78" fmla="*/ 2 w 100"/>
              <a:gd name="T79" fmla="*/ 47 h 100"/>
              <a:gd name="T80" fmla="*/ 0 w 100"/>
              <a:gd name="T81" fmla="*/ 50 h 100"/>
              <a:gd name="T82" fmla="*/ 2 w 100"/>
              <a:gd name="T83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" h="100">
                <a:moveTo>
                  <a:pt x="100" y="69"/>
                </a:moveTo>
                <a:cubicBezTo>
                  <a:pt x="100" y="71"/>
                  <a:pt x="99" y="72"/>
                  <a:pt x="97" y="73"/>
                </a:cubicBezTo>
                <a:cubicBezTo>
                  <a:pt x="54" y="99"/>
                  <a:pt x="54" y="99"/>
                  <a:pt x="54" y="99"/>
                </a:cubicBezTo>
                <a:cubicBezTo>
                  <a:pt x="53" y="100"/>
                  <a:pt x="51" y="100"/>
                  <a:pt x="50" y="100"/>
                </a:cubicBezTo>
                <a:cubicBezTo>
                  <a:pt x="48" y="100"/>
                  <a:pt x="46" y="100"/>
                  <a:pt x="45" y="99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2"/>
                  <a:pt x="0" y="71"/>
                  <a:pt x="0" y="69"/>
                </a:cubicBezTo>
                <a:cubicBezTo>
                  <a:pt x="0" y="68"/>
                  <a:pt x="1" y="66"/>
                  <a:pt x="2" y="66"/>
                </a:cubicBezTo>
                <a:cubicBezTo>
                  <a:pt x="7" y="63"/>
                  <a:pt x="7" y="63"/>
                  <a:pt x="7" y="63"/>
                </a:cubicBezTo>
                <a:cubicBezTo>
                  <a:pt x="43" y="84"/>
                  <a:pt x="43" y="84"/>
                  <a:pt x="43" y="84"/>
                </a:cubicBezTo>
                <a:cubicBezTo>
                  <a:pt x="45" y="86"/>
                  <a:pt x="47" y="86"/>
                  <a:pt x="50" y="86"/>
                </a:cubicBezTo>
                <a:cubicBezTo>
                  <a:pt x="52" y="86"/>
                  <a:pt x="54" y="86"/>
                  <a:pt x="56" y="84"/>
                </a:cubicBezTo>
                <a:cubicBezTo>
                  <a:pt x="93" y="63"/>
                  <a:pt x="93" y="63"/>
                  <a:pt x="93" y="63"/>
                </a:cubicBezTo>
                <a:cubicBezTo>
                  <a:pt x="97" y="66"/>
                  <a:pt x="97" y="66"/>
                  <a:pt x="97" y="66"/>
                </a:cubicBezTo>
                <a:cubicBezTo>
                  <a:pt x="99" y="66"/>
                  <a:pt x="100" y="68"/>
                  <a:pt x="100" y="69"/>
                </a:cubicBezTo>
                <a:moveTo>
                  <a:pt x="2" y="36"/>
                </a:moveTo>
                <a:cubicBezTo>
                  <a:pt x="45" y="62"/>
                  <a:pt x="45" y="62"/>
                  <a:pt x="45" y="62"/>
                </a:cubicBezTo>
                <a:cubicBezTo>
                  <a:pt x="46" y="62"/>
                  <a:pt x="48" y="63"/>
                  <a:pt x="50" y="63"/>
                </a:cubicBezTo>
                <a:cubicBezTo>
                  <a:pt x="51" y="63"/>
                  <a:pt x="53" y="62"/>
                  <a:pt x="54" y="62"/>
                </a:cubicBezTo>
                <a:cubicBezTo>
                  <a:pt x="97" y="36"/>
                  <a:pt x="97" y="36"/>
                  <a:pt x="97" y="36"/>
                </a:cubicBezTo>
                <a:cubicBezTo>
                  <a:pt x="99" y="35"/>
                  <a:pt x="100" y="33"/>
                  <a:pt x="100" y="32"/>
                </a:cubicBezTo>
                <a:cubicBezTo>
                  <a:pt x="100" y="30"/>
                  <a:pt x="99" y="29"/>
                  <a:pt x="97" y="28"/>
                </a:cubicBezTo>
                <a:cubicBezTo>
                  <a:pt x="54" y="1"/>
                  <a:pt x="54" y="1"/>
                  <a:pt x="54" y="1"/>
                </a:cubicBezTo>
                <a:cubicBezTo>
                  <a:pt x="51" y="0"/>
                  <a:pt x="48" y="0"/>
                  <a:pt x="45" y="1"/>
                </a:cubicBezTo>
                <a:cubicBezTo>
                  <a:pt x="2" y="28"/>
                  <a:pt x="2" y="28"/>
                  <a:pt x="2" y="28"/>
                </a:cubicBezTo>
                <a:cubicBezTo>
                  <a:pt x="0" y="29"/>
                  <a:pt x="0" y="30"/>
                  <a:pt x="0" y="32"/>
                </a:cubicBezTo>
                <a:cubicBezTo>
                  <a:pt x="0" y="33"/>
                  <a:pt x="0" y="35"/>
                  <a:pt x="2" y="36"/>
                </a:cubicBezTo>
                <a:moveTo>
                  <a:pt x="2" y="54"/>
                </a:moveTo>
                <a:cubicBezTo>
                  <a:pt x="45" y="80"/>
                  <a:pt x="45" y="80"/>
                  <a:pt x="45" y="80"/>
                </a:cubicBezTo>
                <a:cubicBezTo>
                  <a:pt x="46" y="81"/>
                  <a:pt x="48" y="81"/>
                  <a:pt x="50" y="81"/>
                </a:cubicBezTo>
                <a:cubicBezTo>
                  <a:pt x="51" y="81"/>
                  <a:pt x="53" y="81"/>
                  <a:pt x="54" y="80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3"/>
                  <a:pt x="100" y="52"/>
                  <a:pt x="100" y="51"/>
                </a:cubicBezTo>
                <a:cubicBezTo>
                  <a:pt x="100" y="49"/>
                  <a:pt x="99" y="48"/>
                  <a:pt x="97" y="47"/>
                </a:cubicBezTo>
                <a:cubicBezTo>
                  <a:pt x="93" y="44"/>
                  <a:pt x="93" y="44"/>
                  <a:pt x="93" y="44"/>
                </a:cubicBezTo>
                <a:cubicBezTo>
                  <a:pt x="56" y="66"/>
                  <a:pt x="56" y="66"/>
                  <a:pt x="56" y="66"/>
                </a:cubicBezTo>
                <a:cubicBezTo>
                  <a:pt x="54" y="67"/>
                  <a:pt x="52" y="68"/>
                  <a:pt x="50" y="68"/>
                </a:cubicBezTo>
                <a:cubicBezTo>
                  <a:pt x="47" y="68"/>
                  <a:pt x="45" y="67"/>
                  <a:pt x="43" y="66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7"/>
                  <a:pt x="2" y="47"/>
                  <a:pt x="2" y="47"/>
                </a:cubicBezTo>
                <a:cubicBezTo>
                  <a:pt x="0" y="48"/>
                  <a:pt x="0" y="49"/>
                  <a:pt x="0" y="50"/>
                </a:cubicBezTo>
                <a:cubicBezTo>
                  <a:pt x="0" y="52"/>
                  <a:pt x="0" y="53"/>
                  <a:pt x="2" y="54"/>
                </a:cubicBezTo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112">
            <a:extLst>
              <a:ext uri="{FF2B5EF4-FFF2-40B4-BE49-F238E27FC236}">
                <a16:creationId xmlns:a16="http://schemas.microsoft.com/office/drawing/2014/main" id="{8591CE55-B785-4A15-B978-10091B125058}"/>
              </a:ext>
            </a:extLst>
          </p:cNvPr>
          <p:cNvSpPr>
            <a:spLocks noEditPoints="1"/>
          </p:cNvSpPr>
          <p:nvPr/>
        </p:nvSpPr>
        <p:spPr bwMode="auto">
          <a:xfrm>
            <a:off x="9237837" y="1254228"/>
            <a:ext cx="598231" cy="644440"/>
          </a:xfrm>
          <a:custGeom>
            <a:avLst/>
            <a:gdLst>
              <a:gd name="T0" fmla="*/ 87 w 92"/>
              <a:gd name="T1" fmla="*/ 48 h 100"/>
              <a:gd name="T2" fmla="*/ 80 w 92"/>
              <a:gd name="T3" fmla="*/ 48 h 100"/>
              <a:gd name="T4" fmla="*/ 80 w 92"/>
              <a:gd name="T5" fmla="*/ 34 h 100"/>
              <a:gd name="T6" fmla="*/ 46 w 92"/>
              <a:gd name="T7" fmla="*/ 0 h 100"/>
              <a:gd name="T8" fmla="*/ 12 w 92"/>
              <a:gd name="T9" fmla="*/ 34 h 100"/>
              <a:gd name="T10" fmla="*/ 12 w 92"/>
              <a:gd name="T11" fmla="*/ 48 h 100"/>
              <a:gd name="T12" fmla="*/ 5 w 92"/>
              <a:gd name="T13" fmla="*/ 48 h 100"/>
              <a:gd name="T14" fmla="*/ 0 w 92"/>
              <a:gd name="T15" fmla="*/ 53 h 100"/>
              <a:gd name="T16" fmla="*/ 0 w 92"/>
              <a:gd name="T17" fmla="*/ 95 h 100"/>
              <a:gd name="T18" fmla="*/ 5 w 92"/>
              <a:gd name="T19" fmla="*/ 100 h 100"/>
              <a:gd name="T20" fmla="*/ 87 w 92"/>
              <a:gd name="T21" fmla="*/ 100 h 100"/>
              <a:gd name="T22" fmla="*/ 92 w 92"/>
              <a:gd name="T23" fmla="*/ 95 h 100"/>
              <a:gd name="T24" fmla="*/ 92 w 92"/>
              <a:gd name="T25" fmla="*/ 53 h 100"/>
              <a:gd name="T26" fmla="*/ 87 w 92"/>
              <a:gd name="T27" fmla="*/ 48 h 100"/>
              <a:gd name="T28" fmla="*/ 52 w 92"/>
              <a:gd name="T29" fmla="*/ 78 h 100"/>
              <a:gd name="T30" fmla="*/ 52 w 92"/>
              <a:gd name="T31" fmla="*/ 86 h 100"/>
              <a:gd name="T32" fmla="*/ 50 w 92"/>
              <a:gd name="T33" fmla="*/ 88 h 100"/>
              <a:gd name="T34" fmla="*/ 42 w 92"/>
              <a:gd name="T35" fmla="*/ 88 h 100"/>
              <a:gd name="T36" fmla="*/ 40 w 92"/>
              <a:gd name="T37" fmla="*/ 86 h 100"/>
              <a:gd name="T38" fmla="*/ 40 w 92"/>
              <a:gd name="T39" fmla="*/ 78 h 100"/>
              <a:gd name="T40" fmla="*/ 36 w 92"/>
              <a:gd name="T41" fmla="*/ 70 h 100"/>
              <a:gd name="T42" fmla="*/ 46 w 92"/>
              <a:gd name="T43" fmla="*/ 60 h 100"/>
              <a:gd name="T44" fmla="*/ 56 w 92"/>
              <a:gd name="T45" fmla="*/ 70 h 100"/>
              <a:gd name="T46" fmla="*/ 52 w 92"/>
              <a:gd name="T47" fmla="*/ 78 h 100"/>
              <a:gd name="T48" fmla="*/ 76 w 92"/>
              <a:gd name="T49" fmla="*/ 48 h 100"/>
              <a:gd name="T50" fmla="*/ 16 w 92"/>
              <a:gd name="T51" fmla="*/ 48 h 100"/>
              <a:gd name="T52" fmla="*/ 16 w 92"/>
              <a:gd name="T53" fmla="*/ 34 h 100"/>
              <a:gd name="T54" fmla="*/ 46 w 92"/>
              <a:gd name="T55" fmla="*/ 4 h 100"/>
              <a:gd name="T56" fmla="*/ 76 w 92"/>
              <a:gd name="T57" fmla="*/ 34 h 100"/>
              <a:gd name="T58" fmla="*/ 76 w 92"/>
              <a:gd name="T59" fmla="*/ 4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2" h="100">
                <a:moveTo>
                  <a:pt x="87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15"/>
                  <a:pt x="64" y="0"/>
                  <a:pt x="46" y="0"/>
                </a:cubicBezTo>
                <a:cubicBezTo>
                  <a:pt x="27" y="0"/>
                  <a:pt x="12" y="15"/>
                  <a:pt x="12" y="34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7"/>
                  <a:pt x="2" y="100"/>
                  <a:pt x="5" y="100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89" y="100"/>
                  <a:pt x="92" y="97"/>
                  <a:pt x="92" y="95"/>
                </a:cubicBezTo>
                <a:cubicBezTo>
                  <a:pt x="92" y="53"/>
                  <a:pt x="92" y="53"/>
                  <a:pt x="92" y="53"/>
                </a:cubicBezTo>
                <a:cubicBezTo>
                  <a:pt x="92" y="50"/>
                  <a:pt x="89" y="48"/>
                  <a:pt x="87" y="48"/>
                </a:cubicBezTo>
                <a:moveTo>
                  <a:pt x="52" y="78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87"/>
                  <a:pt x="51" y="88"/>
                  <a:pt x="50" y="88"/>
                </a:cubicBezTo>
                <a:cubicBezTo>
                  <a:pt x="42" y="88"/>
                  <a:pt x="42" y="88"/>
                  <a:pt x="42" y="88"/>
                </a:cubicBezTo>
                <a:cubicBezTo>
                  <a:pt x="40" y="88"/>
                  <a:pt x="40" y="87"/>
                  <a:pt x="40" y="86"/>
                </a:cubicBezTo>
                <a:cubicBezTo>
                  <a:pt x="40" y="78"/>
                  <a:pt x="40" y="78"/>
                  <a:pt x="40" y="78"/>
                </a:cubicBezTo>
                <a:cubicBezTo>
                  <a:pt x="37" y="76"/>
                  <a:pt x="36" y="73"/>
                  <a:pt x="36" y="70"/>
                </a:cubicBezTo>
                <a:cubicBezTo>
                  <a:pt x="36" y="64"/>
                  <a:pt x="40" y="60"/>
                  <a:pt x="46" y="60"/>
                </a:cubicBezTo>
                <a:cubicBezTo>
                  <a:pt x="51" y="60"/>
                  <a:pt x="56" y="64"/>
                  <a:pt x="56" y="70"/>
                </a:cubicBezTo>
                <a:cubicBezTo>
                  <a:pt x="56" y="73"/>
                  <a:pt x="54" y="76"/>
                  <a:pt x="52" y="78"/>
                </a:cubicBezTo>
                <a:moveTo>
                  <a:pt x="76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17"/>
                  <a:pt x="29" y="4"/>
                  <a:pt x="46" y="4"/>
                </a:cubicBezTo>
                <a:cubicBezTo>
                  <a:pt x="62" y="4"/>
                  <a:pt x="76" y="17"/>
                  <a:pt x="76" y="34"/>
                </a:cubicBezTo>
                <a:lnTo>
                  <a:pt x="76" y="48"/>
                </a:lnTo>
                <a:close/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2" name="Freeform 134">
            <a:extLst>
              <a:ext uri="{FF2B5EF4-FFF2-40B4-BE49-F238E27FC236}">
                <a16:creationId xmlns:a16="http://schemas.microsoft.com/office/drawing/2014/main" id="{73A0057E-9579-4FD0-B777-5041F6025438}"/>
              </a:ext>
            </a:extLst>
          </p:cNvPr>
          <p:cNvSpPr>
            <a:spLocks noEditPoints="1"/>
          </p:cNvSpPr>
          <p:nvPr/>
        </p:nvSpPr>
        <p:spPr bwMode="auto">
          <a:xfrm>
            <a:off x="9292481" y="4165217"/>
            <a:ext cx="764299" cy="540665"/>
          </a:xfrm>
          <a:custGeom>
            <a:avLst/>
            <a:gdLst>
              <a:gd name="T0" fmla="*/ 6 w 101"/>
              <a:gd name="T1" fmla="*/ 35 h 88"/>
              <a:gd name="T2" fmla="*/ 0 w 101"/>
              <a:gd name="T3" fmla="*/ 65 h 88"/>
              <a:gd name="T4" fmla="*/ 0 w 101"/>
              <a:gd name="T5" fmla="*/ 5 h 88"/>
              <a:gd name="T6" fmla="*/ 5 w 101"/>
              <a:gd name="T7" fmla="*/ 0 h 88"/>
              <a:gd name="T8" fmla="*/ 27 w 101"/>
              <a:gd name="T9" fmla="*/ 0 h 88"/>
              <a:gd name="T10" fmla="*/ 31 w 101"/>
              <a:gd name="T11" fmla="*/ 2 h 88"/>
              <a:gd name="T12" fmla="*/ 40 w 101"/>
              <a:gd name="T13" fmla="*/ 12 h 88"/>
              <a:gd name="T14" fmla="*/ 84 w 101"/>
              <a:gd name="T15" fmla="*/ 12 h 88"/>
              <a:gd name="T16" fmla="*/ 88 w 101"/>
              <a:gd name="T17" fmla="*/ 17 h 88"/>
              <a:gd name="T18" fmla="*/ 88 w 101"/>
              <a:gd name="T19" fmla="*/ 28 h 88"/>
              <a:gd name="T20" fmla="*/ 15 w 101"/>
              <a:gd name="T21" fmla="*/ 28 h 88"/>
              <a:gd name="T22" fmla="*/ 6 w 101"/>
              <a:gd name="T23" fmla="*/ 35 h 88"/>
              <a:gd name="T24" fmla="*/ 99 w 101"/>
              <a:gd name="T25" fmla="*/ 34 h 88"/>
              <a:gd name="T26" fmla="*/ 95 w 101"/>
              <a:gd name="T27" fmla="*/ 32 h 88"/>
              <a:gd name="T28" fmla="*/ 15 w 101"/>
              <a:gd name="T29" fmla="*/ 32 h 88"/>
              <a:gd name="T30" fmla="*/ 10 w 101"/>
              <a:gd name="T31" fmla="*/ 36 h 88"/>
              <a:gd name="T32" fmla="*/ 1 w 101"/>
              <a:gd name="T33" fmla="*/ 82 h 88"/>
              <a:gd name="T34" fmla="*/ 2 w 101"/>
              <a:gd name="T35" fmla="*/ 86 h 88"/>
              <a:gd name="T36" fmla="*/ 6 w 101"/>
              <a:gd name="T37" fmla="*/ 88 h 88"/>
              <a:gd name="T38" fmla="*/ 87 w 101"/>
              <a:gd name="T39" fmla="*/ 88 h 88"/>
              <a:gd name="T40" fmla="*/ 91 w 101"/>
              <a:gd name="T41" fmla="*/ 84 h 88"/>
              <a:gd name="T42" fmla="*/ 100 w 101"/>
              <a:gd name="T43" fmla="*/ 38 h 88"/>
              <a:gd name="T44" fmla="*/ 99 w 101"/>
              <a:gd name="T45" fmla="*/ 3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" h="88">
                <a:moveTo>
                  <a:pt x="6" y="35"/>
                </a:moveTo>
                <a:cubicBezTo>
                  <a:pt x="0" y="65"/>
                  <a:pt x="0" y="65"/>
                  <a:pt x="0" y="6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0" y="1"/>
                  <a:pt x="31" y="2"/>
                </a:cubicBezTo>
                <a:cubicBezTo>
                  <a:pt x="40" y="12"/>
                  <a:pt x="40" y="12"/>
                  <a:pt x="40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7" y="12"/>
                  <a:pt x="88" y="14"/>
                  <a:pt x="88" y="17"/>
                </a:cubicBezTo>
                <a:cubicBezTo>
                  <a:pt x="88" y="28"/>
                  <a:pt x="88" y="28"/>
                  <a:pt x="8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1" y="28"/>
                  <a:pt x="7" y="31"/>
                  <a:pt x="6" y="35"/>
                </a:cubicBezTo>
                <a:moveTo>
                  <a:pt x="99" y="34"/>
                </a:moveTo>
                <a:cubicBezTo>
                  <a:pt x="98" y="33"/>
                  <a:pt x="97" y="32"/>
                  <a:pt x="9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2"/>
                  <a:pt x="11" y="34"/>
                  <a:pt x="10" y="36"/>
                </a:cubicBezTo>
                <a:cubicBezTo>
                  <a:pt x="1" y="82"/>
                  <a:pt x="1" y="82"/>
                  <a:pt x="1" y="82"/>
                </a:cubicBezTo>
                <a:cubicBezTo>
                  <a:pt x="1" y="84"/>
                  <a:pt x="1" y="85"/>
                  <a:pt x="2" y="86"/>
                </a:cubicBezTo>
                <a:cubicBezTo>
                  <a:pt x="3" y="87"/>
                  <a:pt x="5" y="88"/>
                  <a:pt x="6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9" y="88"/>
                  <a:pt x="91" y="86"/>
                  <a:pt x="91" y="84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01" y="37"/>
                  <a:pt x="100" y="35"/>
                  <a:pt x="99" y="34"/>
                </a:cubicBezTo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1FDDB2D-F1DA-49C1-9BD0-54FDFA8EC09E}"/>
              </a:ext>
            </a:extLst>
          </p:cNvPr>
          <p:cNvGrpSpPr/>
          <p:nvPr/>
        </p:nvGrpSpPr>
        <p:grpSpPr>
          <a:xfrm>
            <a:off x="7146751" y="2030207"/>
            <a:ext cx="4683299" cy="1371717"/>
            <a:chOff x="4144159" y="2283333"/>
            <a:chExt cx="3169435" cy="1188708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A4F337EF-0E2A-42FD-A763-9A2CC4C2FDB6}"/>
                </a:ext>
              </a:extLst>
            </p:cNvPr>
            <p:cNvSpPr txBox="1"/>
            <p:nvPr/>
          </p:nvSpPr>
          <p:spPr>
            <a:xfrm>
              <a:off x="4585755" y="2283333"/>
              <a:ext cx="2377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Mission</a:t>
              </a:r>
            </a:p>
          </p:txBody>
        </p:sp>
        <p:sp>
          <p:nvSpPr>
            <p:cNvPr id="396" name="Subtitle 6">
              <a:extLst>
                <a:ext uri="{FF2B5EF4-FFF2-40B4-BE49-F238E27FC236}">
                  <a16:creationId xmlns:a16="http://schemas.microsoft.com/office/drawing/2014/main" id="{B4889B81-75CF-41BF-91EF-B002F092F0C2}"/>
                </a:ext>
              </a:extLst>
            </p:cNvPr>
            <p:cNvSpPr txBox="1">
              <a:spLocks/>
            </p:cNvSpPr>
            <p:nvPr/>
          </p:nvSpPr>
          <p:spPr>
            <a:xfrm>
              <a:off x="4144159" y="2710186"/>
              <a:ext cx="3169435" cy="761855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lnSpc>
                  <a:spcPts val="1900"/>
                </a:lnSpc>
                <a:spcBef>
                  <a:spcPts val="0"/>
                </a:spcBef>
                <a:buFontTx/>
                <a:buChar char="-"/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Promote the gender diversity in the Python community</a:t>
              </a:r>
            </a:p>
            <a:p>
              <a:pPr marL="285750" indent="-285750" algn="l">
                <a:lnSpc>
                  <a:spcPts val="1900"/>
                </a:lnSpc>
                <a:spcBef>
                  <a:spcPts val="0"/>
                </a:spcBef>
                <a:buFontTx/>
                <a:buChar char="-"/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Help more women become active participants and leaders in the Python open-source community.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11D624F1-70E6-4F62-88A3-91FFB4440DD4}"/>
              </a:ext>
            </a:extLst>
          </p:cNvPr>
          <p:cNvSpPr txBox="1"/>
          <p:nvPr/>
        </p:nvSpPr>
        <p:spPr>
          <a:xfrm>
            <a:off x="1868815" y="2018503"/>
            <a:ext cx="237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Vision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25849E2-FC6C-4D58-9080-F4D407085B16}"/>
              </a:ext>
            </a:extLst>
          </p:cNvPr>
          <p:cNvSpPr txBox="1"/>
          <p:nvPr/>
        </p:nvSpPr>
        <p:spPr>
          <a:xfrm>
            <a:off x="7701997" y="4715067"/>
            <a:ext cx="3945268" cy="4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Values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61AAD98-1913-44F5-AAC5-75F920F4F949}"/>
              </a:ext>
            </a:extLst>
          </p:cNvPr>
          <p:cNvSpPr txBox="1"/>
          <p:nvPr/>
        </p:nvSpPr>
        <p:spPr>
          <a:xfrm>
            <a:off x="912425" y="4714032"/>
            <a:ext cx="429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Goals</a:t>
            </a: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D9C26CA3-915B-4AF7-AA2B-22EE14F64B02}"/>
              </a:ext>
            </a:extLst>
          </p:cNvPr>
          <p:cNvSpPr>
            <a:spLocks/>
          </p:cNvSpPr>
          <p:nvPr/>
        </p:nvSpPr>
        <p:spPr bwMode="auto">
          <a:xfrm>
            <a:off x="926958" y="814728"/>
            <a:ext cx="3474720" cy="75141"/>
          </a:xfrm>
          <a:prstGeom prst="roundRect">
            <a:avLst>
              <a:gd name="adj" fmla="val 50000"/>
            </a:avLst>
          </a:pr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0D60F-8E04-4492-B748-9403E90C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8" y="6318045"/>
            <a:ext cx="3700463" cy="54292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5C7EE9D-2D1E-4EF4-9861-B5C810A45E9C}"/>
              </a:ext>
            </a:extLst>
          </p:cNvPr>
          <p:cNvSpPr/>
          <p:nvPr/>
        </p:nvSpPr>
        <p:spPr>
          <a:xfrm>
            <a:off x="925505" y="3954257"/>
            <a:ext cx="4898457" cy="278944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4D4F46-0F06-4657-A0E7-BE24AE94A071}"/>
              </a:ext>
            </a:extLst>
          </p:cNvPr>
          <p:cNvSpPr/>
          <p:nvPr/>
        </p:nvSpPr>
        <p:spPr>
          <a:xfrm>
            <a:off x="925505" y="1109167"/>
            <a:ext cx="4898456" cy="278892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ubtitle 6">
            <a:extLst>
              <a:ext uri="{FF2B5EF4-FFF2-40B4-BE49-F238E27FC236}">
                <a16:creationId xmlns:a16="http://schemas.microsoft.com/office/drawing/2014/main" id="{C459E629-5DE7-4D96-8B03-21EF7BED2B63}"/>
              </a:ext>
            </a:extLst>
          </p:cNvPr>
          <p:cNvSpPr txBox="1">
            <a:spLocks/>
          </p:cNvSpPr>
          <p:nvPr/>
        </p:nvSpPr>
        <p:spPr>
          <a:xfrm>
            <a:off x="1138045" y="5170312"/>
            <a:ext cx="4683299" cy="1520773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19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Provide a friendly support network for Python enthusiasts worldwide</a:t>
            </a:r>
          </a:p>
          <a:p>
            <a:pPr marL="285750" indent="-285750" algn="l">
              <a:lnSpc>
                <a:spcPts val="19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Help more women become active participants and leaders in the Python open-source community</a:t>
            </a:r>
          </a:p>
          <a:p>
            <a:pPr marL="285750" indent="-285750" algn="l">
              <a:lnSpc>
                <a:spcPts val="19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Organize outreach, education, conferences, events and social gatherings.</a:t>
            </a:r>
          </a:p>
        </p:txBody>
      </p:sp>
      <p:pic>
        <p:nvPicPr>
          <p:cNvPr id="11" name="Picture 10" descr="Logo, circle&#10;&#10;Description automatically generated">
            <a:extLst>
              <a:ext uri="{FF2B5EF4-FFF2-40B4-BE49-F238E27FC236}">
                <a16:creationId xmlns:a16="http://schemas.microsoft.com/office/drawing/2014/main" id="{592758BF-52C0-4AA8-9B76-745B686D3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605" y="91861"/>
            <a:ext cx="956085" cy="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12799" y="485986"/>
            <a:ext cx="3054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61543"/>
                </a:solidFill>
              </a:rPr>
              <a:t>Before we start</a:t>
            </a: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D9C26CA3-915B-4AF7-AA2B-22EE14F64B02}"/>
              </a:ext>
            </a:extLst>
          </p:cNvPr>
          <p:cNvSpPr>
            <a:spLocks/>
          </p:cNvSpPr>
          <p:nvPr/>
        </p:nvSpPr>
        <p:spPr bwMode="auto">
          <a:xfrm>
            <a:off x="926958" y="996620"/>
            <a:ext cx="2743200" cy="75141"/>
          </a:xfrm>
          <a:prstGeom prst="roundRect">
            <a:avLst>
              <a:gd name="adj" fmla="val 50000"/>
            </a:avLst>
          </a:pr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0D60F-8E04-4492-B748-9403E90C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8" y="6337095"/>
            <a:ext cx="3700463" cy="542925"/>
          </a:xfrm>
          <a:prstGeom prst="rect">
            <a:avLst/>
          </a:prstGeom>
        </p:spPr>
      </p:pic>
      <p:sp>
        <p:nvSpPr>
          <p:cNvPr id="20" name="Google Shape;78;p15">
            <a:extLst>
              <a:ext uri="{FF2B5EF4-FFF2-40B4-BE49-F238E27FC236}">
                <a16:creationId xmlns:a16="http://schemas.microsoft.com/office/drawing/2014/main" id="{1708485F-14C0-45A8-932A-BB07216E8FF2}"/>
              </a:ext>
            </a:extLst>
          </p:cNvPr>
          <p:cNvSpPr txBox="1">
            <a:spLocks/>
          </p:cNvSpPr>
          <p:nvPr/>
        </p:nvSpPr>
        <p:spPr>
          <a:xfrm>
            <a:off x="1231802" y="1386310"/>
            <a:ext cx="10142853" cy="83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zoom: </a:t>
            </a:r>
            <a:r>
              <a:rPr lang="en-US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 to record the workshop today. If you prefer not to be recorded, please turn off your video.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4467B3-2536-4605-B324-F9007D34F70E}"/>
              </a:ext>
            </a:extLst>
          </p:cNvPr>
          <p:cNvGrpSpPr/>
          <p:nvPr/>
        </p:nvGrpSpPr>
        <p:grpSpPr>
          <a:xfrm>
            <a:off x="817345" y="1443742"/>
            <a:ext cx="461736" cy="415685"/>
            <a:chOff x="4902200" y="2354263"/>
            <a:chExt cx="2387601" cy="2149475"/>
          </a:xfrm>
          <a:solidFill>
            <a:srgbClr val="366D9A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F2F07D-825C-453D-BD55-96E4EE2E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D6B8DC1-3568-4FE5-870D-BEA29B1C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Google Shape;78;p15">
            <a:extLst>
              <a:ext uri="{FF2B5EF4-FFF2-40B4-BE49-F238E27FC236}">
                <a16:creationId xmlns:a16="http://schemas.microsoft.com/office/drawing/2014/main" id="{D869B376-D472-4611-A3E0-C05EC5C0B2A9}"/>
              </a:ext>
            </a:extLst>
          </p:cNvPr>
          <p:cNvSpPr txBox="1">
            <a:spLocks/>
          </p:cNvSpPr>
          <p:nvPr/>
        </p:nvSpPr>
        <p:spPr>
          <a:xfrm>
            <a:off x="1231802" y="2175636"/>
            <a:ext cx="10798273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 comment/question: </a:t>
            </a:r>
            <a:r>
              <a:rPr lang="en-US" dirty="0">
                <a:solidFill>
                  <a:srgbClr val="366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use the “Raise your hand” feature in Zoom or leave a message in the chat box.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DD3C7D-3454-4393-9EF0-A78C825885CC}"/>
              </a:ext>
            </a:extLst>
          </p:cNvPr>
          <p:cNvGrpSpPr/>
          <p:nvPr/>
        </p:nvGrpSpPr>
        <p:grpSpPr>
          <a:xfrm>
            <a:off x="770066" y="2191610"/>
            <a:ext cx="461736" cy="415685"/>
            <a:chOff x="4902200" y="2354263"/>
            <a:chExt cx="2387601" cy="2149475"/>
          </a:xfrm>
          <a:solidFill>
            <a:srgbClr val="366D9A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A0C171-117A-43E5-BC94-66D4EC1EA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517776"/>
              <a:ext cx="2055813" cy="1698625"/>
            </a:xfrm>
            <a:custGeom>
              <a:avLst/>
              <a:gdLst>
                <a:gd name="T0" fmla="*/ 389 w 544"/>
                <a:gd name="T1" fmla="*/ 62 h 449"/>
                <a:gd name="T2" fmla="*/ 372 w 544"/>
                <a:gd name="T3" fmla="*/ 71 h 449"/>
                <a:gd name="T4" fmla="*/ 264 w 544"/>
                <a:gd name="T5" fmla="*/ 146 h 449"/>
                <a:gd name="T6" fmla="*/ 263 w 544"/>
                <a:gd name="T7" fmla="*/ 147 h 449"/>
                <a:gd name="T8" fmla="*/ 214 w 544"/>
                <a:gd name="T9" fmla="*/ 192 h 449"/>
                <a:gd name="T10" fmla="*/ 194 w 544"/>
                <a:gd name="T11" fmla="*/ 215 h 449"/>
                <a:gd name="T12" fmla="*/ 163 w 544"/>
                <a:gd name="T13" fmla="*/ 259 h 449"/>
                <a:gd name="T14" fmla="*/ 148 w 544"/>
                <a:gd name="T15" fmla="*/ 278 h 449"/>
                <a:gd name="T16" fmla="*/ 134 w 544"/>
                <a:gd name="T17" fmla="*/ 270 h 449"/>
                <a:gd name="T18" fmla="*/ 122 w 544"/>
                <a:gd name="T19" fmla="*/ 249 h 449"/>
                <a:gd name="T20" fmla="*/ 105 w 544"/>
                <a:gd name="T21" fmla="*/ 220 h 449"/>
                <a:gd name="T22" fmla="*/ 87 w 544"/>
                <a:gd name="T23" fmla="*/ 199 h 449"/>
                <a:gd name="T24" fmla="*/ 86 w 544"/>
                <a:gd name="T25" fmla="*/ 198 h 449"/>
                <a:gd name="T26" fmla="*/ 85 w 544"/>
                <a:gd name="T27" fmla="*/ 198 h 449"/>
                <a:gd name="T28" fmla="*/ 63 w 544"/>
                <a:gd name="T29" fmla="*/ 187 h 449"/>
                <a:gd name="T30" fmla="*/ 27 w 544"/>
                <a:gd name="T31" fmla="*/ 192 h 449"/>
                <a:gd name="T32" fmla="*/ 17 w 544"/>
                <a:gd name="T33" fmla="*/ 199 h 449"/>
                <a:gd name="T34" fmla="*/ 9 w 544"/>
                <a:gd name="T35" fmla="*/ 208 h 449"/>
                <a:gd name="T36" fmla="*/ 9 w 544"/>
                <a:gd name="T37" fmla="*/ 209 h 449"/>
                <a:gd name="T38" fmla="*/ 9 w 544"/>
                <a:gd name="T39" fmla="*/ 209 h 449"/>
                <a:gd name="T40" fmla="*/ 8 w 544"/>
                <a:gd name="T41" fmla="*/ 209 h 449"/>
                <a:gd name="T42" fmla="*/ 4 w 544"/>
                <a:gd name="T43" fmla="*/ 223 h 449"/>
                <a:gd name="T44" fmla="*/ 13 w 544"/>
                <a:gd name="T45" fmla="*/ 274 h 449"/>
                <a:gd name="T46" fmla="*/ 89 w 544"/>
                <a:gd name="T47" fmla="*/ 405 h 449"/>
                <a:gd name="T48" fmla="*/ 168 w 544"/>
                <a:gd name="T49" fmla="*/ 434 h 449"/>
                <a:gd name="T50" fmla="*/ 180 w 544"/>
                <a:gd name="T51" fmla="*/ 423 h 449"/>
                <a:gd name="T52" fmla="*/ 188 w 544"/>
                <a:gd name="T53" fmla="*/ 413 h 449"/>
                <a:gd name="T54" fmla="*/ 202 w 544"/>
                <a:gd name="T55" fmla="*/ 388 h 449"/>
                <a:gd name="T56" fmla="*/ 257 w 544"/>
                <a:gd name="T57" fmla="*/ 299 h 449"/>
                <a:gd name="T58" fmla="*/ 319 w 544"/>
                <a:gd name="T59" fmla="*/ 214 h 449"/>
                <a:gd name="T60" fmla="*/ 352 w 544"/>
                <a:gd name="T61" fmla="*/ 174 h 449"/>
                <a:gd name="T62" fmla="*/ 361 w 544"/>
                <a:gd name="T63" fmla="*/ 164 h 449"/>
                <a:gd name="T64" fmla="*/ 544 w 544"/>
                <a:gd name="T65" fmla="*/ 0 h 449"/>
                <a:gd name="T66" fmla="*/ 389 w 544"/>
                <a:gd name="T67" fmla="*/ 6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4" h="449">
                  <a:moveTo>
                    <a:pt x="389" y="62"/>
                  </a:moveTo>
                  <a:cubicBezTo>
                    <a:pt x="383" y="65"/>
                    <a:pt x="378" y="68"/>
                    <a:pt x="372" y="71"/>
                  </a:cubicBezTo>
                  <a:cubicBezTo>
                    <a:pt x="334" y="92"/>
                    <a:pt x="297" y="117"/>
                    <a:pt x="264" y="146"/>
                  </a:cubicBezTo>
                  <a:cubicBezTo>
                    <a:pt x="264" y="146"/>
                    <a:pt x="263" y="147"/>
                    <a:pt x="263" y="147"/>
                  </a:cubicBezTo>
                  <a:cubicBezTo>
                    <a:pt x="245" y="159"/>
                    <a:pt x="228" y="175"/>
                    <a:pt x="214" y="192"/>
                  </a:cubicBezTo>
                  <a:cubicBezTo>
                    <a:pt x="207" y="200"/>
                    <a:pt x="200" y="208"/>
                    <a:pt x="194" y="215"/>
                  </a:cubicBezTo>
                  <a:cubicBezTo>
                    <a:pt x="182" y="229"/>
                    <a:pt x="173" y="244"/>
                    <a:pt x="163" y="259"/>
                  </a:cubicBezTo>
                  <a:cubicBezTo>
                    <a:pt x="159" y="265"/>
                    <a:pt x="154" y="275"/>
                    <a:pt x="148" y="278"/>
                  </a:cubicBezTo>
                  <a:cubicBezTo>
                    <a:pt x="140" y="283"/>
                    <a:pt x="138" y="275"/>
                    <a:pt x="134" y="270"/>
                  </a:cubicBezTo>
                  <a:cubicBezTo>
                    <a:pt x="130" y="263"/>
                    <a:pt x="126" y="256"/>
                    <a:pt x="122" y="249"/>
                  </a:cubicBezTo>
                  <a:cubicBezTo>
                    <a:pt x="116" y="240"/>
                    <a:pt x="111" y="230"/>
                    <a:pt x="105" y="220"/>
                  </a:cubicBezTo>
                  <a:cubicBezTo>
                    <a:pt x="100" y="212"/>
                    <a:pt x="94" y="205"/>
                    <a:pt x="87" y="199"/>
                  </a:cubicBezTo>
                  <a:cubicBezTo>
                    <a:pt x="87" y="199"/>
                    <a:pt x="86" y="198"/>
                    <a:pt x="86" y="198"/>
                  </a:cubicBezTo>
                  <a:cubicBezTo>
                    <a:pt x="86" y="198"/>
                    <a:pt x="85" y="198"/>
                    <a:pt x="85" y="198"/>
                  </a:cubicBezTo>
                  <a:cubicBezTo>
                    <a:pt x="78" y="192"/>
                    <a:pt x="71" y="189"/>
                    <a:pt x="63" y="187"/>
                  </a:cubicBezTo>
                  <a:cubicBezTo>
                    <a:pt x="50" y="184"/>
                    <a:pt x="37" y="185"/>
                    <a:pt x="27" y="192"/>
                  </a:cubicBezTo>
                  <a:cubicBezTo>
                    <a:pt x="23" y="194"/>
                    <a:pt x="20" y="196"/>
                    <a:pt x="17" y="199"/>
                  </a:cubicBezTo>
                  <a:cubicBezTo>
                    <a:pt x="14" y="201"/>
                    <a:pt x="12" y="204"/>
                    <a:pt x="9" y="208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6" y="214"/>
                    <a:pt x="5" y="219"/>
                    <a:pt x="4" y="223"/>
                  </a:cubicBezTo>
                  <a:cubicBezTo>
                    <a:pt x="0" y="239"/>
                    <a:pt x="3" y="257"/>
                    <a:pt x="13" y="274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107" y="436"/>
                    <a:pt x="142" y="449"/>
                    <a:pt x="168" y="434"/>
                  </a:cubicBezTo>
                  <a:cubicBezTo>
                    <a:pt x="173" y="431"/>
                    <a:pt x="177" y="427"/>
                    <a:pt x="180" y="423"/>
                  </a:cubicBezTo>
                  <a:cubicBezTo>
                    <a:pt x="183" y="420"/>
                    <a:pt x="186" y="417"/>
                    <a:pt x="188" y="413"/>
                  </a:cubicBezTo>
                  <a:cubicBezTo>
                    <a:pt x="193" y="405"/>
                    <a:pt x="197" y="396"/>
                    <a:pt x="202" y="388"/>
                  </a:cubicBezTo>
                  <a:cubicBezTo>
                    <a:pt x="218" y="357"/>
                    <a:pt x="238" y="328"/>
                    <a:pt x="257" y="299"/>
                  </a:cubicBezTo>
                  <a:cubicBezTo>
                    <a:pt x="276" y="270"/>
                    <a:pt x="296" y="241"/>
                    <a:pt x="319" y="214"/>
                  </a:cubicBezTo>
                  <a:cubicBezTo>
                    <a:pt x="330" y="200"/>
                    <a:pt x="341" y="187"/>
                    <a:pt x="352" y="174"/>
                  </a:cubicBezTo>
                  <a:cubicBezTo>
                    <a:pt x="355" y="170"/>
                    <a:pt x="358" y="167"/>
                    <a:pt x="361" y="164"/>
                  </a:cubicBezTo>
                  <a:cubicBezTo>
                    <a:pt x="417" y="104"/>
                    <a:pt x="478" y="49"/>
                    <a:pt x="544" y="0"/>
                  </a:cubicBezTo>
                  <a:cubicBezTo>
                    <a:pt x="486" y="7"/>
                    <a:pt x="438" y="36"/>
                    <a:pt x="3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FECBEC0-DDA4-4714-BEBF-E3A840AB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354263"/>
              <a:ext cx="2143125" cy="2149475"/>
            </a:xfrm>
            <a:custGeom>
              <a:avLst/>
              <a:gdLst>
                <a:gd name="T0" fmla="*/ 555 w 567"/>
                <a:gd name="T1" fmla="*/ 284 h 568"/>
                <a:gd name="T2" fmla="*/ 283 w 567"/>
                <a:gd name="T3" fmla="*/ 556 h 568"/>
                <a:gd name="T4" fmla="*/ 12 w 567"/>
                <a:gd name="T5" fmla="*/ 284 h 568"/>
                <a:gd name="T6" fmla="*/ 283 w 567"/>
                <a:gd name="T7" fmla="*/ 12 h 568"/>
                <a:gd name="T8" fmla="*/ 457 w 567"/>
                <a:gd name="T9" fmla="*/ 75 h 568"/>
                <a:gd name="T10" fmla="*/ 463 w 567"/>
                <a:gd name="T11" fmla="*/ 72 h 568"/>
                <a:gd name="T12" fmla="*/ 469 w 567"/>
                <a:gd name="T13" fmla="*/ 69 h 568"/>
                <a:gd name="T14" fmla="*/ 283 w 567"/>
                <a:gd name="T15" fmla="*/ 0 h 568"/>
                <a:gd name="T16" fmla="*/ 0 w 567"/>
                <a:gd name="T17" fmla="*/ 284 h 568"/>
                <a:gd name="T18" fmla="*/ 283 w 567"/>
                <a:gd name="T19" fmla="*/ 568 h 568"/>
                <a:gd name="T20" fmla="*/ 567 w 567"/>
                <a:gd name="T21" fmla="*/ 284 h 568"/>
                <a:gd name="T22" fmla="*/ 542 w 567"/>
                <a:gd name="T23" fmla="*/ 167 h 568"/>
                <a:gd name="T24" fmla="*/ 533 w 567"/>
                <a:gd name="T25" fmla="*/ 175 h 568"/>
                <a:gd name="T26" fmla="*/ 555 w 567"/>
                <a:gd name="T27" fmla="*/ 28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568">
                  <a:moveTo>
                    <a:pt x="555" y="284"/>
                  </a:moveTo>
                  <a:cubicBezTo>
                    <a:pt x="555" y="434"/>
                    <a:pt x="433" y="556"/>
                    <a:pt x="283" y="556"/>
                  </a:cubicBezTo>
                  <a:cubicBezTo>
                    <a:pt x="134" y="556"/>
                    <a:pt x="12" y="434"/>
                    <a:pt x="12" y="284"/>
                  </a:cubicBezTo>
                  <a:cubicBezTo>
                    <a:pt x="12" y="134"/>
                    <a:pt x="134" y="12"/>
                    <a:pt x="283" y="12"/>
                  </a:cubicBezTo>
                  <a:cubicBezTo>
                    <a:pt x="349" y="12"/>
                    <a:pt x="410" y="36"/>
                    <a:pt x="457" y="75"/>
                  </a:cubicBezTo>
                  <a:cubicBezTo>
                    <a:pt x="459" y="74"/>
                    <a:pt x="461" y="73"/>
                    <a:pt x="463" y="72"/>
                  </a:cubicBezTo>
                  <a:cubicBezTo>
                    <a:pt x="465" y="71"/>
                    <a:pt x="467" y="70"/>
                    <a:pt x="469" y="69"/>
                  </a:cubicBezTo>
                  <a:cubicBezTo>
                    <a:pt x="419" y="26"/>
                    <a:pt x="354" y="0"/>
                    <a:pt x="283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242"/>
                    <a:pt x="558" y="202"/>
                    <a:pt x="542" y="167"/>
                  </a:cubicBezTo>
                  <a:cubicBezTo>
                    <a:pt x="539" y="169"/>
                    <a:pt x="536" y="172"/>
                    <a:pt x="533" y="175"/>
                  </a:cubicBezTo>
                  <a:cubicBezTo>
                    <a:pt x="547" y="209"/>
                    <a:pt x="555" y="245"/>
                    <a:pt x="555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9" name="Picture 28" descr="Logo, circle&#10;&#10;Description automatically generated">
            <a:extLst>
              <a:ext uri="{FF2B5EF4-FFF2-40B4-BE49-F238E27FC236}">
                <a16:creationId xmlns:a16="http://schemas.microsoft.com/office/drawing/2014/main" id="{42E55531-CF5A-4EB5-91A4-6BCED532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605" y="91861"/>
            <a:ext cx="956085" cy="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926958" y="139832"/>
            <a:ext cx="5950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61543"/>
                </a:solidFill>
              </a:rPr>
              <a:t>About our next meetups</a:t>
            </a: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D9C26CA3-915B-4AF7-AA2B-22EE14F64B02}"/>
              </a:ext>
            </a:extLst>
          </p:cNvPr>
          <p:cNvSpPr>
            <a:spLocks/>
          </p:cNvSpPr>
          <p:nvPr/>
        </p:nvSpPr>
        <p:spPr bwMode="auto">
          <a:xfrm>
            <a:off x="996267" y="751496"/>
            <a:ext cx="4389120" cy="75141"/>
          </a:xfrm>
          <a:prstGeom prst="roundRect">
            <a:avLst>
              <a:gd name="adj" fmla="val 50000"/>
            </a:avLst>
          </a:pr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0D60F-8E04-4492-B748-9403E90C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8" y="6337095"/>
            <a:ext cx="3700463" cy="542925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05D918-27C4-4129-ABC2-014FE4D5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796" y="854317"/>
            <a:ext cx="7161754" cy="600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363C3-91E2-4D7A-9408-ED53F6DF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572" y="884303"/>
            <a:ext cx="1677450" cy="934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E6D4D-13E8-4B3C-A505-340F44049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749" y="693829"/>
            <a:ext cx="2019181" cy="1125445"/>
          </a:xfrm>
          <a:prstGeom prst="rect">
            <a:avLst/>
          </a:prstGeom>
        </p:spPr>
      </p:pic>
      <p:pic>
        <p:nvPicPr>
          <p:cNvPr id="30" name="Picture 29" descr="Logo, circle&#10;&#10;Description automatically generated">
            <a:extLst>
              <a:ext uri="{FF2B5EF4-FFF2-40B4-BE49-F238E27FC236}">
                <a16:creationId xmlns:a16="http://schemas.microsoft.com/office/drawing/2014/main" id="{0666DDF5-DA38-41ED-986A-D1F05F45A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3605" y="91861"/>
            <a:ext cx="956085" cy="9649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13E963-17D6-4A00-991C-8CABD7C82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435" y="5936284"/>
            <a:ext cx="8040739" cy="9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CCCB1-1A66-4ED0-B0FC-8AA0E30278EF}"/>
              </a:ext>
            </a:extLst>
          </p:cNvPr>
          <p:cNvSpPr/>
          <p:nvPr/>
        </p:nvSpPr>
        <p:spPr>
          <a:xfrm>
            <a:off x="2021" y="-1931"/>
            <a:ext cx="12189979" cy="684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100000">
                <a:schemeClr val="tx1">
                  <a:alpha val="2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DE406D0-5F79-4296-BA57-13879956B676}"/>
              </a:ext>
            </a:extLst>
          </p:cNvPr>
          <p:cNvSpPr>
            <a:spLocks/>
          </p:cNvSpPr>
          <p:nvPr/>
        </p:nvSpPr>
        <p:spPr bwMode="auto">
          <a:xfrm>
            <a:off x="7055949" y="1509486"/>
            <a:ext cx="5155101" cy="5348514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rgbClr val="E615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4650D0-7AB6-49DE-BDBA-4CB2902A6899}"/>
              </a:ext>
            </a:extLst>
          </p:cNvPr>
          <p:cNvSpPr>
            <a:spLocks/>
          </p:cNvSpPr>
          <p:nvPr/>
        </p:nvSpPr>
        <p:spPr bwMode="auto">
          <a:xfrm>
            <a:off x="10064457" y="4650513"/>
            <a:ext cx="2127543" cy="2207487"/>
          </a:xfrm>
          <a:custGeom>
            <a:avLst/>
            <a:gdLst>
              <a:gd name="T0" fmla="*/ 1650 w 1650"/>
              <a:gd name="T1" fmla="*/ 0 h 1712"/>
              <a:gd name="T2" fmla="*/ 0 w 1650"/>
              <a:gd name="T3" fmla="*/ 1712 h 1712"/>
              <a:gd name="T4" fmla="*/ 1650 w 1650"/>
              <a:gd name="T5" fmla="*/ 1712 h 1712"/>
              <a:gd name="T6" fmla="*/ 1650 w 1650"/>
              <a:gd name="T7" fmla="*/ 0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0" h="1712">
                <a:moveTo>
                  <a:pt x="1650" y="0"/>
                </a:moveTo>
                <a:lnTo>
                  <a:pt x="0" y="1712"/>
                </a:lnTo>
                <a:lnTo>
                  <a:pt x="1650" y="1712"/>
                </a:lnTo>
                <a:lnTo>
                  <a:pt x="1650" y="0"/>
                </a:lnTo>
                <a:close/>
              </a:path>
            </a:pathLst>
          </a:custGeom>
          <a:solidFill>
            <a:srgbClr val="366D9A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CF670-8350-43A5-9612-BF4A87165371}"/>
              </a:ext>
            </a:extLst>
          </p:cNvPr>
          <p:cNvSpPr txBox="1"/>
          <p:nvPr/>
        </p:nvSpPr>
        <p:spPr>
          <a:xfrm>
            <a:off x="1946234" y="2762295"/>
            <a:ext cx="829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E615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</a:p>
        </p:txBody>
      </p: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solidFill>
            <a:schemeClr val="bg1"/>
          </a:soli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E69AC-F068-448E-ACC9-9AB63AEE3D9B}"/>
              </a:ext>
            </a:extLst>
          </p:cNvPr>
          <p:cNvCxnSpPr/>
          <p:nvPr/>
        </p:nvCxnSpPr>
        <p:spPr>
          <a:xfrm>
            <a:off x="5573190" y="3835400"/>
            <a:ext cx="851656" cy="0"/>
          </a:xfrm>
          <a:prstGeom prst="line">
            <a:avLst/>
          </a:prstGeom>
          <a:ln w="1143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C78A289-D985-43C6-9D86-2EC8546DB414}"/>
              </a:ext>
            </a:extLst>
          </p:cNvPr>
          <p:cNvGrpSpPr/>
          <p:nvPr/>
        </p:nvGrpSpPr>
        <p:grpSpPr>
          <a:xfrm>
            <a:off x="8800887" y="5257869"/>
            <a:ext cx="799431" cy="301918"/>
            <a:chOff x="9102894" y="5287135"/>
            <a:chExt cx="614612" cy="201291"/>
          </a:xfrm>
          <a:solidFill>
            <a:schemeClr val="bg1"/>
          </a:solidFill>
        </p:grpSpPr>
        <p:sp>
          <p:nvSpPr>
            <p:cNvPr id="732" name="AutoShape 1">
              <a:extLst>
                <a:ext uri="{FF2B5EF4-FFF2-40B4-BE49-F238E27FC236}">
                  <a16:creationId xmlns:a16="http://schemas.microsoft.com/office/drawing/2014/main" id="{578249A0-EEC2-4BA9-8D37-C0D86CA0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894" y="5287135"/>
              <a:ext cx="247673" cy="2012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556"/>
                  </a:moveTo>
                  <a:cubicBezTo>
                    <a:pt x="20805" y="2990"/>
                    <a:pt x="19951" y="3284"/>
                    <a:pt x="19055" y="3415"/>
                  </a:cubicBezTo>
                  <a:cubicBezTo>
                    <a:pt x="19970" y="2740"/>
                    <a:pt x="20673" y="1672"/>
                    <a:pt x="21003" y="399"/>
                  </a:cubicBezTo>
                  <a:cubicBezTo>
                    <a:pt x="20147" y="1023"/>
                    <a:pt x="19199" y="1477"/>
                    <a:pt x="18189" y="1721"/>
                  </a:cubicBezTo>
                  <a:cubicBezTo>
                    <a:pt x="17381" y="662"/>
                    <a:pt x="16229" y="0"/>
                    <a:pt x="14954" y="0"/>
                  </a:cubicBezTo>
                  <a:cubicBezTo>
                    <a:pt x="12507" y="0"/>
                    <a:pt x="10523" y="2441"/>
                    <a:pt x="10523" y="5453"/>
                  </a:cubicBezTo>
                  <a:cubicBezTo>
                    <a:pt x="10523" y="5880"/>
                    <a:pt x="10562" y="6296"/>
                    <a:pt x="10638" y="6695"/>
                  </a:cubicBezTo>
                  <a:cubicBezTo>
                    <a:pt x="6955" y="6468"/>
                    <a:pt x="3690" y="4297"/>
                    <a:pt x="1504" y="998"/>
                  </a:cubicBezTo>
                  <a:cubicBezTo>
                    <a:pt x="1122" y="1803"/>
                    <a:pt x="904" y="2739"/>
                    <a:pt x="904" y="3739"/>
                  </a:cubicBezTo>
                  <a:cubicBezTo>
                    <a:pt x="904" y="5631"/>
                    <a:pt x="1686" y="7300"/>
                    <a:pt x="2876" y="8278"/>
                  </a:cubicBezTo>
                  <a:cubicBezTo>
                    <a:pt x="2149" y="8250"/>
                    <a:pt x="1466" y="8004"/>
                    <a:pt x="868" y="7596"/>
                  </a:cubicBezTo>
                  <a:cubicBezTo>
                    <a:pt x="867" y="7619"/>
                    <a:pt x="867" y="7642"/>
                    <a:pt x="867" y="7665"/>
                  </a:cubicBezTo>
                  <a:cubicBezTo>
                    <a:pt x="867" y="10307"/>
                    <a:pt x="2395" y="12510"/>
                    <a:pt x="4423" y="13011"/>
                  </a:cubicBezTo>
                  <a:cubicBezTo>
                    <a:pt x="4051" y="13136"/>
                    <a:pt x="3659" y="13203"/>
                    <a:pt x="3255" y="13203"/>
                  </a:cubicBezTo>
                  <a:cubicBezTo>
                    <a:pt x="2969" y="13203"/>
                    <a:pt x="2692" y="13169"/>
                    <a:pt x="2421" y="13105"/>
                  </a:cubicBezTo>
                  <a:cubicBezTo>
                    <a:pt x="2985" y="15271"/>
                    <a:pt x="4622" y="16848"/>
                    <a:pt x="6561" y="16892"/>
                  </a:cubicBezTo>
                  <a:cubicBezTo>
                    <a:pt x="5044" y="18355"/>
                    <a:pt x="3134" y="19226"/>
                    <a:pt x="1057" y="19226"/>
                  </a:cubicBezTo>
                  <a:cubicBezTo>
                    <a:pt x="699" y="19226"/>
                    <a:pt x="347" y="19201"/>
                    <a:pt x="0" y="19149"/>
                  </a:cubicBezTo>
                  <a:cubicBezTo>
                    <a:pt x="1961" y="20698"/>
                    <a:pt x="4291" y="21600"/>
                    <a:pt x="6793" y="21600"/>
                  </a:cubicBezTo>
                  <a:cubicBezTo>
                    <a:pt x="14944" y="21600"/>
                    <a:pt x="19401" y="13291"/>
                    <a:pt x="19401" y="6085"/>
                  </a:cubicBezTo>
                  <a:cubicBezTo>
                    <a:pt x="19401" y="5848"/>
                    <a:pt x="19397" y="5613"/>
                    <a:pt x="19389" y="5380"/>
                  </a:cubicBezTo>
                  <a:cubicBezTo>
                    <a:pt x="20255" y="4610"/>
                    <a:pt x="21006" y="3650"/>
                    <a:pt x="21600" y="2556"/>
                  </a:cubicBezTo>
                  <a:cubicBezTo>
                    <a:pt x="21600" y="2556"/>
                    <a:pt x="21600" y="2556"/>
                    <a:pt x="21600" y="2556"/>
                  </a:cubicBezTo>
                  <a:close/>
                  <a:moveTo>
                    <a:pt x="21600" y="255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733" name="AutoShape 21">
              <a:extLst>
                <a:ext uri="{FF2B5EF4-FFF2-40B4-BE49-F238E27FC236}">
                  <a16:creationId xmlns:a16="http://schemas.microsoft.com/office/drawing/2014/main" id="{81D5FC07-944D-4EB6-983E-F9BFDB70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386" y="5296717"/>
              <a:ext cx="182120" cy="18212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362" y="2163"/>
                  </a:moveTo>
                  <a:lnTo>
                    <a:pt x="18362" y="5400"/>
                  </a:lnTo>
                  <a:lnTo>
                    <a:pt x="16200" y="5400"/>
                  </a:lnTo>
                  <a:cubicBezTo>
                    <a:pt x="15551" y="5400"/>
                    <a:pt x="15119" y="5832"/>
                    <a:pt x="15119" y="6482"/>
                  </a:cubicBezTo>
                  <a:lnTo>
                    <a:pt x="15119" y="8638"/>
                  </a:lnTo>
                  <a:lnTo>
                    <a:pt x="18362" y="8638"/>
                  </a:lnTo>
                  <a:lnTo>
                    <a:pt x="18362" y="11881"/>
                  </a:lnTo>
                  <a:lnTo>
                    <a:pt x="15119" y="11881"/>
                  </a:lnTo>
                  <a:lnTo>
                    <a:pt x="15119" y="19438"/>
                  </a:lnTo>
                  <a:lnTo>
                    <a:pt x="11881" y="19438"/>
                  </a:lnTo>
                  <a:lnTo>
                    <a:pt x="11881" y="11881"/>
                  </a:lnTo>
                  <a:lnTo>
                    <a:pt x="9719" y="11881"/>
                  </a:lnTo>
                  <a:lnTo>
                    <a:pt x="9719" y="8638"/>
                  </a:lnTo>
                  <a:lnTo>
                    <a:pt x="11881" y="8638"/>
                  </a:lnTo>
                  <a:lnTo>
                    <a:pt x="11881" y="5938"/>
                  </a:lnTo>
                  <a:cubicBezTo>
                    <a:pt x="11881" y="3888"/>
                    <a:pt x="13606" y="2163"/>
                    <a:pt x="15662" y="2163"/>
                  </a:cubicBezTo>
                  <a:cubicBezTo>
                    <a:pt x="15662" y="2163"/>
                    <a:pt x="18362" y="2163"/>
                    <a:pt x="18362" y="2163"/>
                  </a:cubicBezTo>
                  <a:close/>
                  <a:moveTo>
                    <a:pt x="19438" y="0"/>
                  </a:moveTo>
                  <a:lnTo>
                    <a:pt x="2163" y="0"/>
                  </a:lnTo>
                  <a:cubicBezTo>
                    <a:pt x="971" y="0"/>
                    <a:pt x="0" y="971"/>
                    <a:pt x="0" y="2163"/>
                  </a:cubicBezTo>
                  <a:lnTo>
                    <a:pt x="0" y="19438"/>
                  </a:lnTo>
                  <a:cubicBezTo>
                    <a:pt x="0" y="20630"/>
                    <a:pt x="971" y="21600"/>
                    <a:pt x="2163" y="21600"/>
                  </a:cubicBezTo>
                  <a:lnTo>
                    <a:pt x="19438" y="21600"/>
                  </a:lnTo>
                  <a:cubicBezTo>
                    <a:pt x="20630" y="21600"/>
                    <a:pt x="21600" y="20630"/>
                    <a:pt x="21600" y="19438"/>
                  </a:cubicBezTo>
                  <a:lnTo>
                    <a:pt x="21600" y="2163"/>
                  </a:lnTo>
                  <a:cubicBezTo>
                    <a:pt x="21600" y="971"/>
                    <a:pt x="20630" y="0"/>
                    <a:pt x="19438" y="0"/>
                  </a:cubicBezTo>
                  <a:cubicBezTo>
                    <a:pt x="19438" y="0"/>
                    <a:pt x="19438" y="0"/>
                    <a:pt x="19438" y="0"/>
                  </a:cubicBezTo>
                  <a:close/>
                  <a:moveTo>
                    <a:pt x="1943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pic>
        <p:nvPicPr>
          <p:cNvPr id="734" name="Picture 733" descr="Icon&#10;&#10;Description automatically generated">
            <a:extLst>
              <a:ext uri="{FF2B5EF4-FFF2-40B4-BE49-F238E27FC236}">
                <a16:creationId xmlns:a16="http://schemas.microsoft.com/office/drawing/2014/main" id="{0422198F-48A3-4EFD-9CC6-4BD1657F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785" y="5234950"/>
            <a:ext cx="343887" cy="343887"/>
          </a:xfrm>
          <a:prstGeom prst="rect">
            <a:avLst/>
          </a:prstGeom>
        </p:spPr>
      </p:pic>
      <p:pic>
        <p:nvPicPr>
          <p:cNvPr id="735" name="Picture 734" descr="Icon&#10;&#10;Description automatically generated">
            <a:extLst>
              <a:ext uri="{FF2B5EF4-FFF2-40B4-BE49-F238E27FC236}">
                <a16:creationId xmlns:a16="http://schemas.microsoft.com/office/drawing/2014/main" id="{DE35F675-A4D7-4C89-B3B7-7914202FD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922" y="5229294"/>
            <a:ext cx="347472" cy="347472"/>
          </a:xfrm>
          <a:prstGeom prst="rect">
            <a:avLst/>
          </a:prstGeom>
        </p:spPr>
      </p:pic>
      <p:pic>
        <p:nvPicPr>
          <p:cNvPr id="736" name="Picture 735" descr="Logo, icon&#10;&#10;Description automatically generated">
            <a:extLst>
              <a:ext uri="{FF2B5EF4-FFF2-40B4-BE49-F238E27FC236}">
                <a16:creationId xmlns:a16="http://schemas.microsoft.com/office/drawing/2014/main" id="{68C441D9-1E6E-4196-BBE1-C162F729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528" y="5707001"/>
            <a:ext cx="347472" cy="347472"/>
          </a:xfrm>
          <a:prstGeom prst="rect">
            <a:avLst/>
          </a:prstGeom>
        </p:spPr>
      </p:pic>
      <p:pic>
        <p:nvPicPr>
          <p:cNvPr id="737" name="Picture 736" descr="Shape&#10;&#10;Description automatically generated with low confidence">
            <a:extLst>
              <a:ext uri="{FF2B5EF4-FFF2-40B4-BE49-F238E27FC236}">
                <a16:creationId xmlns:a16="http://schemas.microsoft.com/office/drawing/2014/main" id="{69AA4919-E98A-4DB4-A1E6-4C5A543E5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997" y="5723695"/>
            <a:ext cx="347472" cy="347472"/>
          </a:xfrm>
          <a:prstGeom prst="rect">
            <a:avLst/>
          </a:prstGeom>
        </p:spPr>
      </p:pic>
      <p:sp>
        <p:nvSpPr>
          <p:cNvPr id="738" name="Subtitle 6">
            <a:extLst>
              <a:ext uri="{FF2B5EF4-FFF2-40B4-BE49-F238E27FC236}">
                <a16:creationId xmlns:a16="http://schemas.microsoft.com/office/drawing/2014/main" id="{4580478B-120E-4E1A-BFA9-D6DE773794F2}"/>
              </a:ext>
            </a:extLst>
          </p:cNvPr>
          <p:cNvSpPr txBox="1">
            <a:spLocks/>
          </p:cNvSpPr>
          <p:nvPr/>
        </p:nvSpPr>
        <p:spPr>
          <a:xfrm>
            <a:off x="8855900" y="4900204"/>
            <a:ext cx="1886378" cy="38158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unis@pyladies.com</a:t>
            </a:r>
            <a:endParaRPr lang="en-US" sz="1400" dirty="0">
              <a:solidFill>
                <a:srgbClr val="366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9" name="Picture 738" descr="Logo, circle&#10;&#10;Description automatically generated">
            <a:extLst>
              <a:ext uri="{FF2B5EF4-FFF2-40B4-BE49-F238E27FC236}">
                <a16:creationId xmlns:a16="http://schemas.microsoft.com/office/drawing/2014/main" id="{07F10C2C-08F9-4A78-88E8-254AFF1C5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3605" y="91861"/>
            <a:ext cx="956085" cy="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38368</TotalTime>
  <Words>267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Mouna</cp:lastModifiedBy>
  <cp:revision>8177</cp:revision>
  <dcterms:created xsi:type="dcterms:W3CDTF">2016-01-13T17:16:24Z</dcterms:created>
  <dcterms:modified xsi:type="dcterms:W3CDTF">2021-03-23T21:42:26Z</dcterms:modified>
</cp:coreProperties>
</file>