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61" r:id="rId3"/>
    <p:sldId id="262" r:id="rId4"/>
    <p:sldId id="265" r:id="rId5"/>
    <p:sldId id="266" r:id="rId6"/>
    <p:sldId id="267" r:id="rId7"/>
    <p:sldId id="273" r:id="rId8"/>
    <p:sldId id="263" r:id="rId9"/>
    <p:sldId id="264" r:id="rId10"/>
    <p:sldId id="274" r:id="rId11"/>
    <p:sldId id="275" r:id="rId12"/>
    <p:sldId id="276" r:id="rId13"/>
    <p:sldId id="277" r:id="rId14"/>
    <p:sldId id="268" r:id="rId15"/>
    <p:sldId id="278" r:id="rId16"/>
    <p:sldId id="269" r:id="rId17"/>
    <p:sldId id="270" r:id="rId18"/>
    <p:sldId id="271" r:id="rId19"/>
    <p:sldId id="272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9144000" cy="5143500" type="screen16x9"/>
  <p:notesSz cx="6858000" cy="9144000"/>
  <p:embeddedFontLst>
    <p:embeddedFont>
      <p:font typeface="Alfa Slab One" panose="020B0604020202020204" charset="0"/>
      <p:regular r:id="rId29"/>
    </p:embeddedFont>
    <p:embeddedFont>
      <p:font typeface="Comfortaa" panose="020B0604020202020204" charset="0"/>
      <p:regular r:id="rId30"/>
      <p:bold r:id="rId31"/>
    </p:embeddedFont>
    <p:embeddedFont>
      <p:font typeface="Palatino" panose="02040502050505030304" pitchFamily="18" charset="0"/>
      <p:regular r:id="rId32"/>
      <p:bold r:id="rId33"/>
      <p:italic r:id="rId34"/>
      <p:boldItalic r:id="rId35"/>
    </p:embeddedFont>
    <p:embeddedFont>
      <p:font typeface="Proxima Nova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D52D4-D34C-40B9-B190-29F1A78A3E8A}">
  <a:tblStyle styleId="{9D7D52D4-D34C-40B9-B190-29F1A78A3E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53" y="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35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GB" dirty="0"/>
              <a:t>Data dropped via FTP</a:t>
            </a:r>
          </a:p>
          <a:p>
            <a:r>
              <a:rPr lang="en-GB" dirty="0"/>
              <a:t>Transformed to standard tables </a:t>
            </a:r>
          </a:p>
          <a:p>
            <a:r>
              <a:rPr lang="en-GB" dirty="0"/>
              <a:t>Customer, Transactions...</a:t>
            </a:r>
          </a:p>
          <a:p>
            <a:r>
              <a:rPr lang="en-GB" dirty="0"/>
              <a:t> </a:t>
            </a:r>
          </a:p>
          <a:p>
            <a:pPr marL="158750" indent="0">
              <a:buNone/>
            </a:pPr>
            <a:r>
              <a:rPr lang="en-GB" dirty="0"/>
              <a:t>Transformed to "Analytical Data Set", typically:</a:t>
            </a:r>
          </a:p>
          <a:p>
            <a:r>
              <a:rPr lang="en-GB" dirty="0"/>
              <a:t>1 row per customer</a:t>
            </a:r>
          </a:p>
          <a:p>
            <a:r>
              <a:rPr lang="en-GB" dirty="0"/>
              <a:t>300 derived attributes like "Number of purchases of product type 3 in last 30 days"</a:t>
            </a:r>
          </a:p>
          <a:p>
            <a:r>
              <a:rPr lang="en-GB" dirty="0"/>
              <a:t>Normally a "train" and "score" set. Score data is current status, train is 1 year ago </a:t>
            </a:r>
          </a:p>
          <a:p>
            <a:endParaRPr lang="en-GB" dirty="0"/>
          </a:p>
          <a:p>
            <a:pPr marL="158750" indent="0">
              <a:buNone/>
            </a:pPr>
            <a:r>
              <a:rPr lang="en-GB" dirty="0"/>
              <a:t>Predictive modelling runs</a:t>
            </a:r>
          </a:p>
          <a:p>
            <a:r>
              <a:rPr lang="en-GB" dirty="0"/>
              <a:t>Tightly defined interface</a:t>
            </a:r>
          </a:p>
          <a:p>
            <a:r>
              <a:rPr lang="en-GB" dirty="0"/>
              <a:t>CSV files in &amp; out</a:t>
            </a:r>
          </a:p>
          <a:p>
            <a:r>
              <a:rPr lang="en-GB" dirty="0"/>
              <a:t>Parameters in YML (pulled from config database)</a:t>
            </a:r>
          </a:p>
          <a:p>
            <a:r>
              <a:rPr lang="en-GB" dirty="0"/>
              <a:t>Error &amp; warning log</a:t>
            </a:r>
          </a:p>
          <a:p>
            <a:pPr marL="158750" indent="0">
              <a:buNone/>
            </a:pPr>
            <a:r>
              <a:rPr lang="en-GB" dirty="0"/>
              <a:t> </a:t>
            </a:r>
          </a:p>
          <a:p>
            <a:pPr marL="158750" indent="0">
              <a:buNone/>
            </a:pPr>
            <a:r>
              <a:rPr lang="en-GB" dirty="0"/>
              <a:t>Results loaded (if no error)</a:t>
            </a:r>
          </a:p>
          <a:p>
            <a:r>
              <a:rPr lang="en-GB" dirty="0"/>
              <a:t>Clients see results in Web App &amp; can download</a:t>
            </a:r>
          </a:p>
          <a:p>
            <a:r>
              <a:rPr lang="en-GB" dirty="0"/>
              <a:t>Some results pushed to client Customer Relationship Management (CRM) systems e.g. Add a score for each lead to </a:t>
            </a:r>
            <a:r>
              <a:rPr lang="en-GB" dirty="0" err="1"/>
              <a:t>Linkedin</a:t>
            </a:r>
            <a:endParaRPr lang="en-GB" dirty="0"/>
          </a:p>
          <a:p>
            <a:r>
              <a:rPr lang="en-GB" dirty="0"/>
              <a:t>Warning logs visible in internal tool</a:t>
            </a:r>
          </a:p>
          <a:p>
            <a:r>
              <a:rPr lang="en-GB" dirty="0"/>
              <a:t>Warning flagged up in slack - now moved to MS-Teams :-(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17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BE907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mfortaa"/>
              <a:buNone/>
              <a:defRPr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andypryke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Comfortaa"/>
                <a:ea typeface="Comfortaa"/>
                <a:cs typeface="Comfortaa"/>
                <a:sym typeface="Comfortaa"/>
              </a:rPr>
              <a:t>How We Use </a:t>
            </a:r>
            <a:br>
              <a:rPr lang="en-GB" b="1" dirty="0">
                <a:latin typeface="Comfortaa"/>
                <a:ea typeface="Comfortaa"/>
                <a:cs typeface="Comfortaa"/>
                <a:sym typeface="Comfortaa"/>
              </a:rPr>
            </a:br>
            <a:r>
              <a:rPr lang="en-GB" b="1" dirty="0">
                <a:latin typeface="Comfortaa"/>
                <a:ea typeface="Comfortaa"/>
                <a:cs typeface="Comfortaa"/>
                <a:sym typeface="Comfortaa"/>
              </a:rPr>
              <a:t>R in Production</a:t>
            </a:r>
            <a:endParaRPr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/>
              <a:t>Andy Pryke</a:t>
            </a:r>
            <a:br>
              <a:rPr lang="en-GB" dirty="0"/>
            </a:br>
            <a:r>
              <a:rPr lang="en-GB" dirty="0"/>
              <a:t>Chief Data Scientist (Sales &amp; Marketing Solutions)</a:t>
            </a:r>
            <a:br>
              <a:rPr lang="en-GB" dirty="0"/>
            </a:br>
            <a:r>
              <a:rPr lang="en-GB" dirty="0"/>
              <a:t>Sidetrade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E3C94-6059-4008-ABCC-A914BF80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Detecting Dodgy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0A6E9-933B-46C7-82A7-E30EB13B1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Check for too many missing values &amp; warn</a:t>
            </a:r>
          </a:p>
          <a:p>
            <a:r>
              <a:rPr lang="en-GB" sz="2400" dirty="0"/>
              <a:t>Data with no or low variance caret::</a:t>
            </a:r>
            <a:r>
              <a:rPr lang="en-GB" sz="2400" dirty="0" err="1"/>
              <a:t>nearZeroVar</a:t>
            </a:r>
            <a:r>
              <a:rPr lang="en-GB" sz="2400" dirty="0"/>
              <a:t> </a:t>
            </a:r>
          </a:p>
          <a:p>
            <a:r>
              <a:rPr lang="en-GB" sz="2400" dirty="0"/>
              <a:t>Detect ID like fields (too many different discrete values)</a:t>
            </a:r>
          </a:p>
          <a:p>
            <a:r>
              <a:rPr lang="en-GB" sz="2400" dirty="0"/>
              <a:t>Data distributions are different in train &amp; score stats::</a:t>
            </a:r>
            <a:r>
              <a:rPr lang="en-GB" sz="2400" dirty="0" err="1"/>
              <a:t>ks.test</a:t>
            </a:r>
            <a:r>
              <a:rPr lang="en-GB" sz="2400" dirty="0"/>
              <a:t> &amp; Cramer’s V test</a:t>
            </a:r>
          </a:p>
          <a:p>
            <a:r>
              <a:rPr lang="en-GB" sz="2400" dirty="0"/>
              <a:t>Are some fields too predictive? Use caret::</a:t>
            </a:r>
            <a:r>
              <a:rPr lang="en-GB" sz="2400" dirty="0" err="1"/>
              <a:t>filterVarImp</a:t>
            </a:r>
            <a:r>
              <a:rPr lang="en-GB" sz="2400" dirty="0"/>
              <a:t>() to check</a:t>
            </a:r>
          </a:p>
        </p:txBody>
      </p:sp>
    </p:spTree>
    <p:extLst>
      <p:ext uri="{BB962C8B-B14F-4D97-AF65-F5344CB8AC3E}">
        <p14:creationId xmlns:p14="http://schemas.microsoft.com/office/powerpoint/2010/main" val="437455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41A7-3491-45AA-9E65-EB078DD2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Preventing Perilous Predictions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421F-5640-4D25-B58A-26C18D4601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/>
              <a:t>Are model predictions different on test &amp; score data (KS &amp; Cramer’s V)</a:t>
            </a:r>
          </a:p>
          <a:p>
            <a:r>
              <a:rPr lang="en-GB" sz="2000" dirty="0"/>
              <a:t>How does our complex model compare with a simple one? Compare with a decision tree model.</a:t>
            </a:r>
          </a:p>
          <a:p>
            <a:r>
              <a:rPr lang="en-GB" sz="2000" dirty="0"/>
              <a:t>Track various metrics over time (e.g. lift in top 10%, false positive rate etc…)</a:t>
            </a:r>
          </a:p>
          <a:p>
            <a:r>
              <a:rPr lang="en-GB" sz="2000" dirty="0"/>
              <a:t>Warn if metrics change “too much” between runs</a:t>
            </a:r>
          </a:p>
          <a:p>
            <a:r>
              <a:rPr lang="en-GB" sz="2000" dirty="0"/>
              <a:t>Lots of diagnostics: Variable importance, show decision trees for most influential variables, what values of variables have the highest impact, examples of high &amp; low scoring customers (rows)</a:t>
            </a:r>
          </a:p>
          <a:p>
            <a:endParaRPr lang="en-GB" sz="2000" dirty="0"/>
          </a:p>
          <a:p>
            <a:pPr marL="11430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0692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3ADC-8CB5-4325-92D1-42DF71CD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Reports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93687-64BF-4ACB-8B6B-1AC58C04CD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077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4B59E-D194-430B-B957-420160D7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B33A1-0552-454E-B1DB-5E547765B3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Pragmatic programmer book – old but lots of good tips</a:t>
            </a:r>
          </a:p>
          <a:p>
            <a:r>
              <a:rPr lang="en-GB" dirty="0"/>
              <a:t>Write for your future self</a:t>
            </a:r>
          </a:p>
          <a:p>
            <a:r>
              <a:rPr lang="en-GB" dirty="0"/>
              <a:t>Clear code rather than conciseness or comments</a:t>
            </a:r>
          </a:p>
          <a:p>
            <a:r>
              <a:rPr lang="en-GB" dirty="0"/>
              <a:t>Intermediate variables, rather than excessively chained code ("%&gt;%")</a:t>
            </a:r>
          </a:p>
          <a:p>
            <a:r>
              <a:rPr lang="en-GB" dirty="0"/>
              <a:t>Few abbreviations in names - so you don't have to remember what /when you abbreviated</a:t>
            </a:r>
          </a:p>
          <a:p>
            <a:r>
              <a:rPr lang="en-GB" dirty="0"/>
              <a:t>Keeping things generic - no hard coding!</a:t>
            </a:r>
          </a:p>
          <a:p>
            <a:r>
              <a:rPr lang="en-GB" dirty="0"/>
              <a:t>Literate (like) Programming / Processing – Using R Markdown</a:t>
            </a:r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881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1B2B-3E63-40D8-B73E-2D72E4F4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16398"/>
            <a:ext cx="8520600" cy="572700"/>
          </a:xfrm>
        </p:spPr>
        <p:txBody>
          <a:bodyPr/>
          <a:lstStyle/>
          <a:p>
            <a:r>
              <a:rPr lang="en-GB" dirty="0"/>
              <a:t>Key packages</a:t>
            </a:r>
          </a:p>
        </p:txBody>
      </p:sp>
    </p:spTree>
    <p:extLst>
      <p:ext uri="{BB962C8B-B14F-4D97-AF65-F5344CB8AC3E}">
        <p14:creationId xmlns:p14="http://schemas.microsoft.com/office/powerpoint/2010/main" val="2042202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1B2B-3E63-40D8-B73E-2D72E4F4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packages - Reporting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0BB11-3066-4BAE-B850-C534745F9C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sz="2400" b="1" dirty="0" err="1"/>
              <a:t>rmarkdown</a:t>
            </a:r>
            <a:r>
              <a:rPr lang="en-GB" sz="2400" b="1" dirty="0"/>
              <a:t>, </a:t>
            </a:r>
            <a:r>
              <a:rPr lang="en-GB" sz="2400" b="1" dirty="0" err="1"/>
              <a:t>knitr</a:t>
            </a:r>
            <a:r>
              <a:rPr lang="en-GB" sz="2400" dirty="0"/>
              <a:t> - All code runs as R Markdown reports</a:t>
            </a:r>
          </a:p>
          <a:p>
            <a:pPr marL="114300" indent="0">
              <a:buNone/>
            </a:pPr>
            <a:r>
              <a:rPr lang="en-GB" sz="2400" b="1" dirty="0" err="1"/>
              <a:t>ggplot</a:t>
            </a:r>
            <a:r>
              <a:rPr lang="en-GB" sz="2400" dirty="0"/>
              <a:t> - plots in reports (use base R plots &amp; other too)</a:t>
            </a:r>
          </a:p>
          <a:p>
            <a:pPr marL="114300" indent="0">
              <a:buNone/>
            </a:pPr>
            <a:r>
              <a:rPr lang="en-GB" sz="2400" b="1" dirty="0"/>
              <a:t>DT</a:t>
            </a:r>
            <a:r>
              <a:rPr lang="en-GB" sz="2400" dirty="0"/>
              <a:t> - Print tables nicely in markdown</a:t>
            </a:r>
          </a:p>
        </p:txBody>
      </p:sp>
    </p:spTree>
    <p:extLst>
      <p:ext uri="{BB962C8B-B14F-4D97-AF65-F5344CB8AC3E}">
        <p14:creationId xmlns:p14="http://schemas.microsoft.com/office/powerpoint/2010/main" val="400791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E816-BA5F-4D26-9DD5-31221870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packages - Data manipulation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CAA6F-E899-4EAE-B0F4-7673E2014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sz="2400" b="1" dirty="0" err="1"/>
              <a:t>data.table</a:t>
            </a:r>
            <a:r>
              <a:rPr lang="en-GB" sz="2400" dirty="0"/>
              <a:t> - Fast manipulation of larger datasets</a:t>
            </a:r>
          </a:p>
          <a:p>
            <a:pPr marL="114300" indent="0">
              <a:buNone/>
            </a:pPr>
            <a:r>
              <a:rPr lang="en-GB" sz="2400" b="1" dirty="0" err="1"/>
              <a:t>dplyr</a:t>
            </a:r>
            <a:r>
              <a:rPr lang="en-GB" sz="2400" dirty="0"/>
              <a:t> – data transformation (but not used much as can be slower than </a:t>
            </a:r>
            <a:r>
              <a:rPr lang="en-GB" sz="2400" dirty="0" err="1"/>
              <a:t>data.table</a:t>
            </a:r>
            <a:r>
              <a:rPr lang="en-GB" sz="2400" dirty="0"/>
              <a:t> on larger datasets)</a:t>
            </a:r>
          </a:p>
          <a:p>
            <a:pPr marL="114300" indent="0">
              <a:buNone/>
            </a:pPr>
            <a:r>
              <a:rPr lang="en-GB" sz="2400" b="1" dirty="0" err="1"/>
              <a:t>fasttime</a:t>
            </a:r>
            <a:r>
              <a:rPr lang="en-GB" sz="2400" dirty="0"/>
              <a:t> – Quickly turn text into a date object</a:t>
            </a:r>
          </a:p>
          <a:p>
            <a:pPr marL="114300" indent="0">
              <a:buNone/>
            </a:pPr>
            <a:endParaRPr lang="en-GB" sz="2400" dirty="0"/>
          </a:p>
          <a:p>
            <a:pPr marL="11430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9482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F377-C360-44D9-811E-8279A875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packages - 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9935C-B487-45DF-AE69-07F31F354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sz="2400" b="1" dirty="0"/>
              <a:t>caret</a:t>
            </a:r>
            <a:r>
              <a:rPr lang="en-GB" sz="2400" dirty="0"/>
              <a:t> - Standardised interface to many </a:t>
            </a:r>
            <a:r>
              <a:rPr lang="en-GB" sz="2400" dirty="0" err="1"/>
              <a:t>many</a:t>
            </a:r>
            <a:r>
              <a:rPr lang="en-GB" sz="2400" dirty="0"/>
              <a:t> classification &amp; regression methods</a:t>
            </a:r>
          </a:p>
          <a:p>
            <a:pPr marL="114300" indent="0">
              <a:buNone/>
            </a:pPr>
            <a:r>
              <a:rPr lang="en-GB" sz="2400" b="1" dirty="0" err="1"/>
              <a:t>randomForest</a:t>
            </a:r>
            <a:r>
              <a:rPr lang="en-GB" sz="2400" dirty="0"/>
              <a:t> - Prediction</a:t>
            </a:r>
          </a:p>
          <a:p>
            <a:pPr marL="114300" indent="0">
              <a:buNone/>
            </a:pPr>
            <a:r>
              <a:rPr lang="en-GB" sz="2400" b="1" dirty="0"/>
              <a:t>party, </a:t>
            </a:r>
            <a:r>
              <a:rPr lang="en-GB" sz="2400" b="1" dirty="0" err="1"/>
              <a:t>rpart</a:t>
            </a:r>
            <a:r>
              <a:rPr lang="en-GB" sz="2400" b="1" dirty="0"/>
              <a:t>, </a:t>
            </a:r>
            <a:r>
              <a:rPr lang="en-GB" sz="2400" b="1" dirty="0" err="1"/>
              <a:t>arules</a:t>
            </a:r>
            <a:r>
              <a:rPr lang="en-GB" sz="2400" b="1" dirty="0"/>
              <a:t>, discretization, </a:t>
            </a:r>
            <a:r>
              <a:rPr lang="en-GB" sz="2400" b="1" dirty="0" err="1"/>
              <a:t>infotheo</a:t>
            </a:r>
            <a:r>
              <a:rPr lang="en-GB" sz="2400" dirty="0"/>
              <a:t> - Explaining relationship of data &amp; model</a:t>
            </a:r>
          </a:p>
          <a:p>
            <a:pPr marL="114300" indent="0">
              <a:buNone/>
            </a:pPr>
            <a:r>
              <a:rPr lang="en-GB" sz="2400" b="1" dirty="0" err="1"/>
              <a:t>arules</a:t>
            </a:r>
            <a:r>
              <a:rPr lang="en-GB" sz="2400" b="1" dirty="0"/>
              <a:t>, </a:t>
            </a:r>
            <a:r>
              <a:rPr lang="en-GB" sz="2400" b="1" dirty="0" err="1"/>
              <a:t>recommenderlab</a:t>
            </a:r>
            <a:r>
              <a:rPr lang="en-GB" sz="2400" dirty="0"/>
              <a:t> - Recommendations</a:t>
            </a:r>
          </a:p>
          <a:p>
            <a:pPr marL="114300" indent="0">
              <a:buNone/>
            </a:pPr>
            <a:r>
              <a:rPr lang="en-GB" sz="2400" b="1" dirty="0"/>
              <a:t>cluster</a:t>
            </a:r>
            <a:r>
              <a:rPr lang="en-GB" sz="2400" dirty="0"/>
              <a:t> - K-medians segmentation (more robust than k-means)</a:t>
            </a:r>
          </a:p>
          <a:p>
            <a:pPr marL="114300" indent="0">
              <a:buNone/>
            </a:pPr>
            <a:r>
              <a:rPr lang="en-GB" sz="2400" b="1" dirty="0" err="1"/>
              <a:t>topicmodels</a:t>
            </a:r>
            <a:r>
              <a:rPr lang="en-GB" sz="2400" dirty="0"/>
              <a:t> - modelling topics of texts</a:t>
            </a:r>
          </a:p>
        </p:txBody>
      </p:sp>
    </p:spTree>
    <p:extLst>
      <p:ext uri="{BB962C8B-B14F-4D97-AF65-F5344CB8AC3E}">
        <p14:creationId xmlns:p14="http://schemas.microsoft.com/office/powerpoint/2010/main" val="1283929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FC3B-D409-43C5-87B6-46F3C330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Packages - </a:t>
            </a:r>
            <a:r>
              <a:rPr lang="en-GB" dirty="0" err="1"/>
              <a:t>Misc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6BF67-0C8C-43C5-98C2-8A461D3BD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sz="2400" b="1" dirty="0" err="1"/>
              <a:t>RPostgres</a:t>
            </a:r>
            <a:r>
              <a:rPr lang="en-GB" sz="2400" b="1" dirty="0"/>
              <a:t>, DBI </a:t>
            </a:r>
            <a:r>
              <a:rPr lang="en-GB" sz="2400" dirty="0"/>
              <a:t>– Database access </a:t>
            </a:r>
          </a:p>
          <a:p>
            <a:pPr marL="114300" indent="0">
              <a:buNone/>
            </a:pPr>
            <a:r>
              <a:rPr lang="en-GB" sz="2400" b="1" dirty="0" err="1"/>
              <a:t>RColorBrewer</a:t>
            </a:r>
            <a:r>
              <a:rPr lang="en-GB" sz="2400" dirty="0"/>
              <a:t> – Nice, principled, colours</a:t>
            </a:r>
          </a:p>
          <a:p>
            <a:pPr marL="114300" indent="0">
              <a:buNone/>
            </a:pPr>
            <a:r>
              <a:rPr lang="en-GB" sz="2400" b="1" dirty="0"/>
              <a:t>xml2, </a:t>
            </a:r>
            <a:r>
              <a:rPr lang="en-GB" sz="2400" b="1" dirty="0" err="1"/>
              <a:t>yaml</a:t>
            </a:r>
            <a:r>
              <a:rPr lang="en-GB" sz="2400" dirty="0"/>
              <a:t> – Read XML &amp; YML files</a:t>
            </a:r>
          </a:p>
          <a:p>
            <a:pPr marL="114300" indent="0">
              <a:buNone/>
            </a:pPr>
            <a:r>
              <a:rPr lang="en-GB" sz="2400" b="1" dirty="0"/>
              <a:t>tm </a:t>
            </a:r>
            <a:r>
              <a:rPr lang="en-GB" sz="2400" dirty="0"/>
              <a:t>– Text Mining</a:t>
            </a:r>
          </a:p>
          <a:p>
            <a:pPr marL="114300" indent="0">
              <a:buNone/>
            </a:pPr>
            <a:r>
              <a:rPr lang="en-GB" sz="2400" b="1" dirty="0" err="1"/>
              <a:t>lubridate</a:t>
            </a:r>
            <a:r>
              <a:rPr lang="en-GB" sz="2400" dirty="0"/>
              <a:t> – text to date, timespans</a:t>
            </a:r>
          </a:p>
          <a:p>
            <a:pPr marL="114300" indent="0">
              <a:buNone/>
            </a:pPr>
            <a:r>
              <a:rPr lang="en-GB" sz="2400" b="1" dirty="0" err="1"/>
              <a:t>testthat</a:t>
            </a:r>
            <a:r>
              <a:rPr lang="en-GB" sz="2400" dirty="0"/>
              <a:t> – Test functions to check they do what they should</a:t>
            </a:r>
          </a:p>
          <a:p>
            <a:pPr marL="114300" indent="0">
              <a:buNone/>
            </a:pPr>
            <a:endParaRPr lang="en-GB" sz="2400" b="1" dirty="0"/>
          </a:p>
          <a:p>
            <a:pPr marL="114300" indent="0">
              <a:buNone/>
            </a:pPr>
            <a:endParaRPr lang="en-GB" sz="2400" dirty="0"/>
          </a:p>
          <a:p>
            <a:pPr marL="114300" indent="0">
              <a:buNone/>
            </a:pPr>
            <a:endParaRPr lang="en-GB" sz="2400" b="1" dirty="0"/>
          </a:p>
          <a:p>
            <a:pPr marL="114300" indent="0">
              <a:buNone/>
            </a:pP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085433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BCA1-6B4F-4A99-9501-055DE6FB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6B858-6546-4DB8-93B3-E5FA55A5A4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Any Questions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b="1" u="sng" dirty="0"/>
              <a:t>Contact Details 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Andy Pryke on LinkedIn </a:t>
            </a:r>
            <a:br>
              <a:rPr lang="en-GB" dirty="0"/>
            </a:br>
            <a:r>
              <a:rPr lang="en-GB" dirty="0">
                <a:hlinkClick r:id="rId2"/>
              </a:rPr>
              <a:t>https://www.linkedin.com/in/andypryke/</a:t>
            </a:r>
            <a:r>
              <a:rPr lang="en-GB" dirty="0"/>
              <a:t> (include a message please)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Andy@AndyPryke.com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386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0BDF-58A5-41C0-9CF2-C31D55BA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Sidetrade Sales &amp; Marketing 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900A9-EDBB-48A3-B4F3-4A60E8A8F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sz="2000" dirty="0"/>
              <a:t>Take data from businesses who sell to businesses (B2B)</a:t>
            </a:r>
          </a:p>
          <a:p>
            <a:pPr marL="114300" indent="0">
              <a:buNone/>
            </a:pPr>
            <a:r>
              <a:rPr lang="en-GB" sz="2000" dirty="0"/>
              <a:t>Do useful "Data Science" stuff with it</a:t>
            </a:r>
          </a:p>
          <a:p>
            <a:pPr marL="114300" indent="0">
              <a:buNone/>
            </a:pPr>
            <a:endParaRPr lang="en-GB" sz="2000" dirty="0"/>
          </a:p>
          <a:p>
            <a:pPr marL="114300" indent="0">
              <a:buNone/>
            </a:pPr>
            <a:r>
              <a:rPr lang="en-GB" sz="2000" b="1" dirty="0"/>
              <a:t>Churn Prediction </a:t>
            </a:r>
            <a:r>
              <a:rPr lang="en-GB" sz="2000" dirty="0"/>
              <a:t>- Will this customer leave or stay in next year? </a:t>
            </a:r>
          </a:p>
          <a:p>
            <a:pPr marL="114300" indent="0">
              <a:buNone/>
            </a:pPr>
            <a:r>
              <a:rPr lang="en-GB" sz="2000" b="1" dirty="0"/>
              <a:t>Lead Prioritisation</a:t>
            </a:r>
            <a:r>
              <a:rPr lang="en-GB" sz="2000" dirty="0"/>
              <a:t> - Which leads are most likely to become customers?</a:t>
            </a:r>
          </a:p>
          <a:p>
            <a:pPr marL="114300" indent="0">
              <a:buNone/>
            </a:pPr>
            <a:r>
              <a:rPr lang="en-GB" sz="2000" b="1" dirty="0"/>
              <a:t>Product Recommendations</a:t>
            </a:r>
            <a:r>
              <a:rPr lang="en-GB" sz="2000" dirty="0"/>
              <a:t> - Based on what they buy already, what might they buy in the future</a:t>
            </a:r>
          </a:p>
          <a:p>
            <a:pPr marL="114300" indent="0">
              <a:buNone/>
            </a:pPr>
            <a:r>
              <a:rPr lang="en-GB" sz="2000" b="1" dirty="0"/>
              <a:t>Value </a:t>
            </a:r>
            <a:r>
              <a:rPr lang="en-GB" sz="2000" dirty="0"/>
              <a:t>- How much will a customer/lead spend?</a:t>
            </a:r>
          </a:p>
          <a:p>
            <a:pPr marL="114300" indent="0">
              <a:buNone/>
            </a:pPr>
            <a:r>
              <a:rPr lang="en-GB" sz="2000" b="1" dirty="0"/>
              <a:t>Topic Modelling </a:t>
            </a:r>
            <a:r>
              <a:rPr lang="en-GB" sz="2000" dirty="0"/>
              <a:t>– What topic do customers websites cover</a:t>
            </a:r>
            <a:br>
              <a:rPr lang="en-GB" sz="2000" dirty="0"/>
            </a:br>
            <a:r>
              <a:rPr lang="en-GB" sz="2000" b="1" dirty="0"/>
              <a:t>Segmentation </a:t>
            </a:r>
            <a:r>
              <a:rPr lang="en-GB" sz="2000" dirty="0"/>
              <a:t>- Customers by behaviour &amp; background?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82894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8030-60C8-4C51-AF0A-AAE320AC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67" y="1999050"/>
            <a:ext cx="8520600" cy="572700"/>
          </a:xfrm>
        </p:spPr>
        <p:txBody>
          <a:bodyPr/>
          <a:lstStyle/>
          <a:p>
            <a:r>
              <a:rPr lang="en-GB" dirty="0"/>
              <a:t>Example Diagnostic Charts </a:t>
            </a:r>
          </a:p>
        </p:txBody>
      </p:sp>
    </p:spTree>
    <p:extLst>
      <p:ext uri="{BB962C8B-B14F-4D97-AF65-F5344CB8AC3E}">
        <p14:creationId xmlns:p14="http://schemas.microsoft.com/office/powerpoint/2010/main" val="191069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89B5-9A8A-4976-B336-A3769D09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Detecting Differences between Train &amp; Score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45116-D703-4165-B0AA-325027289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225387"/>
            <a:ext cx="7162801" cy="39181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0CA07-FCFA-4363-904F-A83A39D88060}"/>
              </a:ext>
            </a:extLst>
          </p:cNvPr>
          <p:cNvSpPr txBox="1"/>
          <p:nvPr/>
        </p:nvSpPr>
        <p:spPr>
          <a:xfrm>
            <a:off x="118533" y="2436447"/>
            <a:ext cx="1138767" cy="1107996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err="1">
                <a:solidFill>
                  <a:schemeClr val="tx1">
                    <a:lumMod val="50000"/>
                  </a:schemeClr>
                </a:solidFill>
              </a:rPr>
              <a:t>Kolmagorov</a:t>
            </a:r>
            <a:r>
              <a:rPr lang="en-GB" sz="1100" b="1" dirty="0">
                <a:solidFill>
                  <a:schemeClr val="tx1">
                    <a:lumMod val="50000"/>
                  </a:schemeClr>
                </a:solidFill>
              </a:rPr>
              <a:t>-Smirnov test is one measure used to detect differences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53E090-A8CD-4062-996C-AEB48CB180D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257300" y="1892305"/>
            <a:ext cx="579967" cy="109814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656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18DA-BDD5-408E-8787-8CEEC6B6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Overview of Numeric Columns which Differ (using KS-Test)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B161C-0970-48EB-84B6-A56B4EF06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3" y="1138975"/>
            <a:ext cx="7179733" cy="400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46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B547-0BE3-44BC-96B9-B742ABBF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Variables Influence Model?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CD033-8DF3-4C15-8B12-2B2F75B4A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3" y="1178114"/>
            <a:ext cx="7281333" cy="389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73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6A55-C22F-4E6E-B36B-69C2EEB1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Values of Variable Matter?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0D782-21E5-421D-8DC6-CBC681347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416" y="1230303"/>
            <a:ext cx="6335167" cy="391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01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04F6-A2A2-4DED-B9B8-064FCE67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Influences an Individual Prediction?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8AE01-D325-4198-8335-7F710104C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331"/>
            <a:ext cx="9144000" cy="352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47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86C9-A0BF-4591-81B3-D581DDD2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Distributions of Predictions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B87072-E6C7-4312-9A47-8D0D7A7F4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874" y="1210437"/>
            <a:ext cx="5550252" cy="383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FD4D-B901-4229-A2BC-3A431F8D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GB" dirty="0"/>
              <a:t>What is the Data?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5B10F-5070-47EF-9343-B9DC889B7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sz="2200" b="1" dirty="0"/>
              <a:t>Transactions</a:t>
            </a:r>
            <a:r>
              <a:rPr lang="en-GB" sz="2200" dirty="0"/>
              <a:t> - Who bought what, when, for how much </a:t>
            </a:r>
          </a:p>
          <a:p>
            <a:pPr marL="114300" indent="0">
              <a:buNone/>
            </a:pPr>
            <a:r>
              <a:rPr lang="en-GB" sz="2200" b="1" dirty="0"/>
              <a:t>Customer</a:t>
            </a:r>
            <a:r>
              <a:rPr lang="en-GB" sz="2200" dirty="0"/>
              <a:t> - Date of 1st purchase, how acquired, any background</a:t>
            </a:r>
          </a:p>
          <a:p>
            <a:pPr marL="114300" indent="0">
              <a:buNone/>
            </a:pPr>
            <a:r>
              <a:rPr lang="en-GB" sz="2200" b="1" dirty="0"/>
              <a:t>Leads</a:t>
            </a:r>
            <a:r>
              <a:rPr lang="en-GB" sz="2200" dirty="0"/>
              <a:t> - Any background data</a:t>
            </a:r>
          </a:p>
          <a:p>
            <a:pPr marL="114300" indent="0">
              <a:buNone/>
            </a:pPr>
            <a:r>
              <a:rPr lang="en-GB" sz="2200" b="1" dirty="0"/>
              <a:t>Products</a:t>
            </a:r>
            <a:r>
              <a:rPr lang="en-GB" sz="2200" dirty="0"/>
              <a:t> - names, price, profit, product hierarchy  </a:t>
            </a:r>
          </a:p>
          <a:p>
            <a:pPr marL="114300" indent="0">
              <a:buNone/>
            </a:pPr>
            <a:r>
              <a:rPr lang="en-GB" sz="2200" b="1" dirty="0"/>
              <a:t>External Data </a:t>
            </a:r>
            <a:r>
              <a:rPr lang="en-GB" sz="2200" dirty="0"/>
              <a:t>– We add business sector, turnover, segmentation based on customer website  etc... if available.</a:t>
            </a:r>
          </a:p>
          <a:p>
            <a:pPr marL="114300" indent="0">
              <a:buNone/>
            </a:pPr>
            <a:r>
              <a:rPr lang="en-GB" sz="2200" b="1" dirty="0"/>
              <a:t>Data Volumes</a:t>
            </a:r>
            <a:r>
              <a:rPr lang="en-GB" sz="2200" dirty="0"/>
              <a:t> - from 100s to 100,000s of customers, sometimes very unbalanced data</a:t>
            </a:r>
          </a:p>
          <a:p>
            <a:pPr marL="114300" indent="0"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97988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D9EE-71C7-4A5E-93CD-F9C4448A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Architecture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9486B-0BA1-4BB0-B73F-26DC263A9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5199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GB" dirty="0"/>
              <a:t>Client Interaction                         Data Engineering                        Data Science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2200FF-E156-4922-8F62-C36DBC4988D1}"/>
              </a:ext>
            </a:extLst>
          </p:cNvPr>
          <p:cNvSpPr/>
          <p:nvPr/>
        </p:nvSpPr>
        <p:spPr>
          <a:xfrm>
            <a:off x="675998" y="1696279"/>
            <a:ext cx="1797878" cy="10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Data dropped via FTP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5C2253-72F5-4FA1-ADAB-AE5B7A71E053}"/>
              </a:ext>
            </a:extLst>
          </p:cNvPr>
          <p:cNvSpPr/>
          <p:nvPr/>
        </p:nvSpPr>
        <p:spPr>
          <a:xfrm>
            <a:off x="6665502" y="2575710"/>
            <a:ext cx="1797878" cy="10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Modelling &amp; </a:t>
            </a:r>
            <a:br>
              <a:rPr lang="en-GB" dirty="0">
                <a:solidFill>
                  <a:schemeClr val="bg2"/>
                </a:solidFill>
              </a:rPr>
            </a:br>
            <a:r>
              <a:rPr lang="en-GB" dirty="0">
                <a:solidFill>
                  <a:schemeClr val="bg2"/>
                </a:solidFill>
              </a:rPr>
              <a:t>Analysis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454014-69D4-4214-834F-BC3E0AAA48B1}"/>
              </a:ext>
            </a:extLst>
          </p:cNvPr>
          <p:cNvSpPr/>
          <p:nvPr/>
        </p:nvSpPr>
        <p:spPr>
          <a:xfrm>
            <a:off x="3670750" y="1803509"/>
            <a:ext cx="1797878" cy="10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Transformed to "Analytical Data Set"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359691-5A47-47EA-A63D-97D79E1BE657}"/>
              </a:ext>
            </a:extLst>
          </p:cNvPr>
          <p:cNvSpPr/>
          <p:nvPr/>
        </p:nvSpPr>
        <p:spPr>
          <a:xfrm>
            <a:off x="3670750" y="3408758"/>
            <a:ext cx="1797878" cy="10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Results loaded into database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A80102-EB10-4D08-8A6E-5A26F9AC2130}"/>
              </a:ext>
            </a:extLst>
          </p:cNvPr>
          <p:cNvSpPr/>
          <p:nvPr/>
        </p:nvSpPr>
        <p:spPr>
          <a:xfrm>
            <a:off x="675998" y="2863399"/>
            <a:ext cx="1797878" cy="10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Client views web interface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AC805E-2216-4DDF-9F7C-C4CA6248E1B5}"/>
              </a:ext>
            </a:extLst>
          </p:cNvPr>
          <p:cNvSpPr/>
          <p:nvPr/>
        </p:nvSpPr>
        <p:spPr>
          <a:xfrm>
            <a:off x="675998" y="3985962"/>
            <a:ext cx="1797878" cy="10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Result pushed to client’s CRM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185F5E-A37B-4E45-9A8E-CC84A9F0C50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73876" y="2204279"/>
            <a:ext cx="1196874" cy="107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731588-3E21-47F2-81E2-E4618E072D0E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 flipV="1">
            <a:off x="2473876" y="3371399"/>
            <a:ext cx="1196874" cy="54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F592DF-AA2F-44F1-ABB8-66FC151016CA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2473876" y="3916758"/>
            <a:ext cx="1196874" cy="5772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64DAA2-967E-4614-9E76-B3663C52A7D4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rot="5400000">
            <a:off x="6354011" y="2706328"/>
            <a:ext cx="325048" cy="209581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A3419E-7B49-4D10-91FD-0AAF7385D587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>
            <a:off x="5468628" y="2311509"/>
            <a:ext cx="2095813" cy="26420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BC09EC4-7C1E-443D-A534-F024D0F4279B}"/>
              </a:ext>
            </a:extLst>
          </p:cNvPr>
          <p:cNvCxnSpPr/>
          <p:nvPr/>
        </p:nvCxnSpPr>
        <p:spPr>
          <a:xfrm>
            <a:off x="3072313" y="1192696"/>
            <a:ext cx="0" cy="395080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B487AC6-FF61-4EE3-BA6B-44C568D2D917}"/>
              </a:ext>
            </a:extLst>
          </p:cNvPr>
          <p:cNvCxnSpPr/>
          <p:nvPr/>
        </p:nvCxnSpPr>
        <p:spPr>
          <a:xfrm>
            <a:off x="6184365" y="1192696"/>
            <a:ext cx="0" cy="395080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ADA8AC1-FC41-415E-A24D-CB4524D6E827}"/>
              </a:ext>
            </a:extLst>
          </p:cNvPr>
          <p:cNvSpPr txBox="1"/>
          <p:nvPr/>
        </p:nvSpPr>
        <p:spPr>
          <a:xfrm>
            <a:off x="6200944" y="2003732"/>
            <a:ext cx="1546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CSV Data Files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F3F3F41-239C-45B2-B248-631C52F14D7F}"/>
              </a:ext>
            </a:extLst>
          </p:cNvPr>
          <p:cNvSpPr txBox="1"/>
          <p:nvPr/>
        </p:nvSpPr>
        <p:spPr>
          <a:xfrm>
            <a:off x="6319230" y="3894932"/>
            <a:ext cx="15613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CSV Results</a:t>
            </a:r>
            <a:br>
              <a:rPr lang="en-GB" dirty="0"/>
            </a:br>
            <a:r>
              <a:rPr lang="en-GB" dirty="0"/>
              <a:t>Audit Files</a:t>
            </a:r>
            <a:br>
              <a:rPr lang="en-GB" dirty="0"/>
            </a:br>
            <a:r>
              <a:rPr lang="en-GB" dirty="0"/>
              <a:t>Warnings/Errors</a:t>
            </a:r>
          </a:p>
        </p:txBody>
      </p:sp>
    </p:spTree>
    <p:extLst>
      <p:ext uri="{BB962C8B-B14F-4D97-AF65-F5344CB8AC3E}">
        <p14:creationId xmlns:p14="http://schemas.microsoft.com/office/powerpoint/2010/main" val="208634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D9EE-71C7-4A5E-93CD-F9C4448A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Architecture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9486B-0BA1-4BB0-B73F-26DC263A9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5199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GB" dirty="0"/>
              <a:t>Client Interaction                         Data Engineering                        Data Science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2200FF-E156-4922-8F62-C36DBC4988D1}"/>
              </a:ext>
            </a:extLst>
          </p:cNvPr>
          <p:cNvSpPr/>
          <p:nvPr/>
        </p:nvSpPr>
        <p:spPr>
          <a:xfrm>
            <a:off x="675998" y="1696279"/>
            <a:ext cx="1797878" cy="10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Data dropped via FTP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5C2253-72F5-4FA1-ADAB-AE5B7A71E053}"/>
              </a:ext>
            </a:extLst>
          </p:cNvPr>
          <p:cNvSpPr/>
          <p:nvPr/>
        </p:nvSpPr>
        <p:spPr>
          <a:xfrm>
            <a:off x="6665502" y="2575710"/>
            <a:ext cx="1797878" cy="101600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Modelling &amp; </a:t>
            </a:r>
            <a:br>
              <a:rPr lang="en-GB" dirty="0">
                <a:solidFill>
                  <a:schemeClr val="bg2"/>
                </a:solidFill>
              </a:rPr>
            </a:br>
            <a:r>
              <a:rPr lang="en-GB" dirty="0">
                <a:solidFill>
                  <a:schemeClr val="bg2"/>
                </a:solidFill>
              </a:rPr>
              <a:t>Analysis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454014-69D4-4214-834F-BC3E0AAA48B1}"/>
              </a:ext>
            </a:extLst>
          </p:cNvPr>
          <p:cNvSpPr/>
          <p:nvPr/>
        </p:nvSpPr>
        <p:spPr>
          <a:xfrm>
            <a:off x="3670750" y="1803509"/>
            <a:ext cx="1797878" cy="10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Transformed to "Analytical Data Set"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359691-5A47-47EA-A63D-97D79E1BE657}"/>
              </a:ext>
            </a:extLst>
          </p:cNvPr>
          <p:cNvSpPr/>
          <p:nvPr/>
        </p:nvSpPr>
        <p:spPr>
          <a:xfrm>
            <a:off x="3670750" y="3408758"/>
            <a:ext cx="1797878" cy="10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Results loaded into database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A80102-EB10-4D08-8A6E-5A26F9AC2130}"/>
              </a:ext>
            </a:extLst>
          </p:cNvPr>
          <p:cNvSpPr/>
          <p:nvPr/>
        </p:nvSpPr>
        <p:spPr>
          <a:xfrm>
            <a:off x="675998" y="2863399"/>
            <a:ext cx="1797878" cy="10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Client views web interface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AC805E-2216-4DDF-9F7C-C4CA6248E1B5}"/>
              </a:ext>
            </a:extLst>
          </p:cNvPr>
          <p:cNvSpPr/>
          <p:nvPr/>
        </p:nvSpPr>
        <p:spPr>
          <a:xfrm>
            <a:off x="675998" y="3985962"/>
            <a:ext cx="1797878" cy="10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Result pushed to client’s CRM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185F5E-A37B-4E45-9A8E-CC84A9F0C50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73876" y="2204279"/>
            <a:ext cx="1196874" cy="107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731588-3E21-47F2-81E2-E4618E072D0E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 flipV="1">
            <a:off x="2473876" y="3371399"/>
            <a:ext cx="1196874" cy="54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F592DF-AA2F-44F1-ABB8-66FC151016CA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2473876" y="3916758"/>
            <a:ext cx="1196874" cy="5772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64DAA2-967E-4614-9E76-B3663C52A7D4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rot="5400000">
            <a:off x="6354011" y="2706328"/>
            <a:ext cx="325048" cy="209581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A3419E-7B49-4D10-91FD-0AAF7385D587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>
            <a:off x="5468628" y="2311509"/>
            <a:ext cx="2095813" cy="26420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BC09EC4-7C1E-443D-A534-F024D0F4279B}"/>
              </a:ext>
            </a:extLst>
          </p:cNvPr>
          <p:cNvCxnSpPr/>
          <p:nvPr/>
        </p:nvCxnSpPr>
        <p:spPr>
          <a:xfrm>
            <a:off x="3072313" y="1192696"/>
            <a:ext cx="0" cy="395080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B487AC6-FF61-4EE3-BA6B-44C568D2D917}"/>
              </a:ext>
            </a:extLst>
          </p:cNvPr>
          <p:cNvCxnSpPr/>
          <p:nvPr/>
        </p:nvCxnSpPr>
        <p:spPr>
          <a:xfrm>
            <a:off x="6184365" y="1192696"/>
            <a:ext cx="0" cy="395080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AutoShape 2" descr="https://www.r-project.org/logo/Rlogo.png">
            <a:extLst>
              <a:ext uri="{FF2B5EF4-FFF2-40B4-BE49-F238E27FC236}">
                <a16:creationId xmlns:a16="http://schemas.microsoft.com/office/drawing/2014/main" id="{785624D7-75EA-440C-B205-0815E049DE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1128635" cy="112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5" name="Picture 14" descr="R-Project Logo">
            <a:extLst>
              <a:ext uri="{FF2B5EF4-FFF2-40B4-BE49-F238E27FC236}">
                <a16:creationId xmlns:a16="http://schemas.microsoft.com/office/drawing/2014/main" id="{0CC73DA7-17A3-4251-AD2F-C65D153CD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621" y="1636747"/>
            <a:ext cx="1123072" cy="8702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4ADBE5-CD91-44A4-9E4E-F7989F187BE2}"/>
              </a:ext>
            </a:extLst>
          </p:cNvPr>
          <p:cNvSpPr txBox="1"/>
          <p:nvPr/>
        </p:nvSpPr>
        <p:spPr>
          <a:xfrm>
            <a:off x="6200944" y="2003732"/>
            <a:ext cx="1546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CSV Data Files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EBDFD4-2D91-4512-983B-9B6B59803770}"/>
              </a:ext>
            </a:extLst>
          </p:cNvPr>
          <p:cNvSpPr txBox="1"/>
          <p:nvPr/>
        </p:nvSpPr>
        <p:spPr>
          <a:xfrm>
            <a:off x="6319230" y="3894932"/>
            <a:ext cx="15613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CSV Results</a:t>
            </a:r>
            <a:br>
              <a:rPr lang="en-GB" dirty="0"/>
            </a:br>
            <a:r>
              <a:rPr lang="en-GB" dirty="0"/>
              <a:t>Audit Files</a:t>
            </a:r>
            <a:br>
              <a:rPr lang="en-GB" dirty="0"/>
            </a:br>
            <a:r>
              <a:rPr lang="en-GB" dirty="0"/>
              <a:t>Warnings/Errors</a:t>
            </a:r>
          </a:p>
        </p:txBody>
      </p:sp>
    </p:spTree>
    <p:extLst>
      <p:ext uri="{BB962C8B-B14F-4D97-AF65-F5344CB8AC3E}">
        <p14:creationId xmlns:p14="http://schemas.microsoft.com/office/powerpoint/2010/main" val="215837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4A8B-4414-4CAB-8F0E-6F346171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call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33204-B1AB-4800-B9EB-70154DF3C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357" y="1152475"/>
            <a:ext cx="9179339" cy="3416400"/>
          </a:xfrm>
        </p:spPr>
        <p:txBody>
          <a:bodyPr/>
          <a:lstStyle/>
          <a:p>
            <a:pPr marL="114300" indent="0">
              <a:buNone/>
            </a:pPr>
            <a:r>
              <a:rPr lang="en-GB" dirty="0"/>
              <a:t>Shell calls to a R file which loads a text file (YML file) specifying </a:t>
            </a:r>
            <a:br>
              <a:rPr lang="en-GB" dirty="0"/>
            </a:br>
            <a:r>
              <a:rPr lang="en-GB" dirty="0"/>
              <a:t>what “function” to run and what parameters to use</a:t>
            </a:r>
          </a:p>
          <a:p>
            <a:pPr marL="571500" lvl="1" indent="0">
              <a:buNone/>
            </a:pPr>
            <a:r>
              <a:rPr lang="en-GB" dirty="0">
                <a:latin typeface="Palatino" panose="02040502050505030304" pitchFamily="18" charset="0"/>
              </a:rPr>
              <a:t>Rscript.exe </a:t>
            </a:r>
            <a:r>
              <a:rPr lang="en-GB" dirty="0" err="1">
                <a:latin typeface="Palatino" panose="02040502050505030304" pitchFamily="18" charset="0"/>
              </a:rPr>
              <a:t>runDataScience.R</a:t>
            </a:r>
            <a:r>
              <a:rPr lang="en-GB" dirty="0">
                <a:latin typeface="Palatino" panose="02040502050505030304" pitchFamily="18" charset="0"/>
              </a:rPr>
              <a:t> "</a:t>
            </a:r>
            <a:r>
              <a:rPr lang="en-GB" dirty="0" err="1">
                <a:latin typeface="Palatino" panose="02040502050505030304" pitchFamily="18" charset="0"/>
              </a:rPr>
              <a:t>parameterFile</a:t>
            </a:r>
            <a:r>
              <a:rPr lang="en-GB" dirty="0">
                <a:latin typeface="Palatino" panose="02040502050505030304" pitchFamily="18" charset="0"/>
              </a:rPr>
              <a:t>=</a:t>
            </a:r>
            <a:r>
              <a:rPr lang="en-GB" dirty="0" err="1">
                <a:latin typeface="Palatino" panose="02040502050505030304" pitchFamily="18" charset="0"/>
              </a:rPr>
              <a:t>testBinaryModelAndScore.YML</a:t>
            </a:r>
            <a:r>
              <a:rPr lang="en-GB" dirty="0">
                <a:latin typeface="Palatino" panose="02040502050505030304" pitchFamily="18" charset="0"/>
              </a:rPr>
              <a:t>“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This calls multiple R Markdown Files with parameters via shell: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GB" dirty="0">
                <a:latin typeface="Palatino" panose="02040502050505030304" pitchFamily="18" charset="0"/>
              </a:rPr>
              <a:t>Rscript.exe -e "</a:t>
            </a:r>
            <a:r>
              <a:rPr lang="en-GB" dirty="0" err="1">
                <a:latin typeface="Palatino" panose="02040502050505030304" pitchFamily="18" charset="0"/>
              </a:rPr>
              <a:t>renderWithReportOnKnitrError</a:t>
            </a:r>
            <a:r>
              <a:rPr lang="en-GB" dirty="0">
                <a:latin typeface="Palatino" panose="02040502050505030304" pitchFamily="18" charset="0"/>
              </a:rPr>
              <a:t>('10.2_-_Preprocess_data.Rmd', </a:t>
            </a:r>
            <a:r>
              <a:rPr lang="en-GB" dirty="0" err="1">
                <a:latin typeface="Palatino" panose="02040502050505030304" pitchFamily="18" charset="0"/>
              </a:rPr>
              <a:t>output_file</a:t>
            </a:r>
            <a:r>
              <a:rPr lang="en-GB" dirty="0">
                <a:latin typeface="Palatino" panose="02040502050505030304" pitchFamily="18" charset="0"/>
              </a:rPr>
              <a:t>='Preprocess_HealthInsurance.html', </a:t>
            </a:r>
            <a:r>
              <a:rPr lang="en-GB" dirty="0" err="1">
                <a:latin typeface="Palatino" panose="02040502050505030304" pitchFamily="18" charset="0"/>
              </a:rPr>
              <a:t>output_dir</a:t>
            </a:r>
            <a:r>
              <a:rPr lang="en-GB" dirty="0">
                <a:latin typeface="Palatino" panose="02040502050505030304" pitchFamily="18" charset="0"/>
              </a:rPr>
              <a:t>=‘x:/Test', quiet = TRUE)"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GB" dirty="0">
                <a:latin typeface="Palatino" panose="02040502050505030304" pitchFamily="18" charset="0"/>
              </a:rPr>
              <a:t>"</a:t>
            </a:r>
            <a:r>
              <a:rPr lang="en-GB" dirty="0" err="1">
                <a:latin typeface="Palatino" panose="02040502050505030304" pitchFamily="18" charset="0"/>
              </a:rPr>
              <a:t>baseYearFile</a:t>
            </a:r>
            <a:r>
              <a:rPr lang="en-GB" dirty="0">
                <a:latin typeface="Palatino" panose="02040502050505030304" pitchFamily="18" charset="0"/>
              </a:rPr>
              <a:t>=HealthInsurance_Train.txt"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GB" dirty="0">
                <a:latin typeface="Palatino" panose="02040502050505030304" pitchFamily="18" charset="0"/>
              </a:rPr>
              <a:t>"</a:t>
            </a:r>
            <a:r>
              <a:rPr lang="en-GB" dirty="0" err="1">
                <a:latin typeface="Palatino" panose="02040502050505030304" pitchFamily="18" charset="0"/>
              </a:rPr>
              <a:t>validationYearFile</a:t>
            </a:r>
            <a:r>
              <a:rPr lang="en-GB" dirty="0">
                <a:latin typeface="Palatino" panose="02040502050505030304" pitchFamily="18" charset="0"/>
              </a:rPr>
              <a:t>=HealthInsurance_Validation.txt"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GB" dirty="0">
                <a:latin typeface="Palatino" panose="02040502050505030304" pitchFamily="18" charset="0"/>
              </a:rPr>
              <a:t>"</a:t>
            </a:r>
            <a:r>
              <a:rPr lang="en-GB" dirty="0" err="1">
                <a:latin typeface="Palatino" panose="02040502050505030304" pitchFamily="18" charset="0"/>
              </a:rPr>
              <a:t>outputDataFilename</a:t>
            </a:r>
            <a:r>
              <a:rPr lang="en-GB" dirty="0">
                <a:latin typeface="Palatino" panose="02040502050505030304" pitchFamily="18" charset="0"/>
              </a:rPr>
              <a:t>=</a:t>
            </a:r>
            <a:r>
              <a:rPr lang="en-GB" dirty="0" err="1">
                <a:latin typeface="Palatino" panose="02040502050505030304" pitchFamily="18" charset="0"/>
              </a:rPr>
              <a:t>HealthInsurance.Rdata</a:t>
            </a:r>
            <a:r>
              <a:rPr lang="en-GB" dirty="0">
                <a:latin typeface="Palatino" panose="02040502050505030304" pitchFamily="18" charset="0"/>
              </a:rPr>
              <a:t>"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GB" dirty="0">
                <a:latin typeface="Palatino" panose="02040502050505030304" pitchFamily="18" charset="0"/>
              </a:rPr>
              <a:t>"</a:t>
            </a:r>
            <a:r>
              <a:rPr lang="en-GB" dirty="0" err="1">
                <a:latin typeface="Palatino" panose="02040502050505030304" pitchFamily="18" charset="0"/>
              </a:rPr>
              <a:t>randomSeed</a:t>
            </a:r>
            <a:r>
              <a:rPr lang="en-GB" dirty="0">
                <a:latin typeface="Palatino" panose="02040502050505030304" pitchFamily="18" charset="0"/>
              </a:rPr>
              <a:t>=0"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GB" dirty="0">
                <a:latin typeface="Palatino" panose="02040502050505030304" pitchFamily="18" charset="0"/>
              </a:rPr>
              <a:t>"</a:t>
            </a:r>
            <a:r>
              <a:rPr lang="en-GB" dirty="0" err="1">
                <a:latin typeface="Palatino" panose="02040502050505030304" pitchFamily="18" charset="0"/>
              </a:rPr>
              <a:t>numericDataChangeThreshold</a:t>
            </a:r>
            <a:r>
              <a:rPr lang="en-GB" dirty="0">
                <a:latin typeface="Palatino" panose="02040502050505030304" pitchFamily="18" charset="0"/>
              </a:rPr>
              <a:t>=0.4"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GB" dirty="0">
                <a:latin typeface="Palatino" panose="0204050205050503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0128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F236-6062-4DF0-B895-67E88134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 is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D3F05-CA18-42A6-A189-CB34FC3C59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sz="2000" dirty="0"/>
              <a:t>Each “function” in our data science API is a RMD file. For example</a:t>
            </a:r>
          </a:p>
          <a:p>
            <a:r>
              <a:rPr lang="en-GB" sz="2000" dirty="0"/>
              <a:t>“Create new binary prediction model”</a:t>
            </a:r>
          </a:p>
          <a:p>
            <a:r>
              <a:rPr lang="en-GB" sz="2000" dirty="0"/>
              <a:t>“Score new data against binary prediction model”</a:t>
            </a:r>
          </a:p>
          <a:p>
            <a:r>
              <a:rPr lang="en-GB" sz="2000" dirty="0"/>
              <a:t>“Compare model performance with prior performance”</a:t>
            </a:r>
          </a:p>
          <a:p>
            <a:endParaRPr lang="en-GB" sz="2000" dirty="0"/>
          </a:p>
          <a:p>
            <a:pPr marL="114300" indent="0">
              <a:buNone/>
            </a:pPr>
            <a:r>
              <a:rPr lang="en-GB" sz="2000" dirty="0"/>
              <a:t>Reports are generated as we process data &amp; build model.</a:t>
            </a:r>
            <a:br>
              <a:rPr lang="en-GB" sz="2000" dirty="0"/>
            </a:br>
            <a:r>
              <a:rPr lang="en-GB" sz="2000" dirty="0"/>
              <a:t>If something goes wrong we can look at a partial report</a:t>
            </a:r>
          </a:p>
          <a:p>
            <a:pPr marL="114300" indent="0">
              <a:buNone/>
            </a:pPr>
            <a:r>
              <a:rPr lang="en-GB" sz="2000" dirty="0"/>
              <a:t>Warnings like “Dataset is very small” are logged to file.</a:t>
            </a:r>
            <a:br>
              <a:rPr lang="en-GB" sz="2000" dirty="0"/>
            </a:br>
            <a:r>
              <a:rPr lang="en-GB" sz="2000" dirty="0"/>
              <a:t>Warnings include machine readable recommendations like “set option to retrain on all data”, which can be automated. </a:t>
            </a:r>
            <a:br>
              <a:rPr lang="en-GB" sz="2000" dirty="0"/>
            </a:br>
            <a:r>
              <a:rPr lang="en-GB" sz="2000" b="1" dirty="0"/>
              <a:t>Lots</a:t>
            </a:r>
            <a:r>
              <a:rPr lang="en-GB" sz="2000" dirty="0"/>
              <a:t> of reporting &amp; charts </a:t>
            </a:r>
          </a:p>
        </p:txBody>
      </p:sp>
    </p:spTree>
    <p:extLst>
      <p:ext uri="{BB962C8B-B14F-4D97-AF65-F5344CB8AC3E}">
        <p14:creationId xmlns:p14="http://schemas.microsoft.com/office/powerpoint/2010/main" val="243117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D1A8-B6E7-4577-8DBA-A45C35D1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244BD-2C8B-430F-9A19-7CE2CFA2BE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sz="2000" dirty="0"/>
              <a:t>2 Data scientists(!) </a:t>
            </a:r>
          </a:p>
          <a:p>
            <a:pPr marL="114300" indent="0">
              <a:buNone/>
            </a:pPr>
            <a:r>
              <a:rPr lang="en-GB" sz="2000" dirty="0"/>
              <a:t>100s of models in production. </a:t>
            </a:r>
          </a:p>
          <a:p>
            <a:r>
              <a:rPr lang="en-GB" sz="2000" dirty="0"/>
              <a:t>Making sure they are "good"</a:t>
            </a:r>
          </a:p>
          <a:p>
            <a:r>
              <a:rPr lang="en-GB" sz="2000" dirty="0"/>
              <a:t>Justifying decisions</a:t>
            </a:r>
          </a:p>
          <a:p>
            <a:r>
              <a:rPr lang="en-GB" sz="2000" dirty="0"/>
              <a:t>Understanding what models are doing</a:t>
            </a:r>
          </a:p>
          <a:p>
            <a:r>
              <a:rPr lang="en-GB" sz="2000" dirty="0"/>
              <a:t>Detecting changes in data and model performance</a:t>
            </a:r>
          </a:p>
          <a:p>
            <a:r>
              <a:rPr lang="en-GB" sz="2000" dirty="0"/>
              <a:t>Detecting data errors </a:t>
            </a:r>
          </a:p>
        </p:txBody>
      </p:sp>
    </p:spTree>
    <p:extLst>
      <p:ext uri="{BB962C8B-B14F-4D97-AF65-F5344CB8AC3E}">
        <p14:creationId xmlns:p14="http://schemas.microsoft.com/office/powerpoint/2010/main" val="104555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49B9-0110-4011-9F44-24C3A1E4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57BEF-8517-4D66-A839-0AB193F584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Large &amp; small data volumes: from &lt; 1k rows to 500k rows</a:t>
            </a:r>
          </a:p>
          <a:p>
            <a:r>
              <a:rPr lang="en-GB" sz="2400" dirty="0"/>
              <a:t>Balanced &amp; very unbalanced (1:10,000) data </a:t>
            </a:r>
            <a:br>
              <a:rPr lang="en-GB" sz="2400" dirty="0"/>
            </a:br>
            <a:r>
              <a:rPr lang="en-GB" sz="2400" dirty="0"/>
              <a:t>(ratio of positive to negative examples)</a:t>
            </a:r>
          </a:p>
          <a:p>
            <a:r>
              <a:rPr lang="en-GB" sz="2400" dirty="0"/>
              <a:t>Making configuration easy</a:t>
            </a:r>
          </a:p>
          <a:p>
            <a:r>
              <a:rPr lang="en-GB" sz="2400" dirty="0"/>
              <a:t>Automating defaults</a:t>
            </a:r>
          </a:p>
          <a:p>
            <a:pPr marL="11430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33973989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1006</Words>
  <Application>Microsoft Office PowerPoint</Application>
  <PresentationFormat>On-screen Show (16:9)</PresentationFormat>
  <Paragraphs>154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Comfortaa</vt:lpstr>
      <vt:lpstr>Arial</vt:lpstr>
      <vt:lpstr>Alfa Slab One</vt:lpstr>
      <vt:lpstr>Palatino</vt:lpstr>
      <vt:lpstr>Proxima Nova</vt:lpstr>
      <vt:lpstr>Gameday</vt:lpstr>
      <vt:lpstr>How We Use  R in Production</vt:lpstr>
      <vt:lpstr>What Sidetrade Sales &amp; Marketing Do</vt:lpstr>
      <vt:lpstr>What is the Data?</vt:lpstr>
      <vt:lpstr>Overall Architecture </vt:lpstr>
      <vt:lpstr>Overall Architecture </vt:lpstr>
      <vt:lpstr>How We call R</vt:lpstr>
      <vt:lpstr>R Markdown is Key</vt:lpstr>
      <vt:lpstr>Challenges</vt:lpstr>
      <vt:lpstr>Challenges (continued)</vt:lpstr>
      <vt:lpstr>Detecting Dodgy Data</vt:lpstr>
      <vt:lpstr>Preventing Perilous Predictions</vt:lpstr>
      <vt:lpstr>Example Reports</vt:lpstr>
      <vt:lpstr>Coding Principles</vt:lpstr>
      <vt:lpstr>Key packages</vt:lpstr>
      <vt:lpstr>Key packages - Reporting</vt:lpstr>
      <vt:lpstr>Key packages - Data manipulation</vt:lpstr>
      <vt:lpstr>Key packages - Modelling</vt:lpstr>
      <vt:lpstr>Key Packages - Misc</vt:lpstr>
      <vt:lpstr>Thanks!</vt:lpstr>
      <vt:lpstr>Example Diagnostic Charts </vt:lpstr>
      <vt:lpstr>Detecting Differences between Train &amp; Score Data</vt:lpstr>
      <vt:lpstr>Overview of Numeric Columns which Differ (using KS-Test)</vt:lpstr>
      <vt:lpstr>What Variables Influence Model?</vt:lpstr>
      <vt:lpstr>What Values of Variable Matter?</vt:lpstr>
      <vt:lpstr>What Influences an Individual Prediction?</vt:lpstr>
      <vt:lpstr>Comparing Distributions of Predictions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We Use  R in Production</dc:title>
  <cp:lastModifiedBy>Andy PRYKE</cp:lastModifiedBy>
  <cp:revision>45</cp:revision>
  <dcterms:modified xsi:type="dcterms:W3CDTF">2019-06-13T01:39:30Z</dcterms:modified>
</cp:coreProperties>
</file>