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hftXJ0uw0QUcAP7vPOZrzggaO8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Copy%20of%20employee_data(1).cs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employee_data(1).csv.xlsx]Sheet3!PivotTable2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780934922089804E-2"/>
          <c:y val="0.33635333893928199"/>
          <c:w val="0.65403299725022901"/>
          <c:h val="0.4598867526329790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13</c:v>
                </c:pt>
                <c:pt idx="1">
                  <c:v>15</c:v>
                </c:pt>
                <c:pt idx="2">
                  <c:v>8</c:v>
                </c:pt>
                <c:pt idx="3">
                  <c:v>12</c:v>
                </c:pt>
                <c:pt idx="4">
                  <c:v>15</c:v>
                </c:pt>
                <c:pt idx="5">
                  <c:v>11</c:v>
                </c:pt>
                <c:pt idx="6">
                  <c:v>14</c:v>
                </c:pt>
                <c:pt idx="7">
                  <c:v>19</c:v>
                </c:pt>
                <c:pt idx="8">
                  <c:v>17</c:v>
                </c:pt>
                <c:pt idx="9">
                  <c:v>16</c:v>
                </c:pt>
              </c:numCache>
            </c:numRef>
          </c:val>
          <c:extLst>
            <c:ext xmlns:c16="http://schemas.microsoft.com/office/drawing/2014/chart" uri="{C3380CC4-5D6E-409C-BE32-E72D297353CC}">
              <c16:uniqueId val="{00000000-878D-B148-9391-0DBCA7B1067F}"/>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c:v>
                </c:pt>
                <c:pt idx="1">
                  <c:v>31</c:v>
                </c:pt>
                <c:pt idx="2">
                  <c:v>29</c:v>
                </c:pt>
                <c:pt idx="3">
                  <c:v>24</c:v>
                </c:pt>
                <c:pt idx="4">
                  <c:v>33</c:v>
                </c:pt>
                <c:pt idx="5">
                  <c:v>25</c:v>
                </c:pt>
                <c:pt idx="6">
                  <c:v>22</c:v>
                </c:pt>
                <c:pt idx="7">
                  <c:v>18</c:v>
                </c:pt>
                <c:pt idx="8">
                  <c:v>18</c:v>
                </c:pt>
                <c:pt idx="9">
                  <c:v>33</c:v>
                </c:pt>
              </c:numCache>
            </c:numRef>
          </c:val>
          <c:extLst>
            <c:ext xmlns:c16="http://schemas.microsoft.com/office/drawing/2014/chart" uri="{C3380CC4-5D6E-409C-BE32-E72D297353CC}">
              <c16:uniqueId val="{00000001-878D-B148-9391-0DBCA7B1067F}"/>
            </c:ext>
          </c:extLst>
        </c:ser>
        <c:ser>
          <c:idx val="2"/>
          <c:order val="2"/>
          <c:tx>
            <c:strRef>
              <c:f>Sheet3!$D$3:$D$4</c:f>
              <c:strCache>
                <c:ptCount val="1"/>
                <c:pt idx="0">
                  <c:v>MED</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43</c:v>
                </c:pt>
                <c:pt idx="1">
                  <c:v>46</c:v>
                </c:pt>
                <c:pt idx="2">
                  <c:v>53</c:v>
                </c:pt>
                <c:pt idx="3">
                  <c:v>49</c:v>
                </c:pt>
                <c:pt idx="4">
                  <c:v>65</c:v>
                </c:pt>
                <c:pt idx="5">
                  <c:v>48</c:v>
                </c:pt>
                <c:pt idx="6">
                  <c:v>48</c:v>
                </c:pt>
                <c:pt idx="7">
                  <c:v>58</c:v>
                </c:pt>
                <c:pt idx="8">
                  <c:v>57</c:v>
                </c:pt>
                <c:pt idx="9">
                  <c:v>53</c:v>
                </c:pt>
              </c:numCache>
            </c:numRef>
          </c:val>
          <c:extLst>
            <c:ext xmlns:c16="http://schemas.microsoft.com/office/drawing/2014/chart" uri="{C3380CC4-5D6E-409C-BE32-E72D297353CC}">
              <c16:uniqueId val="{00000002-878D-B148-9391-0DBCA7B1067F}"/>
            </c:ext>
          </c:extLst>
        </c:ser>
        <c:ser>
          <c:idx val="3"/>
          <c:order val="3"/>
          <c:tx>
            <c:strRef>
              <c:f>Sheet3!$E$3:$E$4</c:f>
              <c:strCache>
                <c:ptCount val="1"/>
                <c:pt idx="0">
                  <c:v>VERYHIGH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9</c:v>
                </c:pt>
                <c:pt idx="1">
                  <c:v>3</c:v>
                </c:pt>
                <c:pt idx="2">
                  <c:v>10</c:v>
                </c:pt>
                <c:pt idx="3">
                  <c:v>13</c:v>
                </c:pt>
                <c:pt idx="4">
                  <c:v>13</c:v>
                </c:pt>
                <c:pt idx="5">
                  <c:v>6</c:v>
                </c:pt>
                <c:pt idx="6">
                  <c:v>11</c:v>
                </c:pt>
                <c:pt idx="7">
                  <c:v>11</c:v>
                </c:pt>
                <c:pt idx="8">
                  <c:v>6</c:v>
                </c:pt>
                <c:pt idx="9">
                  <c:v>10</c:v>
                </c:pt>
              </c:numCache>
            </c:numRef>
          </c:val>
          <c:extLst>
            <c:ext xmlns:c16="http://schemas.microsoft.com/office/drawing/2014/chart" uri="{C3380CC4-5D6E-409C-BE32-E72D297353CC}">
              <c16:uniqueId val="{00000003-878D-B148-9391-0DBCA7B1067F}"/>
            </c:ext>
          </c:extLst>
        </c:ser>
        <c:dLbls>
          <c:showLegendKey val="0"/>
          <c:showVal val="0"/>
          <c:showCatName val="0"/>
          <c:showSerName val="0"/>
          <c:showPercent val="0"/>
          <c:showBubbleSize val="0"/>
        </c:dLbls>
        <c:gapWidth val="246"/>
        <c:overlap val="-28"/>
        <c:axId val="64946346"/>
        <c:axId val="53678277"/>
      </c:barChart>
      <c:catAx>
        <c:axId val="6494634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3678277"/>
        <c:crosses val="autoZero"/>
        <c:auto val="1"/>
        <c:lblAlgn val="ctr"/>
        <c:lblOffset val="100"/>
        <c:noMultiLvlLbl val="0"/>
      </c:catAx>
      <c:valAx>
        <c:axId val="5367827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494634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16"/>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16"/>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1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rot="3975634">
            <a:off x="8261084" y="2362537"/>
            <a:ext cx="62597" cy="46367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7" name="Google Shape;67;p1"/>
          <p:cNvSpPr txBox="1"/>
          <p:nvPr/>
        </p:nvSpPr>
        <p:spPr>
          <a:xfrm>
            <a:off x="0" y="2724716"/>
            <a:ext cx="11504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8" name="Google Shape;68;p1"/>
          <p:cNvSpPr txBox="1"/>
          <p:nvPr/>
        </p:nvSpPr>
        <p:spPr>
          <a:xfrm>
            <a:off x="2819400" y="2904176"/>
            <a:ext cx="121920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STUDENT NAME : MONIKA A</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REGISTER NO : 312207077</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DEPARTMENT: III-YEAR B.COM GENERAL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COLLEGE NAME: AGURCHAND MANMULL JAIN COLLEGE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n-US"/>
              <a:t>EXPLANATION</a:t>
            </a:r>
            <a:endParaRPr/>
          </a:p>
        </p:txBody>
      </p:sp>
      <p:grpSp>
        <p:nvGrpSpPr>
          <p:cNvPr id="189" name="Google Shape;189;p10"/>
          <p:cNvGrpSpPr/>
          <p:nvPr/>
        </p:nvGrpSpPr>
        <p:grpSpPr>
          <a:xfrm>
            <a:off x="2101760" y="1107840"/>
            <a:ext cx="5993498" cy="5645267"/>
            <a:chOff x="1316612" y="53951"/>
            <a:chExt cx="5993498" cy="5645267"/>
          </a:xfrm>
        </p:grpSpPr>
        <p:sp>
          <p:nvSpPr>
            <p:cNvPr id="190" name="Google Shape;190;p10"/>
            <p:cNvSpPr/>
            <p:nvPr/>
          </p:nvSpPr>
          <p:spPr>
            <a:xfrm rot="5400000">
              <a:off x="1541251" y="1385216"/>
              <a:ext cx="996119" cy="1134046"/>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a:off x="1316612" y="53951"/>
              <a:ext cx="1676878" cy="1678372"/>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txBox="1"/>
            <p:nvPr/>
          </p:nvSpPr>
          <p:spPr>
            <a:xfrm>
              <a:off x="1398485" y="135824"/>
              <a:ext cx="1513132" cy="1514626"/>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Create the performance level for showing rating employee by using the Formula of =@IFS(Z3&gt;=5,”VERYHIGH”,Z3&gt;=4,”HIGH”,Z3&gt;=3,”MED”,TRUE,”LOW”)Drag the value each every row to apply it for all.</a:t>
              </a:r>
              <a:endParaRPr sz="200">
                <a:solidFill>
                  <a:schemeClr val="lt1"/>
                </a:solidFill>
                <a:latin typeface="Calibri"/>
                <a:ea typeface="Calibri"/>
                <a:cs typeface="Calibri"/>
                <a:sym typeface="Calibri"/>
              </a:endParaRPr>
            </a:p>
            <a:p>
              <a:pPr indent="0" lvl="0" marL="0" marR="0" rtl="0" algn="ctr">
                <a:lnSpc>
                  <a:spcPct val="90000"/>
                </a:lnSpc>
                <a:spcBef>
                  <a:spcPts val="368"/>
                </a:spcBef>
                <a:spcAft>
                  <a:spcPts val="0"/>
                </a:spcAft>
                <a:buClr>
                  <a:schemeClr val="dk1"/>
                </a:buClr>
                <a:buSzPts val="100"/>
                <a:buFont typeface="Calibri"/>
                <a:buNone/>
              </a:pPr>
              <a:r>
                <a:t/>
              </a:r>
              <a:endParaRPr sz="100">
                <a:solidFill>
                  <a:schemeClr val="lt1"/>
                </a:solidFill>
                <a:latin typeface="Calibri"/>
                <a:ea typeface="Calibri"/>
                <a:cs typeface="Calibri"/>
                <a:sym typeface="Calibri"/>
              </a:endParaRPr>
            </a:p>
            <a:p>
              <a:pPr indent="0" lvl="0" marL="0" marR="0" rtl="0" algn="ctr">
                <a:lnSpc>
                  <a:spcPct val="90000"/>
                </a:lnSpc>
                <a:spcBef>
                  <a:spcPts val="35"/>
                </a:spcBef>
                <a:spcAft>
                  <a:spcPts val="0"/>
                </a:spcAft>
                <a:buClr>
                  <a:schemeClr val="dk1"/>
                </a:buClr>
                <a:buSzPts val="100"/>
                <a:buFont typeface="Calibri"/>
                <a:buNone/>
              </a:pPr>
              <a:r>
                <a:t/>
              </a:r>
              <a:endParaRPr sz="100">
                <a:solidFill>
                  <a:schemeClr val="lt1"/>
                </a:solidFill>
                <a:latin typeface="Calibri"/>
                <a:ea typeface="Calibri"/>
                <a:cs typeface="Calibri"/>
                <a:sym typeface="Calibri"/>
              </a:endParaRPr>
            </a:p>
          </p:txBody>
        </p:sp>
        <p:sp>
          <p:nvSpPr>
            <p:cNvPr id="193" name="Google Shape;193;p10"/>
            <p:cNvSpPr/>
            <p:nvPr/>
          </p:nvSpPr>
          <p:spPr>
            <a:xfrm>
              <a:off x="2954218" y="392942"/>
              <a:ext cx="1219601" cy="9486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txBox="1"/>
            <p:nvPr/>
          </p:nvSpPr>
          <p:spPr>
            <a:xfrm>
              <a:off x="2954218" y="392942"/>
              <a:ext cx="1219601" cy="948685"/>
            </a:xfrm>
            <a:prstGeom prst="rect">
              <a:avLst/>
            </a:prstGeom>
            <a:noFill/>
            <a:ln>
              <a:noFill/>
            </a:ln>
          </p:spPr>
          <p:txBody>
            <a:bodyPr anchorCtr="0" anchor="ctr" bIns="137150" lIns="137150" spcFirstLastPara="1" rIns="137150" wrap="square" tIns="137150">
              <a:noAutofit/>
            </a:bodyPr>
            <a:lstStyle/>
            <a:p>
              <a:pPr indent="-107950" lvl="1" marL="28575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195" name="Google Shape;195;p10"/>
            <p:cNvSpPr/>
            <p:nvPr/>
          </p:nvSpPr>
          <p:spPr>
            <a:xfrm rot="5400000">
              <a:off x="3023991" y="2793342"/>
              <a:ext cx="996119" cy="1134046"/>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a:off x="2667650" y="1599518"/>
              <a:ext cx="1861738" cy="1352970"/>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txBox="1"/>
            <p:nvPr/>
          </p:nvSpPr>
          <p:spPr>
            <a:xfrm>
              <a:off x="2733708" y="1665576"/>
              <a:ext cx="1729622" cy="1220854"/>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chemeClr val="lt1"/>
                </a:buClr>
                <a:buSzPts val="900"/>
                <a:buFont typeface="Calibri"/>
                <a:buNone/>
              </a:pPr>
              <a:r>
                <a:rPr lang="en-US" sz="900">
                  <a:solidFill>
                    <a:schemeClr val="lt1"/>
                  </a:solidFill>
                  <a:latin typeface="Calibri"/>
                  <a:ea typeface="Calibri"/>
                  <a:cs typeface="Calibri"/>
                  <a:sym typeface="Calibri"/>
                </a:rPr>
                <a:t>To summarize this you have to create pivot table in that enter</a:t>
              </a:r>
              <a:endParaRPr sz="900">
                <a:solidFill>
                  <a:schemeClr val="lt1"/>
                </a:solidFill>
                <a:latin typeface="Calibri"/>
                <a:ea typeface="Calibri"/>
                <a:cs typeface="Calibri"/>
                <a:sym typeface="Calibri"/>
              </a:endParaRPr>
            </a:p>
            <a:p>
              <a:pPr indent="0" lvl="0" marL="0" marR="0" rtl="0" algn="l">
                <a:lnSpc>
                  <a:spcPct val="90000"/>
                </a:lnSpc>
                <a:spcBef>
                  <a:spcPts val="315"/>
                </a:spcBef>
                <a:spcAft>
                  <a:spcPts val="0"/>
                </a:spcAft>
                <a:buClr>
                  <a:schemeClr val="lt1"/>
                </a:buClr>
                <a:buSzPts val="900"/>
                <a:buFont typeface="Calibri"/>
                <a:buNone/>
              </a:pPr>
              <a:r>
                <a:rPr lang="en-US" sz="900">
                  <a:solidFill>
                    <a:schemeClr val="lt1"/>
                  </a:solidFill>
                  <a:latin typeface="Calibri"/>
                  <a:ea typeface="Calibri"/>
                  <a:cs typeface="Calibri"/>
                  <a:sym typeface="Calibri"/>
                </a:rPr>
                <a:t>Enter business until in rows, performance level in columns, put gender in</a:t>
              </a:r>
              <a:endParaRPr sz="900">
                <a:solidFill>
                  <a:schemeClr val="lt1"/>
                </a:solidFill>
                <a:latin typeface="Calibri"/>
                <a:ea typeface="Calibri"/>
                <a:cs typeface="Calibri"/>
                <a:sym typeface="Calibri"/>
              </a:endParaRPr>
            </a:p>
            <a:p>
              <a:pPr indent="0" lvl="0" marL="0" marR="0" rtl="0" algn="l">
                <a:lnSpc>
                  <a:spcPct val="90000"/>
                </a:lnSpc>
                <a:spcBef>
                  <a:spcPts val="315"/>
                </a:spcBef>
                <a:spcAft>
                  <a:spcPts val="0"/>
                </a:spcAft>
                <a:buClr>
                  <a:schemeClr val="lt1"/>
                </a:buClr>
                <a:buSzPts val="900"/>
                <a:buFont typeface="Calibri"/>
                <a:buNone/>
              </a:pPr>
              <a:r>
                <a:rPr lang="en-US" sz="900">
                  <a:solidFill>
                    <a:schemeClr val="lt1"/>
                  </a:solidFill>
                  <a:latin typeface="Calibri"/>
                  <a:ea typeface="Calibri"/>
                  <a:cs typeface="Calibri"/>
                  <a:sym typeface="Calibri"/>
                </a:rPr>
                <a:t> Filters and remove the blank in the filter</a:t>
              </a:r>
              <a:endParaRPr sz="900">
                <a:solidFill>
                  <a:schemeClr val="lt1"/>
                </a:solidFill>
                <a:latin typeface="Calibri"/>
                <a:ea typeface="Calibri"/>
                <a:cs typeface="Calibri"/>
                <a:sym typeface="Calibri"/>
              </a:endParaRPr>
            </a:p>
          </p:txBody>
        </p:sp>
        <p:sp>
          <p:nvSpPr>
            <p:cNvPr id="198" name="Google Shape;198;p10"/>
            <p:cNvSpPr/>
            <p:nvPr/>
          </p:nvSpPr>
          <p:spPr>
            <a:xfrm>
              <a:off x="4436959" y="1801068"/>
              <a:ext cx="1219601" cy="9486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txBox="1"/>
            <p:nvPr/>
          </p:nvSpPr>
          <p:spPr>
            <a:xfrm>
              <a:off x="4436959" y="1801068"/>
              <a:ext cx="1219601" cy="948685"/>
            </a:xfrm>
            <a:prstGeom prst="rect">
              <a:avLst/>
            </a:prstGeom>
            <a:noFill/>
            <a:ln>
              <a:noFill/>
            </a:ln>
          </p:spPr>
          <p:txBody>
            <a:bodyPr anchorCtr="0" anchor="ctr" bIns="137150" lIns="137150" spcFirstLastPara="1" rIns="137150" wrap="square" tIns="137150">
              <a:noAutofit/>
            </a:bodyPr>
            <a:lstStyle/>
            <a:p>
              <a:pPr indent="-107950" lvl="1" marL="28575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200" name="Google Shape;200;p10"/>
            <p:cNvSpPr/>
            <p:nvPr/>
          </p:nvSpPr>
          <p:spPr>
            <a:xfrm rot="5400000">
              <a:off x="4500644" y="4176654"/>
              <a:ext cx="996119" cy="1134046"/>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a:off x="3848368" y="2935235"/>
              <a:ext cx="2034423" cy="1303344"/>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txBox="1"/>
            <p:nvPr/>
          </p:nvSpPr>
          <p:spPr>
            <a:xfrm>
              <a:off x="3912003" y="2998870"/>
              <a:ext cx="1907153" cy="1176074"/>
            </a:xfrm>
            <a:prstGeom prst="rect">
              <a:avLst/>
            </a:prstGeom>
            <a:noFill/>
            <a:ln>
              <a:noFill/>
            </a:ln>
          </p:spPr>
          <p:txBody>
            <a:bodyPr anchorCtr="0" anchor="ctr" bIns="38100" lIns="38100" spcFirstLastPara="1" rIns="38100" wrap="square" tIns="38100">
              <a:noAutofit/>
            </a:bodyPr>
            <a:lstStyle/>
            <a:p>
              <a:pPr indent="0" lvl="0" marL="0" marR="0" rtl="0" algn="l">
                <a:lnSpc>
                  <a:spcPct val="90000"/>
                </a:lnSpc>
                <a:spcBef>
                  <a:spcPts val="0"/>
                </a:spcBef>
                <a:spcAft>
                  <a:spcPts val="0"/>
                </a:spcAft>
                <a:buClr>
                  <a:schemeClr val="lt1"/>
                </a:buClr>
                <a:buSzPts val="1000"/>
                <a:buFont typeface="Calibri"/>
                <a:buNone/>
              </a:pPr>
              <a:r>
                <a:rPr lang="en-US" sz="1000">
                  <a:solidFill>
                    <a:schemeClr val="lt1"/>
                  </a:solidFill>
                  <a:latin typeface="Calibri"/>
                  <a:ea typeface="Calibri"/>
                  <a:cs typeface="Calibri"/>
                  <a:sym typeface="Calibri"/>
                </a:rPr>
                <a:t>Slicer option is used to know what type of employee are working in the Organizations When click on  any type it generated in the pivot table too. </a:t>
              </a:r>
              <a:endParaRPr sz="1000">
                <a:solidFill>
                  <a:schemeClr val="lt1"/>
                </a:solidFill>
                <a:latin typeface="Calibri"/>
                <a:ea typeface="Calibri"/>
                <a:cs typeface="Calibri"/>
                <a:sym typeface="Calibri"/>
              </a:endParaRPr>
            </a:p>
          </p:txBody>
        </p:sp>
        <p:sp>
          <p:nvSpPr>
            <p:cNvPr id="203" name="Google Shape;203;p10"/>
            <p:cNvSpPr/>
            <p:nvPr/>
          </p:nvSpPr>
          <p:spPr>
            <a:xfrm>
              <a:off x="5913612" y="3184380"/>
              <a:ext cx="1219601" cy="9486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txBox="1"/>
            <p:nvPr/>
          </p:nvSpPr>
          <p:spPr>
            <a:xfrm>
              <a:off x="5913612" y="3184380"/>
              <a:ext cx="1219601" cy="948685"/>
            </a:xfrm>
            <a:prstGeom prst="rect">
              <a:avLst/>
            </a:prstGeom>
            <a:noFill/>
            <a:ln>
              <a:noFill/>
            </a:ln>
          </p:spPr>
          <p:txBody>
            <a:bodyPr anchorCtr="0" anchor="ctr" bIns="137150" lIns="137150" spcFirstLastPara="1" rIns="137150" wrap="square" tIns="137150">
              <a:noAutofit/>
            </a:bodyPr>
            <a:lstStyle/>
            <a:p>
              <a:pPr indent="-107950" lvl="1" marL="28575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205" name="Google Shape;205;p10"/>
            <p:cNvSpPr/>
            <p:nvPr/>
          </p:nvSpPr>
          <p:spPr>
            <a:xfrm>
              <a:off x="5448272" y="4390956"/>
              <a:ext cx="1861838" cy="1308262"/>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txBox="1"/>
            <p:nvPr/>
          </p:nvSpPr>
          <p:spPr>
            <a:xfrm>
              <a:off x="5512148" y="4454832"/>
              <a:ext cx="1734086" cy="1180510"/>
            </a:xfrm>
            <a:prstGeom prst="rect">
              <a:avLst/>
            </a:prstGeom>
            <a:noFill/>
            <a:ln>
              <a:noFill/>
            </a:ln>
          </p:spPr>
          <p:txBody>
            <a:bodyPr anchorCtr="0" anchor="ctr" bIns="30475" lIns="30475" spcFirstLastPara="1" rIns="30475" wrap="square" tIns="30475">
              <a:noAutofit/>
            </a:bodyPr>
            <a:lstStyle/>
            <a:p>
              <a:pPr indent="0" lvl="0" marL="0" marR="0" rtl="0" algn="l">
                <a:lnSpc>
                  <a:spcPct val="9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Create the graph using the pivot table in that you have trend line show which </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lt1"/>
                </a:buClr>
                <a:buSzPts val="800"/>
                <a:buFont typeface="Calibri"/>
                <a:buNone/>
              </a:pPr>
              <a:r>
                <a:rPr lang="en-US" sz="800">
                  <a:solidFill>
                    <a:schemeClr val="lt1"/>
                  </a:solidFill>
                  <a:latin typeface="Calibri"/>
                  <a:ea typeface="Calibri"/>
                  <a:cs typeface="Calibri"/>
                  <a:sym typeface="Calibri"/>
                </a:rPr>
                <a:t>Higher whether Very high, High,Med,Low.</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dk1"/>
                </a:buClr>
                <a:buSzPts val="800"/>
                <a:buFont typeface="Calibri"/>
                <a:buNone/>
              </a:pPr>
              <a:r>
                <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lt1"/>
                </a:buClr>
                <a:buSzPts val="800"/>
                <a:buFont typeface="Calibri"/>
                <a:buNone/>
              </a:pPr>
              <a:r>
                <a:rPr lang="en-US" sz="800">
                  <a:solidFill>
                    <a:schemeClr val="lt1"/>
                  </a:solidFill>
                  <a:latin typeface="Calibri"/>
                  <a:ea typeface="Calibri"/>
                  <a:cs typeface="Calibri"/>
                  <a:sym typeface="Calibri"/>
                </a:rPr>
                <a:t>This analysis to find performance of employees .</a:t>
              </a:r>
              <a:endParaRPr sz="800">
                <a:solidFill>
                  <a:schemeClr val="lt1"/>
                </a:solidFill>
                <a:latin typeface="Calibri"/>
                <a:ea typeface="Calibri"/>
                <a:cs typeface="Calibri"/>
                <a:sym typeface="Calibri"/>
              </a:endParaRPr>
            </a:p>
            <a:p>
              <a:pPr indent="0" lvl="0" marL="0" marR="0" rtl="0" algn="l">
                <a:lnSpc>
                  <a:spcPct val="90000"/>
                </a:lnSpc>
                <a:spcBef>
                  <a:spcPts val="280"/>
                </a:spcBef>
                <a:spcAft>
                  <a:spcPts val="0"/>
                </a:spcAft>
                <a:buClr>
                  <a:schemeClr val="dk1"/>
                </a:buClr>
                <a:buSzPts val="800"/>
                <a:buFont typeface="Calibri"/>
                <a:buNone/>
              </a:pPr>
              <a:r>
                <a:t/>
              </a:r>
              <a:endParaRPr sz="800">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1"/>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6" name="Google Shape;216;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7" name="Google Shape;217;p11"/>
          <p:cNvSpPr txBox="1"/>
          <p:nvPr/>
        </p:nvSpPr>
        <p:spPr>
          <a:xfrm>
            <a:off x="755332" y="1297289"/>
            <a:ext cx="8598218" cy="45224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8" name="Google Shape;218;p11"/>
          <p:cNvGraphicFramePr/>
          <p:nvPr/>
        </p:nvGraphicFramePr>
        <p:xfrm>
          <a:off x="881653" y="1143634"/>
          <a:ext cx="9144000" cy="4417077"/>
        </p:xfrm>
        <a:graphic>
          <a:graphicData uri="http://schemas.openxmlformats.org/drawingml/2006/chart">
            <c:chart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2" name="Google Shape;92;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3" name="Google Shape;93;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8" name="Google Shape;118;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4"/>
          <p:cNvGrpSpPr/>
          <p:nvPr/>
        </p:nvGrpSpPr>
        <p:grpSpPr>
          <a:xfrm>
            <a:off x="7991475" y="2933700"/>
            <a:ext cx="2762250" cy="3257550"/>
            <a:chOff x="7991475" y="2933700"/>
            <a:chExt cx="2762250" cy="3257550"/>
          </a:xfrm>
        </p:grpSpPr>
        <p:sp>
          <p:nvSpPr>
            <p:cNvPr id="125" name="Google Shape;125;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4"/>
          <p:cNvSpPr/>
          <p:nvPr/>
        </p:nvSpPr>
        <p:spPr>
          <a:xfrm flipH="1">
            <a:off x="777338" y="1695449"/>
            <a:ext cx="6200583" cy="2763195"/>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Employees performance analysis know employees  performance, And  to help them by giving incentives to them.  The employee helps us to track whether  employees working effectively or not by rating them.Effective or not. This performance helps us to growth ourEconomy of our company.</a:t>
            </a:r>
            <a:endParaRPr/>
          </a:p>
        </p:txBody>
      </p:sp>
      <p:sp>
        <p:nvSpPr>
          <p:cNvPr id="129" name="Google Shape;129;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0" name="Google Shape;130;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flipH="1">
            <a:off x="676275" y="1695449"/>
            <a:ext cx="7485311" cy="4022700"/>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856462" y="1921966"/>
            <a:ext cx="7166579" cy="452431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 Employees performance analysis is to know</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Performance by rating it.</a:t>
            </a:r>
            <a:endParaRPr/>
          </a:p>
          <a:p>
            <a:pPr indent="-342900" lvl="0" marL="342900" marR="0" rtl="0" algn="l">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Create pivot table to analysis what are the</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Fields that you going to insert for business </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Purpose.</a:t>
            </a:r>
            <a:endParaRPr/>
          </a:p>
          <a:p>
            <a:pPr indent="-342900" lvl="0" marL="342900" marR="0" rtl="0" algn="l">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According to  this I have inserted gender wise, performance rating, business unit, employ first name</a:t>
            </a:r>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For analyzing the performance of employee.</a:t>
            </a:r>
            <a:endParaRPr/>
          </a:p>
          <a:p>
            <a:pPr indent="-190500" lvl="0" marL="342900" marR="0" rtl="0" algn="l">
              <a:spcBef>
                <a:spcPts val="0"/>
              </a:spcBef>
              <a:spcAft>
                <a:spcPts val="0"/>
              </a:spcAft>
              <a:buClr>
                <a:schemeClr val="dk1"/>
              </a:buClr>
              <a:buSzPts val="2400"/>
              <a:buFont typeface="Arial"/>
              <a:buNone/>
            </a:pPr>
            <a:r>
              <a:t/>
            </a:r>
            <a:endParaRPr sz="2400">
              <a:solidFill>
                <a:srgbClr val="0D0D0D"/>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D0D0D"/>
                </a:solidFill>
                <a:latin typeface="Times New Roman"/>
                <a:ea typeface="Times New Roman"/>
                <a:cs typeface="Times New Roman"/>
                <a:sym typeface="Times New Roman"/>
              </a:rPr>
              <a:t> </a:t>
            </a:r>
            <a:endParaRPr b="0" i="0" sz="24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flipH="1">
            <a:off x="466017" y="1695449"/>
            <a:ext cx="9068507" cy="4777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5" name="Google Shape;155;p6"/>
          <p:cNvPicPr preferRelativeResize="0"/>
          <p:nvPr/>
        </p:nvPicPr>
        <p:blipFill rotWithShape="1">
          <a:blip r:embed="rId4">
            <a:alphaModFix/>
          </a:blip>
          <a:srcRect b="0" l="0" r="0" t="0"/>
          <a:stretch/>
        </p:blipFill>
        <p:spPr>
          <a:xfrm>
            <a:off x="466017" y="1695449"/>
            <a:ext cx="9068507" cy="4962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3602182" y="1695449"/>
            <a:ext cx="6612397" cy="3367758"/>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Conditional formatting: it’s ueed find the missing value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Sort &amp;filter:  It is used remove missing value and to fill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IPS: This formula is used for multiple condition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to rate the employee performance through this formula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Pivot table: It is used to summarize  what we have done.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Graph: This  is used for visual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8"/>
          <p:cNvSpPr txBox="1"/>
          <p:nvPr/>
        </p:nvSpPr>
        <p:spPr>
          <a:xfrm flipH="1">
            <a:off x="409338" y="1206609"/>
            <a:ext cx="761370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Employee=kaggle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26 features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9 features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 Id  : Number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 Text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Business unit: Text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Employee type: full time, contract, part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Performance level: Very high, High,Med,Low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Gender: male, female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9" name="Google Shape;17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0" name="Google Shape;180;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1" name="Google Shape;181;p9"/>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txBox="1"/>
          <p:nvPr/>
        </p:nvSpPr>
        <p:spPr>
          <a:xfrm flipH="1">
            <a:off x="587553" y="1082469"/>
            <a:ext cx="8765996"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Collect the data which you are going to use it.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the column and fill it with color so it can be identified.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there is missing number in seIected column use conditional formatting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fill it.  Click on highlight in that more rules click on blank and choose format and click on the any color that you want to fill on the blanks.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you want to identify the missing value click on sort&amp;filter to remove the blanks it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fill the blank. Click on the column which has blank value&amp; click on sort &amp;filter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that click no fill to remove the blank.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txBox="1"/>
          <p:nvPr/>
        </p:nvSpPr>
        <p:spPr>
          <a:xfrm>
            <a:off x="8987480" y="10150343"/>
            <a:ext cx="2518338" cy="9206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