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253.xml"/>
  <Override ContentType="application/vnd.openxmlformats-officedocument.presentationml.slide+xml" PartName="/ppt/slides/slide164.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202.xml"/>
  <Override ContentType="application/vnd.openxmlformats-officedocument.presentationml.slide+xml" PartName="/ppt/slides/slide35.xml"/>
  <Override ContentType="application/vnd.openxmlformats-officedocument.presentationml.slide+xml" PartName="/ppt/slides/slide334.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237.xml"/>
  <Override ContentType="application/vnd.openxmlformats-officedocument.presentationml.slide+xml" PartName="/ppt/slides/slide5.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179.xml"/>
  <Override ContentType="application/vnd.openxmlformats-officedocument.presentationml.slide+xml" PartName="/ppt/slides/slide71.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82.xml"/>
  <Override ContentType="application/vnd.openxmlformats-officedocument.presentationml.slide+xml" PartName="/ppt/slides/slide168.xml"/>
  <Override ContentType="application/vnd.openxmlformats-officedocument.presentationml.slide+xml" PartName="/ppt/slides/slide9.xml"/>
  <Override ContentType="application/vnd.openxmlformats-officedocument.presentationml.slide+xml" PartName="/ppt/slides/slide108.xml"/>
  <Override ContentType="application/vnd.openxmlformats-officedocument.presentationml.slide+xml" PartName="/ppt/slides/slide12.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161.xml"/>
  <Override ContentType="application/vnd.openxmlformats-officedocument.presentationml.slide+xml" PartName="/ppt/slides/slide20.xml"/>
  <Override ContentType="application/vnd.openxmlformats-officedocument.presentationml.slide+xml" PartName="/ppt/slides/slide214.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206.xml"/>
  <Override ContentType="application/vnd.openxmlformats-officedocument.presentationml.slide+xml" PartName="/ppt/slides/slide249.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159.xml"/>
  <Override ContentType="application/vnd.openxmlformats-officedocument.presentationml.slide+xml" PartName="/ppt/slides/slide6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176.xml"/>
  <Override ContentType="application/vnd.openxmlformats-officedocument.presentationml.slide+xml" PartName="/ppt/slides/slide74.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25.xml"/>
  <Override ContentType="application/vnd.openxmlformats-officedocument.presentationml.slide+xml" PartName="/ppt/slides/slide2.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254.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248.xml"/>
  <Override ContentType="application/vnd.openxmlformats-officedocument.presentationml.slide+xml" PartName="/ppt/slides/slide153.xml"/>
  <Override ContentType="application/vnd.openxmlformats-officedocument.presentationml.slide+xml" PartName="/ppt/slides/slide196.xml"/>
  <Override ContentType="application/vnd.openxmlformats-officedocument.presentationml.slide+xml" PartName="/ppt/slides/slide67.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216.xml"/>
  <Override ContentType="application/vnd.openxmlformats-officedocument.presentationml.slide+xml" PartName="/ppt/slides/slide49.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221.xml"/>
  <Override ContentType="application/vnd.openxmlformats-officedocument.presentationml.slide+xml" PartName="/ppt/slides/slide40.xml"/>
  <Override ContentType="application/vnd.openxmlformats-officedocument.presentationml.slide+xml" PartName="/ppt/slides/slide169.xml"/>
  <Override ContentType="application/vnd.openxmlformats-officedocument.presentationml.slide+xml" PartName="/ppt/slides/slide73.xml"/>
  <Override ContentType="application/vnd.openxmlformats-officedocument.presentationml.slide+xml" PartName="/ppt/slides/slide258.xml"/>
  <Override ContentType="application/vnd.openxmlformats-officedocument.presentationml.slide+xml" PartName="/ppt/slides/slide126.xml"/>
  <Override ContentType="application/vnd.openxmlformats-officedocument.presentationml.slide+xml" PartName="/ppt/slides/slide30.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56.xml"/>
  <Override ContentType="application/vnd.openxmlformats-officedocument.presentationml.slide+xml" PartName="/ppt/slides/slide13.xml"/>
  <Override ContentType="application/vnd.openxmlformats-officedocument.presentationml.slide+xml" PartName="/ppt/slides/slide222.xml"/>
  <Override ContentType="application/vnd.openxmlformats-officedocument.presentationml.slide+xml" PartName="/ppt/slides/slide337.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226.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38.xml"/>
  <Override ContentType="application/vnd.openxmlformats-officedocument.presentationml.slide+xml" PartName="/ppt/slides/slide17.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90.xml"/>
  <Override ContentType="application/vnd.openxmlformats-officedocument.presentationml.slide+xml" PartName="/ppt/slides/slide174.xml"/>
  <Override ContentType="application/vnd.openxmlformats-officedocument.presentationml.slide+xml" PartName="/ppt/slides/slide227.xml"/>
  <Override ContentType="application/vnd.openxmlformats-officedocument.presentationml.slide+xml" PartName="/ppt/slides/slide219.xml"/>
  <Override ContentType="application/vnd.openxmlformats-officedocument.presentationml.slide+xml" PartName="/ppt/slides/slide33.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107.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235.xml"/>
  <Override ContentType="application/vnd.openxmlformats-officedocument.presentationml.slide+xml" PartName="/ppt/slides/slide7.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97.xml"/>
  <Override ContentType="application/vnd.openxmlformats-officedocument.presentationml.slide+xml" PartName="/ppt/slides/slide154.xml"/>
  <Override ContentType="application/vnd.openxmlformats-officedocument.presentationml.slide+xml" PartName="/ppt/slides/slide111.xml"/>
  <Override ContentType="application/vnd.openxmlformats-officedocument.presentationml.slide+xml" PartName="/ppt/slides/slide10.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266.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10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89.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238.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340.xml"/>
  <Override ContentType="application/vnd.openxmlformats-officedocument.presentationml.slide+xml" PartName="/ppt/slides/slide228.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73.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246.xml"/>
  <Override ContentType="application/vnd.openxmlformats-officedocument.presentationml.slide+xml" PartName="/ppt/slides/slide7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49.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67.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 id="578" r:id="rId328"/>
    <p:sldId id="579" r:id="rId329"/>
    <p:sldId id="580" r:id="rId330"/>
    <p:sldId id="581" r:id="rId331"/>
    <p:sldId id="582" r:id="rId332"/>
    <p:sldId id="583" r:id="rId333"/>
    <p:sldId id="584" r:id="rId334"/>
    <p:sldId id="585" r:id="rId335"/>
    <p:sldId id="586" r:id="rId336"/>
    <p:sldId id="587" r:id="rId337"/>
    <p:sldId id="588" r:id="rId338"/>
    <p:sldId id="589" r:id="rId339"/>
    <p:sldId id="590" r:id="rId340"/>
    <p:sldId id="591" r:id="rId341"/>
    <p:sldId id="592" r:id="rId342"/>
    <p:sldId id="593" r:id="rId343"/>
    <p:sldId id="594" r:id="rId344"/>
    <p:sldId id="595" r:id="rId345"/>
  </p:sldIdLst>
  <p:sldSz cy="6858000" cx="9144000"/>
  <p:notesSz cx="6858000" cy="9144000"/>
  <p:custDataLst>
    <p:tags r:id="rId346"/>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slide" Target="slides/slide292.xml"/><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slide" Target="slides/slide291.xml"/><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slide" Target="slides/slide290.xml"/><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299" Type="http://schemas.openxmlformats.org/officeDocument/2006/relationships/slide" Target="slides/slide294.xml"/><Relationship Id="rId177" Type="http://schemas.openxmlformats.org/officeDocument/2006/relationships/slide" Target="slides/slide172.xml"/><Relationship Id="rId298" Type="http://schemas.openxmlformats.org/officeDocument/2006/relationships/slide" Target="slides/slide29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140" Type="http://schemas.openxmlformats.org/officeDocument/2006/relationships/slide" Target="slides/slide135.xml"/><Relationship Id="rId261" Type="http://schemas.openxmlformats.org/officeDocument/2006/relationships/slide" Target="slides/slide256.xml"/><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346" Type="http://schemas.openxmlformats.org/officeDocument/2006/relationships/tags" Target="tags/tag1.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341" Type="http://schemas.openxmlformats.org/officeDocument/2006/relationships/slide" Target="slides/slide336.xml"/><Relationship Id="rId340" Type="http://schemas.openxmlformats.org/officeDocument/2006/relationships/slide" Target="slides/slide335.xml"/><Relationship Id="rId103" Type="http://schemas.openxmlformats.org/officeDocument/2006/relationships/slide" Target="slides/slide98.xml"/><Relationship Id="rId224" Type="http://schemas.openxmlformats.org/officeDocument/2006/relationships/slide" Target="slides/slide219.xml"/><Relationship Id="rId345" Type="http://schemas.openxmlformats.org/officeDocument/2006/relationships/slide" Target="slides/slide340.xml"/><Relationship Id="rId102" Type="http://schemas.openxmlformats.org/officeDocument/2006/relationships/slide" Target="slides/slide97.xml"/><Relationship Id="rId223" Type="http://schemas.openxmlformats.org/officeDocument/2006/relationships/slide" Target="slides/slide218.xml"/><Relationship Id="rId344" Type="http://schemas.openxmlformats.org/officeDocument/2006/relationships/slide" Target="slides/slide339.xml"/><Relationship Id="rId101" Type="http://schemas.openxmlformats.org/officeDocument/2006/relationships/slide" Target="slides/slide96.xml"/><Relationship Id="rId222" Type="http://schemas.openxmlformats.org/officeDocument/2006/relationships/slide" Target="slides/slide217.xml"/><Relationship Id="rId343" Type="http://schemas.openxmlformats.org/officeDocument/2006/relationships/slide" Target="slides/slide338.xml"/><Relationship Id="rId100" Type="http://schemas.openxmlformats.org/officeDocument/2006/relationships/slide" Target="slides/slide95.xml"/><Relationship Id="rId221" Type="http://schemas.openxmlformats.org/officeDocument/2006/relationships/slide" Target="slides/slide216.xml"/><Relationship Id="rId342" Type="http://schemas.openxmlformats.org/officeDocument/2006/relationships/slide" Target="slides/slide337.xml"/><Relationship Id="rId217" Type="http://schemas.openxmlformats.org/officeDocument/2006/relationships/slide" Target="slides/slide212.xml"/><Relationship Id="rId338" Type="http://schemas.openxmlformats.org/officeDocument/2006/relationships/slide" Target="slides/slide333.xml"/><Relationship Id="rId216" Type="http://schemas.openxmlformats.org/officeDocument/2006/relationships/slide" Target="slides/slide211.xml"/><Relationship Id="rId337" Type="http://schemas.openxmlformats.org/officeDocument/2006/relationships/slide" Target="slides/slide332.xml"/><Relationship Id="rId215" Type="http://schemas.openxmlformats.org/officeDocument/2006/relationships/slide" Target="slides/slide210.xml"/><Relationship Id="rId336" Type="http://schemas.openxmlformats.org/officeDocument/2006/relationships/slide" Target="slides/slide331.xml"/><Relationship Id="rId214" Type="http://schemas.openxmlformats.org/officeDocument/2006/relationships/slide" Target="slides/slide209.xml"/><Relationship Id="rId335" Type="http://schemas.openxmlformats.org/officeDocument/2006/relationships/slide" Target="slides/slide330.xml"/><Relationship Id="rId219" Type="http://schemas.openxmlformats.org/officeDocument/2006/relationships/slide" Target="slides/slide214.xml"/><Relationship Id="rId218" Type="http://schemas.openxmlformats.org/officeDocument/2006/relationships/slide" Target="slides/slide213.xml"/><Relationship Id="rId339" Type="http://schemas.openxmlformats.org/officeDocument/2006/relationships/slide" Target="slides/slide334.xml"/><Relationship Id="rId330" Type="http://schemas.openxmlformats.org/officeDocument/2006/relationships/slide" Target="slides/slide325.xml"/><Relationship Id="rId213" Type="http://schemas.openxmlformats.org/officeDocument/2006/relationships/slide" Target="slides/slide208.xml"/><Relationship Id="rId334" Type="http://schemas.openxmlformats.org/officeDocument/2006/relationships/slide" Target="slides/slide329.xml"/><Relationship Id="rId212" Type="http://schemas.openxmlformats.org/officeDocument/2006/relationships/slide" Target="slides/slide207.xml"/><Relationship Id="rId333" Type="http://schemas.openxmlformats.org/officeDocument/2006/relationships/slide" Target="slides/slide328.xml"/><Relationship Id="rId211" Type="http://schemas.openxmlformats.org/officeDocument/2006/relationships/slide" Target="slides/slide206.xml"/><Relationship Id="rId332" Type="http://schemas.openxmlformats.org/officeDocument/2006/relationships/slide" Target="slides/slide327.xml"/><Relationship Id="rId210" Type="http://schemas.openxmlformats.org/officeDocument/2006/relationships/slide" Target="slides/slide205.xml"/><Relationship Id="rId331" Type="http://schemas.openxmlformats.org/officeDocument/2006/relationships/slide" Target="slides/slide326.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305" Type="http://schemas.openxmlformats.org/officeDocument/2006/relationships/slide" Target="slides/slide300.xml"/><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9" Type="http://schemas.openxmlformats.org/officeDocument/2006/relationships/slide" Target="slides/slide304.xml"/><Relationship Id="rId308" Type="http://schemas.openxmlformats.org/officeDocument/2006/relationships/slide" Target="slides/slide303.xml"/><Relationship Id="rId307" Type="http://schemas.openxmlformats.org/officeDocument/2006/relationships/slide" Target="slides/slide302.xml"/><Relationship Id="rId306" Type="http://schemas.openxmlformats.org/officeDocument/2006/relationships/slide" Target="slides/slide301.xml"/><Relationship Id="rId301" Type="http://schemas.openxmlformats.org/officeDocument/2006/relationships/slide" Target="slides/slide296.xml"/><Relationship Id="rId300" Type="http://schemas.openxmlformats.org/officeDocument/2006/relationships/slide" Target="slides/slide295.xml"/><Relationship Id="rId206" Type="http://schemas.openxmlformats.org/officeDocument/2006/relationships/slide" Target="slides/slide201.xml"/><Relationship Id="rId327" Type="http://schemas.openxmlformats.org/officeDocument/2006/relationships/slide" Target="slides/slide322.xml"/><Relationship Id="rId205" Type="http://schemas.openxmlformats.org/officeDocument/2006/relationships/slide" Target="slides/slide200.xml"/><Relationship Id="rId326" Type="http://schemas.openxmlformats.org/officeDocument/2006/relationships/slide" Target="slides/slide321.xml"/><Relationship Id="rId204" Type="http://schemas.openxmlformats.org/officeDocument/2006/relationships/slide" Target="slides/slide199.xml"/><Relationship Id="rId325" Type="http://schemas.openxmlformats.org/officeDocument/2006/relationships/slide" Target="slides/slide320.xml"/><Relationship Id="rId203" Type="http://schemas.openxmlformats.org/officeDocument/2006/relationships/slide" Target="slides/slide198.xml"/><Relationship Id="rId324" Type="http://schemas.openxmlformats.org/officeDocument/2006/relationships/slide" Target="slides/slide319.xml"/><Relationship Id="rId209" Type="http://schemas.openxmlformats.org/officeDocument/2006/relationships/slide" Target="slides/slide204.xml"/><Relationship Id="rId208" Type="http://schemas.openxmlformats.org/officeDocument/2006/relationships/slide" Target="slides/slide203.xml"/><Relationship Id="rId329" Type="http://schemas.openxmlformats.org/officeDocument/2006/relationships/slide" Target="slides/slide324.xml"/><Relationship Id="rId207" Type="http://schemas.openxmlformats.org/officeDocument/2006/relationships/slide" Target="slides/slide202.xml"/><Relationship Id="rId328" Type="http://schemas.openxmlformats.org/officeDocument/2006/relationships/slide" Target="slides/slide323.xml"/><Relationship Id="rId202" Type="http://schemas.openxmlformats.org/officeDocument/2006/relationships/slide" Target="slides/slide197.xml"/><Relationship Id="rId323" Type="http://schemas.openxmlformats.org/officeDocument/2006/relationships/slide" Target="slides/slide318.xml"/><Relationship Id="rId201" Type="http://schemas.openxmlformats.org/officeDocument/2006/relationships/slide" Target="slides/slide196.xml"/><Relationship Id="rId322" Type="http://schemas.openxmlformats.org/officeDocument/2006/relationships/slide" Target="slides/slide317.xml"/><Relationship Id="rId200" Type="http://schemas.openxmlformats.org/officeDocument/2006/relationships/slide" Target="slides/slide195.xml"/><Relationship Id="rId321" Type="http://schemas.openxmlformats.org/officeDocument/2006/relationships/slide" Target="slides/slide316.xml"/><Relationship Id="rId320" Type="http://schemas.openxmlformats.org/officeDocument/2006/relationships/slide" Target="slides/slide315.xml"/><Relationship Id="rId316" Type="http://schemas.openxmlformats.org/officeDocument/2006/relationships/slide" Target="slides/slide311.xml"/><Relationship Id="rId315" Type="http://schemas.openxmlformats.org/officeDocument/2006/relationships/slide" Target="slides/slide310.xml"/><Relationship Id="rId314" Type="http://schemas.openxmlformats.org/officeDocument/2006/relationships/slide" Target="slides/slide309.xml"/><Relationship Id="rId313" Type="http://schemas.openxmlformats.org/officeDocument/2006/relationships/slide" Target="slides/slide308.xml"/><Relationship Id="rId319" Type="http://schemas.openxmlformats.org/officeDocument/2006/relationships/slide" Target="slides/slide314.xml"/><Relationship Id="rId318" Type="http://schemas.openxmlformats.org/officeDocument/2006/relationships/slide" Target="slides/slide313.xml"/><Relationship Id="rId317" Type="http://schemas.openxmlformats.org/officeDocument/2006/relationships/slide" Target="slides/slide312.xml"/><Relationship Id="rId312" Type="http://schemas.openxmlformats.org/officeDocument/2006/relationships/slide" Target="slides/slide307.xml"/><Relationship Id="rId311" Type="http://schemas.openxmlformats.org/officeDocument/2006/relationships/slide" Target="slides/slide306.xml"/><Relationship Id="rId310" Type="http://schemas.openxmlformats.org/officeDocument/2006/relationships/slide" Target="slides/slide3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1CBF6-4397-4E14-8C08-23C6050A4E5D}" type="datetimeFigureOut">
              <a:rPr lang="en-US" smtClean="0"/>
              <a:t>2/24/2018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47DE7D-B032-4BFE-9A07-9A5480C17C3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E40035-24BB-484D-AD6D-3600C6472061}"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extLst>
      <p:ext uri="{BB962C8B-B14F-4D97-AF65-F5344CB8AC3E}">
        <p14:creationId xmlns="" xmlns:p14="http://schemas.microsoft.com/office/powerpoint/2010/main" val="1920009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40461-AF5D-45A7-8804-CF15D52FB086}" type="slidenum">
              <a:rPr lang="en-US"/>
              <a:pPr/>
              <a:t>311</a:t>
            </a:fld>
            <a:endParaRPr lang="en-US"/>
          </a:p>
        </p:txBody>
      </p:sp>
      <p:sp>
        <p:nvSpPr>
          <p:cNvPr id="616450"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16451"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solidFill>
                  <a:srgbClr val="003399"/>
                </a:solidFill>
              </a:rPr>
              <a:t>Prevention:</a:t>
            </a:r>
            <a:r>
              <a:rPr lang="en-GB"/>
              <a:t> encrypt your orders, rely on the merchant to perform checks on the caller, don’t use the Internet (?) …</a:t>
            </a:r>
          </a:p>
          <a:p>
            <a:r>
              <a:rPr lang="en-GB">
                <a:solidFill>
                  <a:srgbClr val="003399"/>
                </a:solidFill>
              </a:rPr>
              <a:t>Detection:</a:t>
            </a:r>
            <a:r>
              <a:rPr lang="en-GB"/>
              <a:t> an unauthorized transaction appears on your credit card statement</a:t>
            </a:r>
          </a:p>
          <a:p>
            <a:r>
              <a:rPr lang="en-GB">
                <a:solidFill>
                  <a:srgbClr val="003399"/>
                </a:solidFill>
              </a:rPr>
              <a:t>Reaction:</a:t>
            </a:r>
            <a:r>
              <a:rPr lang="en-GB"/>
              <a:t> complain, ask for a new card number, etc. </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97FBDE-EB68-4431-8D62-3C4B747BC246}" type="slidenum">
              <a:rPr lang="en-US"/>
              <a:pPr/>
              <a:t>312</a:t>
            </a:fld>
            <a:endParaRPr lang="en-US"/>
          </a:p>
        </p:txBody>
      </p:sp>
      <p:sp>
        <p:nvSpPr>
          <p:cNvPr id="61849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1849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solidFill>
                  <a:srgbClr val="003399"/>
                </a:solidFill>
              </a:rPr>
              <a:t>Prevention:</a:t>
            </a:r>
            <a:r>
              <a:rPr lang="en-GB"/>
              <a:t> encrypt your orders, rely on the merchant to perform checks on the caller, don’t use the Internet (?) …</a:t>
            </a:r>
          </a:p>
          <a:p>
            <a:r>
              <a:rPr lang="en-GB">
                <a:solidFill>
                  <a:srgbClr val="003399"/>
                </a:solidFill>
              </a:rPr>
              <a:t>Detection:</a:t>
            </a:r>
            <a:r>
              <a:rPr lang="en-GB"/>
              <a:t> an unauthorized transaction appears on your credit card statement</a:t>
            </a:r>
          </a:p>
          <a:p>
            <a:r>
              <a:rPr lang="en-GB">
                <a:solidFill>
                  <a:srgbClr val="003399"/>
                </a:solidFill>
              </a:rPr>
              <a:t>Reaction:</a:t>
            </a:r>
            <a:r>
              <a:rPr lang="en-GB"/>
              <a:t> complain, ask for a new card number, etc. </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41C00-2082-4D99-BBA8-422565129230}" type="slidenum">
              <a:rPr lang="en-US"/>
              <a:pPr/>
              <a:t>313</a:t>
            </a:fld>
            <a:endParaRPr lang="en-US"/>
          </a:p>
        </p:txBody>
      </p:sp>
      <p:sp>
        <p:nvSpPr>
          <p:cNvPr id="59494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59494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18372C-C1F7-4B14-B8C2-2BE8968EDAA7}" type="slidenum">
              <a:rPr lang="en-US"/>
              <a:pPr/>
              <a:t>314</a:t>
            </a:fld>
            <a:endParaRPr lang="en-US"/>
          </a:p>
        </p:txBody>
      </p:sp>
      <p:sp>
        <p:nvSpPr>
          <p:cNvPr id="62054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2054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FB31BD-CA4C-4E35-8782-4CA962CF40D0}" type="slidenum">
              <a:rPr lang="en-US"/>
              <a:pPr/>
              <a:t>315</a:t>
            </a:fld>
            <a:endParaRPr lang="en-US"/>
          </a:p>
        </p:txBody>
      </p:sp>
      <p:sp>
        <p:nvSpPr>
          <p:cNvPr id="622594"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22595"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FA31C-F484-4C84-A30F-86FE6AC36EAE}" type="slidenum">
              <a:rPr lang="en-US"/>
              <a:pPr/>
              <a:t>316</a:t>
            </a:fld>
            <a:endParaRPr lang="en-US"/>
          </a:p>
        </p:txBody>
      </p:sp>
      <p:sp>
        <p:nvSpPr>
          <p:cNvPr id="624642"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24643"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F040C-7B18-4D65-8115-69302F291BB4}" type="slidenum">
              <a:rPr lang="en-US"/>
              <a:pPr/>
              <a:t>317</a:t>
            </a:fld>
            <a:endParaRPr lang="en-US"/>
          </a:p>
        </p:txBody>
      </p:sp>
      <p:sp>
        <p:nvSpPr>
          <p:cNvPr id="62873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2873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B57AE-929A-4E88-8ED1-7CDBEC4B0463}" type="slidenum">
              <a:rPr lang="en-US"/>
              <a:pPr/>
              <a:t>318</a:t>
            </a:fld>
            <a:endParaRPr lang="en-US"/>
          </a:p>
        </p:txBody>
      </p:sp>
      <p:sp>
        <p:nvSpPr>
          <p:cNvPr id="63078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3078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1DA20-095E-4178-9839-6038643F867E}" type="slidenum">
              <a:rPr lang="en-US"/>
              <a:pPr/>
              <a:t>319</a:t>
            </a:fld>
            <a:endParaRPr lang="en-US"/>
          </a:p>
        </p:txBody>
      </p:sp>
      <p:sp>
        <p:nvSpPr>
          <p:cNvPr id="632834"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32835"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AA4B2-BF14-4A90-9753-9A7C439228B9}" type="slidenum">
              <a:rPr lang="en-US"/>
              <a:pPr/>
              <a:t>320</a:t>
            </a:fld>
            <a:endParaRPr lang="en-US"/>
          </a:p>
        </p:txBody>
      </p:sp>
      <p:sp>
        <p:nvSpPr>
          <p:cNvPr id="634882"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34883"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893F59-4DFA-44FA-829A-E03CD3385A48}" type="slidenum">
              <a:rPr lang="en-US" smtClean="0"/>
              <a:pPr fontAlgn="base">
                <a:spcBef>
                  <a:spcPct val="0"/>
                </a:spcBef>
                <a:spcAft>
                  <a:spcPct val="0"/>
                </a:spcAft>
                <a:defRPr/>
              </a:pPr>
              <a:t>241</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854AD7-402C-4522-A215-7657E2C45635}" type="slidenum">
              <a:rPr lang="en-US"/>
              <a:pPr/>
              <a:t>321</a:t>
            </a:fld>
            <a:endParaRPr lang="en-US"/>
          </a:p>
        </p:txBody>
      </p:sp>
      <p:sp>
        <p:nvSpPr>
          <p:cNvPr id="636930"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36931"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B3CB5-B6F7-4CF1-920F-4D154B7320BD}" type="slidenum">
              <a:rPr lang="en-US"/>
              <a:pPr/>
              <a:t>322</a:t>
            </a:fld>
            <a:endParaRPr lang="en-US"/>
          </a:p>
        </p:txBody>
      </p:sp>
      <p:sp>
        <p:nvSpPr>
          <p:cNvPr id="63897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3897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261C2-D101-4914-AE33-75966E5E2878}" type="slidenum">
              <a:rPr lang="en-US"/>
              <a:pPr/>
              <a:t>323</a:t>
            </a:fld>
            <a:endParaRPr lang="en-US"/>
          </a:p>
        </p:txBody>
      </p:sp>
      <p:sp>
        <p:nvSpPr>
          <p:cNvPr id="64102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4102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3E8AC-77ED-4F32-8BB6-F82E3DC6E6A6}" type="slidenum">
              <a:rPr lang="en-US"/>
              <a:pPr/>
              <a:t>324</a:t>
            </a:fld>
            <a:endParaRPr lang="en-US"/>
          </a:p>
        </p:txBody>
      </p:sp>
      <p:sp>
        <p:nvSpPr>
          <p:cNvPr id="645122"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45123"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2B457-42A5-456E-9880-A39932477703}" type="slidenum">
              <a:rPr lang="en-US"/>
              <a:pPr/>
              <a:t>325</a:t>
            </a:fld>
            <a:endParaRPr lang="en-US"/>
          </a:p>
        </p:txBody>
      </p:sp>
      <p:sp>
        <p:nvSpPr>
          <p:cNvPr id="647170"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47171"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C913D-7E34-4DA7-8C24-2C13C3C15B2A}" type="slidenum">
              <a:rPr lang="en-US"/>
              <a:pPr/>
              <a:t>326</a:t>
            </a:fld>
            <a:endParaRPr lang="en-US"/>
          </a:p>
        </p:txBody>
      </p:sp>
      <p:sp>
        <p:nvSpPr>
          <p:cNvPr id="643074"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43075"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3CE6C-730A-479E-855A-DEFF289AE4F0}" type="slidenum">
              <a:rPr lang="en-US"/>
              <a:pPr/>
              <a:t>327</a:t>
            </a:fld>
            <a:endParaRPr lang="en-US"/>
          </a:p>
        </p:txBody>
      </p:sp>
      <p:sp>
        <p:nvSpPr>
          <p:cNvPr id="65945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3D334-64CC-465F-9EEA-CF096DAD7D79}" type="slidenum">
              <a:rPr lang="en-US"/>
              <a:pPr/>
              <a:t>328</a:t>
            </a:fld>
            <a:endParaRPr lang="en-US"/>
          </a:p>
        </p:txBody>
      </p:sp>
      <p:sp>
        <p:nvSpPr>
          <p:cNvPr id="64921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4921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C6033-7FF5-44B5-B650-D16468415960}" type="slidenum">
              <a:rPr lang="en-US"/>
              <a:pPr/>
              <a:t>329</a:t>
            </a:fld>
            <a:endParaRPr lang="en-US"/>
          </a:p>
        </p:txBody>
      </p:sp>
      <p:sp>
        <p:nvSpPr>
          <p:cNvPr id="653314"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53315"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BDC66-D494-4FC7-8060-C10A3DF20F0E}" type="slidenum">
              <a:rPr lang="en-US"/>
              <a:pPr/>
              <a:t>330</a:t>
            </a:fld>
            <a:endParaRPr lang="en-US"/>
          </a:p>
        </p:txBody>
      </p:sp>
      <p:sp>
        <p:nvSpPr>
          <p:cNvPr id="65126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5126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36FB6-2F53-44B1-9F81-796B722E2EE0}" type="slidenum">
              <a:rPr lang="en-US"/>
              <a:pPr/>
              <a:t>304</a:t>
            </a:fld>
            <a:endParaRPr lang="en-US"/>
          </a:p>
        </p:txBody>
      </p:sp>
      <p:sp>
        <p:nvSpPr>
          <p:cNvPr id="36761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36761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dirty="0">
                <a:solidFill>
                  <a:srgbClr val="003399"/>
                </a:solidFill>
              </a:rPr>
              <a:t>Prevention:</a:t>
            </a:r>
            <a:r>
              <a:rPr lang="en-GB" dirty="0"/>
              <a:t> locks at doors, window bars, walls round the property</a:t>
            </a:r>
          </a:p>
          <a:p>
            <a:r>
              <a:rPr lang="en-GB" dirty="0">
                <a:solidFill>
                  <a:srgbClr val="003399"/>
                </a:solidFill>
              </a:rPr>
              <a:t>Detection:</a:t>
            </a:r>
            <a:r>
              <a:rPr lang="en-GB" dirty="0"/>
              <a:t> stolen items are missing, burglar alarms, closed circuit TV</a:t>
            </a:r>
          </a:p>
          <a:p>
            <a:r>
              <a:rPr lang="en-GB" dirty="0">
                <a:solidFill>
                  <a:srgbClr val="003399"/>
                </a:solidFill>
              </a:rPr>
              <a:t>Reaction:</a:t>
            </a:r>
            <a:r>
              <a:rPr lang="en-GB" dirty="0"/>
              <a:t> call the police, replace stolen items, make an insurance claim …</a:t>
            </a:r>
          </a:p>
          <a:p>
            <a:endParaRPr lang="en-US" dirty="0"/>
          </a:p>
          <a:p>
            <a:r>
              <a:rPr lang="en-GB" dirty="0">
                <a:solidFill>
                  <a:srgbClr val="003399"/>
                </a:solidFill>
              </a:rPr>
              <a:t>Prevention:</a:t>
            </a:r>
            <a:r>
              <a:rPr lang="en-GB" dirty="0"/>
              <a:t> encrypt your orders, rely on the merchant to perform checks on the caller, don’t use the Internet (?) …</a:t>
            </a:r>
          </a:p>
          <a:p>
            <a:r>
              <a:rPr lang="en-GB" dirty="0">
                <a:solidFill>
                  <a:srgbClr val="003399"/>
                </a:solidFill>
              </a:rPr>
              <a:t>Detection:</a:t>
            </a:r>
            <a:r>
              <a:rPr lang="en-GB" dirty="0"/>
              <a:t> an unauthorized transaction appears on your credit card statement</a:t>
            </a:r>
          </a:p>
          <a:p>
            <a:r>
              <a:rPr lang="en-GB" dirty="0">
                <a:solidFill>
                  <a:srgbClr val="003399"/>
                </a:solidFill>
              </a:rPr>
              <a:t>Reaction:</a:t>
            </a:r>
            <a:r>
              <a:rPr lang="en-GB" dirty="0"/>
              <a:t> complain, ask for a new card number, etc. </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AF6A05-62D0-44D2-870C-6FF1646CA013}" type="slidenum">
              <a:rPr lang="en-US"/>
              <a:pPr/>
              <a:t>331</a:t>
            </a:fld>
            <a:endParaRPr lang="en-US"/>
          </a:p>
        </p:txBody>
      </p:sp>
      <p:sp>
        <p:nvSpPr>
          <p:cNvPr id="655362"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55363"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EEDED-9BF8-4AFD-AADE-33F7CB518ECE}" type="slidenum">
              <a:rPr lang="en-US"/>
              <a:pPr/>
              <a:t>332</a:t>
            </a:fld>
            <a:endParaRPr lang="en-US"/>
          </a:p>
        </p:txBody>
      </p:sp>
      <p:sp>
        <p:nvSpPr>
          <p:cNvPr id="663554"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63555"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071FC-5915-441E-83BB-6EA123A12743}" type="slidenum">
              <a:rPr lang="en-US"/>
              <a:pPr/>
              <a:t>333</a:t>
            </a:fld>
            <a:endParaRPr lang="en-US"/>
          </a:p>
        </p:txBody>
      </p:sp>
      <p:sp>
        <p:nvSpPr>
          <p:cNvPr id="665602"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65603"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2B441-E447-4C2C-9734-3BF70BA695DA}" type="slidenum">
              <a:rPr lang="en-US"/>
              <a:pPr/>
              <a:t>334</a:t>
            </a:fld>
            <a:endParaRPr lang="en-US"/>
          </a:p>
        </p:txBody>
      </p:sp>
      <p:sp>
        <p:nvSpPr>
          <p:cNvPr id="673794"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73795"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2897F-5F40-43FD-8B6C-9EC2D569183E}" type="slidenum">
              <a:rPr lang="en-US"/>
              <a:pPr/>
              <a:t>335</a:t>
            </a:fld>
            <a:endParaRPr lang="en-US"/>
          </a:p>
        </p:txBody>
      </p:sp>
      <p:sp>
        <p:nvSpPr>
          <p:cNvPr id="667650"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67651"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2E864-A092-4BA5-9C37-FEB8831B6F19}" type="slidenum">
              <a:rPr lang="en-US"/>
              <a:pPr/>
              <a:t>336</a:t>
            </a:fld>
            <a:endParaRPr lang="en-US"/>
          </a:p>
        </p:txBody>
      </p:sp>
      <p:sp>
        <p:nvSpPr>
          <p:cNvPr id="66969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6969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132132-C7B0-4220-8577-8A2BE0A1E2A9}" type="slidenum">
              <a:rPr lang="en-US"/>
              <a:pPr/>
              <a:t>337</a:t>
            </a:fld>
            <a:endParaRPr lang="en-US"/>
          </a:p>
        </p:txBody>
      </p:sp>
      <p:sp>
        <p:nvSpPr>
          <p:cNvPr id="67174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7174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05A18-CD0C-4565-AE32-6D83A4D898B8}" type="slidenum">
              <a:rPr lang="en-US"/>
              <a:pPr/>
              <a:t>338</a:t>
            </a:fld>
            <a:endParaRPr lang="en-US"/>
          </a:p>
        </p:txBody>
      </p:sp>
      <p:sp>
        <p:nvSpPr>
          <p:cNvPr id="675842"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75843"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1AABA-C496-48F0-ADAA-0F2742AD4A59}" type="slidenum">
              <a:rPr lang="en-US"/>
              <a:pPr/>
              <a:t>339</a:t>
            </a:fld>
            <a:endParaRPr lang="en-US"/>
          </a:p>
        </p:txBody>
      </p:sp>
      <p:sp>
        <p:nvSpPr>
          <p:cNvPr id="677890"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77891"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0124D-8A8C-48A2-8977-77533F114245}" type="slidenum">
              <a:rPr lang="en-US"/>
              <a:pPr/>
              <a:t>340</a:t>
            </a:fld>
            <a:endParaRPr lang="en-US"/>
          </a:p>
        </p:txBody>
      </p:sp>
      <p:sp>
        <p:nvSpPr>
          <p:cNvPr id="67993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7993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US"/>
              <a:t>Potential Damages:</a:t>
            </a:r>
          </a:p>
          <a:p>
            <a:endParaRPr lang="en-US"/>
          </a:p>
          <a:p>
            <a:r>
              <a:rPr lang="en-US"/>
              <a:t>	1. Change orders placed by the client (Instead of 500 widgets he can make the order 50,000 widgets)</a:t>
            </a:r>
          </a:p>
          <a:p>
            <a:r>
              <a:rPr lang="en-US"/>
              <a:t>	2. Change meeting venues to send people on wild goose chases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F6F21-63E8-4639-92A4-1E7595783FB1}" type="slidenum">
              <a:rPr lang="en-US"/>
              <a:pPr/>
              <a:t>305</a:t>
            </a:fld>
            <a:endParaRPr lang="en-US"/>
          </a:p>
        </p:txBody>
      </p:sp>
      <p:sp>
        <p:nvSpPr>
          <p:cNvPr id="413698" name="Rectangle 1026"/>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413699" name="Rectangle 1027"/>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t>Prevention: encrypt your orders, rely on the merchant to perform checks on the caller, don’t use the Internet (?) …</a:t>
            </a:r>
          </a:p>
          <a:p>
            <a:r>
              <a:rPr lang="en-GB"/>
              <a:t>Detection: an unauthorized transaction appears on your credit card statement</a:t>
            </a:r>
          </a:p>
          <a:p>
            <a:r>
              <a:rPr lang="en-GB"/>
              <a:t>Reaction: complain, ask for a new card number, etc. </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DF7B1-8816-495C-80A5-4E8E3D6F8A0F}" type="slidenum">
              <a:rPr lang="en-US"/>
              <a:pPr/>
              <a:t>306</a:t>
            </a:fld>
            <a:endParaRPr lang="en-US"/>
          </a:p>
        </p:txBody>
      </p:sp>
      <p:sp>
        <p:nvSpPr>
          <p:cNvPr id="608258"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08259"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t>Prevention: encrypt your orders, rely on the merchant to perform checks on the caller, don’t use the Internet (?) …</a:t>
            </a:r>
          </a:p>
          <a:p>
            <a:r>
              <a:rPr lang="en-GB"/>
              <a:t>Detection: an unauthorized transaction appears on your credit card statement</a:t>
            </a:r>
          </a:p>
          <a:p>
            <a:r>
              <a:rPr lang="en-GB"/>
              <a:t>Reaction: complain, ask for a new card number, etc. </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B730D-3D30-48CC-A0A4-D3E3B26D0443}" type="slidenum">
              <a:rPr lang="en-US"/>
              <a:pPr/>
              <a:t>307</a:t>
            </a:fld>
            <a:endParaRPr lang="en-US"/>
          </a:p>
        </p:txBody>
      </p:sp>
      <p:sp>
        <p:nvSpPr>
          <p:cNvPr id="66150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6150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t>Prevention: encrypt your orders, rely on the merchant to perform checks on the caller, don’t use the Internet (?) …</a:t>
            </a:r>
          </a:p>
          <a:p>
            <a:r>
              <a:rPr lang="en-GB"/>
              <a:t>Detection: an unauthorized transaction appears on your credit card statement</a:t>
            </a:r>
          </a:p>
          <a:p>
            <a:r>
              <a:rPr lang="en-GB"/>
              <a:t>Reaction: complain, ask for a new card number, etc. </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46E0A-DC9E-4864-86E4-5BD24F69FC3A}" type="slidenum">
              <a:rPr lang="en-US"/>
              <a:pPr/>
              <a:t>308</a:t>
            </a:fld>
            <a:endParaRPr lang="en-US"/>
          </a:p>
        </p:txBody>
      </p:sp>
      <p:sp>
        <p:nvSpPr>
          <p:cNvPr id="610306"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10307"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solidFill>
                  <a:srgbClr val="003399"/>
                </a:solidFill>
              </a:rPr>
              <a:t>Prevention:</a:t>
            </a:r>
            <a:r>
              <a:rPr lang="en-GB"/>
              <a:t> encrypt your orders, rely on the merchant to perform checks on the caller, don’t use the Internet (?) …</a:t>
            </a:r>
          </a:p>
          <a:p>
            <a:r>
              <a:rPr lang="en-GB">
                <a:solidFill>
                  <a:srgbClr val="003399"/>
                </a:solidFill>
              </a:rPr>
              <a:t>Detection:</a:t>
            </a:r>
            <a:r>
              <a:rPr lang="en-GB"/>
              <a:t> an unauthorized transaction appears on your credit card statement</a:t>
            </a:r>
          </a:p>
          <a:p>
            <a:r>
              <a:rPr lang="en-GB">
                <a:solidFill>
                  <a:srgbClr val="003399"/>
                </a:solidFill>
              </a:rPr>
              <a:t>Reaction:</a:t>
            </a:r>
            <a:r>
              <a:rPr lang="en-GB"/>
              <a:t> complain, ask for a new card number, etc. </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688DF-A481-44D9-9C1F-58BADC3187E0}" type="slidenum">
              <a:rPr lang="en-US"/>
              <a:pPr/>
              <a:t>309</a:t>
            </a:fld>
            <a:endParaRPr lang="en-US"/>
          </a:p>
        </p:txBody>
      </p:sp>
      <p:sp>
        <p:nvSpPr>
          <p:cNvPr id="612354"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12355"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solidFill>
                  <a:srgbClr val="003399"/>
                </a:solidFill>
              </a:rPr>
              <a:t>Prevention:</a:t>
            </a:r>
            <a:r>
              <a:rPr lang="en-GB"/>
              <a:t> encrypt your orders, rely on the merchant to perform checks on the caller, don’t use the Internet (?) …</a:t>
            </a:r>
          </a:p>
          <a:p>
            <a:r>
              <a:rPr lang="en-GB">
                <a:solidFill>
                  <a:srgbClr val="003399"/>
                </a:solidFill>
              </a:rPr>
              <a:t>Detection:</a:t>
            </a:r>
            <a:r>
              <a:rPr lang="en-GB"/>
              <a:t> an unauthorized transaction appears on your credit card statement</a:t>
            </a:r>
          </a:p>
          <a:p>
            <a:r>
              <a:rPr lang="en-GB">
                <a:solidFill>
                  <a:srgbClr val="003399"/>
                </a:solidFill>
              </a:rPr>
              <a:t>Reaction:</a:t>
            </a:r>
            <a:r>
              <a:rPr lang="en-GB"/>
              <a:t> complain, ask for a new card number, etc. </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BF8A1-B72C-4F04-999F-F70821AA60D0}" type="slidenum">
              <a:rPr lang="en-US"/>
              <a:pPr/>
              <a:t>310</a:t>
            </a:fld>
            <a:endParaRPr lang="en-US"/>
          </a:p>
        </p:txBody>
      </p:sp>
      <p:sp>
        <p:nvSpPr>
          <p:cNvPr id="614402" name="Rectangle 2"/>
          <p:cNvSpPr>
            <a:spLocks noGrp="1" noRot="1" noChangeAspect="1" noChangeArrowheads="1"/>
          </p:cNvSpPr>
          <p:nvPr>
            <p:ph type="sldImg"/>
          </p:nvPr>
        </p:nvSpPr>
        <p:spPr bwMode="auto">
          <a:xfrm>
            <a:off x="3364390" y="2366959"/>
            <a:ext cx="0" cy="0"/>
          </a:xfrm>
          <a:prstGeom prst="rect">
            <a:avLst/>
          </a:prstGeom>
          <a:solidFill>
            <a:srgbClr val="FFFFFF"/>
          </a:solidFill>
          <a:ln>
            <a:solidFill>
              <a:srgbClr val="000000"/>
            </a:solidFill>
            <a:miter lim="800000"/>
            <a:headEnd/>
            <a:tailEnd/>
          </a:ln>
        </p:spPr>
      </p:sp>
      <p:sp>
        <p:nvSpPr>
          <p:cNvPr id="614403" name="Rectangle 3"/>
          <p:cNvSpPr>
            <a:spLocks noGrp="1" noChangeArrowheads="1"/>
          </p:cNvSpPr>
          <p:nvPr>
            <p:ph type="body" idx="1"/>
          </p:nvPr>
        </p:nvSpPr>
        <p:spPr bwMode="auto">
          <a:xfrm>
            <a:off x="913882" y="4342813"/>
            <a:ext cx="5030237" cy="4115974"/>
          </a:xfrm>
          <a:prstGeom prst="rect">
            <a:avLst/>
          </a:prstGeom>
          <a:solidFill>
            <a:srgbClr val="FFFFFF"/>
          </a:solidFill>
          <a:ln>
            <a:solidFill>
              <a:srgbClr val="000000"/>
            </a:solidFill>
            <a:miter lim="800000"/>
            <a:headEnd/>
            <a:tailEnd/>
          </a:ln>
        </p:spPr>
        <p:txBody>
          <a:bodyPr lIns="89906" tIns="44952" rIns="89906" bIns="44952"/>
          <a:lstStyle/>
          <a:p>
            <a:r>
              <a:rPr lang="en-GB">
                <a:solidFill>
                  <a:srgbClr val="003399"/>
                </a:solidFill>
              </a:rPr>
              <a:t>Prevention:</a:t>
            </a:r>
            <a:r>
              <a:rPr lang="en-GB"/>
              <a:t> locks at doors, window bars, walls round the property</a:t>
            </a:r>
          </a:p>
          <a:p>
            <a:r>
              <a:rPr lang="en-GB">
                <a:solidFill>
                  <a:srgbClr val="003399"/>
                </a:solidFill>
              </a:rPr>
              <a:t>Detection:</a:t>
            </a:r>
            <a:r>
              <a:rPr lang="en-GB"/>
              <a:t> stolen items are missing, burglar alarms, closed circuit TV</a:t>
            </a:r>
          </a:p>
          <a:p>
            <a:r>
              <a:rPr lang="en-GB">
                <a:solidFill>
                  <a:srgbClr val="003399"/>
                </a:solidFill>
              </a:rPr>
              <a:t>Reaction:</a:t>
            </a:r>
            <a:r>
              <a:rPr lang="en-GB"/>
              <a:t> call the police, replace stolen items, make an insurance claim …</a:t>
            </a:r>
          </a:p>
          <a:p>
            <a:endParaRPr lang="en-US"/>
          </a:p>
          <a:p>
            <a:r>
              <a:rPr lang="en-GB">
                <a:solidFill>
                  <a:srgbClr val="003399"/>
                </a:solidFill>
              </a:rPr>
              <a:t>Prevention:</a:t>
            </a:r>
            <a:r>
              <a:rPr lang="en-GB"/>
              <a:t> encrypt your orders, rely on the merchant to perform checks on the caller, don’t use the Internet (?) …</a:t>
            </a:r>
          </a:p>
          <a:p>
            <a:r>
              <a:rPr lang="en-GB">
                <a:solidFill>
                  <a:srgbClr val="003399"/>
                </a:solidFill>
              </a:rPr>
              <a:t>Detection:</a:t>
            </a:r>
            <a:r>
              <a:rPr lang="en-GB"/>
              <a:t> an unauthorized transaction appears on your credit card statement</a:t>
            </a:r>
          </a:p>
          <a:p>
            <a:r>
              <a:rPr lang="en-GB">
                <a:solidFill>
                  <a:srgbClr val="003399"/>
                </a:solidFill>
              </a:rPr>
              <a:t>Reaction:</a:t>
            </a:r>
            <a:r>
              <a:rPr lang="en-GB"/>
              <a:t> complain, ask for a new card number, etc. </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s://www.javatpoint.com/web-terminolog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hyperlink" Target="https://www.javatpoint.com/jsp-api" TargetMode="Externa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w3schools.com/htmldom/dom_obj_event.as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javascript-reference.info/"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941" name="Shape 679941"/>
        <p:cNvGrpSpPr/>
        <p:nvPr/>
      </p:nvGrpSpPr>
      <p:grpSpPr>
        <a:xfrm>
          <a:off x="0" y="0"/>
          <a:ext cx="0" cy="0"/>
          <a:chOff x="0" y="0"/>
          <a:chExt cx="0" cy="0"/>
        </a:xfrm>
      </p:grpSpPr>
      <p:sp>
        <p:nvSpPr>
          <p:cNvPr id="679942" name="Google Shape;679942;p1"/>
          <p:cNvSpPr txBox="1"/>
          <p:nvPr>
            <p:ph type="title"/>
          </p:nvPr>
        </p:nvSpPr>
        <p:spPr>
          <a:xfrm>
            <a:off x="457200" y="28574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INTRODUCTION TO 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normAutofit fontScale="85000" lnSpcReduction="10000"/>
          </a:bodyPr>
          <a:lstStyle/>
          <a:p>
            <a:r>
              <a:rPr lang="en-US" b="1" dirty="0" smtClean="0"/>
              <a:t>Example</a:t>
            </a:r>
          </a:p>
          <a:p>
            <a:r>
              <a:rPr lang="en-US" b="1" dirty="0" smtClean="0">
                <a:solidFill>
                  <a:srgbClr val="FF0000"/>
                </a:solidFill>
              </a:rPr>
              <a:t>&lt;html&gt;</a:t>
            </a:r>
            <a:r>
              <a:rPr lang="en-US" dirty="0" smtClean="0">
                <a:solidFill>
                  <a:srgbClr val="FF0000"/>
                </a:solidFill>
              </a:rPr>
              <a:t> </a:t>
            </a:r>
          </a:p>
          <a:p>
            <a:r>
              <a:rPr lang="en-US" b="1" dirty="0" smtClean="0">
                <a:solidFill>
                  <a:srgbClr val="FF0000"/>
                </a:solidFill>
              </a:rPr>
              <a:t>&lt;head&gt;</a:t>
            </a:r>
            <a:r>
              <a:rPr lang="en-US" dirty="0" smtClean="0">
                <a:solidFill>
                  <a:srgbClr val="FF0000"/>
                </a:solidFill>
              </a:rPr>
              <a:t> </a:t>
            </a:r>
          </a:p>
          <a:p>
            <a:r>
              <a:rPr lang="en-US" b="1" dirty="0" smtClean="0">
                <a:solidFill>
                  <a:srgbClr val="FF0000"/>
                </a:solidFill>
              </a:rPr>
              <a:t>&lt;script</a:t>
            </a:r>
            <a:r>
              <a:rPr lang="en-US" dirty="0" smtClean="0">
                <a:solidFill>
                  <a:srgbClr val="FF0000"/>
                </a:solidFill>
              </a:rPr>
              <a:t> type="text/</a:t>
            </a:r>
            <a:r>
              <a:rPr lang="en-US" dirty="0" err="1" smtClean="0">
                <a:solidFill>
                  <a:srgbClr val="FF0000"/>
                </a:solidFill>
              </a:rPr>
              <a:t>javascript</a:t>
            </a:r>
            <a:r>
              <a:rPr lang="en-US" dirty="0" smtClean="0">
                <a:solidFill>
                  <a:srgbClr val="FF0000"/>
                </a:solidFill>
              </a:rPr>
              <a:t>" </a:t>
            </a:r>
            <a:r>
              <a:rPr lang="en-US" dirty="0" err="1" smtClean="0">
                <a:solidFill>
                  <a:srgbClr val="FF0000"/>
                </a:solidFill>
              </a:rPr>
              <a:t>src</a:t>
            </a:r>
            <a:r>
              <a:rPr lang="en-US" dirty="0" smtClean="0">
                <a:solidFill>
                  <a:srgbClr val="FF0000"/>
                </a:solidFill>
              </a:rPr>
              <a:t>="message.js"</a:t>
            </a:r>
            <a:r>
              <a:rPr lang="en-US" b="1" dirty="0" smtClean="0">
                <a:solidFill>
                  <a:srgbClr val="FF0000"/>
                </a:solidFill>
              </a:rPr>
              <a:t>&gt;</a:t>
            </a:r>
          </a:p>
          <a:p>
            <a:r>
              <a:rPr lang="en-US" b="1" dirty="0" smtClean="0">
                <a:solidFill>
                  <a:srgbClr val="FF0000"/>
                </a:solidFill>
              </a:rPr>
              <a:t>&lt;/script&gt;</a:t>
            </a:r>
          </a:p>
          <a:p>
            <a:r>
              <a:rPr lang="en-US" dirty="0" smtClean="0">
                <a:solidFill>
                  <a:srgbClr val="FF0000"/>
                </a:solidFill>
              </a:rPr>
              <a:t> </a:t>
            </a:r>
            <a:r>
              <a:rPr lang="en-US" b="1" dirty="0" smtClean="0">
                <a:solidFill>
                  <a:srgbClr val="FF0000"/>
                </a:solidFill>
              </a:rPr>
              <a:t>&lt;/head&gt;</a:t>
            </a:r>
            <a:r>
              <a:rPr lang="en-US" dirty="0" smtClean="0">
                <a:solidFill>
                  <a:srgbClr val="FF0000"/>
                </a:solidFill>
              </a:rPr>
              <a:t> </a:t>
            </a:r>
          </a:p>
          <a:p>
            <a:r>
              <a:rPr lang="en-US" b="1" dirty="0" smtClean="0">
                <a:solidFill>
                  <a:srgbClr val="FF0000"/>
                </a:solidFill>
              </a:rPr>
              <a:t>&lt;body&gt;</a:t>
            </a:r>
            <a:r>
              <a:rPr lang="en-US" dirty="0" smtClean="0">
                <a:solidFill>
                  <a:srgbClr val="FF0000"/>
                </a:solidFill>
              </a:rPr>
              <a:t> </a:t>
            </a:r>
          </a:p>
          <a:p>
            <a:r>
              <a:rPr lang="en-US" b="1" dirty="0" smtClean="0">
                <a:solidFill>
                  <a:srgbClr val="FF0000"/>
                </a:solidFill>
              </a:rPr>
              <a:t>&lt;form&gt;</a:t>
            </a:r>
            <a:r>
              <a:rPr lang="en-US" dirty="0" smtClean="0">
                <a:solidFill>
                  <a:srgbClr val="FF0000"/>
                </a:solidFill>
              </a:rPr>
              <a:t> </a:t>
            </a:r>
          </a:p>
          <a:p>
            <a:r>
              <a:rPr lang="en-US" b="1" dirty="0" smtClean="0">
                <a:solidFill>
                  <a:srgbClr val="FF0000"/>
                </a:solidFill>
              </a:rPr>
              <a:t>&lt;input</a:t>
            </a:r>
            <a:r>
              <a:rPr lang="en-US" dirty="0" smtClean="0">
                <a:solidFill>
                  <a:srgbClr val="FF0000"/>
                </a:solidFill>
              </a:rPr>
              <a:t> type="button" value="click" </a:t>
            </a:r>
            <a:r>
              <a:rPr lang="en-US" dirty="0" err="1" smtClean="0">
                <a:solidFill>
                  <a:srgbClr val="FF0000"/>
                </a:solidFill>
              </a:rPr>
              <a:t>onclick</a:t>
            </a:r>
            <a:r>
              <a:rPr lang="en-US" dirty="0" smtClean="0">
                <a:solidFill>
                  <a:srgbClr val="FF0000"/>
                </a:solidFill>
              </a:rPr>
              <a:t>="</a:t>
            </a:r>
            <a:r>
              <a:rPr lang="en-US" dirty="0" err="1" smtClean="0">
                <a:solidFill>
                  <a:srgbClr val="FF0000"/>
                </a:solidFill>
              </a:rPr>
              <a:t>msg</a:t>
            </a:r>
            <a:r>
              <a:rPr lang="en-US" dirty="0" smtClean="0">
                <a:solidFill>
                  <a:srgbClr val="FF0000"/>
                </a:solidFill>
              </a:rPr>
              <a:t>()"</a:t>
            </a:r>
            <a:r>
              <a:rPr lang="en-US" b="1" dirty="0" smtClean="0">
                <a:solidFill>
                  <a:srgbClr val="FF0000"/>
                </a:solidFill>
              </a:rPr>
              <a:t>/&gt;</a:t>
            </a:r>
          </a:p>
          <a:p>
            <a:r>
              <a:rPr lang="en-US" dirty="0" smtClean="0">
                <a:solidFill>
                  <a:srgbClr val="FF0000"/>
                </a:solidFill>
              </a:rPr>
              <a:t> </a:t>
            </a:r>
            <a:r>
              <a:rPr lang="en-US" b="1" dirty="0" smtClean="0">
                <a:solidFill>
                  <a:srgbClr val="FF0000"/>
                </a:solidFill>
              </a:rPr>
              <a:t>&lt;/form&gt;</a:t>
            </a:r>
            <a:r>
              <a:rPr lang="en-US" dirty="0" smtClean="0">
                <a:solidFill>
                  <a:srgbClr val="FF0000"/>
                </a:solidFill>
              </a:rPr>
              <a:t> </a:t>
            </a:r>
          </a:p>
          <a:p>
            <a:r>
              <a:rPr lang="en-US" b="1" dirty="0" smtClean="0">
                <a:solidFill>
                  <a:srgbClr val="FF0000"/>
                </a:solidFill>
              </a:rPr>
              <a:t>&lt;/body&gt;</a:t>
            </a:r>
          </a:p>
          <a:p>
            <a:r>
              <a:rPr lang="en-US" dirty="0" smtClean="0">
                <a:solidFill>
                  <a:srgbClr val="FF0000"/>
                </a:solidFill>
              </a:rPr>
              <a:t> </a:t>
            </a:r>
            <a:r>
              <a:rPr lang="en-US" b="1" dirty="0" smtClean="0">
                <a:solidFill>
                  <a:srgbClr val="FF0000"/>
                </a:solidFill>
              </a:rPr>
              <a:t>&lt;/html&gt;</a:t>
            </a:r>
          </a:p>
          <a:p>
            <a:r>
              <a:rPr lang="en-US" dirty="0" smtClean="0"/>
              <a:t> output:</a:t>
            </a:r>
            <a:endParaRPr lang="en-US" dirty="0"/>
          </a:p>
        </p:txBody>
      </p:sp>
      <p:sp>
        <p:nvSpPr>
          <p:cNvPr id="4" name="Rectangle 3"/>
          <p:cNvSpPr/>
          <p:nvPr/>
        </p:nvSpPr>
        <p:spPr>
          <a:xfrm>
            <a:off x="3810000" y="5791200"/>
            <a:ext cx="3810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click</a:t>
            </a:r>
            <a:endParaRPr lang="en-US" sz="3200"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286544"/>
          </a:xfrm>
        </p:spPr>
        <p:txBody>
          <a:bodyPr>
            <a:normAutofit fontScale="85000" lnSpcReduction="20000"/>
          </a:bodyPr>
          <a:lstStyle/>
          <a:p>
            <a:r>
              <a:rPr lang="en-IN" b="1" dirty="0" smtClean="0"/>
              <a:t>Example</a:t>
            </a:r>
          </a:p>
          <a:p>
            <a:pPr>
              <a:buNone/>
            </a:pPr>
            <a:r>
              <a:rPr lang="en-IN" dirty="0" smtClean="0"/>
              <a:t>	Try the following example program.</a:t>
            </a:r>
          </a:p>
          <a:p>
            <a:pPr>
              <a:buNone/>
            </a:pPr>
            <a:r>
              <a:rPr lang="en-IN" dirty="0" smtClean="0"/>
              <a:t>&lt;html&gt;</a:t>
            </a:r>
          </a:p>
          <a:p>
            <a:pPr>
              <a:buNone/>
            </a:pPr>
            <a:r>
              <a:rPr lang="en-IN" dirty="0" smtClean="0"/>
              <a:t>&lt;head&gt;</a:t>
            </a:r>
          </a:p>
          <a:p>
            <a:pPr>
              <a:buNone/>
            </a:pPr>
            <a:r>
              <a:rPr lang="en-IN" dirty="0" smtClean="0"/>
              <a:t>&lt;title&gt;JavaScript </a:t>
            </a:r>
            <a:r>
              <a:rPr lang="en-IN" dirty="0" err="1" smtClean="0"/>
              <a:t>RegExp</a:t>
            </a:r>
            <a:r>
              <a:rPr lang="en-IN" dirty="0" smtClean="0"/>
              <a:t> constructor Property&lt;/title&gt;</a:t>
            </a:r>
          </a:p>
          <a:p>
            <a:pPr>
              <a:buNone/>
            </a:pPr>
            <a:r>
              <a:rPr lang="en-IN" dirty="0" smtClean="0"/>
              <a:t>&lt;/head&gt;</a:t>
            </a:r>
          </a:p>
          <a:p>
            <a:pPr>
              <a:buNone/>
            </a:pPr>
            <a:r>
              <a:rPr lang="en-IN" dirty="0" smtClean="0"/>
              <a:t>&lt;body&gt;</a:t>
            </a:r>
          </a:p>
          <a:p>
            <a:pPr>
              <a:buNone/>
            </a:pPr>
            <a:r>
              <a:rPr lang="en-IN" dirty="0" smtClean="0"/>
              <a:t>&lt;script type="text/</a:t>
            </a:r>
            <a:r>
              <a:rPr lang="en-IN" dirty="0" err="1" smtClean="0"/>
              <a:t>javascript</a:t>
            </a:r>
            <a:r>
              <a:rPr lang="en-IN" dirty="0" smtClean="0"/>
              <a:t>"&gt;</a:t>
            </a:r>
          </a:p>
          <a:p>
            <a:pPr>
              <a:buNone/>
            </a:pPr>
            <a:r>
              <a:rPr lang="en-IN" dirty="0" err="1" smtClean="0"/>
              <a:t>var</a:t>
            </a:r>
            <a:r>
              <a:rPr lang="en-IN" dirty="0" smtClean="0"/>
              <a:t> re = new </a:t>
            </a:r>
            <a:r>
              <a:rPr lang="en-IN" dirty="0" err="1" smtClean="0"/>
              <a:t>RegExp</a:t>
            </a:r>
            <a:r>
              <a:rPr lang="en-IN" dirty="0" smtClean="0"/>
              <a:t>( "string" );</a:t>
            </a:r>
          </a:p>
          <a:p>
            <a:pPr>
              <a:buNone/>
            </a:pPr>
            <a:r>
              <a:rPr lang="en-IN" dirty="0" err="1" smtClean="0"/>
              <a:t>document.write</a:t>
            </a:r>
            <a:r>
              <a:rPr lang="en-IN" dirty="0" smtClean="0"/>
              <a:t>("</a:t>
            </a:r>
            <a:r>
              <a:rPr lang="en-IN" dirty="0" err="1" smtClean="0"/>
              <a:t>re.constructor</a:t>
            </a:r>
            <a:r>
              <a:rPr lang="en-IN" dirty="0" smtClean="0"/>
              <a:t> is:" + </a:t>
            </a:r>
            <a:r>
              <a:rPr lang="en-IN" dirty="0" err="1" smtClean="0"/>
              <a:t>re.constructor</a:t>
            </a:r>
            <a:r>
              <a:rPr lang="en-IN" dirty="0" smtClean="0"/>
              <a:t>);</a:t>
            </a:r>
          </a:p>
          <a:p>
            <a:pPr>
              <a:buNone/>
            </a:pPr>
            <a:r>
              <a:rPr lang="en-IN" dirty="0" smtClean="0"/>
              <a:t>&lt;/script&gt;</a:t>
            </a:r>
          </a:p>
          <a:p>
            <a:pPr>
              <a:buNone/>
            </a:pPr>
            <a:r>
              <a:rPr lang="en-IN" dirty="0" smtClean="0"/>
              <a:t>&lt;/body&gt;</a:t>
            </a:r>
          </a:p>
          <a:p>
            <a:pPr>
              <a:buNone/>
            </a:pPr>
            <a:r>
              <a:rPr lang="en-IN" dirty="0" smtClean="0"/>
              <a:t>&lt;/html&gt;</a:t>
            </a:r>
          </a:p>
          <a:p>
            <a:pPr>
              <a:buNone/>
            </a:pPr>
            <a:r>
              <a:rPr lang="en-IN" b="1" dirty="0" smtClean="0"/>
              <a:t>	Output</a:t>
            </a:r>
          </a:p>
          <a:p>
            <a:r>
              <a:rPr lang="en-IN" dirty="0" err="1" smtClean="0"/>
              <a:t>re.constructor</a:t>
            </a:r>
            <a:r>
              <a:rPr lang="en-IN" dirty="0" smtClean="0"/>
              <a:t> </a:t>
            </a:r>
            <a:r>
              <a:rPr lang="en-IN" dirty="0" err="1" smtClean="0"/>
              <a:t>is:function</a:t>
            </a:r>
            <a:r>
              <a:rPr lang="en-IN" dirty="0" smtClean="0"/>
              <a:t> </a:t>
            </a:r>
            <a:r>
              <a:rPr lang="en-IN" dirty="0" err="1" smtClean="0"/>
              <a:t>RegExp</a:t>
            </a:r>
            <a:r>
              <a:rPr lang="en-IN" dirty="0" smtClean="0"/>
              <a:t>() { [native code]</a:t>
            </a:r>
            <a:endParaRPr lang="en-I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b="1" dirty="0" smtClean="0"/>
              <a:t>global</a:t>
            </a:r>
            <a:br>
              <a:rPr lang="en-IN" b="1" dirty="0" smtClean="0"/>
            </a:br>
            <a:endParaRPr lang="en-IN" dirty="0"/>
          </a:p>
        </p:txBody>
      </p:sp>
      <p:sp>
        <p:nvSpPr>
          <p:cNvPr id="3" name="Content Placeholder 2"/>
          <p:cNvSpPr>
            <a:spLocks noGrp="1"/>
          </p:cNvSpPr>
          <p:nvPr>
            <p:ph idx="1"/>
          </p:nvPr>
        </p:nvSpPr>
        <p:spPr>
          <a:xfrm>
            <a:off x="285720" y="714356"/>
            <a:ext cx="8643998" cy="5929354"/>
          </a:xfrm>
        </p:spPr>
        <p:txBody>
          <a:bodyPr>
            <a:normAutofit/>
          </a:bodyPr>
          <a:lstStyle/>
          <a:p>
            <a:pPr>
              <a:buNone/>
            </a:pPr>
            <a:r>
              <a:rPr lang="en-IN" b="1" dirty="0" smtClean="0"/>
              <a:t>global is a read-only </a:t>
            </a:r>
            <a:r>
              <a:rPr lang="en-IN" b="1" dirty="0" err="1" smtClean="0"/>
              <a:t>boolean</a:t>
            </a:r>
            <a:r>
              <a:rPr lang="en-IN" b="1" dirty="0" smtClean="0"/>
              <a:t> property of </a:t>
            </a:r>
            <a:r>
              <a:rPr lang="en-IN" b="1" dirty="0" err="1" smtClean="0"/>
              <a:t>RegExp</a:t>
            </a:r>
            <a:r>
              <a:rPr lang="en-IN" b="1" dirty="0" smtClean="0"/>
              <a:t> objects. It specifies whether a particular regular expression performs global matching, i.e., whether it was created with the "g" attribute.</a:t>
            </a:r>
          </a:p>
          <a:p>
            <a:pPr>
              <a:buNone/>
            </a:pPr>
            <a:r>
              <a:rPr lang="en-IN" b="1" dirty="0" smtClean="0"/>
              <a:t>Syntax</a:t>
            </a:r>
          </a:p>
          <a:p>
            <a:pPr>
              <a:buNone/>
            </a:pPr>
            <a:r>
              <a:rPr lang="en-IN" dirty="0" smtClean="0"/>
              <a:t>Its syntax is as follows:</a:t>
            </a:r>
          </a:p>
          <a:p>
            <a:pPr algn="ctr">
              <a:buNone/>
            </a:pPr>
            <a:r>
              <a:rPr lang="en-IN" b="1" dirty="0" err="1" smtClean="0"/>
              <a:t>RegExpObject.global</a:t>
            </a:r>
            <a:endParaRPr lang="en-IN" b="1" dirty="0" smtClean="0"/>
          </a:p>
          <a:p>
            <a:pPr>
              <a:buNone/>
            </a:pPr>
            <a:r>
              <a:rPr lang="en-IN" b="1" dirty="0" smtClean="0"/>
              <a:t>Return Value</a:t>
            </a:r>
          </a:p>
          <a:p>
            <a:pPr>
              <a:buNone/>
            </a:pPr>
            <a:r>
              <a:rPr lang="en-IN" dirty="0" smtClean="0"/>
              <a:t>Returns "TRUE" if the "g" modifier is set, "FALSE" otherwise.</a:t>
            </a:r>
            <a:endParaRPr lang="en-I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buNone/>
            </a:pPr>
            <a:r>
              <a:rPr lang="en-IN" dirty="0" smtClean="0"/>
              <a:t>&lt;html&gt;</a:t>
            </a:r>
          </a:p>
          <a:p>
            <a:pPr>
              <a:buNone/>
            </a:pPr>
            <a:r>
              <a:rPr lang="en-IN" dirty="0" smtClean="0"/>
              <a:t>&lt;head&gt;</a:t>
            </a:r>
          </a:p>
          <a:p>
            <a:pPr>
              <a:buNone/>
            </a:pPr>
            <a:r>
              <a:rPr lang="en-IN" dirty="0" smtClean="0"/>
              <a:t>&lt;title&gt;JavaScript </a:t>
            </a:r>
            <a:r>
              <a:rPr lang="en-IN" dirty="0" err="1" smtClean="0"/>
              <a:t>RegExp</a:t>
            </a:r>
            <a:r>
              <a:rPr lang="en-IN" dirty="0" smtClean="0"/>
              <a:t> global Property&lt;/title&gt;</a:t>
            </a:r>
          </a:p>
          <a:p>
            <a:pPr>
              <a:buNone/>
            </a:pPr>
            <a:r>
              <a:rPr lang="en-IN" dirty="0" smtClean="0"/>
              <a:t>&lt;/head&gt;</a:t>
            </a:r>
          </a:p>
          <a:p>
            <a:pPr>
              <a:buNone/>
            </a:pPr>
            <a:r>
              <a:rPr lang="en-IN" dirty="0" smtClean="0"/>
              <a:t>&lt;body&gt;</a:t>
            </a:r>
          </a:p>
          <a:p>
            <a:pPr>
              <a:buNone/>
            </a:pPr>
            <a:r>
              <a:rPr lang="en-IN" dirty="0" smtClean="0"/>
              <a:t>&lt;script type="text/</a:t>
            </a:r>
            <a:r>
              <a:rPr lang="en-IN" dirty="0" err="1" smtClean="0"/>
              <a:t>javascript</a:t>
            </a:r>
            <a:r>
              <a:rPr lang="en-IN" dirty="0" smtClean="0"/>
              <a:t>"&gt;</a:t>
            </a:r>
          </a:p>
          <a:p>
            <a:pPr>
              <a:buNone/>
            </a:pPr>
            <a:r>
              <a:rPr lang="en-IN" dirty="0" err="1" smtClean="0"/>
              <a:t>var</a:t>
            </a:r>
            <a:r>
              <a:rPr lang="en-IN" dirty="0" smtClean="0"/>
              <a:t> re = new </a:t>
            </a:r>
            <a:r>
              <a:rPr lang="en-IN" dirty="0" err="1" smtClean="0"/>
              <a:t>RegExp</a:t>
            </a:r>
            <a:r>
              <a:rPr lang="en-IN" dirty="0" smtClean="0"/>
              <a:t>( "string" );</a:t>
            </a:r>
          </a:p>
          <a:p>
            <a:pPr>
              <a:buNone/>
            </a:pPr>
            <a:r>
              <a:rPr lang="en-IN" dirty="0" smtClean="0"/>
              <a:t>if ( </a:t>
            </a:r>
            <a:r>
              <a:rPr lang="en-IN" dirty="0" err="1" smtClean="0"/>
              <a:t>re.global</a:t>
            </a:r>
            <a:r>
              <a:rPr lang="en-IN" dirty="0" smtClean="0"/>
              <a:t> ){</a:t>
            </a:r>
          </a:p>
          <a:p>
            <a:pPr>
              <a:buNone/>
            </a:pPr>
            <a:r>
              <a:rPr lang="en-IN" dirty="0" err="1" smtClean="0"/>
              <a:t>document.write</a:t>
            </a:r>
            <a:r>
              <a:rPr lang="en-IN" dirty="0" smtClean="0"/>
              <a:t>("Test1 - Global property is set");</a:t>
            </a:r>
          </a:p>
          <a:p>
            <a:pPr>
              <a:buNone/>
            </a:pPr>
            <a:r>
              <a:rPr lang="en-IN" dirty="0" smtClean="0"/>
              <a:t>}else{</a:t>
            </a:r>
          </a:p>
          <a:p>
            <a:pPr>
              <a:buNone/>
            </a:pPr>
            <a:r>
              <a:rPr lang="en-IN" dirty="0" err="1" smtClean="0"/>
              <a:t>document.write</a:t>
            </a:r>
            <a:r>
              <a:rPr lang="en-IN" dirty="0" smtClean="0"/>
              <a:t>("Test1 - Global property is not set");</a:t>
            </a:r>
          </a:p>
          <a:p>
            <a:pPr>
              <a:buNone/>
            </a:pPr>
            <a:r>
              <a:rPr lang="en-IN" dirty="0" smtClean="0"/>
              <a:t>}</a:t>
            </a:r>
          </a:p>
          <a:p>
            <a:pPr>
              <a:buNone/>
            </a:pPr>
            <a:r>
              <a:rPr lang="en-IN" dirty="0" smtClean="0"/>
              <a:t>re = new </a:t>
            </a:r>
            <a:r>
              <a:rPr lang="en-IN" dirty="0" err="1" smtClean="0"/>
              <a:t>RegExp</a:t>
            </a:r>
            <a:r>
              <a:rPr lang="en-IN" dirty="0" smtClean="0"/>
              <a:t>( "string", "g" );</a:t>
            </a:r>
          </a:p>
          <a:p>
            <a:pPr>
              <a:buNone/>
            </a:pPr>
            <a:r>
              <a:rPr lang="en-IN" dirty="0" smtClean="0"/>
              <a:t>if ( </a:t>
            </a:r>
            <a:r>
              <a:rPr lang="en-IN" dirty="0" err="1" smtClean="0"/>
              <a:t>re.global</a:t>
            </a:r>
            <a:r>
              <a:rPr lang="en-IN" dirty="0" smtClean="0"/>
              <a:t> ){</a:t>
            </a:r>
          </a:p>
          <a:p>
            <a:pPr>
              <a:buNone/>
            </a:pPr>
            <a:r>
              <a:rPr lang="en-IN" dirty="0" err="1" smtClean="0"/>
              <a:t>document.write</a:t>
            </a:r>
            <a:r>
              <a:rPr lang="en-IN" dirty="0" smtClean="0"/>
              <a:t>("&lt;</a:t>
            </a:r>
            <a:r>
              <a:rPr lang="en-IN" dirty="0" err="1" smtClean="0"/>
              <a:t>br</a:t>
            </a:r>
            <a:r>
              <a:rPr lang="en-IN" dirty="0" smtClean="0"/>
              <a:t> /&gt;Test2 - Global property is set");</a:t>
            </a:r>
          </a:p>
          <a:p>
            <a:pPr>
              <a:buNone/>
            </a:pPr>
            <a:r>
              <a:rPr lang="en-IN" dirty="0" smtClean="0"/>
              <a:t>}else{</a:t>
            </a:r>
          </a:p>
          <a:p>
            <a:pPr>
              <a:buNone/>
            </a:pPr>
            <a:r>
              <a:rPr lang="en-IN" dirty="0" err="1" smtClean="0"/>
              <a:t>document.write</a:t>
            </a:r>
            <a:r>
              <a:rPr lang="en-IN" dirty="0" smtClean="0"/>
              <a:t>("&lt;</a:t>
            </a:r>
            <a:r>
              <a:rPr lang="en-IN" dirty="0" err="1" smtClean="0"/>
              <a:t>br</a:t>
            </a:r>
            <a:r>
              <a:rPr lang="en-IN" dirty="0" smtClean="0"/>
              <a:t> /&gt;Test2 - Global property is not set");</a:t>
            </a:r>
          </a:p>
          <a:p>
            <a:pPr>
              <a:buNone/>
            </a:pPr>
            <a:r>
              <a:rPr lang="en-IN" dirty="0" smtClean="0"/>
              <a:t>}</a:t>
            </a:r>
          </a:p>
          <a:p>
            <a:pPr>
              <a:buNone/>
            </a:pPr>
            <a:r>
              <a:rPr lang="en-IN" dirty="0" smtClean="0"/>
              <a:t>&lt;/script&gt;</a:t>
            </a:r>
          </a:p>
          <a:p>
            <a:pPr>
              <a:buNone/>
            </a:pPr>
            <a:r>
              <a:rPr lang="en-IN" dirty="0" smtClean="0"/>
              <a:t>&lt;/body&gt;</a:t>
            </a:r>
          </a:p>
          <a:p>
            <a:pPr>
              <a:buNone/>
            </a:pPr>
            <a:r>
              <a:rPr lang="en-IN" dirty="0" smtClean="0"/>
              <a:t>&lt;/html&gt;</a:t>
            </a:r>
          </a:p>
          <a:p>
            <a:pPr>
              <a:buNone/>
            </a:pPr>
            <a:r>
              <a:rPr lang="en-IN" b="1" dirty="0" smtClean="0"/>
              <a:t>Output</a:t>
            </a:r>
          </a:p>
          <a:p>
            <a:pPr>
              <a:buNone/>
            </a:pPr>
            <a:r>
              <a:rPr lang="en-IN" b="1" dirty="0" smtClean="0"/>
              <a:t>Test1 - Global property is not set</a:t>
            </a:r>
          </a:p>
          <a:p>
            <a:pPr>
              <a:buNone/>
            </a:pPr>
            <a:r>
              <a:rPr lang="en-IN" b="1" dirty="0" smtClean="0"/>
              <a:t>Test2 - Global property is set</a:t>
            </a:r>
            <a:endParaRPr lang="en-IN" b="1"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b="1" dirty="0" err="1" smtClean="0"/>
              <a:t>ignoreCase</a:t>
            </a:r>
            <a:r>
              <a:rPr lang="en-IN" b="1" dirty="0" smtClean="0"/>
              <a:t/>
            </a:r>
            <a:br>
              <a:rPr lang="en-IN" b="1" dirty="0" smtClean="0"/>
            </a:br>
            <a:endParaRPr lang="en-IN" dirty="0"/>
          </a:p>
        </p:txBody>
      </p:sp>
      <p:sp>
        <p:nvSpPr>
          <p:cNvPr id="3" name="Content Placeholder 2"/>
          <p:cNvSpPr>
            <a:spLocks noGrp="1"/>
          </p:cNvSpPr>
          <p:nvPr>
            <p:ph idx="1"/>
          </p:nvPr>
        </p:nvSpPr>
        <p:spPr>
          <a:xfrm>
            <a:off x="357158" y="714356"/>
            <a:ext cx="8329642" cy="5857916"/>
          </a:xfrm>
        </p:spPr>
        <p:txBody>
          <a:bodyPr>
            <a:normAutofit lnSpcReduction="10000"/>
          </a:bodyPr>
          <a:lstStyle/>
          <a:p>
            <a:pPr>
              <a:buNone/>
            </a:pPr>
            <a:r>
              <a:rPr lang="en-IN" b="1" dirty="0" err="1" smtClean="0"/>
              <a:t>ignoreCase</a:t>
            </a:r>
            <a:r>
              <a:rPr lang="en-IN" b="1" dirty="0" smtClean="0"/>
              <a:t> is a read-only </a:t>
            </a:r>
            <a:r>
              <a:rPr lang="en-IN" b="1" dirty="0" err="1" smtClean="0"/>
              <a:t>boolean</a:t>
            </a:r>
            <a:r>
              <a:rPr lang="en-IN" b="1" dirty="0" smtClean="0"/>
              <a:t> property of </a:t>
            </a:r>
            <a:r>
              <a:rPr lang="en-IN" b="1" dirty="0" err="1" smtClean="0"/>
              <a:t>RegExp</a:t>
            </a:r>
            <a:r>
              <a:rPr lang="en-IN" b="1" dirty="0" smtClean="0"/>
              <a:t> objects. It specifies </a:t>
            </a:r>
            <a:r>
              <a:rPr lang="en-IN" dirty="0" smtClean="0"/>
              <a:t>whether a particular regular expression performs case-insensitive matching, i.e., whether it was created with the "</a:t>
            </a:r>
            <a:r>
              <a:rPr lang="en-IN" dirty="0" err="1" smtClean="0"/>
              <a:t>i</a:t>
            </a:r>
            <a:r>
              <a:rPr lang="en-IN" dirty="0" smtClean="0"/>
              <a:t>" attribute.</a:t>
            </a:r>
          </a:p>
          <a:p>
            <a:r>
              <a:rPr lang="en-IN" b="1" dirty="0" smtClean="0"/>
              <a:t>Syntax</a:t>
            </a:r>
          </a:p>
          <a:p>
            <a:pPr>
              <a:buNone/>
            </a:pPr>
            <a:r>
              <a:rPr lang="en-IN" dirty="0" smtClean="0"/>
              <a:t>	Its syntax is as follows:</a:t>
            </a:r>
          </a:p>
          <a:p>
            <a:pPr algn="ctr"/>
            <a:r>
              <a:rPr lang="en-IN" b="1" dirty="0" err="1" smtClean="0"/>
              <a:t>RegExpObject.ignoreCase</a:t>
            </a:r>
            <a:endParaRPr lang="en-IN" b="1" dirty="0" smtClean="0"/>
          </a:p>
          <a:p>
            <a:r>
              <a:rPr lang="en-IN" b="1" dirty="0" smtClean="0"/>
              <a:t>Return Value</a:t>
            </a:r>
          </a:p>
          <a:p>
            <a:pPr>
              <a:buNone/>
            </a:pPr>
            <a:r>
              <a:rPr lang="en-IN" dirty="0" smtClean="0"/>
              <a:t>	Returns "TRUE" if the "</a:t>
            </a:r>
            <a:r>
              <a:rPr lang="en-IN" dirty="0" err="1" smtClean="0"/>
              <a:t>i</a:t>
            </a:r>
            <a:r>
              <a:rPr lang="en-IN" dirty="0" smtClean="0"/>
              <a:t>" modifier is set, "FALSE" otherwise.</a:t>
            </a:r>
            <a:endParaRPr lang="en-I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86874" cy="6643710"/>
          </a:xfrm>
        </p:spPr>
        <p:txBody>
          <a:bodyPr>
            <a:normAutofit fontScale="62500" lnSpcReduction="20000"/>
          </a:bodyPr>
          <a:lstStyle/>
          <a:p>
            <a:pPr>
              <a:buNone/>
            </a:pPr>
            <a:r>
              <a:rPr lang="en-IN" dirty="0" smtClean="0"/>
              <a:t>&lt;html&gt;</a:t>
            </a:r>
          </a:p>
          <a:p>
            <a:pPr>
              <a:buNone/>
            </a:pPr>
            <a:r>
              <a:rPr lang="en-IN" dirty="0" smtClean="0"/>
              <a:t>&lt;head&gt;</a:t>
            </a:r>
          </a:p>
          <a:p>
            <a:pPr>
              <a:buNone/>
            </a:pPr>
            <a:r>
              <a:rPr lang="en-IN" dirty="0" smtClean="0"/>
              <a:t>&lt;title&gt;JavaScript </a:t>
            </a:r>
            <a:r>
              <a:rPr lang="en-IN" dirty="0" err="1" smtClean="0"/>
              <a:t>RegExp</a:t>
            </a:r>
            <a:r>
              <a:rPr lang="en-IN" dirty="0" smtClean="0"/>
              <a:t> </a:t>
            </a:r>
            <a:r>
              <a:rPr lang="en-IN" dirty="0" err="1" smtClean="0"/>
              <a:t>ignoreCase</a:t>
            </a:r>
            <a:r>
              <a:rPr lang="en-IN" dirty="0" smtClean="0"/>
              <a:t> Property&lt;/title&gt;</a:t>
            </a:r>
          </a:p>
          <a:p>
            <a:pPr>
              <a:buNone/>
            </a:pPr>
            <a:r>
              <a:rPr lang="en-IN" dirty="0" smtClean="0"/>
              <a:t>&lt;/head&gt;</a:t>
            </a:r>
          </a:p>
          <a:p>
            <a:pPr>
              <a:buNone/>
            </a:pPr>
            <a:r>
              <a:rPr lang="en-IN" dirty="0" smtClean="0"/>
              <a:t>&lt;body&gt;</a:t>
            </a:r>
          </a:p>
          <a:p>
            <a:pPr>
              <a:buNone/>
            </a:pPr>
            <a:r>
              <a:rPr lang="en-IN" dirty="0" smtClean="0"/>
              <a:t>&lt;script type="text/</a:t>
            </a:r>
            <a:r>
              <a:rPr lang="en-IN" dirty="0" err="1" smtClean="0"/>
              <a:t>javascript</a:t>
            </a:r>
            <a:r>
              <a:rPr lang="en-IN" dirty="0" smtClean="0"/>
              <a:t>"&gt;</a:t>
            </a:r>
          </a:p>
          <a:p>
            <a:pPr>
              <a:buNone/>
            </a:pPr>
            <a:r>
              <a:rPr lang="en-IN" dirty="0" err="1" smtClean="0"/>
              <a:t>var</a:t>
            </a:r>
            <a:r>
              <a:rPr lang="en-IN" dirty="0" smtClean="0"/>
              <a:t> re = new </a:t>
            </a:r>
            <a:r>
              <a:rPr lang="en-IN" dirty="0" err="1" smtClean="0"/>
              <a:t>RegExp</a:t>
            </a:r>
            <a:r>
              <a:rPr lang="en-IN" dirty="0" smtClean="0"/>
              <a:t>( "string" );</a:t>
            </a:r>
          </a:p>
          <a:p>
            <a:pPr>
              <a:buNone/>
            </a:pPr>
            <a:r>
              <a:rPr lang="en-IN" dirty="0" smtClean="0"/>
              <a:t>if ( </a:t>
            </a:r>
            <a:r>
              <a:rPr lang="en-IN" dirty="0" err="1" smtClean="0"/>
              <a:t>re.ignoreCase</a:t>
            </a:r>
            <a:r>
              <a:rPr lang="en-IN" dirty="0" smtClean="0"/>
              <a:t> ){</a:t>
            </a:r>
          </a:p>
          <a:p>
            <a:pPr>
              <a:buNone/>
            </a:pPr>
            <a:r>
              <a:rPr lang="en-IN" dirty="0" err="1" smtClean="0"/>
              <a:t>document.write</a:t>
            </a:r>
            <a:r>
              <a:rPr lang="en-IN" dirty="0" smtClean="0"/>
              <a:t>("Test1 - </a:t>
            </a:r>
            <a:r>
              <a:rPr lang="en-IN" dirty="0" err="1" smtClean="0"/>
              <a:t>ignoreCase</a:t>
            </a:r>
            <a:r>
              <a:rPr lang="en-IN" dirty="0" smtClean="0"/>
              <a:t> property is set");</a:t>
            </a:r>
          </a:p>
          <a:p>
            <a:pPr>
              <a:buNone/>
            </a:pPr>
            <a:r>
              <a:rPr lang="en-IN" dirty="0" smtClean="0"/>
              <a:t>}else{</a:t>
            </a:r>
          </a:p>
          <a:p>
            <a:pPr>
              <a:buNone/>
            </a:pPr>
            <a:r>
              <a:rPr lang="en-IN" dirty="0" err="1" smtClean="0"/>
              <a:t>document.write</a:t>
            </a:r>
            <a:r>
              <a:rPr lang="en-IN" dirty="0" smtClean="0"/>
              <a:t>("Test1 - </a:t>
            </a:r>
            <a:r>
              <a:rPr lang="en-IN" dirty="0" err="1" smtClean="0"/>
              <a:t>ignoreCase</a:t>
            </a:r>
            <a:r>
              <a:rPr lang="en-IN" dirty="0" smtClean="0"/>
              <a:t> property is not set");</a:t>
            </a:r>
          </a:p>
          <a:p>
            <a:pPr>
              <a:buNone/>
            </a:pPr>
            <a:r>
              <a:rPr lang="en-IN" dirty="0" smtClean="0"/>
              <a:t>}</a:t>
            </a:r>
          </a:p>
          <a:p>
            <a:pPr>
              <a:buNone/>
            </a:pPr>
            <a:r>
              <a:rPr lang="en-IN" dirty="0" smtClean="0"/>
              <a:t>re = new </a:t>
            </a:r>
            <a:r>
              <a:rPr lang="en-IN" dirty="0" err="1" smtClean="0"/>
              <a:t>RegExp</a:t>
            </a:r>
            <a:r>
              <a:rPr lang="en-IN" dirty="0" smtClean="0"/>
              <a:t>( "string", "</a:t>
            </a:r>
            <a:r>
              <a:rPr lang="en-IN" dirty="0" err="1" smtClean="0"/>
              <a:t>i</a:t>
            </a:r>
            <a:r>
              <a:rPr lang="en-IN" dirty="0" smtClean="0"/>
              <a:t>" );</a:t>
            </a:r>
          </a:p>
          <a:p>
            <a:pPr>
              <a:buNone/>
            </a:pPr>
            <a:r>
              <a:rPr lang="en-IN" dirty="0" smtClean="0"/>
              <a:t>if ( </a:t>
            </a:r>
            <a:r>
              <a:rPr lang="en-IN" dirty="0" err="1" smtClean="0"/>
              <a:t>re.ignoreCase</a:t>
            </a:r>
            <a:r>
              <a:rPr lang="en-IN" dirty="0" smtClean="0"/>
              <a:t> ){</a:t>
            </a:r>
          </a:p>
          <a:p>
            <a:pPr>
              <a:buNone/>
            </a:pPr>
            <a:r>
              <a:rPr lang="en-IN" dirty="0" err="1" smtClean="0"/>
              <a:t>document.write</a:t>
            </a:r>
            <a:r>
              <a:rPr lang="en-IN" dirty="0" smtClean="0"/>
              <a:t>("&lt;</a:t>
            </a:r>
            <a:r>
              <a:rPr lang="en-IN" dirty="0" err="1" smtClean="0"/>
              <a:t>br</a:t>
            </a:r>
            <a:r>
              <a:rPr lang="en-IN" dirty="0" smtClean="0"/>
              <a:t> /&gt;Test2 - </a:t>
            </a:r>
            <a:r>
              <a:rPr lang="en-IN" dirty="0" err="1" smtClean="0"/>
              <a:t>ignoreCase</a:t>
            </a:r>
            <a:r>
              <a:rPr lang="en-IN" dirty="0" smtClean="0"/>
              <a:t> property is set");</a:t>
            </a:r>
          </a:p>
          <a:p>
            <a:pPr>
              <a:buNone/>
            </a:pPr>
            <a:r>
              <a:rPr lang="en-IN" dirty="0" smtClean="0"/>
              <a:t>}else{</a:t>
            </a:r>
          </a:p>
          <a:p>
            <a:pPr>
              <a:buNone/>
            </a:pPr>
            <a:r>
              <a:rPr lang="en-IN" dirty="0" err="1" smtClean="0"/>
              <a:t>document.write</a:t>
            </a:r>
            <a:r>
              <a:rPr lang="en-IN" dirty="0" smtClean="0"/>
              <a:t>("&lt;</a:t>
            </a:r>
            <a:r>
              <a:rPr lang="en-IN" dirty="0" err="1" smtClean="0"/>
              <a:t>br</a:t>
            </a:r>
            <a:r>
              <a:rPr lang="en-IN" dirty="0" smtClean="0"/>
              <a:t> /&gt;Test2 - </a:t>
            </a:r>
            <a:r>
              <a:rPr lang="en-IN" dirty="0" err="1" smtClean="0"/>
              <a:t>ignoreCase</a:t>
            </a:r>
            <a:r>
              <a:rPr lang="en-IN" dirty="0" smtClean="0"/>
              <a:t> property is not set");</a:t>
            </a:r>
          </a:p>
          <a:p>
            <a:pPr>
              <a:buNone/>
            </a:pPr>
            <a:r>
              <a:rPr lang="en-IN" dirty="0" smtClean="0"/>
              <a:t>}</a:t>
            </a:r>
          </a:p>
          <a:p>
            <a:pPr>
              <a:buNone/>
            </a:pPr>
            <a:r>
              <a:rPr lang="en-IN" dirty="0" smtClean="0"/>
              <a:t>&lt;/script&gt;</a:t>
            </a:r>
          </a:p>
          <a:p>
            <a:pPr>
              <a:buNone/>
            </a:pPr>
            <a:r>
              <a:rPr lang="en-IN" dirty="0" smtClean="0"/>
              <a:t>&lt;/body&gt;</a:t>
            </a:r>
          </a:p>
          <a:p>
            <a:pPr>
              <a:buNone/>
            </a:pPr>
            <a:r>
              <a:rPr lang="en-IN" dirty="0" smtClean="0"/>
              <a:t>&lt;/html&gt;</a:t>
            </a:r>
            <a:endParaRPr lang="en-I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b="1" dirty="0" smtClean="0"/>
              <a:t>Output</a:t>
            </a:r>
          </a:p>
          <a:p>
            <a:pPr>
              <a:buNone/>
            </a:pPr>
            <a:r>
              <a:rPr lang="en-IN" dirty="0" smtClean="0"/>
              <a:t>Test1 - </a:t>
            </a:r>
            <a:r>
              <a:rPr lang="en-IN" dirty="0" err="1" smtClean="0"/>
              <a:t>ignoreCase</a:t>
            </a:r>
            <a:r>
              <a:rPr lang="en-IN" dirty="0" smtClean="0"/>
              <a:t> property is not set</a:t>
            </a:r>
          </a:p>
          <a:p>
            <a:pPr>
              <a:buNone/>
            </a:pPr>
            <a:r>
              <a:rPr lang="en-IN" dirty="0" smtClean="0"/>
              <a:t>Test2 - </a:t>
            </a:r>
            <a:r>
              <a:rPr lang="en-IN" dirty="0" err="1" smtClean="0"/>
              <a:t>ignoreCase</a:t>
            </a:r>
            <a:r>
              <a:rPr lang="en-IN" dirty="0" smtClean="0"/>
              <a:t> property is set</a:t>
            </a:r>
            <a:endParaRPr lang="en-I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lastIndex</a:t>
            </a:r>
            <a:r>
              <a:rPr lang="en-IN" b="1" dirty="0" smtClean="0"/>
              <a:t/>
            </a:r>
            <a:br>
              <a:rPr lang="en-IN" b="1" dirty="0" smtClean="0"/>
            </a:br>
            <a:endParaRPr lang="en-IN" dirty="0"/>
          </a:p>
        </p:txBody>
      </p:sp>
      <p:sp>
        <p:nvSpPr>
          <p:cNvPr id="3" name="Content Placeholder 2"/>
          <p:cNvSpPr>
            <a:spLocks noGrp="1"/>
          </p:cNvSpPr>
          <p:nvPr>
            <p:ph idx="1"/>
          </p:nvPr>
        </p:nvSpPr>
        <p:spPr>
          <a:xfrm>
            <a:off x="214282" y="857232"/>
            <a:ext cx="8929718" cy="5715040"/>
          </a:xfrm>
        </p:spPr>
        <p:txBody>
          <a:bodyPr>
            <a:normAutofit/>
          </a:bodyPr>
          <a:lstStyle/>
          <a:p>
            <a:pPr>
              <a:buNone/>
            </a:pPr>
            <a:r>
              <a:rPr lang="en-IN" b="1" dirty="0" err="1" smtClean="0"/>
              <a:t>lastIndex</a:t>
            </a:r>
            <a:r>
              <a:rPr lang="en-IN" b="1" dirty="0" smtClean="0"/>
              <a:t> is a read/write property of </a:t>
            </a:r>
            <a:r>
              <a:rPr lang="en-IN" b="1" dirty="0" err="1" smtClean="0"/>
              <a:t>RegExp</a:t>
            </a:r>
            <a:r>
              <a:rPr lang="en-IN" b="1" dirty="0" smtClean="0"/>
              <a:t> objects. For regular expressions </a:t>
            </a:r>
            <a:r>
              <a:rPr lang="en-IN" dirty="0" smtClean="0"/>
              <a:t>with the "g" attribute set, it contains an integer that specifies the character position immediately following the last match found by the </a:t>
            </a:r>
            <a:r>
              <a:rPr lang="en-IN" b="1" dirty="0" err="1" smtClean="0"/>
              <a:t>RegExp.exec</a:t>
            </a:r>
            <a:r>
              <a:rPr lang="en-IN" b="1" dirty="0" smtClean="0"/>
              <a:t>() and </a:t>
            </a:r>
            <a:r>
              <a:rPr lang="en-IN" b="1" dirty="0" err="1" smtClean="0"/>
              <a:t>RegExp.test</a:t>
            </a:r>
            <a:r>
              <a:rPr lang="en-IN" b="1" dirty="0" smtClean="0"/>
              <a:t>() methods. These methods use this</a:t>
            </a:r>
          </a:p>
          <a:p>
            <a:pPr>
              <a:buNone/>
            </a:pPr>
            <a:r>
              <a:rPr lang="en-IN" dirty="0" smtClean="0"/>
              <a:t>property as the starting point for the next search they conduct.</a:t>
            </a:r>
            <a:endParaRPr lang="en-I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472518" cy="6715148"/>
          </a:xfrm>
        </p:spPr>
        <p:txBody>
          <a:bodyPr>
            <a:normAutofit/>
          </a:bodyPr>
          <a:lstStyle/>
          <a:p>
            <a:pPr algn="just">
              <a:buNone/>
            </a:pPr>
            <a:r>
              <a:rPr lang="en-IN" dirty="0" smtClean="0"/>
              <a:t>This property is read/write, so you can set it at any time to specify where in the target string, the next search should begin. </a:t>
            </a:r>
            <a:r>
              <a:rPr lang="en-IN" b="1" dirty="0" smtClean="0"/>
              <a:t>exec() and test() automatically </a:t>
            </a:r>
            <a:r>
              <a:rPr lang="en-IN" dirty="0" smtClean="0"/>
              <a:t>reset the </a:t>
            </a:r>
            <a:r>
              <a:rPr lang="en-IN" b="1" dirty="0" err="1" smtClean="0"/>
              <a:t>lastIndex</a:t>
            </a:r>
            <a:r>
              <a:rPr lang="en-IN" b="1" dirty="0" smtClean="0"/>
              <a:t> to 0 when they fail to find a match (or another match).</a:t>
            </a:r>
          </a:p>
          <a:p>
            <a:pPr algn="just">
              <a:buNone/>
            </a:pPr>
            <a:r>
              <a:rPr lang="en-IN" b="1" dirty="0" smtClean="0"/>
              <a:t>Syntax</a:t>
            </a:r>
          </a:p>
          <a:p>
            <a:pPr algn="just">
              <a:buNone/>
            </a:pPr>
            <a:r>
              <a:rPr lang="en-IN" dirty="0" smtClean="0"/>
              <a:t>Its syntax is as follows:</a:t>
            </a:r>
          </a:p>
          <a:p>
            <a:pPr algn="ctr">
              <a:buNone/>
            </a:pPr>
            <a:r>
              <a:rPr lang="en-IN" dirty="0" err="1" smtClean="0">
                <a:solidFill>
                  <a:srgbClr val="FF0000"/>
                </a:solidFill>
              </a:rPr>
              <a:t>RegExpObject.lastIndex</a:t>
            </a:r>
            <a:endParaRPr lang="en-IN" dirty="0" smtClean="0">
              <a:solidFill>
                <a:srgbClr val="FF0000"/>
              </a:solidFill>
            </a:endParaRPr>
          </a:p>
          <a:p>
            <a:pPr algn="just">
              <a:buNone/>
            </a:pPr>
            <a:r>
              <a:rPr lang="en-IN" b="1" dirty="0" smtClean="0"/>
              <a:t>Return Value</a:t>
            </a:r>
          </a:p>
          <a:p>
            <a:pPr algn="just">
              <a:buNone/>
            </a:pPr>
            <a:r>
              <a:rPr lang="en-IN" dirty="0" smtClean="0"/>
              <a:t>Returns an integer that specifies the character position immediately following the last match.</a:t>
            </a:r>
            <a:endParaRPr lang="en-I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852"/>
            <a:ext cx="8929718" cy="6715148"/>
          </a:xfrm>
        </p:spPr>
        <p:txBody>
          <a:bodyPr>
            <a:normAutofit fontScale="70000" lnSpcReduction="20000"/>
          </a:bodyPr>
          <a:lstStyle/>
          <a:p>
            <a:pPr>
              <a:buNone/>
            </a:pPr>
            <a:r>
              <a:rPr lang="en-IN" dirty="0" smtClean="0"/>
              <a:t>&lt;html&gt;</a:t>
            </a:r>
          </a:p>
          <a:p>
            <a:pPr>
              <a:buNone/>
            </a:pPr>
            <a:r>
              <a:rPr lang="en-IN" dirty="0" smtClean="0"/>
              <a:t>&lt;head&gt;</a:t>
            </a:r>
          </a:p>
          <a:p>
            <a:pPr>
              <a:buNone/>
            </a:pPr>
            <a:r>
              <a:rPr lang="en-IN" dirty="0" smtClean="0"/>
              <a:t>&lt;title&gt;JavaScript </a:t>
            </a:r>
            <a:r>
              <a:rPr lang="en-IN" dirty="0" err="1" smtClean="0"/>
              <a:t>RegExp</a:t>
            </a:r>
            <a:r>
              <a:rPr lang="en-IN" dirty="0" smtClean="0"/>
              <a:t> </a:t>
            </a:r>
            <a:r>
              <a:rPr lang="en-IN" dirty="0" err="1" smtClean="0"/>
              <a:t>lastIndex</a:t>
            </a:r>
            <a:r>
              <a:rPr lang="en-IN" dirty="0" smtClean="0"/>
              <a:t> Property&lt;/title&gt;</a:t>
            </a:r>
          </a:p>
          <a:p>
            <a:pPr>
              <a:buNone/>
            </a:pPr>
            <a:r>
              <a:rPr lang="en-IN" dirty="0" smtClean="0"/>
              <a:t>&lt;/head&gt;</a:t>
            </a:r>
          </a:p>
          <a:p>
            <a:pPr>
              <a:buNone/>
            </a:pPr>
            <a:r>
              <a:rPr lang="en-IN" dirty="0" smtClean="0"/>
              <a:t>&lt;body&gt;</a:t>
            </a:r>
          </a:p>
          <a:p>
            <a:pPr>
              <a:buNone/>
            </a:pPr>
            <a:r>
              <a:rPr lang="en-IN" dirty="0" smtClean="0"/>
              <a:t>&lt;script type="text/</a:t>
            </a:r>
            <a:r>
              <a:rPr lang="en-IN" dirty="0" err="1" smtClean="0"/>
              <a:t>javascript</a:t>
            </a:r>
            <a:r>
              <a:rPr lang="en-IN" dirty="0" smtClean="0"/>
              <a:t>"&gt;</a:t>
            </a:r>
          </a:p>
          <a:p>
            <a:pPr>
              <a:buNone/>
            </a:pPr>
            <a:r>
              <a:rPr lang="en-IN" dirty="0" err="1" smtClean="0"/>
              <a:t>var</a:t>
            </a:r>
            <a:r>
              <a:rPr lang="en-IN" dirty="0" smtClean="0"/>
              <a:t> </a:t>
            </a:r>
            <a:r>
              <a:rPr lang="en-IN" dirty="0" err="1" smtClean="0"/>
              <a:t>str</a:t>
            </a:r>
            <a:r>
              <a:rPr lang="en-IN" dirty="0" smtClean="0"/>
              <a:t> = "</a:t>
            </a:r>
            <a:r>
              <a:rPr lang="en-IN" dirty="0" err="1" smtClean="0"/>
              <a:t>Javascript</a:t>
            </a:r>
            <a:r>
              <a:rPr lang="en-IN" dirty="0" smtClean="0"/>
              <a:t> is an interesting scripting language";</a:t>
            </a:r>
          </a:p>
          <a:p>
            <a:pPr>
              <a:buNone/>
            </a:pPr>
            <a:r>
              <a:rPr lang="en-IN" dirty="0" err="1" smtClean="0"/>
              <a:t>var</a:t>
            </a:r>
            <a:r>
              <a:rPr lang="en-IN" dirty="0" smtClean="0"/>
              <a:t> re = new </a:t>
            </a:r>
            <a:r>
              <a:rPr lang="en-IN" dirty="0" err="1" smtClean="0"/>
              <a:t>RegExp</a:t>
            </a:r>
            <a:r>
              <a:rPr lang="en-IN" dirty="0" smtClean="0"/>
              <a:t>( "script", "g" );</a:t>
            </a:r>
          </a:p>
          <a:p>
            <a:pPr>
              <a:buNone/>
            </a:pPr>
            <a:r>
              <a:rPr lang="en-IN" dirty="0" err="1" smtClean="0"/>
              <a:t>re.test</a:t>
            </a:r>
            <a:r>
              <a:rPr lang="en-IN" dirty="0" smtClean="0"/>
              <a:t>(</a:t>
            </a:r>
            <a:r>
              <a:rPr lang="en-IN" dirty="0" err="1" smtClean="0"/>
              <a:t>str</a:t>
            </a:r>
            <a:r>
              <a:rPr lang="en-IN" dirty="0" smtClean="0"/>
              <a:t>);</a:t>
            </a:r>
          </a:p>
          <a:p>
            <a:pPr>
              <a:buNone/>
            </a:pPr>
            <a:r>
              <a:rPr lang="en-IN" dirty="0" err="1" smtClean="0"/>
              <a:t>document.write</a:t>
            </a:r>
            <a:r>
              <a:rPr lang="en-IN" dirty="0" smtClean="0"/>
              <a:t>("Test 1 - Current Index: " + </a:t>
            </a:r>
            <a:r>
              <a:rPr lang="en-IN" dirty="0" err="1" smtClean="0"/>
              <a:t>re.lastIndex</a:t>
            </a:r>
            <a:r>
              <a:rPr lang="en-IN" dirty="0" smtClean="0"/>
              <a:t>);</a:t>
            </a:r>
          </a:p>
          <a:p>
            <a:pPr>
              <a:buNone/>
            </a:pPr>
            <a:r>
              <a:rPr lang="en-IN" dirty="0" err="1" smtClean="0"/>
              <a:t>re.test</a:t>
            </a:r>
            <a:r>
              <a:rPr lang="en-IN" dirty="0" smtClean="0"/>
              <a:t>(</a:t>
            </a:r>
            <a:r>
              <a:rPr lang="en-IN" dirty="0" err="1" smtClean="0"/>
              <a:t>str</a:t>
            </a:r>
            <a:r>
              <a:rPr lang="en-IN" dirty="0" smtClean="0"/>
              <a:t>);</a:t>
            </a:r>
          </a:p>
          <a:p>
            <a:pPr>
              <a:buNone/>
            </a:pPr>
            <a:r>
              <a:rPr lang="en-IN" dirty="0" err="1" smtClean="0"/>
              <a:t>document.write</a:t>
            </a:r>
            <a:r>
              <a:rPr lang="en-IN" dirty="0" smtClean="0"/>
              <a:t>("&lt;</a:t>
            </a:r>
            <a:r>
              <a:rPr lang="en-IN" dirty="0" err="1" smtClean="0"/>
              <a:t>br</a:t>
            </a:r>
            <a:r>
              <a:rPr lang="en-IN" dirty="0" smtClean="0"/>
              <a:t> /&gt;Test 2 - Current Index: " + </a:t>
            </a:r>
            <a:r>
              <a:rPr lang="en-IN" dirty="0" err="1" smtClean="0"/>
              <a:t>re.lastIndex</a:t>
            </a:r>
            <a:r>
              <a:rPr lang="en-IN" dirty="0" smtClean="0"/>
              <a:t>);</a:t>
            </a:r>
          </a:p>
          <a:p>
            <a:pPr>
              <a:buNone/>
            </a:pPr>
            <a:r>
              <a:rPr lang="en-IN" dirty="0" smtClean="0"/>
              <a:t>&lt;/script&gt;</a:t>
            </a:r>
          </a:p>
          <a:p>
            <a:pPr>
              <a:buNone/>
            </a:pPr>
            <a:r>
              <a:rPr lang="en-IN" dirty="0" smtClean="0"/>
              <a:t>&lt;/body&gt;</a:t>
            </a:r>
          </a:p>
          <a:p>
            <a:pPr>
              <a:buNone/>
            </a:pPr>
            <a:r>
              <a:rPr lang="en-IN" dirty="0" smtClean="0"/>
              <a:t>&lt;/html&gt;</a:t>
            </a:r>
          </a:p>
          <a:p>
            <a:pPr>
              <a:buNone/>
            </a:pPr>
            <a:r>
              <a:rPr lang="en-IN" b="1" dirty="0" smtClean="0"/>
              <a:t>Output</a:t>
            </a:r>
          </a:p>
          <a:p>
            <a:pPr algn="ctr">
              <a:buNone/>
            </a:pPr>
            <a:r>
              <a:rPr lang="en-IN" b="1" dirty="0" smtClean="0">
                <a:solidFill>
                  <a:srgbClr val="FF0000"/>
                </a:solidFill>
              </a:rPr>
              <a:t>Test 1 - Current Index: 10</a:t>
            </a:r>
          </a:p>
          <a:p>
            <a:pPr algn="ctr">
              <a:buNone/>
            </a:pPr>
            <a:r>
              <a:rPr lang="en-IN" b="1" dirty="0" smtClean="0">
                <a:solidFill>
                  <a:srgbClr val="FF0000"/>
                </a:solidFill>
              </a:rPr>
              <a:t>Test 2 - Current Index: 35</a:t>
            </a:r>
          </a:p>
          <a:p>
            <a:pPr>
              <a:buNone/>
            </a:pPr>
            <a:endParaRPr lang="en-I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multiline</a:t>
            </a:r>
            <a:br>
              <a:rPr lang="en-IN" b="1" dirty="0" smtClean="0"/>
            </a:br>
            <a:endParaRPr lang="en-IN" dirty="0"/>
          </a:p>
        </p:txBody>
      </p:sp>
      <p:sp>
        <p:nvSpPr>
          <p:cNvPr id="3" name="Content Placeholder 2"/>
          <p:cNvSpPr>
            <a:spLocks noGrp="1"/>
          </p:cNvSpPr>
          <p:nvPr>
            <p:ph idx="1"/>
          </p:nvPr>
        </p:nvSpPr>
        <p:spPr>
          <a:xfrm>
            <a:off x="457200" y="928670"/>
            <a:ext cx="8401080" cy="5715040"/>
          </a:xfrm>
        </p:spPr>
        <p:txBody>
          <a:bodyPr>
            <a:normAutofit lnSpcReduction="10000"/>
          </a:bodyPr>
          <a:lstStyle/>
          <a:p>
            <a:pPr algn="just">
              <a:buNone/>
            </a:pPr>
            <a:r>
              <a:rPr lang="en-IN" b="1" dirty="0" smtClean="0"/>
              <a:t>multiline is a read-only </a:t>
            </a:r>
            <a:r>
              <a:rPr lang="en-IN" b="1" dirty="0" err="1" smtClean="0"/>
              <a:t>boolean</a:t>
            </a:r>
            <a:r>
              <a:rPr lang="en-IN" b="1" dirty="0" smtClean="0"/>
              <a:t> property of </a:t>
            </a:r>
            <a:r>
              <a:rPr lang="en-IN" b="1" dirty="0" err="1" smtClean="0"/>
              <a:t>RegExp</a:t>
            </a:r>
            <a:r>
              <a:rPr lang="en-IN" b="1" dirty="0" smtClean="0"/>
              <a:t> objects. It specifies </a:t>
            </a:r>
            <a:r>
              <a:rPr lang="en-IN" dirty="0" smtClean="0"/>
              <a:t>whether a particular regular expression performs multiline matching, i.e., whether it was created with the "m" attribute.</a:t>
            </a:r>
          </a:p>
          <a:p>
            <a:pPr algn="just">
              <a:buNone/>
            </a:pPr>
            <a:r>
              <a:rPr lang="en-IN" b="1" dirty="0" smtClean="0"/>
              <a:t>Syntax</a:t>
            </a:r>
          </a:p>
          <a:p>
            <a:pPr algn="just">
              <a:buNone/>
            </a:pPr>
            <a:r>
              <a:rPr lang="en-IN" dirty="0" smtClean="0"/>
              <a:t>Its syntax is as follows:</a:t>
            </a:r>
          </a:p>
          <a:p>
            <a:pPr algn="just">
              <a:buNone/>
            </a:pPr>
            <a:r>
              <a:rPr lang="en-IN" dirty="0" err="1" smtClean="0"/>
              <a:t>RegExpObject.multiline</a:t>
            </a:r>
            <a:endParaRPr lang="en-IN" dirty="0" smtClean="0"/>
          </a:p>
          <a:p>
            <a:pPr algn="just">
              <a:buNone/>
            </a:pPr>
            <a:r>
              <a:rPr lang="en-IN" b="1" dirty="0" smtClean="0"/>
              <a:t>Return Value</a:t>
            </a:r>
          </a:p>
          <a:p>
            <a:pPr algn="just">
              <a:buNone/>
            </a:pPr>
            <a:r>
              <a:rPr lang="en-IN" dirty="0" smtClean="0"/>
              <a:t>Returns "TRUE" if the "m" modifier is set, "FALSE" otherwise.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1963" y="165100"/>
            <a:ext cx="8224837" cy="1054100"/>
          </a:xfrm>
        </p:spPr>
        <p:txBody>
          <a:bodyPr/>
          <a:lstStyle/>
          <a:p>
            <a:pPr eaLnBrk="1" hangingPunct="1"/>
            <a:r>
              <a:rPr lang="en-US" sz="3400" smtClean="0"/>
              <a:t>Hiding JavaScript from Incompatible Browsers</a:t>
            </a:r>
            <a:endParaRPr lang="en-US" altLang="zh-TW" sz="3400" smtClean="0">
              <a:ea typeface="新細明體" pitchFamily="18" charset="-120"/>
            </a:endParaRPr>
          </a:p>
        </p:txBody>
      </p:sp>
      <p:sp>
        <p:nvSpPr>
          <p:cNvPr id="10243" name="Rectangle 5"/>
          <p:cNvSpPr>
            <a:spLocks noChangeArrowheads="1"/>
          </p:cNvSpPr>
          <p:nvPr/>
        </p:nvSpPr>
        <p:spPr bwMode="auto">
          <a:xfrm>
            <a:off x="457200" y="1663700"/>
            <a:ext cx="8229600" cy="3265488"/>
          </a:xfrm>
          <a:prstGeom prst="rect">
            <a:avLst/>
          </a:prstGeom>
          <a:solidFill>
            <a:srgbClr val="FFFFFF"/>
          </a:solidFill>
          <a:ln w="9525">
            <a:solidFill>
              <a:schemeClr val="tx1"/>
            </a:solidFill>
            <a:miter lim="800000"/>
            <a:headEnd/>
            <a:tailEnd/>
          </a:ln>
        </p:spPr>
        <p:txBody>
          <a:bodyPr>
            <a:spAutoFit/>
          </a:bodyPr>
          <a:lstStyle/>
          <a:p>
            <a:pPr eaLnBrk="1" hangingPunct="1">
              <a:spcBef>
                <a:spcPct val="50000"/>
              </a:spcBef>
            </a:pPr>
            <a:r>
              <a:rPr kumimoji="1" lang="en-US" altLang="zh-TW">
                <a:latin typeface="Courier New" pitchFamily="49" charset="0"/>
              </a:rPr>
              <a:t>&lt;script type="text/javascript"&gt;</a:t>
            </a:r>
          </a:p>
          <a:p>
            <a:pPr eaLnBrk="1" hangingPunct="1">
              <a:spcBef>
                <a:spcPct val="50000"/>
              </a:spcBef>
            </a:pPr>
            <a:r>
              <a:rPr kumimoji="1" lang="en-US" altLang="zh-TW">
                <a:solidFill>
                  <a:srgbClr val="0000FF"/>
                </a:solidFill>
                <a:latin typeface="Courier New" pitchFamily="49" charset="0"/>
              </a:rPr>
              <a:t>&lt;!– </a:t>
            </a:r>
            <a:r>
              <a:rPr kumimoji="1" lang="en-US" altLang="zh-TW">
                <a:latin typeface="Courier New" pitchFamily="49" charset="0"/>
              </a:rPr>
              <a:t> </a:t>
            </a:r>
          </a:p>
          <a:p>
            <a:pPr eaLnBrk="1" hangingPunct="1">
              <a:spcBef>
                <a:spcPct val="50000"/>
              </a:spcBef>
            </a:pPr>
            <a:r>
              <a:rPr kumimoji="1" lang="en-US" altLang="zh-TW">
                <a:latin typeface="Courier New" pitchFamily="49" charset="0"/>
              </a:rPr>
              <a:t>  document.writeln("Hello, WWW");</a:t>
            </a:r>
          </a:p>
          <a:p>
            <a:pPr eaLnBrk="1" hangingPunct="1">
              <a:spcBef>
                <a:spcPct val="50000"/>
              </a:spcBef>
            </a:pPr>
            <a:r>
              <a:rPr kumimoji="1" lang="en-US" altLang="zh-TW">
                <a:solidFill>
                  <a:srgbClr val="0000FF"/>
                </a:solidFill>
                <a:latin typeface="Courier New" pitchFamily="49" charset="0"/>
              </a:rPr>
              <a:t>// --&gt;</a:t>
            </a:r>
          </a:p>
          <a:p>
            <a:pPr eaLnBrk="1" hangingPunct="1">
              <a:spcBef>
                <a:spcPct val="50000"/>
              </a:spcBef>
            </a:pPr>
            <a:r>
              <a:rPr kumimoji="1" lang="en-US" altLang="zh-TW">
                <a:latin typeface="Courier New" pitchFamily="49" charset="0"/>
              </a:rPr>
              <a:t>&lt;/script&gt;</a:t>
            </a:r>
          </a:p>
          <a:p>
            <a:pPr eaLnBrk="1" hangingPunct="1">
              <a:spcBef>
                <a:spcPct val="50000"/>
              </a:spcBef>
            </a:pPr>
            <a:r>
              <a:rPr kumimoji="1" lang="en-US" altLang="zh-TW">
                <a:solidFill>
                  <a:srgbClr val="0000FF"/>
                </a:solidFill>
                <a:latin typeface="Courier New" pitchFamily="49" charset="0"/>
              </a:rPr>
              <a:t>&lt;noscript&gt;</a:t>
            </a:r>
          </a:p>
          <a:p>
            <a:pPr eaLnBrk="1" hangingPunct="1">
              <a:spcBef>
                <a:spcPct val="50000"/>
              </a:spcBef>
            </a:pPr>
            <a:r>
              <a:rPr kumimoji="1" lang="en-US" altLang="zh-TW">
                <a:solidFill>
                  <a:srgbClr val="0000FF"/>
                </a:solidFill>
                <a:latin typeface="Courier New" pitchFamily="49" charset="0"/>
              </a:rPr>
              <a:t>  Your browser does not support JavaScript.</a:t>
            </a:r>
          </a:p>
          <a:p>
            <a:pPr eaLnBrk="1" hangingPunct="1">
              <a:spcBef>
                <a:spcPct val="50000"/>
              </a:spcBef>
            </a:pPr>
            <a:r>
              <a:rPr kumimoji="1" lang="en-US" altLang="zh-TW">
                <a:solidFill>
                  <a:srgbClr val="0000FF"/>
                </a:solidFill>
                <a:latin typeface="Courier New" pitchFamily="49" charset="0"/>
              </a:rPr>
              <a:t>&lt;/noscript&gt;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IN" dirty="0" smtClean="0"/>
              <a:t>&lt;html&gt;</a:t>
            </a:r>
          </a:p>
          <a:p>
            <a:pPr>
              <a:buNone/>
            </a:pPr>
            <a:r>
              <a:rPr lang="en-IN" dirty="0" smtClean="0"/>
              <a:t>&lt;head&gt;</a:t>
            </a:r>
          </a:p>
          <a:p>
            <a:pPr>
              <a:buNone/>
            </a:pPr>
            <a:r>
              <a:rPr lang="en-IN" dirty="0" smtClean="0"/>
              <a:t>&lt;title&gt;JavaScript </a:t>
            </a:r>
            <a:r>
              <a:rPr lang="en-IN" dirty="0" err="1" smtClean="0"/>
              <a:t>RegExp</a:t>
            </a:r>
            <a:r>
              <a:rPr lang="en-IN" dirty="0" smtClean="0"/>
              <a:t> multiline Property&lt;/title&gt;</a:t>
            </a:r>
          </a:p>
          <a:p>
            <a:pPr>
              <a:buNone/>
            </a:pPr>
            <a:r>
              <a:rPr lang="en-IN" dirty="0" smtClean="0"/>
              <a:t>&lt;/head&gt;</a:t>
            </a:r>
          </a:p>
          <a:p>
            <a:pPr>
              <a:buNone/>
            </a:pPr>
            <a:r>
              <a:rPr lang="en-IN" dirty="0" smtClean="0"/>
              <a:t>&lt;body&gt;</a:t>
            </a:r>
          </a:p>
          <a:p>
            <a:pPr>
              <a:buNone/>
            </a:pPr>
            <a:r>
              <a:rPr lang="en-IN" dirty="0" smtClean="0"/>
              <a:t>&lt;script type="text/</a:t>
            </a:r>
            <a:r>
              <a:rPr lang="en-IN" dirty="0" err="1" smtClean="0"/>
              <a:t>javascript</a:t>
            </a:r>
            <a:r>
              <a:rPr lang="en-IN" dirty="0" smtClean="0"/>
              <a:t>"&gt;</a:t>
            </a:r>
          </a:p>
          <a:p>
            <a:pPr>
              <a:buNone/>
            </a:pPr>
            <a:r>
              <a:rPr lang="en-IN" dirty="0" err="1" smtClean="0"/>
              <a:t>var</a:t>
            </a:r>
            <a:r>
              <a:rPr lang="en-IN" dirty="0" smtClean="0"/>
              <a:t> re = new </a:t>
            </a:r>
            <a:r>
              <a:rPr lang="en-IN" dirty="0" err="1" smtClean="0"/>
              <a:t>RegExp</a:t>
            </a:r>
            <a:r>
              <a:rPr lang="en-IN" dirty="0" smtClean="0"/>
              <a:t>( "string" );</a:t>
            </a:r>
          </a:p>
          <a:p>
            <a:pPr>
              <a:buNone/>
            </a:pPr>
            <a:r>
              <a:rPr lang="en-IN" dirty="0" smtClean="0"/>
              <a:t>if ( </a:t>
            </a:r>
            <a:r>
              <a:rPr lang="en-IN" dirty="0" err="1" smtClean="0"/>
              <a:t>re.multiline</a:t>
            </a:r>
            <a:r>
              <a:rPr lang="en-IN" dirty="0" smtClean="0"/>
              <a:t> ){</a:t>
            </a:r>
          </a:p>
          <a:p>
            <a:pPr>
              <a:buNone/>
            </a:pPr>
            <a:r>
              <a:rPr lang="en-IN" dirty="0" err="1" smtClean="0"/>
              <a:t>document.write</a:t>
            </a:r>
            <a:r>
              <a:rPr lang="en-IN" dirty="0" smtClean="0"/>
              <a:t>("Test1-multiline property is set");</a:t>
            </a:r>
          </a:p>
          <a:p>
            <a:pPr>
              <a:buNone/>
            </a:pPr>
            <a:r>
              <a:rPr lang="en-IN" dirty="0" smtClean="0"/>
              <a:t>}else{</a:t>
            </a:r>
          </a:p>
          <a:p>
            <a:pPr>
              <a:buNone/>
            </a:pPr>
            <a:r>
              <a:rPr lang="en-IN" dirty="0" err="1" smtClean="0"/>
              <a:t>document.write</a:t>
            </a:r>
            <a:r>
              <a:rPr lang="en-IN" dirty="0" smtClean="0"/>
              <a:t>("Test1-multiline property is not set");</a:t>
            </a:r>
          </a:p>
          <a:p>
            <a:pPr>
              <a:buNone/>
            </a:pPr>
            <a:r>
              <a:rPr lang="en-IN" dirty="0" smtClean="0"/>
              <a:t>}</a:t>
            </a:r>
          </a:p>
          <a:p>
            <a:pPr>
              <a:buNone/>
            </a:pPr>
            <a:r>
              <a:rPr lang="en-IN" dirty="0" smtClean="0"/>
              <a:t>re = new </a:t>
            </a:r>
            <a:r>
              <a:rPr lang="en-IN" dirty="0" err="1" smtClean="0"/>
              <a:t>RegExp</a:t>
            </a:r>
            <a:r>
              <a:rPr lang="en-IN" dirty="0" smtClean="0"/>
              <a:t>( "string", "m" );</a:t>
            </a:r>
          </a:p>
          <a:p>
            <a:pPr>
              <a:buNone/>
            </a:pPr>
            <a:r>
              <a:rPr lang="en-IN" dirty="0" smtClean="0"/>
              <a:t>if ( </a:t>
            </a:r>
            <a:r>
              <a:rPr lang="en-IN" dirty="0" err="1" smtClean="0"/>
              <a:t>re.multiline</a:t>
            </a: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IN" dirty="0" err="1" smtClean="0"/>
              <a:t>document.write</a:t>
            </a:r>
            <a:r>
              <a:rPr lang="en-IN" dirty="0" smtClean="0"/>
              <a:t>("&lt;</a:t>
            </a:r>
            <a:r>
              <a:rPr lang="en-IN" dirty="0" err="1" smtClean="0"/>
              <a:t>br</a:t>
            </a:r>
            <a:r>
              <a:rPr lang="en-IN" dirty="0" smtClean="0"/>
              <a:t>/&gt;Test2-multiline property is set");</a:t>
            </a:r>
          </a:p>
          <a:p>
            <a:pPr>
              <a:buNone/>
            </a:pPr>
            <a:r>
              <a:rPr lang="en-IN" dirty="0" smtClean="0"/>
              <a:t>}else{</a:t>
            </a:r>
          </a:p>
          <a:p>
            <a:pPr>
              <a:buNone/>
            </a:pPr>
            <a:r>
              <a:rPr lang="en-IN" dirty="0" err="1" smtClean="0"/>
              <a:t>document.write</a:t>
            </a:r>
            <a:r>
              <a:rPr lang="en-IN" dirty="0" smtClean="0"/>
              <a:t>("&lt;</a:t>
            </a:r>
            <a:r>
              <a:rPr lang="en-IN" dirty="0" err="1" smtClean="0"/>
              <a:t>br</a:t>
            </a:r>
            <a:r>
              <a:rPr lang="en-IN" dirty="0" smtClean="0"/>
              <a:t>/&gt;Test2-multiline property is not set");</a:t>
            </a:r>
          </a:p>
          <a:p>
            <a:pPr>
              <a:buNone/>
            </a:pPr>
            <a:r>
              <a:rPr lang="en-IN" dirty="0" smtClean="0"/>
              <a:t>}</a:t>
            </a:r>
          </a:p>
          <a:p>
            <a:pPr>
              <a:buNone/>
            </a:pPr>
            <a:r>
              <a:rPr lang="en-IN" dirty="0" smtClean="0"/>
              <a:t>&lt;/script&gt;</a:t>
            </a:r>
          </a:p>
          <a:p>
            <a:pPr>
              <a:buNone/>
            </a:pPr>
            <a:r>
              <a:rPr lang="en-IN" dirty="0" smtClean="0"/>
              <a:t>&lt;/body&gt;</a:t>
            </a:r>
          </a:p>
          <a:p>
            <a:pPr>
              <a:buNone/>
            </a:pPr>
            <a:r>
              <a:rPr lang="en-IN" dirty="0" smtClean="0"/>
              <a:t>&lt;/html&gt;</a:t>
            </a:r>
            <a:endParaRPr lang="en-IN" b="1" dirty="0" smtClean="0"/>
          </a:p>
          <a:p>
            <a:pPr>
              <a:buNone/>
            </a:pPr>
            <a:r>
              <a:rPr lang="en-IN" b="1" dirty="0" smtClean="0"/>
              <a:t>Output</a:t>
            </a:r>
          </a:p>
          <a:p>
            <a:pPr>
              <a:buNone/>
            </a:pPr>
            <a:r>
              <a:rPr lang="en-IN" dirty="0" smtClean="0"/>
              <a:t>Test1-multiline property is not set</a:t>
            </a:r>
          </a:p>
          <a:p>
            <a:pPr>
              <a:buNone/>
            </a:pPr>
            <a:r>
              <a:rPr lang="en-IN" dirty="0" smtClean="0"/>
              <a:t>Test2-multiline property is set</a:t>
            </a:r>
            <a:endParaRPr lang="en-I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source</a:t>
            </a:r>
            <a:br>
              <a:rPr lang="en-IN" b="1" dirty="0" smtClean="0"/>
            </a:br>
            <a:endParaRPr lang="en-IN" dirty="0"/>
          </a:p>
        </p:txBody>
      </p:sp>
      <p:sp>
        <p:nvSpPr>
          <p:cNvPr id="3" name="Content Placeholder 2"/>
          <p:cNvSpPr>
            <a:spLocks noGrp="1"/>
          </p:cNvSpPr>
          <p:nvPr>
            <p:ph idx="1"/>
          </p:nvPr>
        </p:nvSpPr>
        <p:spPr>
          <a:xfrm>
            <a:off x="357158" y="928670"/>
            <a:ext cx="8501122" cy="5715040"/>
          </a:xfrm>
        </p:spPr>
        <p:txBody>
          <a:bodyPr>
            <a:normAutofit lnSpcReduction="10000"/>
          </a:bodyPr>
          <a:lstStyle/>
          <a:p>
            <a:pPr algn="just">
              <a:buNone/>
            </a:pPr>
            <a:r>
              <a:rPr lang="en-IN" b="1" dirty="0" smtClean="0"/>
              <a:t>source is a read-only string property of </a:t>
            </a:r>
            <a:r>
              <a:rPr lang="en-IN" b="1" dirty="0" err="1" smtClean="0"/>
              <a:t>RegExp</a:t>
            </a:r>
            <a:r>
              <a:rPr lang="en-IN" b="1" dirty="0" smtClean="0"/>
              <a:t> objects. It contains the text of </a:t>
            </a:r>
            <a:r>
              <a:rPr lang="en-IN" dirty="0" smtClean="0"/>
              <a:t>the </a:t>
            </a:r>
            <a:r>
              <a:rPr lang="en-IN" dirty="0" err="1" smtClean="0"/>
              <a:t>RegExp</a:t>
            </a:r>
            <a:r>
              <a:rPr lang="en-IN" dirty="0" smtClean="0"/>
              <a:t> pattern. This text does not include the delimiting slashes used in regular-expression literals, and it does not include the "g", "</a:t>
            </a:r>
            <a:r>
              <a:rPr lang="en-IN" dirty="0" err="1" smtClean="0"/>
              <a:t>i</a:t>
            </a:r>
            <a:r>
              <a:rPr lang="en-IN" dirty="0" smtClean="0"/>
              <a:t>", and "m“ attributes.</a:t>
            </a:r>
          </a:p>
          <a:p>
            <a:pPr algn="just">
              <a:buNone/>
            </a:pPr>
            <a:r>
              <a:rPr lang="en-IN" b="1" dirty="0" smtClean="0"/>
              <a:t>Syntax</a:t>
            </a:r>
          </a:p>
          <a:p>
            <a:pPr algn="just">
              <a:buNone/>
            </a:pPr>
            <a:r>
              <a:rPr lang="en-IN" dirty="0" smtClean="0"/>
              <a:t>Its syntax is as follows:</a:t>
            </a:r>
          </a:p>
          <a:p>
            <a:pPr algn="just">
              <a:buNone/>
            </a:pPr>
            <a:r>
              <a:rPr lang="en-IN" dirty="0" err="1" smtClean="0"/>
              <a:t>RegExpObject.source</a:t>
            </a:r>
            <a:endParaRPr lang="en-IN" dirty="0" smtClean="0"/>
          </a:p>
          <a:p>
            <a:pPr algn="just">
              <a:buNone/>
            </a:pPr>
            <a:r>
              <a:rPr lang="en-IN" b="1" dirty="0" smtClean="0"/>
              <a:t>Return Value</a:t>
            </a:r>
          </a:p>
          <a:p>
            <a:pPr algn="just">
              <a:buNone/>
            </a:pPr>
            <a:r>
              <a:rPr lang="en-IN" dirty="0" smtClean="0"/>
              <a:t>Returns the text used for pattern matching.</a:t>
            </a:r>
            <a:endParaRPr lang="en-I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472518" cy="6429420"/>
          </a:xfrm>
        </p:spPr>
        <p:txBody>
          <a:bodyPr>
            <a:normAutofit fontScale="85000" lnSpcReduction="20000"/>
          </a:bodyPr>
          <a:lstStyle/>
          <a:p>
            <a:pPr>
              <a:buNone/>
            </a:pPr>
            <a:r>
              <a:rPr lang="en-IN" dirty="0" smtClean="0"/>
              <a:t>&lt;html&gt;</a:t>
            </a:r>
          </a:p>
          <a:p>
            <a:pPr>
              <a:buNone/>
            </a:pPr>
            <a:r>
              <a:rPr lang="en-IN" dirty="0" smtClean="0"/>
              <a:t>&lt;head&gt;</a:t>
            </a:r>
          </a:p>
          <a:p>
            <a:pPr>
              <a:buNone/>
            </a:pPr>
            <a:r>
              <a:rPr lang="en-IN" dirty="0" smtClean="0"/>
              <a:t>&lt;title&gt;JavaScript </a:t>
            </a:r>
            <a:r>
              <a:rPr lang="en-IN" dirty="0" err="1" smtClean="0"/>
              <a:t>RegExp</a:t>
            </a:r>
            <a:r>
              <a:rPr lang="en-IN" dirty="0" smtClean="0"/>
              <a:t> source Property&lt;/title&gt;</a:t>
            </a:r>
          </a:p>
          <a:p>
            <a:pPr>
              <a:buNone/>
            </a:pPr>
            <a:r>
              <a:rPr lang="en-IN" dirty="0" smtClean="0"/>
              <a:t>&lt;/head&gt;</a:t>
            </a:r>
          </a:p>
          <a:p>
            <a:pPr>
              <a:buNone/>
            </a:pPr>
            <a:r>
              <a:rPr lang="en-IN" dirty="0" smtClean="0"/>
              <a:t>&lt;body&gt;</a:t>
            </a:r>
          </a:p>
          <a:p>
            <a:pPr>
              <a:buNone/>
            </a:pPr>
            <a:r>
              <a:rPr lang="en-IN" dirty="0" smtClean="0"/>
              <a:t>&lt;script type="text/</a:t>
            </a:r>
            <a:r>
              <a:rPr lang="en-IN" dirty="0" err="1" smtClean="0"/>
              <a:t>javascript</a:t>
            </a:r>
            <a:r>
              <a:rPr lang="en-IN" dirty="0" smtClean="0"/>
              <a:t>"&gt;</a:t>
            </a:r>
          </a:p>
          <a:p>
            <a:pPr>
              <a:buNone/>
            </a:pPr>
            <a:r>
              <a:rPr lang="en-IN" dirty="0" err="1" smtClean="0"/>
              <a:t>var</a:t>
            </a:r>
            <a:r>
              <a:rPr lang="en-IN" dirty="0" smtClean="0"/>
              <a:t> </a:t>
            </a:r>
            <a:r>
              <a:rPr lang="en-IN" dirty="0" err="1" smtClean="0"/>
              <a:t>str</a:t>
            </a:r>
            <a:r>
              <a:rPr lang="en-IN" dirty="0" smtClean="0"/>
              <a:t> = "</a:t>
            </a:r>
            <a:r>
              <a:rPr lang="en-IN" dirty="0" err="1" smtClean="0"/>
              <a:t>Javascript</a:t>
            </a:r>
            <a:r>
              <a:rPr lang="en-IN" dirty="0" smtClean="0"/>
              <a:t> is an interesting scripting language";</a:t>
            </a:r>
          </a:p>
          <a:p>
            <a:pPr>
              <a:buNone/>
            </a:pPr>
            <a:r>
              <a:rPr lang="en-IN" dirty="0" err="1" smtClean="0"/>
              <a:t>var</a:t>
            </a:r>
            <a:r>
              <a:rPr lang="en-IN" dirty="0" smtClean="0"/>
              <a:t> re = new </a:t>
            </a:r>
            <a:r>
              <a:rPr lang="en-IN" dirty="0" err="1" smtClean="0"/>
              <a:t>RegExp</a:t>
            </a:r>
            <a:r>
              <a:rPr lang="en-IN" dirty="0" smtClean="0"/>
              <a:t>( "script", "g" );</a:t>
            </a:r>
          </a:p>
          <a:p>
            <a:pPr>
              <a:buNone/>
            </a:pPr>
            <a:r>
              <a:rPr lang="en-IN" dirty="0" err="1" smtClean="0"/>
              <a:t>re.test</a:t>
            </a:r>
            <a:r>
              <a:rPr lang="en-IN" dirty="0" smtClean="0"/>
              <a:t>(</a:t>
            </a:r>
            <a:r>
              <a:rPr lang="en-IN" dirty="0" err="1" smtClean="0"/>
              <a:t>str</a:t>
            </a:r>
            <a:r>
              <a:rPr lang="en-IN" dirty="0" smtClean="0"/>
              <a:t>);</a:t>
            </a:r>
          </a:p>
          <a:p>
            <a:pPr>
              <a:buNone/>
            </a:pPr>
            <a:r>
              <a:rPr lang="en-IN" dirty="0" err="1" smtClean="0"/>
              <a:t>document.write</a:t>
            </a:r>
            <a:r>
              <a:rPr lang="en-IN" dirty="0" smtClean="0"/>
              <a:t>("The regular expression is : " + </a:t>
            </a:r>
            <a:r>
              <a:rPr lang="en-IN" dirty="0" err="1" smtClean="0"/>
              <a:t>re.source</a:t>
            </a:r>
            <a:r>
              <a:rPr lang="en-IN" dirty="0" smtClean="0"/>
              <a:t>);</a:t>
            </a:r>
          </a:p>
          <a:p>
            <a:pPr>
              <a:buNone/>
            </a:pPr>
            <a:r>
              <a:rPr lang="en-IN" dirty="0" smtClean="0"/>
              <a:t>&lt;/script&gt;</a:t>
            </a:r>
          </a:p>
          <a:p>
            <a:pPr>
              <a:buNone/>
            </a:pPr>
            <a:r>
              <a:rPr lang="en-IN" dirty="0" smtClean="0"/>
              <a:t>&lt;/body&gt;</a:t>
            </a:r>
          </a:p>
          <a:p>
            <a:pPr>
              <a:buNone/>
            </a:pPr>
            <a:r>
              <a:rPr lang="en-IN" dirty="0" smtClean="0"/>
              <a:t>&lt;/html&gt;</a:t>
            </a:r>
          </a:p>
          <a:p>
            <a:pPr>
              <a:buNone/>
            </a:pPr>
            <a:r>
              <a:rPr lang="en-IN" b="1" dirty="0" smtClean="0"/>
              <a:t>Output</a:t>
            </a:r>
          </a:p>
          <a:p>
            <a:pPr>
              <a:buNone/>
            </a:pPr>
            <a:r>
              <a:rPr lang="en-IN" dirty="0" smtClean="0"/>
              <a:t>The regular expression is : script</a:t>
            </a:r>
            <a:endParaRPr lang="en-I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fontScale="90000"/>
          </a:bodyPr>
          <a:lstStyle/>
          <a:p>
            <a:r>
              <a:rPr lang="en-US" altLang="en-US" b="1" dirty="0" smtClean="0">
                <a:solidFill>
                  <a:srgbClr val="0070C0"/>
                </a:solidFill>
                <a:latin typeface="Verdana" panose="020B0604030504040204" pitchFamily="34" charset="0"/>
              </a:rPr>
              <a:t/>
            </a:r>
            <a:br>
              <a:rPr lang="en-US" altLang="en-US" b="1" dirty="0" smtClean="0">
                <a:solidFill>
                  <a:srgbClr val="0070C0"/>
                </a:solidFill>
                <a:latin typeface="Verdana" panose="020B0604030504040204" pitchFamily="34" charset="0"/>
              </a:rPr>
            </a:br>
            <a:r>
              <a:rPr lang="en-US" altLang="en-US" b="1" dirty="0" smtClean="0">
                <a:solidFill>
                  <a:srgbClr val="0070C0"/>
                </a:solidFill>
                <a:latin typeface="Verdana" panose="020B0604030504040204" pitchFamily="34" charset="0"/>
              </a:rPr>
              <a:t/>
            </a:r>
            <a:br>
              <a:rPr lang="en-US" altLang="en-US" b="1" dirty="0" smtClean="0">
                <a:solidFill>
                  <a:srgbClr val="0070C0"/>
                </a:solidFill>
                <a:latin typeface="Verdana" panose="020B0604030504040204" pitchFamily="34" charset="0"/>
              </a:rPr>
            </a:br>
            <a:r>
              <a:rPr lang="en-US" altLang="en-US" b="1" dirty="0" smtClean="0">
                <a:solidFill>
                  <a:srgbClr val="0070C0"/>
                </a:solidFill>
                <a:latin typeface="Verdana" panose="020B0604030504040204" pitchFamily="34" charset="0"/>
              </a:rPr>
              <a:t>Exception Handling</a:t>
            </a:r>
            <a:br>
              <a:rPr lang="en-US" altLang="en-US" b="1" dirty="0" smtClean="0">
                <a:solidFill>
                  <a:srgbClr val="0070C0"/>
                </a:solidFill>
                <a:latin typeface="Verdana" panose="020B0604030504040204" pitchFamily="34" charset="0"/>
              </a:rPr>
            </a:br>
            <a:r>
              <a:rPr lang="en-IN" b="1" dirty="0" smtClean="0"/>
              <a:t>Try… Catch and Throw statements</a:t>
            </a:r>
            <a:br>
              <a:rPr lang="en-IN" b="1" dirty="0" smtClean="0"/>
            </a:br>
            <a:endParaRPr lang="en-IN" dirty="0"/>
          </a:p>
        </p:txBody>
      </p:sp>
      <p:sp>
        <p:nvSpPr>
          <p:cNvPr id="3" name="Content Placeholder 2"/>
          <p:cNvSpPr>
            <a:spLocks noGrp="1"/>
          </p:cNvSpPr>
          <p:nvPr>
            <p:ph idx="1"/>
          </p:nvPr>
        </p:nvSpPr>
        <p:spPr>
          <a:xfrm>
            <a:off x="214282" y="1357298"/>
            <a:ext cx="8929718" cy="5500702"/>
          </a:xfrm>
        </p:spPr>
        <p:txBody>
          <a:bodyPr>
            <a:normAutofit fontScale="85000" lnSpcReduction="20000"/>
          </a:bodyPr>
          <a:lstStyle/>
          <a:p>
            <a:pPr>
              <a:buNone/>
            </a:pPr>
            <a:r>
              <a:rPr lang="en-IN" b="1" dirty="0" smtClean="0"/>
              <a:t>Catching errors in JavaScript:</a:t>
            </a:r>
          </a:p>
          <a:p>
            <a:pPr>
              <a:buNone/>
            </a:pPr>
            <a:r>
              <a:rPr lang="en-IN" dirty="0" smtClean="0"/>
              <a:t>It is very important that the errors thrown must be </a:t>
            </a:r>
            <a:r>
              <a:rPr lang="en-IN" dirty="0" err="1" smtClean="0"/>
              <a:t>catched</a:t>
            </a:r>
            <a:r>
              <a:rPr lang="en-IN" dirty="0" smtClean="0"/>
              <a:t> or trapped so that they can be handled more efficiently and conveniently and the users can move better through the web page.</a:t>
            </a:r>
          </a:p>
          <a:p>
            <a:pPr>
              <a:buNone/>
            </a:pPr>
            <a:r>
              <a:rPr lang="en-IN" b="1" dirty="0" smtClean="0"/>
              <a:t>Using try…catch statement:</a:t>
            </a:r>
          </a:p>
          <a:p>
            <a:pPr>
              <a:buNone/>
            </a:pPr>
            <a:r>
              <a:rPr lang="en-IN" dirty="0" smtClean="0"/>
              <a:t>The try..catch statement has two blocks in it:</a:t>
            </a:r>
          </a:p>
          <a:p>
            <a:pPr>
              <a:buNone/>
            </a:pPr>
            <a:r>
              <a:rPr lang="en-IN" dirty="0" smtClean="0"/>
              <a:t>· try block</a:t>
            </a:r>
          </a:p>
          <a:p>
            <a:pPr>
              <a:buNone/>
            </a:pPr>
            <a:r>
              <a:rPr lang="en-IN" dirty="0" smtClean="0"/>
              <a:t>· catch block</a:t>
            </a:r>
          </a:p>
          <a:p>
            <a:pPr>
              <a:buNone/>
            </a:pPr>
            <a:r>
              <a:rPr lang="en-IN" dirty="0" smtClean="0"/>
              <a:t>In the try block, the code contains a block of code that is to be tested for errors.</a:t>
            </a:r>
          </a:p>
          <a:p>
            <a:pPr>
              <a:buNone/>
            </a:pPr>
            <a:r>
              <a:rPr lang="en-IN" dirty="0" smtClean="0"/>
              <a:t> The catch block contains the code that is to be executed if an error occurs. The general syntax of try..catch statement is as follows:</a:t>
            </a:r>
            <a:endParaRPr lang="en-I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16A78C-4048-499C-8397-9D5B329832F5}" type="slidenum">
              <a:rPr lang="en-US" altLang="en-US">
                <a:solidFill>
                  <a:srgbClr val="898989"/>
                </a:solidFill>
                <a:latin typeface="Calibri" panose="020F0502020204030204" pitchFamily="34" charset="0"/>
              </a:rPr>
              <a:pPr eaLnBrk="1" hangingPunct="1"/>
              <a:t>115</a:t>
            </a:fld>
            <a:endParaRPr lang="en-US" altLang="en-US">
              <a:solidFill>
                <a:srgbClr val="898989"/>
              </a:solidFill>
              <a:latin typeface="Calibri" panose="020F0502020204030204" pitchFamily="34" charset="0"/>
            </a:endParaRPr>
          </a:p>
        </p:txBody>
      </p:sp>
      <p:sp>
        <p:nvSpPr>
          <p:cNvPr id="81923" name="TextBox 4"/>
          <p:cNvSpPr txBox="1">
            <a:spLocks noChangeArrowheads="1"/>
          </p:cNvSpPr>
          <p:nvPr/>
        </p:nvSpPr>
        <p:spPr bwMode="auto">
          <a:xfrm>
            <a:off x="1981200" y="152400"/>
            <a:ext cx="35274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0070C0"/>
                </a:solidFill>
                <a:latin typeface="Verdana" panose="020B0604030504040204" pitchFamily="34" charset="0"/>
              </a:rPr>
              <a:t>Exception Handling</a:t>
            </a:r>
          </a:p>
        </p:txBody>
      </p:sp>
      <p:sp>
        <p:nvSpPr>
          <p:cNvPr id="81924" name="TextBox 5"/>
          <p:cNvSpPr txBox="1">
            <a:spLocks noChangeArrowheads="1"/>
          </p:cNvSpPr>
          <p:nvPr/>
        </p:nvSpPr>
        <p:spPr bwMode="auto">
          <a:xfrm>
            <a:off x="457200" y="609600"/>
            <a:ext cx="8229600" cy="590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Verdana" panose="020B0604030504040204" pitchFamily="34" charset="0"/>
              </a:rPr>
              <a:t>throw</a:t>
            </a:r>
          </a:p>
          <a:p>
            <a:pPr eaLnBrk="1" hangingPunct="1"/>
            <a:r>
              <a:rPr lang="en-US" altLang="en-US" dirty="0">
                <a:latin typeface="Verdana" panose="020B0604030504040204" pitchFamily="34" charset="0"/>
              </a:rPr>
              <a:t>Example:</a:t>
            </a:r>
          </a:p>
          <a:p>
            <a:pPr eaLnBrk="1" hangingPunct="1"/>
            <a:r>
              <a:rPr lang="en-US" altLang="en-US" dirty="0">
                <a:latin typeface="Verdana" panose="020B0604030504040204" pitchFamily="34" charset="0"/>
              </a:rPr>
              <a:t>        do something </a:t>
            </a:r>
          </a:p>
          <a:p>
            <a:pPr eaLnBrk="1" hangingPunct="1"/>
            <a:r>
              <a:rPr lang="en-US" altLang="en-US" dirty="0">
                <a:latin typeface="Verdana" panose="020B0604030504040204" pitchFamily="34" charset="0"/>
              </a:rPr>
              <a:t>  if an error happens</a:t>
            </a:r>
          </a:p>
          <a:p>
            <a:pPr eaLnBrk="1" hangingPunct="1"/>
            <a:r>
              <a:rPr lang="en-US" altLang="en-US" dirty="0">
                <a:latin typeface="Verdana" panose="020B0604030504040204" pitchFamily="34" charset="0"/>
              </a:rPr>
              <a:t>{</a:t>
            </a:r>
          </a:p>
          <a:p>
            <a:pPr eaLnBrk="1" hangingPunct="1"/>
            <a:r>
              <a:rPr lang="en-US" altLang="en-US" dirty="0">
                <a:latin typeface="Verdana" panose="020B0604030504040204" pitchFamily="34" charset="0"/>
              </a:rPr>
              <a:t>           create a new exception object</a:t>
            </a:r>
          </a:p>
          <a:p>
            <a:pPr eaLnBrk="1" hangingPunct="1"/>
            <a:r>
              <a:rPr lang="en-US" altLang="en-US" dirty="0">
                <a:latin typeface="Verdana" panose="020B0604030504040204" pitchFamily="34" charset="0"/>
              </a:rPr>
              <a:t>	throw the exception</a:t>
            </a:r>
          </a:p>
          <a:p>
            <a:pPr eaLnBrk="1" hangingPunct="1"/>
            <a:r>
              <a:rPr lang="en-US" altLang="en-US" dirty="0">
                <a:latin typeface="Verdana" panose="020B0604030504040204" pitchFamily="34" charset="0"/>
              </a:rPr>
              <a:t>}</a:t>
            </a:r>
          </a:p>
          <a:p>
            <a:pPr eaLnBrk="1" hangingPunct="1"/>
            <a:endParaRPr lang="en-US" altLang="en-US" dirty="0">
              <a:latin typeface="Verdana" panose="020B0604030504040204" pitchFamily="34" charset="0"/>
            </a:endParaRPr>
          </a:p>
          <a:p>
            <a:pPr eaLnBrk="1" hangingPunct="1"/>
            <a:r>
              <a:rPr lang="en-US" altLang="en-US" dirty="0">
                <a:latin typeface="Verdana" panose="020B0604030504040204" pitchFamily="34" charset="0"/>
              </a:rPr>
              <a:t>try……..</a:t>
            </a:r>
          </a:p>
          <a:p>
            <a:pPr eaLnBrk="1" hangingPunct="1"/>
            <a:r>
              <a:rPr lang="en-US" altLang="en-US" dirty="0">
                <a:latin typeface="Verdana" panose="020B0604030504040204" pitchFamily="34" charset="0"/>
              </a:rPr>
              <a:t>Example: try</a:t>
            </a:r>
          </a:p>
          <a:p>
            <a:pPr eaLnBrk="1" hangingPunct="1"/>
            <a:r>
              <a:rPr lang="en-US" altLang="en-US" dirty="0">
                <a:latin typeface="Verdana" panose="020B0604030504040204" pitchFamily="34" charset="0"/>
              </a:rPr>
              <a:t>	{</a:t>
            </a:r>
          </a:p>
          <a:p>
            <a:pPr eaLnBrk="1" hangingPunct="1"/>
            <a:r>
              <a:rPr lang="en-US" altLang="en-US" dirty="0">
                <a:latin typeface="Verdana" panose="020B0604030504040204" pitchFamily="34" charset="0"/>
              </a:rPr>
              <a:t>		statement one</a:t>
            </a:r>
          </a:p>
          <a:p>
            <a:pPr eaLnBrk="1" hangingPunct="1"/>
            <a:r>
              <a:rPr lang="en-US" altLang="en-US" dirty="0">
                <a:latin typeface="Verdana" panose="020B0604030504040204" pitchFamily="34" charset="0"/>
              </a:rPr>
              <a:t>		statement two</a:t>
            </a:r>
          </a:p>
          <a:p>
            <a:pPr eaLnBrk="1" hangingPunct="1"/>
            <a:r>
              <a:rPr lang="en-US" altLang="en-US" dirty="0">
                <a:latin typeface="Verdana" panose="020B0604030504040204" pitchFamily="34" charset="0"/>
              </a:rPr>
              <a:t>		statement three</a:t>
            </a:r>
          </a:p>
          <a:p>
            <a:pPr eaLnBrk="1" hangingPunct="1"/>
            <a:r>
              <a:rPr lang="en-US" altLang="en-US" dirty="0">
                <a:latin typeface="Verdana" panose="020B0604030504040204" pitchFamily="34" charset="0"/>
              </a:rPr>
              <a:t>	}</a:t>
            </a:r>
          </a:p>
          <a:p>
            <a:pPr eaLnBrk="1" hangingPunct="1"/>
            <a:r>
              <a:rPr lang="en-US" altLang="en-US" dirty="0">
                <a:latin typeface="Verdana" panose="020B0604030504040204" pitchFamily="34" charset="0"/>
              </a:rPr>
              <a:t>catch </a:t>
            </a:r>
          </a:p>
          <a:p>
            <a:pPr eaLnBrk="1" hangingPunct="1"/>
            <a:r>
              <a:rPr lang="en-US" altLang="en-US" dirty="0">
                <a:latin typeface="Verdana" panose="020B0604030504040204" pitchFamily="34" charset="0"/>
              </a:rPr>
              <a:t>Example: </a:t>
            </a:r>
          </a:p>
          <a:p>
            <a:pPr eaLnBrk="1" hangingPunct="1"/>
            <a:r>
              <a:rPr lang="en-US" altLang="en-US" dirty="0">
                <a:latin typeface="Verdana" panose="020B0604030504040204" pitchFamily="34" charset="0"/>
              </a:rPr>
              <a:t>         catch exception</a:t>
            </a:r>
          </a:p>
          <a:p>
            <a:pPr eaLnBrk="1" hangingPunct="1"/>
            <a:r>
              <a:rPr lang="en-US" altLang="en-US" dirty="0">
                <a:latin typeface="Verdana" panose="020B0604030504040204" pitchFamily="34" charset="0"/>
              </a:rPr>
              <a:t>	{</a:t>
            </a:r>
          </a:p>
          <a:p>
            <a:pPr eaLnBrk="1" hangingPunct="1"/>
            <a:r>
              <a:rPr lang="en-US" altLang="en-US" dirty="0">
                <a:latin typeface="Verdana" panose="020B0604030504040204" pitchFamily="34" charset="0"/>
              </a:rPr>
              <a:t>                    handle the exception  }</a:t>
            </a:r>
          </a:p>
        </p:txBody>
      </p:sp>
    </p:spTree>
    <p:extLst>
      <p:ext uri="{BB962C8B-B14F-4D97-AF65-F5344CB8AC3E}">
        <p14:creationId xmlns="" xmlns:p14="http://schemas.microsoft.com/office/powerpoint/2010/main" val="423540214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
            </a:r>
            <a:br>
              <a:rPr lang="en-IN" dirty="0" smtClean="0"/>
            </a:br>
            <a:r>
              <a:rPr lang="en-IN" dirty="0" smtClean="0"/>
              <a:t>The concept of try…catch statement </a:t>
            </a:r>
            <a:br>
              <a:rPr lang="en-IN" dirty="0" smtClean="0"/>
            </a:br>
            <a:endParaRPr lang="en-IN" dirty="0"/>
          </a:p>
        </p:txBody>
      </p:sp>
      <p:sp>
        <p:nvSpPr>
          <p:cNvPr id="3" name="Content Placeholder 2"/>
          <p:cNvSpPr>
            <a:spLocks noGrp="1"/>
          </p:cNvSpPr>
          <p:nvPr>
            <p:ph idx="1"/>
          </p:nvPr>
        </p:nvSpPr>
        <p:spPr>
          <a:xfrm>
            <a:off x="285720" y="1000108"/>
            <a:ext cx="8401080" cy="5857892"/>
          </a:xfrm>
        </p:spPr>
        <p:txBody>
          <a:bodyPr>
            <a:normAutofit fontScale="70000" lnSpcReduction="20000"/>
          </a:bodyPr>
          <a:lstStyle/>
          <a:p>
            <a:pPr>
              <a:buNone/>
            </a:pPr>
            <a:r>
              <a:rPr lang="en-IN" dirty="0" smtClean="0"/>
              <a:t>&lt;html&gt;</a:t>
            </a:r>
          </a:p>
          <a:p>
            <a:pPr>
              <a:buNone/>
            </a:pPr>
            <a:r>
              <a:rPr lang="en-IN" dirty="0" smtClean="0"/>
              <a:t>&lt;head&gt;</a:t>
            </a:r>
          </a:p>
          <a:p>
            <a:pPr>
              <a:buNone/>
            </a:pPr>
            <a:r>
              <a:rPr lang="en-IN" dirty="0" smtClean="0"/>
              <a:t>&lt;script type="text/</a:t>
            </a:r>
            <a:r>
              <a:rPr lang="en-IN" dirty="0" err="1" smtClean="0"/>
              <a:t>javascript</a:t>
            </a:r>
            <a:r>
              <a:rPr lang="en-IN" dirty="0" smtClean="0"/>
              <a:t>"&gt;</a:t>
            </a:r>
          </a:p>
          <a:p>
            <a:pPr>
              <a:buNone/>
            </a:pPr>
            <a:r>
              <a:rPr lang="en-IN" dirty="0" smtClean="0"/>
              <a:t>try</a:t>
            </a:r>
          </a:p>
          <a:p>
            <a:pPr>
              <a:buNone/>
            </a:pPr>
            <a:r>
              <a:rPr lang="en-IN" dirty="0" smtClean="0"/>
              <a:t>{</a:t>
            </a:r>
          </a:p>
          <a:p>
            <a:pPr>
              <a:buNone/>
            </a:pPr>
            <a:r>
              <a:rPr lang="en-IN" dirty="0" err="1" smtClean="0"/>
              <a:t>document.write</a:t>
            </a:r>
            <a:r>
              <a:rPr lang="en-IN" dirty="0" smtClean="0"/>
              <a:t>(</a:t>
            </a:r>
            <a:r>
              <a:rPr lang="en-IN" dirty="0" err="1" smtClean="0"/>
              <a:t>junkVariable</a:t>
            </a:r>
            <a:r>
              <a:rPr lang="en-IN" dirty="0" smtClean="0"/>
              <a:t>)</a:t>
            </a:r>
          </a:p>
          <a:p>
            <a:pPr>
              <a:buNone/>
            </a:pPr>
            <a:r>
              <a:rPr lang="en-IN" dirty="0" smtClean="0"/>
              <a:t>}</a:t>
            </a:r>
          </a:p>
          <a:p>
            <a:pPr>
              <a:buNone/>
            </a:pPr>
            <a:r>
              <a:rPr lang="en-IN" dirty="0" smtClean="0"/>
              <a:t>catch(err)</a:t>
            </a:r>
          </a:p>
          <a:p>
            <a:pPr>
              <a:buNone/>
            </a:pPr>
            <a:r>
              <a:rPr lang="en-IN" dirty="0" smtClean="0"/>
              <a:t>{</a:t>
            </a:r>
          </a:p>
          <a:p>
            <a:pPr>
              <a:buNone/>
            </a:pPr>
            <a:r>
              <a:rPr lang="en-IN" dirty="0" err="1" smtClean="0"/>
              <a:t>document.write</a:t>
            </a:r>
            <a:r>
              <a:rPr lang="en-IN" dirty="0" smtClean="0"/>
              <a:t>(</a:t>
            </a:r>
            <a:r>
              <a:rPr lang="en-IN" dirty="0" err="1" smtClean="0"/>
              <a:t>err.message</a:t>
            </a:r>
            <a:r>
              <a:rPr lang="en-IN" dirty="0" smtClean="0"/>
              <a:t> + "&lt;</a:t>
            </a:r>
            <a:r>
              <a:rPr lang="en-IN" dirty="0" err="1" smtClean="0"/>
              <a:t>br</a:t>
            </a:r>
            <a:r>
              <a:rPr lang="en-IN" dirty="0" smtClean="0"/>
              <a:t>/&gt;")</a:t>
            </a:r>
          </a:p>
          <a:p>
            <a:pPr>
              <a:buNone/>
            </a:pPr>
            <a:r>
              <a:rPr lang="en-IN" dirty="0" smtClean="0"/>
              <a:t>}</a:t>
            </a:r>
          </a:p>
          <a:p>
            <a:pPr>
              <a:buNone/>
            </a:pPr>
            <a:r>
              <a:rPr lang="en-IN" dirty="0" smtClean="0"/>
              <a:t>&lt;/script&gt;</a:t>
            </a:r>
          </a:p>
          <a:p>
            <a:pPr>
              <a:buNone/>
            </a:pPr>
            <a:r>
              <a:rPr lang="en-IN" dirty="0" smtClean="0"/>
              <a:t>&lt;/head&gt;</a:t>
            </a:r>
          </a:p>
          <a:p>
            <a:pPr>
              <a:buNone/>
            </a:pPr>
            <a:r>
              <a:rPr lang="en-IN" dirty="0" smtClean="0"/>
              <a:t>&lt;body&gt;</a:t>
            </a:r>
          </a:p>
          <a:p>
            <a:pPr>
              <a:buNone/>
            </a:pPr>
            <a:r>
              <a:rPr lang="en-IN" dirty="0" smtClean="0"/>
              <a:t>&lt;/body&gt;</a:t>
            </a:r>
          </a:p>
          <a:p>
            <a:pPr>
              <a:buNone/>
            </a:pPr>
            <a:r>
              <a:rPr lang="en-IN" dirty="0" smtClean="0"/>
              <a:t>&lt;/html&gt;</a:t>
            </a:r>
            <a:endParaRPr lang="en-I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lstStyle/>
          <a:p>
            <a:r>
              <a:rPr lang="en-IN" dirty="0" smtClean="0"/>
              <a:t>The output of the above program is ‘</a:t>
            </a:r>
            <a:r>
              <a:rPr lang="en-IN" dirty="0" err="1" smtClean="0"/>
              <a:t>junkVariable</a:t>
            </a:r>
            <a:r>
              <a:rPr lang="en-IN" dirty="0" smtClean="0"/>
              <a:t>’ is undefined</a:t>
            </a:r>
          </a:p>
          <a:p>
            <a:r>
              <a:rPr lang="en-IN" dirty="0" smtClean="0"/>
              <a:t>In the above program, the variable </a:t>
            </a:r>
            <a:r>
              <a:rPr lang="en-IN" i="1" dirty="0" err="1" smtClean="0"/>
              <a:t>junkVariableis</a:t>
            </a:r>
            <a:r>
              <a:rPr lang="en-IN" i="1" dirty="0" smtClean="0"/>
              <a:t> undefined and the usage of this in try </a:t>
            </a:r>
            <a:r>
              <a:rPr lang="en-IN" dirty="0" smtClean="0"/>
              <a:t>block gives an error. The control is transferred to the catch block with this error and this error message is printed in the catch block.</a:t>
            </a:r>
            <a:endParaRPr lang="en-I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b="1" dirty="0" smtClean="0"/>
              <a:t>throw in JavaScript:</a:t>
            </a:r>
            <a:br>
              <a:rPr lang="en-IN" b="1" dirty="0" smtClean="0"/>
            </a:br>
            <a:endParaRPr lang="en-IN" dirty="0"/>
          </a:p>
        </p:txBody>
      </p:sp>
      <p:sp>
        <p:nvSpPr>
          <p:cNvPr id="3" name="Content Placeholder 2"/>
          <p:cNvSpPr>
            <a:spLocks noGrp="1"/>
          </p:cNvSpPr>
          <p:nvPr>
            <p:ph idx="1"/>
          </p:nvPr>
        </p:nvSpPr>
        <p:spPr>
          <a:xfrm>
            <a:off x="214282" y="857232"/>
            <a:ext cx="8472518" cy="5715040"/>
          </a:xfrm>
        </p:spPr>
        <p:txBody>
          <a:bodyPr>
            <a:normAutofit/>
          </a:bodyPr>
          <a:lstStyle/>
          <a:p>
            <a:pPr>
              <a:buNone/>
            </a:pPr>
            <a:r>
              <a:rPr lang="en-IN" dirty="0" smtClean="0"/>
              <a:t>There is another statement called throw available in JavaScript that can be used along</a:t>
            </a:r>
          </a:p>
          <a:p>
            <a:pPr>
              <a:buNone/>
            </a:pPr>
            <a:r>
              <a:rPr lang="en-IN" dirty="0" smtClean="0"/>
              <a:t>with try…catch statements to throw exceptions and thereby helps in generating. General</a:t>
            </a:r>
          </a:p>
          <a:p>
            <a:r>
              <a:rPr lang="en-IN" dirty="0" smtClean="0">
                <a:solidFill>
                  <a:srgbClr val="FF0000"/>
                </a:solidFill>
              </a:rPr>
              <a:t>syntax of this throw statement is as follows:</a:t>
            </a:r>
          </a:p>
          <a:p>
            <a:pPr>
              <a:buNone/>
            </a:pPr>
            <a:r>
              <a:rPr lang="en-IN" dirty="0" smtClean="0"/>
              <a:t>			</a:t>
            </a:r>
            <a:r>
              <a:rPr lang="en-IN" dirty="0" smtClean="0">
                <a:solidFill>
                  <a:srgbClr val="FF0000"/>
                </a:solidFill>
              </a:rPr>
              <a:t>throw(exception) </a:t>
            </a:r>
          </a:p>
          <a:p>
            <a:r>
              <a:rPr lang="en-IN" i="1" dirty="0" smtClean="0"/>
              <a:t>exception can be any variable of type integer or </a:t>
            </a:r>
            <a:r>
              <a:rPr lang="en-IN" i="1" dirty="0" err="1" smtClean="0"/>
              <a:t>boolean</a:t>
            </a:r>
            <a:r>
              <a:rPr lang="en-IN" i="1" dirty="0" smtClean="0"/>
              <a:t> or string.</a:t>
            </a:r>
            <a:endParaRPr lang="en-I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29718" cy="6858000"/>
          </a:xfrm>
        </p:spPr>
        <p:txBody>
          <a:bodyPr>
            <a:normAutofit fontScale="32500" lnSpcReduction="20000"/>
          </a:bodyPr>
          <a:lstStyle/>
          <a:p>
            <a:pPr>
              <a:buNone/>
            </a:pPr>
            <a:endParaRPr lang="en-IN" b="1" dirty="0" smtClean="0"/>
          </a:p>
          <a:p>
            <a:pPr>
              <a:buNone/>
            </a:pPr>
            <a:r>
              <a:rPr lang="en-IN" sz="4900" b="1" dirty="0" smtClean="0"/>
              <a:t>&lt;html&gt;</a:t>
            </a:r>
          </a:p>
          <a:p>
            <a:pPr>
              <a:buNone/>
            </a:pPr>
            <a:r>
              <a:rPr lang="en-IN" sz="4900" b="1" dirty="0" smtClean="0"/>
              <a:t>&lt;head&gt;</a:t>
            </a:r>
          </a:p>
          <a:p>
            <a:pPr>
              <a:buNone/>
            </a:pPr>
            <a:r>
              <a:rPr lang="en-IN" sz="4900" b="1" dirty="0" smtClean="0"/>
              <a:t>&lt;script type="text/</a:t>
            </a:r>
            <a:r>
              <a:rPr lang="en-IN" sz="4900" b="1" dirty="0" err="1" smtClean="0"/>
              <a:t>javascript</a:t>
            </a:r>
            <a:r>
              <a:rPr lang="en-IN" sz="4900" b="1" dirty="0" smtClean="0"/>
              <a:t>"&gt;</a:t>
            </a:r>
          </a:p>
          <a:p>
            <a:pPr>
              <a:buNone/>
            </a:pPr>
            <a:r>
              <a:rPr lang="en-IN" sz="4900" b="1" dirty="0" smtClean="0"/>
              <a:t>try</a:t>
            </a:r>
          </a:p>
          <a:p>
            <a:pPr>
              <a:buNone/>
            </a:pPr>
            <a:r>
              <a:rPr lang="en-IN" sz="4900" b="1" dirty="0" smtClean="0"/>
              <a:t>{</a:t>
            </a:r>
          </a:p>
          <a:p>
            <a:pPr>
              <a:buNone/>
            </a:pPr>
            <a:r>
              <a:rPr lang="en-IN" sz="4900" b="1" dirty="0" err="1" smtClean="0"/>
              <a:t>varexfor</a:t>
            </a:r>
            <a:r>
              <a:rPr lang="en-IN" sz="4900" b="1" dirty="0" smtClean="0"/>
              <a:t>=10</a:t>
            </a:r>
          </a:p>
          <a:p>
            <a:pPr>
              <a:buNone/>
            </a:pPr>
            <a:r>
              <a:rPr lang="en-IN" sz="4900" b="1" dirty="0" smtClean="0"/>
              <a:t>if(</a:t>
            </a:r>
            <a:r>
              <a:rPr lang="en-IN" sz="4900" b="1" dirty="0" err="1" smtClean="0"/>
              <a:t>exfor</a:t>
            </a:r>
            <a:r>
              <a:rPr lang="en-IN" sz="4900" b="1" dirty="0" smtClean="0"/>
              <a:t>!=20)</a:t>
            </a:r>
          </a:p>
          <a:p>
            <a:pPr>
              <a:buNone/>
            </a:pPr>
            <a:r>
              <a:rPr lang="en-IN" sz="4900" b="1" dirty="0" smtClean="0"/>
              <a:t>{</a:t>
            </a:r>
          </a:p>
          <a:p>
            <a:pPr>
              <a:buNone/>
            </a:pPr>
            <a:r>
              <a:rPr lang="en-IN" sz="4900" b="1" dirty="0" smtClean="0"/>
              <a:t>throw "</a:t>
            </a:r>
            <a:r>
              <a:rPr lang="en-IN" sz="4900" b="1" dirty="0" err="1" smtClean="0"/>
              <a:t>PlaceError</a:t>
            </a:r>
            <a:r>
              <a:rPr lang="en-IN" sz="4900" b="1" dirty="0" smtClean="0"/>
              <a:t>"</a:t>
            </a:r>
          </a:p>
          <a:p>
            <a:pPr>
              <a:buNone/>
            </a:pPr>
            <a:r>
              <a:rPr lang="en-IN" sz="4900" b="1" dirty="0" smtClean="0"/>
              <a:t>}</a:t>
            </a:r>
          </a:p>
          <a:p>
            <a:pPr>
              <a:buNone/>
            </a:pPr>
            <a:r>
              <a:rPr lang="en-IN" sz="4900" b="1" dirty="0" smtClean="0"/>
              <a:t>}</a:t>
            </a:r>
          </a:p>
          <a:p>
            <a:pPr>
              <a:buNone/>
            </a:pPr>
            <a:r>
              <a:rPr lang="en-IN" sz="4900" b="1" dirty="0" smtClean="0"/>
              <a:t>catch(err)</a:t>
            </a:r>
          </a:p>
          <a:p>
            <a:pPr>
              <a:buNone/>
            </a:pPr>
            <a:r>
              <a:rPr lang="en-IN" sz="4900" b="1" dirty="0" smtClean="0"/>
              <a:t>{</a:t>
            </a:r>
          </a:p>
          <a:p>
            <a:pPr>
              <a:buNone/>
            </a:pPr>
            <a:r>
              <a:rPr lang="en-IN" sz="4900" b="1" dirty="0" smtClean="0"/>
              <a:t>if(err == "</a:t>
            </a:r>
            <a:r>
              <a:rPr lang="en-IN" sz="4900" b="1" dirty="0" err="1" smtClean="0"/>
              <a:t>PlaceError</a:t>
            </a:r>
            <a:r>
              <a:rPr lang="en-IN" sz="4900" b="1" dirty="0" smtClean="0"/>
              <a:t>")</a:t>
            </a:r>
          </a:p>
          <a:p>
            <a:pPr>
              <a:buNone/>
            </a:pPr>
            <a:r>
              <a:rPr lang="en-IN" sz="4900" b="1" dirty="0" err="1" smtClean="0"/>
              <a:t>document.write</a:t>
            </a:r>
            <a:r>
              <a:rPr lang="en-IN" sz="4900" b="1" dirty="0" smtClean="0"/>
              <a:t> ("Example to illustrate Throw</a:t>
            </a:r>
          </a:p>
          <a:p>
            <a:pPr>
              <a:buNone/>
            </a:pPr>
            <a:r>
              <a:rPr lang="en-IN" sz="4900" b="1" dirty="0" smtClean="0"/>
              <a:t>Statement: Variable </a:t>
            </a:r>
            <a:r>
              <a:rPr lang="en-IN" sz="4900" b="1" dirty="0" err="1" smtClean="0"/>
              <a:t>exfor</a:t>
            </a:r>
            <a:r>
              <a:rPr lang="en-IN" sz="4900" b="1" dirty="0" smtClean="0"/>
              <a:t> not equal to 20.</a:t>
            </a:r>
          </a:p>
          <a:p>
            <a:pPr>
              <a:buNone/>
            </a:pPr>
            <a:r>
              <a:rPr lang="en-IN" sz="4900" b="1" dirty="0" smtClean="0"/>
              <a:t>&lt;</a:t>
            </a:r>
            <a:r>
              <a:rPr lang="en-IN" sz="4900" b="1" dirty="0" err="1" smtClean="0"/>
              <a:t>br</a:t>
            </a:r>
            <a:r>
              <a:rPr lang="en-IN" sz="4900" b="1" dirty="0" smtClean="0"/>
              <a:t>/&gt;")</a:t>
            </a:r>
          </a:p>
          <a:p>
            <a:pPr>
              <a:buNone/>
            </a:pPr>
            <a:r>
              <a:rPr lang="en-IN" sz="4900" b="1" dirty="0" smtClean="0"/>
              <a:t>}</a:t>
            </a:r>
          </a:p>
          <a:p>
            <a:pPr>
              <a:buNone/>
            </a:pPr>
            <a:r>
              <a:rPr lang="en-IN" sz="4900" b="1" dirty="0" smtClean="0"/>
              <a:t>&lt;/script&gt;</a:t>
            </a:r>
          </a:p>
          <a:p>
            <a:pPr>
              <a:buNone/>
            </a:pPr>
            <a:r>
              <a:rPr lang="en-IN" sz="4900" b="1" dirty="0" smtClean="0"/>
              <a:t>&lt;/head&gt;</a:t>
            </a:r>
          </a:p>
          <a:p>
            <a:pPr>
              <a:buNone/>
            </a:pPr>
            <a:r>
              <a:rPr lang="en-IN" sz="4900" b="1" dirty="0" smtClean="0"/>
              <a:t>&lt;body&gt;</a:t>
            </a:r>
          </a:p>
          <a:p>
            <a:pPr>
              <a:buNone/>
            </a:pPr>
            <a:r>
              <a:rPr lang="en-IN" sz="4900" b="1" dirty="0" smtClean="0"/>
              <a:t>&lt;/body&gt;</a:t>
            </a:r>
          </a:p>
          <a:p>
            <a:pPr>
              <a:buNone/>
            </a:pPr>
            <a:r>
              <a:rPr lang="en-IN" sz="4900" b="1" dirty="0" smtClean="0"/>
              <a:t>&lt;/html&gt;</a:t>
            </a:r>
          </a:p>
          <a:p>
            <a:pPr>
              <a:buNone/>
            </a:pPr>
            <a:r>
              <a:rPr lang="en-IN" sz="4900" b="1" dirty="0" smtClean="0"/>
              <a:t>The output of the above program is:</a:t>
            </a:r>
          </a:p>
          <a:p>
            <a:pPr>
              <a:buNone/>
            </a:pPr>
            <a:r>
              <a:rPr lang="en-IN" sz="4900" b="1" dirty="0" smtClean="0"/>
              <a:t>Example to illustrate Throw Statement: Variable </a:t>
            </a:r>
            <a:r>
              <a:rPr lang="en-IN" sz="4900" b="1" dirty="0" err="1" smtClean="0"/>
              <a:t>exfor</a:t>
            </a:r>
            <a:r>
              <a:rPr lang="en-IN" sz="4900" b="1" dirty="0" smtClean="0"/>
              <a:t> not equal to 20.</a:t>
            </a:r>
            <a:endParaRPr lang="en-IN" sz="49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400" b="1" smtClean="0">
                <a:latin typeface="Courier New" pitchFamily="49" charset="0"/>
              </a:rPr>
              <a:t>alert()</a:t>
            </a:r>
            <a:r>
              <a:rPr lang="en-US" sz="3400" smtClean="0"/>
              <a:t>, </a:t>
            </a:r>
            <a:r>
              <a:rPr lang="en-US" sz="3400" b="1" smtClean="0">
                <a:latin typeface="Courier New" pitchFamily="49" charset="0"/>
              </a:rPr>
              <a:t>confirm()</a:t>
            </a:r>
            <a:r>
              <a:rPr lang="en-US" sz="3400" smtClean="0"/>
              <a:t>, and </a:t>
            </a:r>
            <a:r>
              <a:rPr lang="en-US" sz="3400" b="1" smtClean="0">
                <a:latin typeface="Courier New" pitchFamily="49" charset="0"/>
              </a:rPr>
              <a:t>prompt()</a:t>
            </a:r>
          </a:p>
        </p:txBody>
      </p:sp>
      <p:pic>
        <p:nvPicPr>
          <p:cNvPr id="11267" name="Picture 3"/>
          <p:cNvPicPr>
            <a:picLocks noChangeAspect="1" noChangeArrowheads="1"/>
          </p:cNvPicPr>
          <p:nvPr/>
        </p:nvPicPr>
        <p:blipFill>
          <a:blip r:embed="rId2"/>
          <a:srcRect/>
          <a:stretch>
            <a:fillRect/>
          </a:stretch>
        </p:blipFill>
        <p:spPr bwMode="auto">
          <a:xfrm>
            <a:off x="6324600" y="1905000"/>
            <a:ext cx="2640013" cy="1595438"/>
          </a:xfrm>
          <a:prstGeom prst="rect">
            <a:avLst/>
          </a:prstGeom>
          <a:noFill/>
          <a:ln w="9525">
            <a:noFill/>
            <a:miter lim="800000"/>
            <a:headEnd/>
            <a:tailEnd/>
          </a:ln>
        </p:spPr>
      </p:pic>
      <p:pic>
        <p:nvPicPr>
          <p:cNvPr id="11268" name="Picture 4"/>
          <p:cNvPicPr>
            <a:picLocks noChangeAspect="1" noChangeArrowheads="1"/>
          </p:cNvPicPr>
          <p:nvPr/>
        </p:nvPicPr>
        <p:blipFill>
          <a:blip r:embed="rId3"/>
          <a:srcRect/>
          <a:stretch>
            <a:fillRect/>
          </a:stretch>
        </p:blipFill>
        <p:spPr bwMode="auto">
          <a:xfrm>
            <a:off x="304800" y="4953000"/>
            <a:ext cx="2682875" cy="1620838"/>
          </a:xfrm>
          <a:prstGeom prst="rect">
            <a:avLst/>
          </a:prstGeom>
          <a:noFill/>
          <a:ln w="9525">
            <a:noFill/>
            <a:miter lim="800000"/>
            <a:headEnd/>
            <a:tailEnd/>
          </a:ln>
        </p:spPr>
      </p:pic>
      <p:pic>
        <p:nvPicPr>
          <p:cNvPr id="11269" name="Picture 5"/>
          <p:cNvPicPr>
            <a:picLocks noChangeAspect="1" noChangeArrowheads="1"/>
          </p:cNvPicPr>
          <p:nvPr/>
        </p:nvPicPr>
        <p:blipFill>
          <a:blip r:embed="rId4"/>
          <a:srcRect/>
          <a:stretch>
            <a:fillRect/>
          </a:stretch>
        </p:blipFill>
        <p:spPr bwMode="auto">
          <a:xfrm>
            <a:off x="4343400" y="3733800"/>
            <a:ext cx="4648200" cy="1200150"/>
          </a:xfrm>
          <a:prstGeom prst="rect">
            <a:avLst/>
          </a:prstGeom>
          <a:noFill/>
          <a:ln w="9525">
            <a:noFill/>
            <a:miter lim="800000"/>
            <a:headEnd/>
            <a:tailEnd/>
          </a:ln>
        </p:spPr>
      </p:pic>
      <p:pic>
        <p:nvPicPr>
          <p:cNvPr id="11270" name="Picture 6"/>
          <p:cNvPicPr>
            <a:picLocks noChangeAspect="1" noChangeArrowheads="1"/>
          </p:cNvPicPr>
          <p:nvPr/>
        </p:nvPicPr>
        <p:blipFill>
          <a:blip r:embed="rId5"/>
          <a:srcRect/>
          <a:stretch>
            <a:fillRect/>
          </a:stretch>
        </p:blipFill>
        <p:spPr bwMode="auto">
          <a:xfrm>
            <a:off x="4114800" y="5181600"/>
            <a:ext cx="4648200" cy="1200150"/>
          </a:xfrm>
          <a:prstGeom prst="rect">
            <a:avLst/>
          </a:prstGeom>
          <a:noFill/>
          <a:ln w="9525">
            <a:noFill/>
            <a:miter lim="800000"/>
            <a:headEnd/>
            <a:tailEnd/>
          </a:ln>
        </p:spPr>
      </p:pic>
      <p:sp>
        <p:nvSpPr>
          <p:cNvPr id="11271" name="Text Box 7"/>
          <p:cNvSpPr txBox="1">
            <a:spLocks noChangeArrowheads="1"/>
          </p:cNvSpPr>
          <p:nvPr/>
        </p:nvSpPr>
        <p:spPr bwMode="auto">
          <a:xfrm>
            <a:off x="304800" y="1219200"/>
            <a:ext cx="5334000" cy="2232025"/>
          </a:xfrm>
          <a:prstGeom prst="rect">
            <a:avLst/>
          </a:prstGeom>
          <a:solidFill>
            <a:srgbClr val="FFFFFF"/>
          </a:solidFill>
          <a:ln w="9525">
            <a:solidFill>
              <a:schemeClr val="tx1"/>
            </a:solidFill>
            <a:miter lim="800000"/>
            <a:headEnd/>
            <a:tailEnd/>
          </a:ln>
        </p:spPr>
        <p:txBody>
          <a:bodyPr>
            <a:spAutoFit/>
          </a:bodyPr>
          <a:lstStyle/>
          <a:p>
            <a:pPr eaLnBrk="1" hangingPunct="1">
              <a:spcBef>
                <a:spcPct val="20000"/>
              </a:spcBef>
              <a:buClr>
                <a:schemeClr val="hlink"/>
              </a:buClr>
              <a:buSzPct val="70000"/>
              <a:buFont typeface="Wingdings" pitchFamily="2" charset="2"/>
              <a:buNone/>
            </a:pPr>
            <a:r>
              <a:rPr kumimoji="1" lang="en-US" sz="2000">
                <a:latin typeface="Courier New" pitchFamily="49" charset="0"/>
              </a:rPr>
              <a:t>&lt;script </a:t>
            </a:r>
            <a:r>
              <a:rPr lang="en-US" sz="2000">
                <a:latin typeface="Courier New" pitchFamily="49" charset="0"/>
              </a:rPr>
              <a:t>type="text/javascript"</a:t>
            </a:r>
            <a:r>
              <a:rPr kumimoji="1" lang="en-US" sz="2000">
                <a:latin typeface="Courier New" pitchFamily="49" charset="0"/>
              </a:rPr>
              <a:t>&gt;</a:t>
            </a:r>
          </a:p>
          <a:p>
            <a:pPr eaLnBrk="1" hangingPunct="1">
              <a:spcBef>
                <a:spcPct val="20000"/>
              </a:spcBef>
              <a:buClr>
                <a:schemeClr val="hlink"/>
              </a:buClr>
              <a:buSzPct val="70000"/>
              <a:buFont typeface="Wingdings" pitchFamily="2" charset="2"/>
              <a:buNone/>
            </a:pPr>
            <a:r>
              <a:rPr kumimoji="1" lang="en-US" sz="2000">
                <a:solidFill>
                  <a:srgbClr val="0000FF"/>
                </a:solidFill>
                <a:latin typeface="Courier New" pitchFamily="49" charset="0"/>
              </a:rPr>
              <a:t>alert("This is an Alert method");</a:t>
            </a:r>
          </a:p>
          <a:p>
            <a:pPr eaLnBrk="1" hangingPunct="1">
              <a:spcBef>
                <a:spcPct val="20000"/>
              </a:spcBef>
              <a:buClr>
                <a:schemeClr val="hlink"/>
              </a:buClr>
              <a:buSzPct val="70000"/>
              <a:buFont typeface="Wingdings" pitchFamily="2" charset="2"/>
              <a:buNone/>
            </a:pPr>
            <a:r>
              <a:rPr kumimoji="1" lang="en-US" sz="2000">
                <a:solidFill>
                  <a:srgbClr val="009900"/>
                </a:solidFill>
                <a:latin typeface="Courier New" pitchFamily="49" charset="0"/>
              </a:rPr>
              <a:t>confirm("Are you OK?");</a:t>
            </a:r>
          </a:p>
          <a:p>
            <a:pPr eaLnBrk="1" hangingPunct="1">
              <a:spcBef>
                <a:spcPct val="20000"/>
              </a:spcBef>
              <a:buClr>
                <a:schemeClr val="hlink"/>
              </a:buClr>
              <a:buSzPct val="70000"/>
              <a:buFont typeface="Wingdings" pitchFamily="2" charset="2"/>
              <a:buNone/>
            </a:pPr>
            <a:r>
              <a:rPr kumimoji="1" lang="en-US" sz="2000">
                <a:solidFill>
                  <a:srgbClr val="FF3300"/>
                </a:solidFill>
                <a:latin typeface="Courier New" pitchFamily="49" charset="0"/>
              </a:rPr>
              <a:t>prompt("What is your name?");</a:t>
            </a:r>
          </a:p>
          <a:p>
            <a:pPr eaLnBrk="1" hangingPunct="1">
              <a:spcBef>
                <a:spcPct val="20000"/>
              </a:spcBef>
              <a:buClr>
                <a:schemeClr val="hlink"/>
              </a:buClr>
              <a:buSzPct val="70000"/>
              <a:buFont typeface="Wingdings" pitchFamily="2" charset="2"/>
              <a:buNone/>
            </a:pPr>
            <a:r>
              <a:rPr kumimoji="1" lang="en-US" sz="2000">
                <a:solidFill>
                  <a:srgbClr val="FF3300"/>
                </a:solidFill>
                <a:latin typeface="Courier New" pitchFamily="49" charset="0"/>
              </a:rPr>
              <a:t>prompt("How old are you?","20");</a:t>
            </a:r>
          </a:p>
          <a:p>
            <a:pPr eaLnBrk="1" hangingPunct="1">
              <a:spcBef>
                <a:spcPct val="20000"/>
              </a:spcBef>
              <a:buClr>
                <a:schemeClr val="hlink"/>
              </a:buClr>
              <a:buSzPct val="70000"/>
              <a:buFont typeface="Wingdings" pitchFamily="2" charset="2"/>
              <a:buNone/>
            </a:pPr>
            <a:r>
              <a:rPr kumimoji="1" lang="en-US" sz="2000">
                <a:latin typeface="Courier New" pitchFamily="49" charset="0"/>
              </a:rPr>
              <a:t>&lt;/script&gt;</a:t>
            </a:r>
          </a:p>
        </p:txBody>
      </p:sp>
      <p:sp>
        <p:nvSpPr>
          <p:cNvPr id="11272" name="Line 8"/>
          <p:cNvSpPr>
            <a:spLocks noChangeShapeType="1"/>
          </p:cNvSpPr>
          <p:nvPr/>
        </p:nvSpPr>
        <p:spPr bwMode="auto">
          <a:xfrm flipH="1" flipV="1">
            <a:off x="5486400" y="1828800"/>
            <a:ext cx="762000" cy="457200"/>
          </a:xfrm>
          <a:prstGeom prst="line">
            <a:avLst/>
          </a:prstGeom>
          <a:noFill/>
          <a:ln w="25400">
            <a:solidFill>
              <a:schemeClr val="tx1"/>
            </a:solidFill>
            <a:round/>
            <a:headEnd/>
            <a:tailEnd type="triangle" w="lg" len="lg"/>
          </a:ln>
        </p:spPr>
        <p:txBody>
          <a:bodyPr/>
          <a:lstStyle/>
          <a:p>
            <a:endParaRPr lang="en-US"/>
          </a:p>
        </p:txBody>
      </p:sp>
      <p:sp>
        <p:nvSpPr>
          <p:cNvPr id="11273" name="Line 9"/>
          <p:cNvSpPr>
            <a:spLocks noChangeShapeType="1"/>
          </p:cNvSpPr>
          <p:nvPr/>
        </p:nvSpPr>
        <p:spPr bwMode="auto">
          <a:xfrm flipV="1">
            <a:off x="685800" y="2286000"/>
            <a:ext cx="304800" cy="2667000"/>
          </a:xfrm>
          <a:prstGeom prst="line">
            <a:avLst/>
          </a:prstGeom>
          <a:noFill/>
          <a:ln w="25400">
            <a:solidFill>
              <a:schemeClr val="tx1"/>
            </a:solidFill>
            <a:round/>
            <a:headEnd/>
            <a:tailEnd type="triangle" w="lg" len="lg"/>
          </a:ln>
        </p:spPr>
        <p:txBody>
          <a:bodyPr/>
          <a:lstStyle/>
          <a:p>
            <a:endParaRPr lang="en-US"/>
          </a:p>
        </p:txBody>
      </p:sp>
      <p:sp>
        <p:nvSpPr>
          <p:cNvPr id="11274" name="Line 10"/>
          <p:cNvSpPr>
            <a:spLocks noChangeShapeType="1"/>
          </p:cNvSpPr>
          <p:nvPr/>
        </p:nvSpPr>
        <p:spPr bwMode="auto">
          <a:xfrm flipH="1" flipV="1">
            <a:off x="4495800" y="2590800"/>
            <a:ext cx="990600" cy="1143000"/>
          </a:xfrm>
          <a:prstGeom prst="line">
            <a:avLst/>
          </a:prstGeom>
          <a:noFill/>
          <a:ln w="25400">
            <a:solidFill>
              <a:schemeClr val="tx1"/>
            </a:solidFill>
            <a:round/>
            <a:headEnd/>
            <a:tailEnd type="triangle" w="lg" len="lg"/>
          </a:ln>
        </p:spPr>
        <p:txBody>
          <a:bodyPr/>
          <a:lstStyle/>
          <a:p>
            <a:endParaRPr lang="en-US"/>
          </a:p>
        </p:txBody>
      </p:sp>
      <p:sp>
        <p:nvSpPr>
          <p:cNvPr id="11275" name="Line 11"/>
          <p:cNvSpPr>
            <a:spLocks noChangeShapeType="1"/>
          </p:cNvSpPr>
          <p:nvPr/>
        </p:nvSpPr>
        <p:spPr bwMode="auto">
          <a:xfrm flipH="1" flipV="1">
            <a:off x="2743200" y="2971800"/>
            <a:ext cx="1371600" cy="2667000"/>
          </a:xfrm>
          <a:prstGeom prst="line">
            <a:avLst/>
          </a:prstGeom>
          <a:noFill/>
          <a:ln w="25400">
            <a:solidFill>
              <a:schemeClr val="tx1"/>
            </a:solidFill>
            <a:round/>
            <a:headEnd/>
            <a:tailEnd type="triangle" w="lg" len="lg"/>
          </a:ln>
        </p:spPr>
        <p:txBody>
          <a:bodyPr/>
          <a:lstStyle/>
          <a:p>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401080" cy="6643710"/>
          </a:xfrm>
        </p:spPr>
        <p:txBody>
          <a:bodyPr/>
          <a:lstStyle/>
          <a:p>
            <a:pPr>
              <a:buNone/>
            </a:pPr>
            <a:r>
              <a:rPr lang="en-IN" dirty="0" smtClean="0"/>
              <a:t>In the above example program, the try block has the variable </a:t>
            </a:r>
            <a:r>
              <a:rPr lang="en-IN" dirty="0" err="1" smtClean="0"/>
              <a:t>exfor</a:t>
            </a:r>
            <a:r>
              <a:rPr lang="en-IN" dirty="0" smtClean="0"/>
              <a:t> initialized to 10. Using the if statement, the variable value is checked to see whether it is equal to 20. Since </a:t>
            </a:r>
            <a:r>
              <a:rPr lang="en-IN" dirty="0" err="1" smtClean="0"/>
              <a:t>exfor</a:t>
            </a:r>
            <a:r>
              <a:rPr lang="en-IN" dirty="0" smtClean="0"/>
              <a:t> is not equal to 20, the exception is thrown using the throw statement. This is named Place Error and the control transfers to the catch block. The error </a:t>
            </a:r>
            <a:r>
              <a:rPr lang="en-IN" dirty="0" err="1" smtClean="0"/>
              <a:t>catched</a:t>
            </a:r>
            <a:r>
              <a:rPr lang="en-IN" dirty="0" smtClean="0"/>
              <a:t> is checked and since this is equal to the </a:t>
            </a:r>
            <a:r>
              <a:rPr lang="en-IN" dirty="0" err="1" smtClean="0"/>
              <a:t>PlaceError</a:t>
            </a:r>
            <a:r>
              <a:rPr lang="en-IN" dirty="0" smtClean="0"/>
              <a:t>, the statement placed inside the error message is displayed and the output is displayed as above.</a:t>
            </a:r>
            <a:endParaRPr lang="en-I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969EE1-C450-4CB3-968B-B9FF5AD3DC34}" type="slidenum">
              <a:rPr lang="en-US" altLang="en-US">
                <a:solidFill>
                  <a:srgbClr val="898989"/>
                </a:solidFill>
                <a:latin typeface="Calibri" panose="020F0502020204030204" pitchFamily="34" charset="0"/>
              </a:rPr>
              <a:pPr eaLnBrk="1" hangingPunct="1"/>
              <a:t>121</a:t>
            </a:fld>
            <a:endParaRPr lang="en-US" altLang="en-US">
              <a:solidFill>
                <a:srgbClr val="898989"/>
              </a:solidFill>
              <a:latin typeface="Calibri" panose="020F0502020204030204" pitchFamily="34" charset="0"/>
            </a:endParaRPr>
          </a:p>
        </p:txBody>
      </p:sp>
      <p:sp>
        <p:nvSpPr>
          <p:cNvPr id="82947" name="Rectangle 4"/>
          <p:cNvSpPr>
            <a:spLocks noChangeArrowheads="1"/>
          </p:cNvSpPr>
          <p:nvPr/>
        </p:nvSpPr>
        <p:spPr bwMode="auto">
          <a:xfrm>
            <a:off x="76200" y="76200"/>
            <a:ext cx="8686800" cy="674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Verdana" panose="020B0604030504040204" pitchFamily="34" charset="0"/>
              </a:rPr>
              <a:t>Example: </a:t>
            </a:r>
            <a:r>
              <a:rPr lang="en-US" altLang="en-US" dirty="0">
                <a:latin typeface="Verdana" panose="020B0604030504040204" pitchFamily="34" charset="0"/>
              </a:rPr>
              <a:t>&lt;!DOCTYPE html&gt;</a:t>
            </a:r>
          </a:p>
          <a:p>
            <a:pPr eaLnBrk="1" hangingPunct="1"/>
            <a:r>
              <a:rPr lang="en-US" altLang="en-US" dirty="0">
                <a:latin typeface="Verdana" panose="020B0604030504040204" pitchFamily="34" charset="0"/>
              </a:rPr>
              <a:t>&lt;html&gt;</a:t>
            </a:r>
          </a:p>
          <a:p>
            <a:pPr eaLnBrk="1" hangingPunct="1"/>
            <a:r>
              <a:rPr lang="en-US" altLang="en-US" dirty="0">
                <a:latin typeface="Verdana" panose="020B0604030504040204" pitchFamily="34" charset="0"/>
              </a:rPr>
              <a:t>&lt;body&gt;</a:t>
            </a:r>
          </a:p>
          <a:p>
            <a:pPr eaLnBrk="1" hangingPunct="1"/>
            <a:r>
              <a:rPr lang="en-US" altLang="en-US" dirty="0">
                <a:latin typeface="Verdana" panose="020B0604030504040204" pitchFamily="34" charset="0"/>
              </a:rPr>
              <a:t>&lt;p&gt;Please input a number between 5 and 10:&lt;/p&gt;</a:t>
            </a:r>
          </a:p>
          <a:p>
            <a:pPr eaLnBrk="1" hangingPunct="1"/>
            <a:r>
              <a:rPr lang="en-US" altLang="en-US" dirty="0">
                <a:latin typeface="Verdana" panose="020B0604030504040204" pitchFamily="34" charset="0"/>
              </a:rPr>
              <a:t>&lt;input id="demo" type="text"&gt;</a:t>
            </a:r>
          </a:p>
          <a:p>
            <a:pPr eaLnBrk="1" hangingPunct="1"/>
            <a:r>
              <a:rPr lang="en-US" altLang="en-US" dirty="0">
                <a:latin typeface="Verdana" panose="020B0604030504040204" pitchFamily="34" charset="0"/>
              </a:rPr>
              <a:t>&lt;button type="button" </a:t>
            </a:r>
            <a:r>
              <a:rPr lang="en-US" altLang="en-US" dirty="0" err="1">
                <a:latin typeface="Verdana" panose="020B0604030504040204" pitchFamily="34" charset="0"/>
              </a:rPr>
              <a:t>onclick</a:t>
            </a:r>
            <a:r>
              <a:rPr lang="en-US" altLang="en-US" dirty="0">
                <a:latin typeface="Verdana" panose="020B0604030504040204" pitchFamily="34" charset="0"/>
              </a:rPr>
              <a:t>="</a:t>
            </a:r>
            <a:r>
              <a:rPr lang="en-US" altLang="en-US" dirty="0" err="1">
                <a:latin typeface="Verdana" panose="020B0604030504040204" pitchFamily="34" charset="0"/>
              </a:rPr>
              <a:t>myFunction</a:t>
            </a:r>
            <a:r>
              <a:rPr lang="en-US" altLang="en-US" dirty="0">
                <a:latin typeface="Verdana" panose="020B0604030504040204" pitchFamily="34" charset="0"/>
              </a:rPr>
              <a:t>()"&gt;Test Input&lt;/button&gt;</a:t>
            </a:r>
          </a:p>
          <a:p>
            <a:pPr eaLnBrk="1" hangingPunct="1"/>
            <a:r>
              <a:rPr lang="en-US" altLang="en-US" dirty="0">
                <a:latin typeface="Verdana" panose="020B0604030504040204" pitchFamily="34" charset="0"/>
              </a:rPr>
              <a:t>&lt;p id="message"&gt;&lt;/p&gt;</a:t>
            </a:r>
          </a:p>
          <a:p>
            <a:pPr eaLnBrk="1" hangingPunct="1"/>
            <a:r>
              <a:rPr lang="en-US" altLang="en-US" dirty="0">
                <a:latin typeface="Verdana" panose="020B0604030504040204" pitchFamily="34" charset="0"/>
              </a:rPr>
              <a:t>&lt;script&gt;</a:t>
            </a:r>
          </a:p>
          <a:p>
            <a:pPr eaLnBrk="1" hangingPunct="1"/>
            <a:r>
              <a:rPr lang="en-US" altLang="en-US" dirty="0">
                <a:latin typeface="Verdana" panose="020B0604030504040204" pitchFamily="34" charset="0"/>
              </a:rPr>
              <a:t>function </a:t>
            </a:r>
            <a:r>
              <a:rPr lang="en-US" altLang="en-US" dirty="0" err="1">
                <a:latin typeface="Verdana" panose="020B0604030504040204" pitchFamily="34" charset="0"/>
              </a:rPr>
              <a:t>myFunction</a:t>
            </a:r>
            <a:r>
              <a:rPr lang="en-US" altLang="en-US" dirty="0">
                <a:latin typeface="Verdana" panose="020B0604030504040204" pitchFamily="34" charset="0"/>
              </a:rPr>
              <a:t>() {</a:t>
            </a:r>
          </a:p>
          <a:p>
            <a:pPr eaLnBrk="1" hangingPunct="1"/>
            <a:r>
              <a:rPr lang="en-US" altLang="en-US" dirty="0">
                <a:latin typeface="Verdana" panose="020B0604030504040204" pitchFamily="34" charset="0"/>
              </a:rPr>
              <a:t>    </a:t>
            </a:r>
            <a:r>
              <a:rPr lang="en-US" altLang="en-US" dirty="0" err="1">
                <a:latin typeface="Verdana" panose="020B0604030504040204" pitchFamily="34" charset="0"/>
              </a:rPr>
              <a:t>var</a:t>
            </a:r>
            <a:r>
              <a:rPr lang="en-US" altLang="en-US" dirty="0">
                <a:latin typeface="Verdana" panose="020B0604030504040204" pitchFamily="34" charset="0"/>
              </a:rPr>
              <a:t> message, x;</a:t>
            </a:r>
          </a:p>
          <a:p>
            <a:pPr eaLnBrk="1" hangingPunct="1"/>
            <a:r>
              <a:rPr lang="en-US" altLang="en-US" dirty="0">
                <a:latin typeface="Verdana" panose="020B0604030504040204" pitchFamily="34" charset="0"/>
              </a:rPr>
              <a:t>    message = </a:t>
            </a:r>
            <a:r>
              <a:rPr lang="en-US" altLang="en-US" dirty="0" err="1">
                <a:latin typeface="Verdana" panose="020B0604030504040204" pitchFamily="34" charset="0"/>
              </a:rPr>
              <a:t>document.getElementById</a:t>
            </a:r>
            <a:r>
              <a:rPr lang="en-US" altLang="en-US" dirty="0">
                <a:latin typeface="Verdana" panose="020B0604030504040204" pitchFamily="34" charset="0"/>
              </a:rPr>
              <a:t>("message");</a:t>
            </a:r>
          </a:p>
          <a:p>
            <a:pPr eaLnBrk="1" hangingPunct="1"/>
            <a:r>
              <a:rPr lang="en-US" altLang="en-US" dirty="0">
                <a:latin typeface="Verdana" panose="020B0604030504040204" pitchFamily="34" charset="0"/>
              </a:rPr>
              <a:t>    </a:t>
            </a:r>
            <a:r>
              <a:rPr lang="en-US" altLang="en-US" dirty="0" err="1">
                <a:latin typeface="Verdana" panose="020B0604030504040204" pitchFamily="34" charset="0"/>
              </a:rPr>
              <a:t>message.innerHTML</a:t>
            </a:r>
            <a:r>
              <a:rPr lang="en-US" altLang="en-US" dirty="0">
                <a:latin typeface="Verdana" panose="020B0604030504040204" pitchFamily="34" charset="0"/>
              </a:rPr>
              <a:t> = "";</a:t>
            </a:r>
          </a:p>
          <a:p>
            <a:pPr eaLnBrk="1" hangingPunct="1"/>
            <a:r>
              <a:rPr lang="en-US" altLang="en-US" dirty="0">
                <a:latin typeface="Verdana" panose="020B0604030504040204" pitchFamily="34" charset="0"/>
              </a:rPr>
              <a:t>    x = </a:t>
            </a:r>
            <a:r>
              <a:rPr lang="en-US" altLang="en-US" dirty="0" err="1">
                <a:latin typeface="Verdana" panose="020B0604030504040204" pitchFamily="34" charset="0"/>
              </a:rPr>
              <a:t>document.getElementById</a:t>
            </a:r>
            <a:r>
              <a:rPr lang="en-US" altLang="en-US" dirty="0">
                <a:latin typeface="Verdana" panose="020B0604030504040204" pitchFamily="34" charset="0"/>
              </a:rPr>
              <a:t>("demo").value;</a:t>
            </a:r>
          </a:p>
          <a:p>
            <a:pPr eaLnBrk="1" hangingPunct="1"/>
            <a:r>
              <a:rPr lang="en-US" altLang="en-US" dirty="0">
                <a:latin typeface="Verdana" panose="020B0604030504040204" pitchFamily="34" charset="0"/>
              </a:rPr>
              <a:t>    try { </a:t>
            </a:r>
          </a:p>
          <a:p>
            <a:pPr eaLnBrk="1" hangingPunct="1"/>
            <a:r>
              <a:rPr lang="en-US" altLang="en-US" dirty="0">
                <a:latin typeface="Verdana" panose="020B0604030504040204" pitchFamily="34" charset="0"/>
              </a:rPr>
              <a:t>        if(x == "")  throw "is Empty";</a:t>
            </a:r>
          </a:p>
          <a:p>
            <a:pPr eaLnBrk="1" hangingPunct="1"/>
            <a:r>
              <a:rPr lang="en-US" altLang="en-US" dirty="0">
                <a:latin typeface="Verdana" panose="020B0604030504040204" pitchFamily="34" charset="0"/>
              </a:rPr>
              <a:t>        if(</a:t>
            </a:r>
            <a:r>
              <a:rPr lang="en-US" altLang="en-US" dirty="0" err="1">
                <a:latin typeface="Verdana" panose="020B0604030504040204" pitchFamily="34" charset="0"/>
              </a:rPr>
              <a:t>isNaN</a:t>
            </a:r>
            <a:r>
              <a:rPr lang="en-US" altLang="en-US" dirty="0">
                <a:latin typeface="Verdana" panose="020B0604030504040204" pitchFamily="34" charset="0"/>
              </a:rPr>
              <a:t>(x)) throw "not a number";</a:t>
            </a:r>
          </a:p>
          <a:p>
            <a:pPr eaLnBrk="1" hangingPunct="1"/>
            <a:r>
              <a:rPr lang="en-US" altLang="en-US" dirty="0">
                <a:latin typeface="Verdana" panose="020B0604030504040204" pitchFamily="34" charset="0"/>
              </a:rPr>
              <a:t>        if(x &gt; 10)   throw "too high";</a:t>
            </a:r>
          </a:p>
          <a:p>
            <a:pPr eaLnBrk="1" hangingPunct="1"/>
            <a:r>
              <a:rPr lang="en-US" altLang="en-US" dirty="0">
                <a:latin typeface="Verdana" panose="020B0604030504040204" pitchFamily="34" charset="0"/>
              </a:rPr>
              <a:t>        if(x &lt; 5)    throw "too low";</a:t>
            </a:r>
          </a:p>
          <a:p>
            <a:pPr eaLnBrk="1" hangingPunct="1"/>
            <a:r>
              <a:rPr lang="en-US" altLang="en-US" dirty="0">
                <a:latin typeface="Verdana" panose="020B0604030504040204" pitchFamily="34" charset="0"/>
              </a:rPr>
              <a:t>    }</a:t>
            </a:r>
          </a:p>
          <a:p>
            <a:pPr eaLnBrk="1" hangingPunct="1"/>
            <a:r>
              <a:rPr lang="en-US" altLang="en-US" dirty="0">
                <a:latin typeface="Verdana" panose="020B0604030504040204" pitchFamily="34" charset="0"/>
              </a:rPr>
              <a:t>    catch(err) {</a:t>
            </a:r>
          </a:p>
          <a:p>
            <a:pPr eaLnBrk="1" hangingPunct="1"/>
            <a:r>
              <a:rPr lang="en-US" altLang="en-US" dirty="0">
                <a:latin typeface="Verdana" panose="020B0604030504040204" pitchFamily="34" charset="0"/>
              </a:rPr>
              <a:t>        </a:t>
            </a:r>
            <a:r>
              <a:rPr lang="en-US" altLang="en-US" dirty="0" err="1">
                <a:latin typeface="Verdana" panose="020B0604030504040204" pitchFamily="34" charset="0"/>
              </a:rPr>
              <a:t>message.innerHTML</a:t>
            </a:r>
            <a:r>
              <a:rPr lang="en-US" altLang="en-US" dirty="0">
                <a:latin typeface="Verdana" panose="020B0604030504040204" pitchFamily="34" charset="0"/>
              </a:rPr>
              <a:t> = "Input " + err;</a:t>
            </a:r>
          </a:p>
          <a:p>
            <a:pPr eaLnBrk="1" hangingPunct="1"/>
            <a:r>
              <a:rPr lang="en-US" altLang="en-US" dirty="0">
                <a:latin typeface="Verdana" panose="020B0604030504040204" pitchFamily="34" charset="0"/>
              </a:rPr>
              <a:t>    }</a:t>
            </a:r>
          </a:p>
          <a:p>
            <a:pPr eaLnBrk="1" hangingPunct="1"/>
            <a:r>
              <a:rPr lang="en-US" altLang="en-US" dirty="0">
                <a:latin typeface="Verdana" panose="020B0604030504040204" pitchFamily="34" charset="0"/>
              </a:rPr>
              <a:t>}</a:t>
            </a:r>
          </a:p>
          <a:p>
            <a:pPr eaLnBrk="1" hangingPunct="1"/>
            <a:r>
              <a:rPr lang="en-US" altLang="en-US" dirty="0">
                <a:latin typeface="Verdana" panose="020B0604030504040204" pitchFamily="34" charset="0"/>
              </a:rPr>
              <a:t>&lt;/script&gt;&lt;/body&gt;&lt;/html&gt;</a:t>
            </a:r>
          </a:p>
        </p:txBody>
      </p:sp>
      <p:pic>
        <p:nvPicPr>
          <p:cNvPr id="880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05400" y="3810000"/>
            <a:ext cx="3729038"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949" name="Rectangle 6"/>
          <p:cNvSpPr>
            <a:spLocks noChangeArrowheads="1"/>
          </p:cNvSpPr>
          <p:nvPr/>
        </p:nvSpPr>
        <p:spPr bwMode="auto">
          <a:xfrm>
            <a:off x="8043863" y="76200"/>
            <a:ext cx="947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endParaRPr lang="en-US" altLang="en-US" b="1">
              <a:solidFill>
                <a:srgbClr val="FF0000"/>
              </a:solidFill>
            </a:endParaRPr>
          </a:p>
        </p:txBody>
      </p:sp>
    </p:spTree>
    <p:extLst>
      <p:ext uri="{BB962C8B-B14F-4D97-AF65-F5344CB8AC3E}">
        <p14:creationId xmlns="" xmlns:p14="http://schemas.microsoft.com/office/powerpoint/2010/main" val="920706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8686800" cy="6643710"/>
          </a:xfrm>
        </p:spPr>
        <p:txBody>
          <a:bodyPr>
            <a:normAutofit fontScale="62500" lnSpcReduction="20000"/>
          </a:bodyPr>
          <a:lstStyle/>
          <a:p>
            <a:pPr algn="ctr">
              <a:buNone/>
            </a:pPr>
            <a:r>
              <a:rPr lang="en-IN" b="1" dirty="0" smtClean="0"/>
              <a:t>Form validation program example</a:t>
            </a:r>
          </a:p>
          <a:p>
            <a:pPr>
              <a:buNone/>
            </a:pPr>
            <a:r>
              <a:rPr lang="en-IN" dirty="0" smtClean="0"/>
              <a:t>&lt;html&gt;</a:t>
            </a:r>
          </a:p>
          <a:p>
            <a:pPr>
              <a:buNone/>
            </a:pPr>
            <a:r>
              <a:rPr lang="en-IN" dirty="0" smtClean="0"/>
              <a:t>&lt;head&gt;</a:t>
            </a:r>
          </a:p>
          <a:p>
            <a:pPr>
              <a:buNone/>
            </a:pPr>
            <a:r>
              <a:rPr lang="en-IN" dirty="0" smtClean="0"/>
              <a:t>&lt;script language="</a:t>
            </a:r>
            <a:r>
              <a:rPr lang="en-IN" dirty="0" err="1" smtClean="0"/>
              <a:t>javascript</a:t>
            </a:r>
            <a:r>
              <a:rPr lang="en-IN" dirty="0" smtClean="0"/>
              <a:t>"&gt;</a:t>
            </a:r>
          </a:p>
          <a:p>
            <a:pPr>
              <a:buNone/>
            </a:pPr>
            <a:r>
              <a:rPr lang="en-IN" dirty="0" smtClean="0"/>
              <a:t>function validate()</a:t>
            </a:r>
          </a:p>
          <a:p>
            <a:pPr>
              <a:buNone/>
            </a:pPr>
            <a:r>
              <a:rPr lang="en-IN" dirty="0" smtClean="0"/>
              <a:t>{</a:t>
            </a:r>
          </a:p>
          <a:p>
            <a:pPr>
              <a:buNone/>
            </a:pPr>
            <a:r>
              <a:rPr lang="en-IN" dirty="0" smtClean="0"/>
              <a:t>  </a:t>
            </a:r>
          </a:p>
          <a:p>
            <a:pPr>
              <a:buNone/>
            </a:pPr>
            <a:endParaRPr lang="en-IN" dirty="0" smtClean="0"/>
          </a:p>
          <a:p>
            <a:pPr>
              <a:buNone/>
            </a:pPr>
            <a:r>
              <a:rPr lang="en-IN" dirty="0" smtClean="0"/>
              <a:t>  </a:t>
            </a:r>
            <a:r>
              <a:rPr lang="en-IN" dirty="0" err="1" smtClean="0"/>
              <a:t>var</a:t>
            </a:r>
            <a:r>
              <a:rPr lang="en-IN" dirty="0" smtClean="0"/>
              <a:t> x=f1.t1.value;</a:t>
            </a:r>
          </a:p>
          <a:p>
            <a:pPr>
              <a:buNone/>
            </a:pPr>
            <a:r>
              <a:rPr lang="en-IN" dirty="0" smtClean="0"/>
              <a:t>  </a:t>
            </a:r>
            <a:r>
              <a:rPr lang="en-IN" dirty="0" err="1" smtClean="0"/>
              <a:t>var</a:t>
            </a:r>
            <a:r>
              <a:rPr lang="en-IN" dirty="0" smtClean="0"/>
              <a:t> y=f1.t2.value;</a:t>
            </a:r>
          </a:p>
          <a:p>
            <a:pPr>
              <a:buNone/>
            </a:pPr>
            <a:r>
              <a:rPr lang="en-IN" dirty="0" smtClean="0"/>
              <a:t>  </a:t>
            </a:r>
            <a:r>
              <a:rPr lang="en-IN" dirty="0" err="1" smtClean="0"/>
              <a:t>var</a:t>
            </a:r>
            <a:r>
              <a:rPr lang="en-IN" dirty="0" smtClean="0"/>
              <a:t> re=/\d|\W|_/g;</a:t>
            </a:r>
          </a:p>
          <a:p>
            <a:pPr>
              <a:buNone/>
            </a:pPr>
            <a:r>
              <a:rPr lang="en-IN" dirty="0" smtClean="0"/>
              <a:t>  </a:t>
            </a:r>
          </a:p>
          <a:p>
            <a:pPr>
              <a:buNone/>
            </a:pPr>
            <a:r>
              <a:rPr lang="en-IN" dirty="0" smtClean="0"/>
              <a:t>  if(x==''||y=='')</a:t>
            </a:r>
          </a:p>
          <a:p>
            <a:pPr>
              <a:buNone/>
            </a:pPr>
            <a:r>
              <a:rPr lang="en-IN" dirty="0" smtClean="0"/>
              <a:t>       </a:t>
            </a:r>
            <a:r>
              <a:rPr lang="en-IN" dirty="0" err="1" smtClean="0"/>
              <a:t>window.alert</a:t>
            </a:r>
            <a:r>
              <a:rPr lang="en-IN" dirty="0" smtClean="0"/>
              <a:t>("Enter both user id and password");</a:t>
            </a:r>
          </a:p>
          <a:p>
            <a:pPr>
              <a:buNone/>
            </a:pPr>
            <a:r>
              <a:rPr lang="en-IN" dirty="0" smtClean="0"/>
              <a:t>   else if(</a:t>
            </a:r>
            <a:r>
              <a:rPr lang="en-IN" dirty="0" err="1" smtClean="0"/>
              <a:t>x.length</a:t>
            </a:r>
            <a:r>
              <a:rPr lang="en-IN" dirty="0" smtClean="0"/>
              <a:t>&lt;6||</a:t>
            </a:r>
            <a:r>
              <a:rPr lang="en-IN" dirty="0" err="1" smtClean="0"/>
              <a:t>y.length</a:t>
            </a:r>
            <a:r>
              <a:rPr lang="en-IN" dirty="0" smtClean="0"/>
              <a:t>&lt;6)</a:t>
            </a:r>
          </a:p>
          <a:p>
            <a:pPr>
              <a:buNone/>
            </a:pPr>
            <a:r>
              <a:rPr lang="en-IN" dirty="0" smtClean="0"/>
              <a:t>       </a:t>
            </a:r>
            <a:r>
              <a:rPr lang="en-IN" dirty="0" err="1" smtClean="0"/>
              <a:t>window.alert</a:t>
            </a:r>
            <a:r>
              <a:rPr lang="en-IN" dirty="0" smtClean="0"/>
              <a:t>("both user id and password should greater than or equal to 6");</a:t>
            </a:r>
          </a:p>
          <a:p>
            <a:pPr>
              <a:buNone/>
            </a:pPr>
            <a:r>
              <a:rPr lang="en-IN" dirty="0" smtClean="0"/>
              <a:t>   else if((</a:t>
            </a:r>
            <a:r>
              <a:rPr lang="en-IN" dirty="0" err="1" smtClean="0"/>
              <a:t>re.test</a:t>
            </a:r>
            <a:r>
              <a:rPr lang="en-IN" dirty="0" smtClean="0"/>
              <a:t>(x)))</a:t>
            </a:r>
          </a:p>
          <a:p>
            <a:pPr>
              <a:buNone/>
            </a:pPr>
            <a:r>
              <a:rPr lang="en-IN" dirty="0" smtClean="0"/>
              <a:t>        </a:t>
            </a:r>
            <a:r>
              <a:rPr lang="en-IN" dirty="0" err="1" smtClean="0"/>
              <a:t>window.alert</a:t>
            </a:r>
            <a:r>
              <a:rPr lang="en-IN" dirty="0" smtClean="0"/>
              <a:t>("user name show3uld be alphabets");</a:t>
            </a:r>
          </a:p>
          <a:p>
            <a:pPr>
              <a:buNone/>
            </a:pPr>
            <a:r>
              <a:rPr lang="en-IN" dirty="0" smtClean="0"/>
              <a:t>   else</a:t>
            </a:r>
          </a:p>
          <a:p>
            <a:pPr>
              <a:buNone/>
            </a:pPr>
            <a:r>
              <a:rPr lang="en-IN" dirty="0" smtClean="0"/>
              <a:t>       </a:t>
            </a:r>
            <a:r>
              <a:rPr lang="en-IN" dirty="0" err="1" smtClean="0"/>
              <a:t>window.alert</a:t>
            </a:r>
            <a:r>
              <a:rPr lang="en-IN" dirty="0" smtClean="0"/>
              <a:t>("welcome"+" Mr."+x); </a:t>
            </a:r>
          </a:p>
          <a:p>
            <a:pPr>
              <a:buNone/>
            </a:pPr>
            <a:r>
              <a:rPr lang="en-IN" dirty="0" smtClean="0"/>
              <a:t>}</a:t>
            </a:r>
          </a:p>
          <a:p>
            <a:pPr>
              <a:buNone/>
            </a:pPr>
            <a:endParaRPr lang="en-IN"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472518" cy="6572272"/>
          </a:xfrm>
        </p:spPr>
        <p:txBody>
          <a:bodyPr>
            <a:normAutofit fontScale="85000" lnSpcReduction="10000"/>
          </a:bodyPr>
          <a:lstStyle/>
          <a:p>
            <a:pPr>
              <a:buNone/>
            </a:pPr>
            <a:r>
              <a:rPr lang="en-IN" dirty="0" smtClean="0"/>
              <a:t>&lt;/script&gt;</a:t>
            </a:r>
          </a:p>
          <a:p>
            <a:pPr>
              <a:buNone/>
            </a:pPr>
            <a:r>
              <a:rPr lang="en-IN" dirty="0" smtClean="0"/>
              <a:t>&lt;/head&gt;</a:t>
            </a:r>
          </a:p>
          <a:p>
            <a:pPr>
              <a:buNone/>
            </a:pPr>
            <a:r>
              <a:rPr lang="en-IN" dirty="0" smtClean="0"/>
              <a:t>&lt;body </a:t>
            </a:r>
            <a:r>
              <a:rPr lang="en-IN" dirty="0" err="1" smtClean="0"/>
              <a:t>bgcolor</a:t>
            </a:r>
            <a:r>
              <a:rPr lang="en-IN" dirty="0" smtClean="0"/>
              <a:t>="green"&gt;</a:t>
            </a:r>
          </a:p>
          <a:p>
            <a:pPr>
              <a:buNone/>
            </a:pPr>
            <a:r>
              <a:rPr lang="en-IN" dirty="0" smtClean="0"/>
              <a:t>&lt;form name="f1"&gt;</a:t>
            </a:r>
          </a:p>
          <a:p>
            <a:pPr>
              <a:buNone/>
            </a:pPr>
            <a:r>
              <a:rPr lang="en-IN" dirty="0" smtClean="0"/>
              <a:t>&lt;</a:t>
            </a:r>
            <a:r>
              <a:rPr lang="en-IN" dirty="0" err="1" smtClean="0"/>
              <a:t>center</a:t>
            </a:r>
            <a:r>
              <a:rPr lang="en-IN" dirty="0" smtClean="0"/>
              <a:t>&gt;</a:t>
            </a:r>
          </a:p>
          <a:p>
            <a:pPr>
              <a:buNone/>
            </a:pPr>
            <a:r>
              <a:rPr lang="en-IN" dirty="0" smtClean="0"/>
              <a:t>User Name&lt;input type="text" name="t1"&gt;&lt;</a:t>
            </a:r>
            <a:r>
              <a:rPr lang="en-IN" dirty="0" err="1" smtClean="0"/>
              <a:t>br</a:t>
            </a:r>
            <a:r>
              <a:rPr lang="en-IN" dirty="0" smtClean="0"/>
              <a:t>&gt;&lt;</a:t>
            </a:r>
            <a:r>
              <a:rPr lang="en-IN" dirty="0" err="1" smtClean="0"/>
              <a:t>br</a:t>
            </a:r>
            <a:r>
              <a:rPr lang="en-IN" dirty="0" smtClean="0"/>
              <a:t>&gt;</a:t>
            </a:r>
          </a:p>
          <a:p>
            <a:pPr>
              <a:buNone/>
            </a:pPr>
            <a:r>
              <a:rPr lang="en-IN" dirty="0" smtClean="0"/>
              <a:t>Password &lt;input type="password" name="t2"&gt;&lt;</a:t>
            </a:r>
            <a:r>
              <a:rPr lang="en-IN" dirty="0" err="1" smtClean="0"/>
              <a:t>br</a:t>
            </a:r>
            <a:r>
              <a:rPr lang="en-IN" dirty="0" smtClean="0"/>
              <a:t>&gt;&lt;</a:t>
            </a:r>
            <a:r>
              <a:rPr lang="en-IN" dirty="0" err="1" smtClean="0"/>
              <a:t>br</a:t>
            </a:r>
            <a:r>
              <a:rPr lang="en-IN" dirty="0" smtClean="0"/>
              <a:t>&gt;</a:t>
            </a:r>
          </a:p>
          <a:p>
            <a:pPr>
              <a:buNone/>
            </a:pPr>
            <a:r>
              <a:rPr lang="en-IN" dirty="0" smtClean="0"/>
              <a:t>&lt;input type="submit" value="submit" </a:t>
            </a:r>
            <a:r>
              <a:rPr lang="en-IN" dirty="0" err="1" smtClean="0"/>
              <a:t>onClick</a:t>
            </a:r>
            <a:r>
              <a:rPr lang="en-IN" dirty="0" smtClean="0"/>
              <a:t>=validate()&gt;</a:t>
            </a:r>
          </a:p>
          <a:p>
            <a:pPr>
              <a:buNone/>
            </a:pPr>
            <a:r>
              <a:rPr lang="en-IN" dirty="0" smtClean="0"/>
              <a:t>&lt;input type="reset" value="reset"&gt;</a:t>
            </a:r>
          </a:p>
          <a:p>
            <a:pPr>
              <a:buNone/>
            </a:pPr>
            <a:r>
              <a:rPr lang="en-IN" dirty="0" smtClean="0"/>
              <a:t>&lt;/</a:t>
            </a:r>
            <a:r>
              <a:rPr lang="en-IN" dirty="0" err="1" smtClean="0"/>
              <a:t>center</a:t>
            </a:r>
            <a:r>
              <a:rPr lang="en-IN" dirty="0" smtClean="0"/>
              <a:t>&gt;</a:t>
            </a:r>
          </a:p>
          <a:p>
            <a:pPr>
              <a:buNone/>
            </a:pPr>
            <a:r>
              <a:rPr lang="en-IN" dirty="0" smtClean="0"/>
              <a:t>&lt;/form&gt;</a:t>
            </a:r>
          </a:p>
          <a:p>
            <a:pPr>
              <a:buNone/>
            </a:pPr>
            <a:r>
              <a:rPr lang="en-IN" dirty="0" smtClean="0"/>
              <a:t>&lt;/body&gt;</a:t>
            </a:r>
          </a:p>
          <a:p>
            <a:pPr>
              <a:buNone/>
            </a:pPr>
            <a:endParaRPr lang="en-IN" dirty="0" smtClean="0"/>
          </a:p>
          <a:p>
            <a:pPr>
              <a:buNone/>
            </a:pPr>
            <a:r>
              <a:rPr lang="en-IN" dirty="0" smtClean="0"/>
              <a:t>&lt;/html&gt; </a:t>
            </a:r>
          </a:p>
          <a:p>
            <a:pPr>
              <a:buNone/>
            </a:pPr>
            <a:endParaRPr lang="en-I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DYNAMIC HTML</a:t>
            </a:r>
            <a:r>
              <a:rPr lang="en-US" dirty="0" smtClean="0"/>
              <a:t/>
            </a:r>
            <a:br>
              <a:rPr lang="en-US" dirty="0" smtClean="0"/>
            </a:br>
            <a:endParaRPr lang="en-US" dirty="0"/>
          </a:p>
        </p:txBody>
      </p:sp>
      <p:sp>
        <p:nvSpPr>
          <p:cNvPr id="3" name="Content Placeholder 2"/>
          <p:cNvSpPr>
            <a:spLocks noGrp="1"/>
          </p:cNvSpPr>
          <p:nvPr>
            <p:ph idx="1"/>
          </p:nvPr>
        </p:nvSpPr>
        <p:spPr>
          <a:xfrm>
            <a:off x="304800" y="1066800"/>
            <a:ext cx="8382000" cy="5486400"/>
          </a:xfrm>
        </p:spPr>
        <p:txBody>
          <a:bodyPr>
            <a:normAutofit/>
          </a:bodyPr>
          <a:lstStyle/>
          <a:p>
            <a:r>
              <a:rPr lang="en-US" b="1" dirty="0" smtClean="0"/>
              <a:t>DHTML </a:t>
            </a:r>
            <a:r>
              <a:rPr lang="en-US" dirty="0" smtClean="0"/>
              <a:t>is combination of HTML, CSS and JavaScript. It gives pleasant appearance to web page.</a:t>
            </a:r>
          </a:p>
          <a:p>
            <a:r>
              <a:rPr lang="en-US" dirty="0" smtClean="0"/>
              <a:t>Difference between HTML and DHTML</a:t>
            </a:r>
          </a:p>
          <a:p>
            <a:endParaRPr lang="en-US" dirty="0" smtClean="0"/>
          </a:p>
          <a:p>
            <a:endParaRPr lang="en-US" dirty="0"/>
          </a:p>
        </p:txBody>
      </p:sp>
      <p:graphicFrame>
        <p:nvGraphicFramePr>
          <p:cNvPr id="4" name="Table 3"/>
          <p:cNvGraphicFramePr>
            <a:graphicFrameLocks noGrp="1"/>
          </p:cNvGraphicFramePr>
          <p:nvPr/>
        </p:nvGraphicFramePr>
        <p:xfrm>
          <a:off x="304800" y="3200399"/>
          <a:ext cx="8077200" cy="3300435"/>
        </p:xfrm>
        <a:graphic>
          <a:graphicData uri="http://schemas.openxmlformats.org/drawingml/2006/table">
            <a:tbl>
              <a:tblPr firstRow="1" bandRow="1">
                <a:tableStyleId>{5C22544A-7EE6-4342-B048-85BDC9FD1C3A}</a:tableStyleId>
              </a:tblPr>
              <a:tblGrid>
                <a:gridCol w="4038600">
                  <a:extLst>
                    <a:ext uri="{9D8B030D-6E8A-4147-A177-3AD203B41FA5}">
                      <a16:colId xmlns="" xmlns:a16="http://schemas.microsoft.com/office/drawing/2014/main" val="20000"/>
                    </a:ext>
                  </a:extLst>
                </a:gridCol>
                <a:gridCol w="4038600">
                  <a:extLst>
                    <a:ext uri="{9D8B030D-6E8A-4147-A177-3AD203B41FA5}">
                      <a16:colId xmlns="" xmlns:a16="http://schemas.microsoft.com/office/drawing/2014/main" val="20001"/>
                    </a:ext>
                  </a:extLst>
                </a:gridCol>
              </a:tblGrid>
              <a:tr h="357704">
                <a:tc>
                  <a:txBody>
                    <a:bodyPr/>
                    <a:lstStyle/>
                    <a:p>
                      <a:pPr marL="69850" marR="0">
                        <a:lnSpc>
                          <a:spcPts val="1085"/>
                        </a:lnSpc>
                        <a:spcBef>
                          <a:spcPts val="0"/>
                        </a:spcBef>
                        <a:spcAft>
                          <a:spcPts val="0"/>
                        </a:spcAft>
                      </a:pPr>
                      <a:endParaRPr lang="en-US" sz="1600" dirty="0" smtClean="0">
                        <a:latin typeface="Times New Roman"/>
                        <a:ea typeface="Verdana"/>
                        <a:cs typeface="Verdana"/>
                      </a:endParaRPr>
                    </a:p>
                    <a:p>
                      <a:pPr marL="69850" marR="0">
                        <a:lnSpc>
                          <a:spcPts val="1085"/>
                        </a:lnSpc>
                        <a:spcBef>
                          <a:spcPts val="0"/>
                        </a:spcBef>
                        <a:spcAft>
                          <a:spcPts val="0"/>
                        </a:spcAft>
                      </a:pPr>
                      <a:r>
                        <a:rPr lang="en-US" sz="1600" dirty="0" smtClean="0">
                          <a:latin typeface="Times New Roman"/>
                          <a:ea typeface="Verdana"/>
                          <a:cs typeface="Verdana"/>
                        </a:rPr>
                        <a:t>HTML</a:t>
                      </a:r>
                      <a:endParaRPr lang="en-US" sz="2000" dirty="0">
                        <a:latin typeface="Verdana"/>
                        <a:ea typeface="Verdana"/>
                        <a:cs typeface="Verdana"/>
                      </a:endParaRPr>
                    </a:p>
                  </a:txBody>
                  <a:tcPr marL="0" marR="0" marT="0" marB="0"/>
                </a:tc>
                <a:tc>
                  <a:txBody>
                    <a:bodyPr/>
                    <a:lstStyle/>
                    <a:p>
                      <a:pPr marL="66675" marR="0">
                        <a:lnSpc>
                          <a:spcPts val="1085"/>
                        </a:lnSpc>
                        <a:spcBef>
                          <a:spcPts val="0"/>
                        </a:spcBef>
                        <a:spcAft>
                          <a:spcPts val="0"/>
                        </a:spcAft>
                      </a:pPr>
                      <a:endParaRPr lang="en-US" sz="1600" dirty="0" smtClean="0">
                        <a:latin typeface="Times New Roman"/>
                        <a:ea typeface="Verdana"/>
                        <a:cs typeface="Verdana"/>
                      </a:endParaRPr>
                    </a:p>
                    <a:p>
                      <a:pPr marL="66675" marR="0">
                        <a:lnSpc>
                          <a:spcPts val="1085"/>
                        </a:lnSpc>
                        <a:spcBef>
                          <a:spcPts val="0"/>
                        </a:spcBef>
                        <a:spcAft>
                          <a:spcPts val="0"/>
                        </a:spcAft>
                      </a:pPr>
                      <a:r>
                        <a:rPr lang="en-US" sz="1600" dirty="0" smtClean="0">
                          <a:latin typeface="Times New Roman"/>
                          <a:ea typeface="Verdana"/>
                          <a:cs typeface="Verdana"/>
                        </a:rPr>
                        <a:t>DHTML</a:t>
                      </a:r>
                      <a:endParaRPr lang="en-US" sz="2000" dirty="0">
                        <a:latin typeface="Verdana"/>
                        <a:ea typeface="Verdana"/>
                        <a:cs typeface="Verdana"/>
                      </a:endParaRPr>
                    </a:p>
                  </a:txBody>
                  <a:tcPr marL="0" marR="0" marT="0" marB="0"/>
                </a:tc>
                <a:extLst>
                  <a:ext uri="{0D108BD9-81ED-4DB2-BD59-A6C34878D82A}">
                    <a16:rowId xmlns="" xmlns:a16="http://schemas.microsoft.com/office/drawing/2014/main" val="10000"/>
                  </a:ext>
                </a:extLst>
              </a:tr>
              <a:tr h="658382">
                <a:tc>
                  <a:txBody>
                    <a:bodyPr/>
                    <a:lstStyle/>
                    <a:p>
                      <a:pPr marL="69850" marR="0">
                        <a:lnSpc>
                          <a:spcPts val="1175"/>
                        </a:lnSpc>
                        <a:spcBef>
                          <a:spcPts val="0"/>
                        </a:spcBef>
                        <a:spcAft>
                          <a:spcPts val="0"/>
                        </a:spcAft>
                      </a:pPr>
                      <a:endParaRPr lang="en-US" sz="1600" dirty="0" smtClean="0">
                        <a:latin typeface="Times New Roman"/>
                        <a:ea typeface="Verdana"/>
                        <a:cs typeface="Verdana"/>
                      </a:endParaRPr>
                    </a:p>
                    <a:p>
                      <a:pPr marL="69850" marR="0">
                        <a:lnSpc>
                          <a:spcPts val="1175"/>
                        </a:lnSpc>
                        <a:spcBef>
                          <a:spcPts val="0"/>
                        </a:spcBef>
                        <a:spcAft>
                          <a:spcPts val="0"/>
                        </a:spcAft>
                      </a:pPr>
                      <a:r>
                        <a:rPr lang="en-US" sz="1600" dirty="0" smtClean="0">
                          <a:latin typeface="Times New Roman"/>
                          <a:ea typeface="Verdana"/>
                          <a:cs typeface="Verdana"/>
                        </a:rPr>
                        <a:t>HTML </a:t>
                      </a:r>
                      <a:r>
                        <a:rPr lang="en-US" sz="1600" dirty="0">
                          <a:latin typeface="Times New Roman"/>
                          <a:ea typeface="Verdana"/>
                          <a:cs typeface="Verdana"/>
                        </a:rPr>
                        <a:t>is used to create static web pages.</a:t>
                      </a:r>
                      <a:endParaRPr lang="en-US" sz="2000" dirty="0">
                        <a:latin typeface="Verdana"/>
                        <a:ea typeface="Verdana"/>
                        <a:cs typeface="Verdana"/>
                      </a:endParaRPr>
                    </a:p>
                  </a:txBody>
                  <a:tcPr marL="0" marR="0" marT="0" marB="0"/>
                </a:tc>
                <a:tc>
                  <a:txBody>
                    <a:bodyPr/>
                    <a:lstStyle/>
                    <a:p>
                      <a:pPr marL="66675" marR="20955">
                        <a:lnSpc>
                          <a:spcPts val="1210"/>
                        </a:lnSpc>
                        <a:spcBef>
                          <a:spcPts val="30"/>
                        </a:spcBef>
                        <a:spcAft>
                          <a:spcPts val="0"/>
                        </a:spcAft>
                      </a:pPr>
                      <a:endParaRPr lang="en-US" sz="1600" dirty="0" smtClean="0">
                        <a:latin typeface="Times New Roman"/>
                        <a:ea typeface="Verdana"/>
                        <a:cs typeface="Verdana"/>
                      </a:endParaRPr>
                    </a:p>
                    <a:p>
                      <a:pPr marL="66675" marR="20955">
                        <a:lnSpc>
                          <a:spcPts val="1210"/>
                        </a:lnSpc>
                        <a:spcBef>
                          <a:spcPts val="30"/>
                        </a:spcBef>
                        <a:spcAft>
                          <a:spcPts val="0"/>
                        </a:spcAft>
                      </a:pPr>
                      <a:r>
                        <a:rPr lang="en-US" sz="1600" dirty="0" smtClean="0">
                          <a:latin typeface="Times New Roman"/>
                          <a:ea typeface="Verdana"/>
                          <a:cs typeface="Verdana"/>
                        </a:rPr>
                        <a:t>DHTML </a:t>
                      </a:r>
                      <a:r>
                        <a:rPr lang="en-US" sz="1600" dirty="0">
                          <a:latin typeface="Times New Roman"/>
                          <a:ea typeface="Verdana"/>
                          <a:cs typeface="Verdana"/>
                        </a:rPr>
                        <a:t>is used to create dynamic web pages.</a:t>
                      </a:r>
                      <a:endParaRPr lang="en-US" sz="2000" dirty="0">
                        <a:latin typeface="Verdana"/>
                        <a:ea typeface="Verdana"/>
                        <a:cs typeface="Verdana"/>
                      </a:endParaRPr>
                    </a:p>
                  </a:txBody>
                  <a:tcPr marL="0" marR="0" marT="0" marB="0"/>
                </a:tc>
                <a:extLst>
                  <a:ext uri="{0D108BD9-81ED-4DB2-BD59-A6C34878D82A}">
                    <a16:rowId xmlns="" xmlns:a16="http://schemas.microsoft.com/office/drawing/2014/main" val="10001"/>
                  </a:ext>
                </a:extLst>
              </a:tr>
              <a:tr h="940820">
                <a:tc>
                  <a:txBody>
                    <a:bodyPr/>
                    <a:lstStyle/>
                    <a:p>
                      <a:pPr marL="69850" marR="0">
                        <a:lnSpc>
                          <a:spcPts val="1130"/>
                        </a:lnSpc>
                        <a:spcBef>
                          <a:spcPts val="0"/>
                        </a:spcBef>
                        <a:spcAft>
                          <a:spcPts val="0"/>
                        </a:spcAft>
                      </a:pPr>
                      <a:endParaRPr lang="en-US" sz="1600" dirty="0" smtClean="0">
                        <a:latin typeface="Times New Roman"/>
                        <a:ea typeface="Verdana"/>
                        <a:cs typeface="Verdana"/>
                      </a:endParaRPr>
                    </a:p>
                    <a:p>
                      <a:pPr marL="69850" marR="0">
                        <a:lnSpc>
                          <a:spcPts val="1130"/>
                        </a:lnSpc>
                        <a:spcBef>
                          <a:spcPts val="0"/>
                        </a:spcBef>
                        <a:spcAft>
                          <a:spcPts val="0"/>
                        </a:spcAft>
                      </a:pPr>
                      <a:r>
                        <a:rPr lang="en-US" sz="1600" dirty="0" smtClean="0">
                          <a:latin typeface="Times New Roman"/>
                          <a:ea typeface="Verdana"/>
                          <a:cs typeface="Verdana"/>
                        </a:rPr>
                        <a:t>HTML </a:t>
                      </a:r>
                      <a:r>
                        <a:rPr lang="en-US" sz="1600" dirty="0">
                          <a:latin typeface="Times New Roman"/>
                          <a:ea typeface="Verdana"/>
                          <a:cs typeface="Verdana"/>
                        </a:rPr>
                        <a:t>is consists of simple html tags.</a:t>
                      </a:r>
                      <a:endParaRPr lang="en-US" sz="2000" dirty="0">
                        <a:latin typeface="Verdana"/>
                        <a:ea typeface="Verdana"/>
                        <a:cs typeface="Verdana"/>
                      </a:endParaRPr>
                    </a:p>
                  </a:txBody>
                  <a:tcPr marL="0" marR="0" marT="0" marB="0"/>
                </a:tc>
                <a:tc>
                  <a:txBody>
                    <a:bodyPr/>
                    <a:lstStyle/>
                    <a:p>
                      <a:pPr marL="66675" marR="0">
                        <a:lnSpc>
                          <a:spcPts val="1165"/>
                        </a:lnSpc>
                        <a:spcBef>
                          <a:spcPts val="0"/>
                        </a:spcBef>
                        <a:spcAft>
                          <a:spcPts val="0"/>
                        </a:spcAft>
                      </a:pPr>
                      <a:endParaRPr lang="en-US" sz="1600" dirty="0" smtClean="0">
                        <a:latin typeface="Times New Roman"/>
                        <a:ea typeface="Verdana"/>
                        <a:cs typeface="Verdana"/>
                      </a:endParaRPr>
                    </a:p>
                    <a:p>
                      <a:pPr marL="66675" marR="0">
                        <a:lnSpc>
                          <a:spcPts val="1165"/>
                        </a:lnSpc>
                        <a:spcBef>
                          <a:spcPts val="0"/>
                        </a:spcBef>
                        <a:spcAft>
                          <a:spcPts val="0"/>
                        </a:spcAft>
                      </a:pPr>
                      <a:r>
                        <a:rPr lang="en-US" sz="1600" dirty="0" smtClean="0">
                          <a:latin typeface="Times New Roman"/>
                          <a:ea typeface="Verdana"/>
                          <a:cs typeface="Verdana"/>
                        </a:rPr>
                        <a:t>DHTML </a:t>
                      </a:r>
                      <a:r>
                        <a:rPr lang="en-US" sz="1600" dirty="0">
                          <a:latin typeface="Times New Roman"/>
                          <a:ea typeface="Verdana"/>
                          <a:cs typeface="Verdana"/>
                        </a:rPr>
                        <a:t>is made up of HTML </a:t>
                      </a:r>
                      <a:r>
                        <a:rPr lang="en-US" sz="1600" dirty="0" err="1">
                          <a:latin typeface="Times New Roman"/>
                          <a:ea typeface="Verdana"/>
                          <a:cs typeface="Verdana"/>
                        </a:rPr>
                        <a:t>tags+cascading</a:t>
                      </a:r>
                      <a:endParaRPr lang="en-US" sz="2000" dirty="0">
                        <a:latin typeface="Verdana"/>
                        <a:ea typeface="Verdana"/>
                        <a:cs typeface="Verdana"/>
                      </a:endParaRPr>
                    </a:p>
                    <a:p>
                      <a:pPr marL="66675" marR="0">
                        <a:lnSpc>
                          <a:spcPts val="1090"/>
                        </a:lnSpc>
                        <a:spcBef>
                          <a:spcPts val="0"/>
                        </a:spcBef>
                        <a:spcAft>
                          <a:spcPts val="0"/>
                        </a:spcAft>
                      </a:pPr>
                      <a:r>
                        <a:rPr lang="en-US" sz="1600" dirty="0">
                          <a:latin typeface="Times New Roman"/>
                          <a:ea typeface="Verdana"/>
                          <a:cs typeface="Verdana"/>
                        </a:rPr>
                        <a:t>style </a:t>
                      </a:r>
                      <a:r>
                        <a:rPr lang="en-US" sz="1600" dirty="0" err="1">
                          <a:latin typeface="Times New Roman"/>
                          <a:ea typeface="Verdana"/>
                          <a:cs typeface="Verdana"/>
                        </a:rPr>
                        <a:t>sheets+javascript</a:t>
                      </a:r>
                      <a:r>
                        <a:rPr lang="en-US" sz="1600" dirty="0">
                          <a:latin typeface="Times New Roman"/>
                          <a:ea typeface="Verdana"/>
                          <a:cs typeface="Verdana"/>
                        </a:rPr>
                        <a:t>.</a:t>
                      </a:r>
                      <a:endParaRPr lang="en-US" sz="2000" dirty="0">
                        <a:latin typeface="Verdana"/>
                        <a:ea typeface="Verdana"/>
                        <a:cs typeface="Verdana"/>
                      </a:endParaRPr>
                    </a:p>
                  </a:txBody>
                  <a:tcPr marL="0" marR="0" marT="0" marB="0"/>
                </a:tc>
                <a:extLst>
                  <a:ext uri="{0D108BD9-81ED-4DB2-BD59-A6C34878D82A}">
                    <a16:rowId xmlns="" xmlns:a16="http://schemas.microsoft.com/office/drawing/2014/main" val="10002"/>
                  </a:ext>
                </a:extLst>
              </a:tr>
              <a:tr h="1343529">
                <a:tc>
                  <a:txBody>
                    <a:bodyPr/>
                    <a:lstStyle/>
                    <a:p>
                      <a:pPr marL="69850" marR="0">
                        <a:lnSpc>
                          <a:spcPts val="1085"/>
                        </a:lnSpc>
                        <a:spcBef>
                          <a:spcPts val="5"/>
                        </a:spcBef>
                        <a:spcAft>
                          <a:spcPts val="0"/>
                        </a:spcAft>
                      </a:pPr>
                      <a:endParaRPr lang="en-US" sz="1600" dirty="0" smtClean="0">
                        <a:latin typeface="Times New Roman"/>
                        <a:ea typeface="Verdana"/>
                        <a:cs typeface="Verdana"/>
                      </a:endParaRPr>
                    </a:p>
                    <a:p>
                      <a:pPr marL="69850" marR="0">
                        <a:lnSpc>
                          <a:spcPts val="1085"/>
                        </a:lnSpc>
                        <a:spcBef>
                          <a:spcPts val="5"/>
                        </a:spcBef>
                        <a:spcAft>
                          <a:spcPts val="0"/>
                        </a:spcAft>
                      </a:pPr>
                      <a:endParaRPr lang="en-US" sz="1600" dirty="0" smtClean="0">
                        <a:latin typeface="Times New Roman"/>
                        <a:ea typeface="Verdana"/>
                        <a:cs typeface="Verdana"/>
                      </a:endParaRPr>
                    </a:p>
                    <a:p>
                      <a:pPr marL="69850" marR="0">
                        <a:lnSpc>
                          <a:spcPts val="1085"/>
                        </a:lnSpc>
                        <a:spcBef>
                          <a:spcPts val="5"/>
                        </a:spcBef>
                        <a:spcAft>
                          <a:spcPts val="0"/>
                        </a:spcAft>
                      </a:pPr>
                      <a:r>
                        <a:rPr lang="en-US" sz="1600" dirty="0" smtClean="0">
                          <a:latin typeface="Times New Roman"/>
                          <a:ea typeface="Verdana"/>
                          <a:cs typeface="Verdana"/>
                        </a:rPr>
                        <a:t>Creation </a:t>
                      </a:r>
                      <a:r>
                        <a:rPr lang="en-US" sz="1600" dirty="0">
                          <a:latin typeface="Times New Roman"/>
                          <a:ea typeface="Verdana"/>
                          <a:cs typeface="Verdana"/>
                        </a:rPr>
                        <a:t>of html web pages is simplest but less interactive.</a:t>
                      </a:r>
                      <a:endParaRPr lang="en-US" sz="2000" dirty="0">
                        <a:latin typeface="Verdana"/>
                        <a:ea typeface="Verdana"/>
                        <a:cs typeface="Verdana"/>
                      </a:endParaRPr>
                    </a:p>
                  </a:txBody>
                  <a:tcPr marL="0" marR="0" marT="0" marB="0"/>
                </a:tc>
                <a:tc>
                  <a:txBody>
                    <a:bodyPr/>
                    <a:lstStyle/>
                    <a:p>
                      <a:pPr marL="66675" marR="0">
                        <a:lnSpc>
                          <a:spcPts val="1085"/>
                        </a:lnSpc>
                        <a:spcBef>
                          <a:spcPts val="5"/>
                        </a:spcBef>
                        <a:spcAft>
                          <a:spcPts val="0"/>
                        </a:spcAft>
                      </a:pPr>
                      <a:endParaRPr lang="en-US" sz="1600" dirty="0" smtClean="0">
                        <a:latin typeface="Times New Roman"/>
                        <a:ea typeface="Verdana"/>
                        <a:cs typeface="Verdana"/>
                      </a:endParaRPr>
                    </a:p>
                    <a:p>
                      <a:pPr marL="66675" marR="0">
                        <a:lnSpc>
                          <a:spcPts val="1085"/>
                        </a:lnSpc>
                        <a:spcBef>
                          <a:spcPts val="5"/>
                        </a:spcBef>
                        <a:spcAft>
                          <a:spcPts val="0"/>
                        </a:spcAft>
                      </a:pPr>
                      <a:endParaRPr lang="en-US" sz="1600" dirty="0" smtClean="0">
                        <a:latin typeface="Times New Roman"/>
                        <a:ea typeface="Verdana"/>
                        <a:cs typeface="Verdana"/>
                      </a:endParaRPr>
                    </a:p>
                    <a:p>
                      <a:pPr marL="66675" marR="0">
                        <a:lnSpc>
                          <a:spcPts val="1085"/>
                        </a:lnSpc>
                        <a:spcBef>
                          <a:spcPts val="5"/>
                        </a:spcBef>
                        <a:spcAft>
                          <a:spcPts val="0"/>
                        </a:spcAft>
                      </a:pPr>
                      <a:r>
                        <a:rPr lang="en-US" sz="1600" dirty="0" smtClean="0">
                          <a:latin typeface="Times New Roman"/>
                          <a:ea typeface="Verdana"/>
                          <a:cs typeface="Verdana"/>
                        </a:rPr>
                        <a:t>Creation </a:t>
                      </a:r>
                      <a:r>
                        <a:rPr lang="en-US" sz="1600" dirty="0">
                          <a:latin typeface="Times New Roman"/>
                          <a:ea typeface="Verdana"/>
                          <a:cs typeface="Verdana"/>
                        </a:rPr>
                        <a:t>of DHTML is complex but more interactive.</a:t>
                      </a:r>
                      <a:endParaRPr lang="en-US" sz="2000" dirty="0">
                        <a:latin typeface="Verdana"/>
                        <a:ea typeface="Verdana"/>
                        <a:cs typeface="Verdana"/>
                      </a:endParaRPr>
                    </a:p>
                  </a:txBody>
                  <a:tcPr marL="0" marR="0" marT="0" marB="0"/>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929718" cy="6357982"/>
          </a:xfrm>
        </p:spPr>
        <p:txBody>
          <a:bodyPr>
            <a:normAutofit/>
          </a:bodyPr>
          <a:lstStyle/>
          <a:p>
            <a:pPr>
              <a:buNone/>
            </a:pPr>
            <a:r>
              <a:rPr lang="en-IN" b="1" dirty="0" smtClean="0"/>
              <a:t>Dynamic HTML, or DHTML, is for a collection of technologies used together to create</a:t>
            </a:r>
          </a:p>
          <a:p>
            <a:pPr>
              <a:buNone/>
            </a:pPr>
            <a:r>
              <a:rPr lang="en-IN" dirty="0" smtClean="0"/>
              <a:t>interactive and animated by using a combination of a static </a:t>
            </a:r>
            <a:r>
              <a:rPr lang="en-IN" dirty="0" err="1" smtClean="0"/>
              <a:t>markup</a:t>
            </a:r>
            <a:r>
              <a:rPr lang="en-IN" dirty="0" smtClean="0"/>
              <a:t> language (such as HTML), a client-side scripting language (such as  JavaScript), a presentation definition language (such as CSS), and the Document Object Model.</a:t>
            </a:r>
            <a:endParaRPr lang="en-IN"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401080" cy="6572272"/>
          </a:xfrm>
        </p:spPr>
        <p:txBody>
          <a:bodyPr>
            <a:normAutofit fontScale="92500" lnSpcReduction="20000"/>
          </a:bodyPr>
          <a:lstStyle/>
          <a:p>
            <a:r>
              <a:rPr lang="en-IN" b="1" dirty="0" smtClean="0"/>
              <a:t>Uses</a:t>
            </a:r>
          </a:p>
          <a:p>
            <a:r>
              <a:rPr lang="en-IN" dirty="0" smtClean="0"/>
              <a:t>DHTML allows authors to add effects to their pages that are otherwise difficult to achieve.</a:t>
            </a:r>
          </a:p>
          <a:p>
            <a:r>
              <a:rPr lang="en-IN" dirty="0" smtClean="0"/>
              <a:t> For example, DHTML allows the page author to:</a:t>
            </a:r>
          </a:p>
          <a:p>
            <a:r>
              <a:rPr lang="en-IN" dirty="0" smtClean="0"/>
              <a:t> Animate text and images in their document, independently moving each element from any starting point to any ending point, following a predetermined path or one chosen by the user.</a:t>
            </a:r>
          </a:p>
          <a:p>
            <a:r>
              <a:rPr lang="en-IN" dirty="0" smtClean="0"/>
              <a:t>· Embed a ticker that automatically refreshes its content with the latest news, stock quotes, or other data.</a:t>
            </a:r>
          </a:p>
          <a:p>
            <a:r>
              <a:rPr lang="en-IN" dirty="0" smtClean="0"/>
              <a:t>· Use a form to capture user input, and then process and respond to that data without having to send data back to the server.</a:t>
            </a:r>
          </a:p>
          <a:p>
            <a:r>
              <a:rPr lang="en-IN" dirty="0" smtClean="0"/>
              <a:t>· Include rollover buttons or drop-down menus.</a:t>
            </a:r>
            <a:endParaRPr lang="en-I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7166"/>
            <a:ext cx="8686800" cy="6500834"/>
          </a:xfrm>
        </p:spPr>
        <p:txBody>
          <a:bodyPr>
            <a:normAutofit fontScale="85000" lnSpcReduction="10000"/>
          </a:bodyPr>
          <a:lstStyle/>
          <a:p>
            <a:r>
              <a:rPr lang="en-IN" b="1" dirty="0" smtClean="0"/>
              <a:t>DHTML FORMS</a:t>
            </a:r>
          </a:p>
          <a:p>
            <a:r>
              <a:rPr lang="en-IN" dirty="0" smtClean="0"/>
              <a:t>Forms are key components of all Web-based applications. But important as they are, Web developers often present users with forms that are difficult to use. </a:t>
            </a:r>
          </a:p>
          <a:p>
            <a:r>
              <a:rPr lang="en-IN" dirty="0" smtClean="0"/>
              <a:t>There are three common problems:</a:t>
            </a:r>
          </a:p>
          <a:p>
            <a:r>
              <a:rPr lang="en-IN" dirty="0" smtClean="0">
                <a:solidFill>
                  <a:srgbClr val="FF0000"/>
                </a:solidFill>
              </a:rPr>
              <a:t>Forms can be too long. A seemingly endless list of questions is to make sure  the user click the back button or jump to another site.</a:t>
            </a:r>
          </a:p>
          <a:p>
            <a:r>
              <a:rPr lang="en-IN" dirty="0" smtClean="0">
                <a:solidFill>
                  <a:srgbClr val="FF0000"/>
                </a:solidFill>
              </a:rPr>
              <a:t>In many situations a specific user will need to fill out only some of the form elements. If you present needless questions to a user, you’ll add clutter to your page and encourage the user to go elsewhere.</a:t>
            </a:r>
          </a:p>
          <a:p>
            <a:r>
              <a:rPr lang="en-IN" dirty="0" smtClean="0">
                <a:solidFill>
                  <a:srgbClr val="FF0000"/>
                </a:solidFill>
              </a:rPr>
              <a:t>Form entries often need to conform to certain formats and instructions. Adding this information to a Web page can make for a cluttered and unappealing screen.</a:t>
            </a:r>
            <a:endParaRPr lang="en-IN"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Summary of the unit:</a:t>
            </a:r>
          </a:p>
          <a:p>
            <a:pPr>
              <a:buNone/>
            </a:pPr>
            <a:r>
              <a:rPr lang="en-IN" dirty="0" smtClean="0"/>
              <a:t>1.DOM</a:t>
            </a:r>
          </a:p>
          <a:p>
            <a:pPr>
              <a:buNone/>
            </a:pPr>
            <a:r>
              <a:rPr lang="en-IN" dirty="0" smtClean="0"/>
              <a:t>2.Ojects in java script</a:t>
            </a:r>
          </a:p>
          <a:p>
            <a:pPr>
              <a:buNone/>
            </a:pPr>
            <a:r>
              <a:rPr lang="en-IN" dirty="0" smtClean="0"/>
              <a:t>3.Arrays concept</a:t>
            </a:r>
          </a:p>
          <a:p>
            <a:pPr>
              <a:buNone/>
            </a:pPr>
            <a:r>
              <a:rPr lang="en-IN" dirty="0" smtClean="0"/>
              <a:t>4.RegEx</a:t>
            </a:r>
          </a:p>
          <a:p>
            <a:pPr>
              <a:buNone/>
            </a:pPr>
            <a:r>
              <a:rPr lang="en-IN" dirty="0" smtClean="0"/>
              <a:t>5.Exception Handling-</a:t>
            </a:r>
            <a:r>
              <a:rPr lang="en-IN" dirty="0" err="1" smtClean="0"/>
              <a:t>try,catch</a:t>
            </a:r>
            <a:r>
              <a:rPr lang="en-IN" dirty="0" smtClean="0"/>
              <a:t> and throw</a:t>
            </a:r>
          </a:p>
          <a:p>
            <a:pPr>
              <a:buNone/>
            </a:pPr>
            <a:r>
              <a:rPr lang="en-IN" dirty="0" smtClean="0"/>
              <a:t>6.DHTML-HTML+CSS+JAVASCRIPT</a:t>
            </a:r>
          </a:p>
          <a:p>
            <a:pPr>
              <a:buNone/>
            </a:pPr>
            <a:endParaRPr lang="en-IN"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Servlet</a:t>
            </a:r>
            <a:r>
              <a:rPr lang="en-IN" dirty="0" smtClean="0"/>
              <a:t> </a:t>
            </a:r>
            <a:br>
              <a:rPr lang="en-IN" dirty="0" smtClean="0"/>
            </a:br>
            <a:endParaRPr lang="en-IN" dirty="0"/>
          </a:p>
        </p:txBody>
      </p:sp>
      <p:sp>
        <p:nvSpPr>
          <p:cNvPr id="3" name="Subtitle 2"/>
          <p:cNvSpPr>
            <a:spLocks noGrp="1"/>
          </p:cNvSpPr>
          <p:nvPr>
            <p:ph type="subTitle" idx="1"/>
          </p:nvPr>
        </p:nvSpPr>
        <p:spPr>
          <a:xfrm>
            <a:off x="838200" y="3124200"/>
            <a:ext cx="7772400" cy="1905000"/>
          </a:xfrm>
        </p:spPr>
        <p:txBody>
          <a:bodyPr>
            <a:normAutofit/>
          </a:bodyPr>
          <a:lstStyle/>
          <a:p>
            <a:r>
              <a:rPr lang="en-IN" b="1" dirty="0" err="1" smtClean="0">
                <a:solidFill>
                  <a:schemeClr val="tx1"/>
                </a:solidFill>
              </a:rPr>
              <a:t>Servlet</a:t>
            </a:r>
            <a:r>
              <a:rPr lang="en-IN" dirty="0" smtClean="0">
                <a:solidFill>
                  <a:schemeClr val="tx1"/>
                </a:solidFill>
              </a:rPr>
              <a:t> technology is used to create web application (resides at server side and generates dynamic web page).</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smtClean="0">
                <a:latin typeface="Courier New" pitchFamily="49" charset="0"/>
              </a:rPr>
              <a:t>alert()</a:t>
            </a:r>
            <a:r>
              <a:rPr lang="en-US" smtClean="0"/>
              <a:t> and </a:t>
            </a:r>
            <a:r>
              <a:rPr lang="en-US" b="1" smtClean="0">
                <a:latin typeface="Courier New" pitchFamily="49" charset="0"/>
              </a:rPr>
              <a:t>confirm()</a:t>
            </a:r>
          </a:p>
        </p:txBody>
      </p:sp>
      <p:sp>
        <p:nvSpPr>
          <p:cNvPr id="12291" name="Rectangle 3"/>
          <p:cNvSpPr>
            <a:spLocks noGrp="1" noChangeArrowheads="1"/>
          </p:cNvSpPr>
          <p:nvPr>
            <p:ph type="body" idx="1"/>
          </p:nvPr>
        </p:nvSpPr>
        <p:spPr>
          <a:xfrm>
            <a:off x="457200" y="1828800"/>
            <a:ext cx="8229600" cy="1143000"/>
          </a:xfrm>
        </p:spPr>
        <p:txBody>
          <a:bodyPr/>
          <a:lstStyle/>
          <a:p>
            <a:pPr eaLnBrk="1" hangingPunct="1"/>
            <a:r>
              <a:rPr lang="en-US" sz="2400" smtClean="0"/>
              <a:t>Display a message in a dialog box.</a:t>
            </a:r>
          </a:p>
          <a:p>
            <a:pPr eaLnBrk="1" hangingPunct="1"/>
            <a:r>
              <a:rPr lang="en-US" sz="2400" smtClean="0"/>
              <a:t>The dialog box will block the browser.</a:t>
            </a:r>
          </a:p>
        </p:txBody>
      </p:sp>
      <p:sp>
        <p:nvSpPr>
          <p:cNvPr id="12292" name="Text Box 4"/>
          <p:cNvSpPr txBox="1">
            <a:spLocks noChangeArrowheads="1"/>
          </p:cNvSpPr>
          <p:nvPr/>
        </p:nvSpPr>
        <p:spPr bwMode="auto">
          <a:xfrm>
            <a:off x="381000" y="1219200"/>
            <a:ext cx="8305800" cy="466725"/>
          </a:xfrm>
          <a:prstGeom prst="rect">
            <a:avLst/>
          </a:prstGeom>
          <a:solidFill>
            <a:srgbClr val="FFFFFF"/>
          </a:solidFill>
          <a:ln w="9525">
            <a:solidFill>
              <a:schemeClr val="tx1"/>
            </a:solidFill>
            <a:miter lim="800000"/>
            <a:headEnd/>
            <a:tailEnd/>
          </a:ln>
        </p:spPr>
        <p:txBody>
          <a:bodyPr>
            <a:spAutoFit/>
          </a:bodyPr>
          <a:lstStyle/>
          <a:p>
            <a:pPr eaLnBrk="1" hangingPunct="1">
              <a:spcBef>
                <a:spcPct val="20000"/>
              </a:spcBef>
              <a:buClr>
                <a:schemeClr val="hlink"/>
              </a:buClr>
              <a:buSzPct val="70000"/>
              <a:buFont typeface="Wingdings" pitchFamily="2" charset="2"/>
              <a:buNone/>
            </a:pPr>
            <a:r>
              <a:rPr kumimoji="1" lang="en-US" sz="2400">
                <a:solidFill>
                  <a:srgbClr val="0000FF"/>
                </a:solidFill>
                <a:latin typeface="Courier New" pitchFamily="49" charset="0"/>
              </a:rPr>
              <a:t>alert("Text to be displayed");</a:t>
            </a:r>
          </a:p>
        </p:txBody>
      </p:sp>
      <p:sp>
        <p:nvSpPr>
          <p:cNvPr id="12293" name="Rectangle 5"/>
          <p:cNvSpPr>
            <a:spLocks noChangeArrowheads="1"/>
          </p:cNvSpPr>
          <p:nvPr/>
        </p:nvSpPr>
        <p:spPr bwMode="auto">
          <a:xfrm>
            <a:off x="457200" y="3733800"/>
            <a:ext cx="8229600" cy="2397125"/>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Char char="§"/>
            </a:pPr>
            <a:r>
              <a:rPr lang="en-US" sz="2400" b="0"/>
              <a:t>Display a message in a dialog box with two buttons: "OK" or "Cancel".</a:t>
            </a:r>
          </a:p>
          <a:p>
            <a:pPr marL="342900" indent="-342900" eaLnBrk="1" hangingPunct="1">
              <a:spcBef>
                <a:spcPct val="20000"/>
              </a:spcBef>
              <a:buClr>
                <a:schemeClr val="accent1"/>
              </a:buClr>
              <a:buFont typeface="Wingdings" pitchFamily="2" charset="2"/>
              <a:buChar char="§"/>
            </a:pPr>
            <a:r>
              <a:rPr lang="en-US" sz="2400">
                <a:latin typeface="Courier New" pitchFamily="49" charset="0"/>
              </a:rPr>
              <a:t>confirm()</a:t>
            </a:r>
            <a:r>
              <a:rPr lang="en-US" sz="2400" b="0"/>
              <a:t> returns </a:t>
            </a:r>
            <a:r>
              <a:rPr lang="en-US" sz="2400">
                <a:solidFill>
                  <a:srgbClr val="0000FF"/>
                </a:solidFill>
                <a:latin typeface="Courier New" pitchFamily="49" charset="0"/>
              </a:rPr>
              <a:t>true</a:t>
            </a:r>
            <a:r>
              <a:rPr lang="en-US" sz="2400" b="0"/>
              <a:t> if the user click "OK". Otherwise it returns </a:t>
            </a:r>
            <a:r>
              <a:rPr lang="en-US" sz="2400">
                <a:solidFill>
                  <a:srgbClr val="0000FF"/>
                </a:solidFill>
                <a:latin typeface="Courier New" pitchFamily="49" charset="0"/>
              </a:rPr>
              <a:t>false</a:t>
            </a:r>
            <a:r>
              <a:rPr lang="en-US" sz="2400" b="0"/>
              <a:t>. </a:t>
            </a:r>
          </a:p>
          <a:p>
            <a:pPr marL="342900" indent="-342900" eaLnBrk="1" hangingPunct="1">
              <a:spcBef>
                <a:spcPct val="20000"/>
              </a:spcBef>
              <a:buClr>
                <a:schemeClr val="accent1"/>
              </a:buClr>
              <a:buFont typeface="Wingdings" pitchFamily="2" charset="2"/>
              <a:buChar char="§"/>
            </a:pPr>
            <a:endParaRPr lang="en-US" sz="2400" b="0"/>
          </a:p>
        </p:txBody>
      </p:sp>
      <p:sp>
        <p:nvSpPr>
          <p:cNvPr id="12294" name="Text Box 6"/>
          <p:cNvSpPr txBox="1">
            <a:spLocks noChangeArrowheads="1"/>
          </p:cNvSpPr>
          <p:nvPr/>
        </p:nvSpPr>
        <p:spPr bwMode="auto">
          <a:xfrm>
            <a:off x="381000" y="3124200"/>
            <a:ext cx="8534400" cy="466725"/>
          </a:xfrm>
          <a:prstGeom prst="rect">
            <a:avLst/>
          </a:prstGeom>
          <a:solidFill>
            <a:srgbClr val="FFFFFF"/>
          </a:solidFill>
          <a:ln w="9525" algn="ctr">
            <a:solidFill>
              <a:schemeClr val="tx1"/>
            </a:solidFill>
            <a:miter lim="800000"/>
            <a:headEnd/>
            <a:tailEnd/>
          </a:ln>
        </p:spPr>
        <p:txBody>
          <a:bodyPr>
            <a:spAutoFit/>
          </a:bodyPr>
          <a:lstStyle/>
          <a:p>
            <a:pPr eaLnBrk="1" hangingPunct="1">
              <a:spcBef>
                <a:spcPct val="20000"/>
              </a:spcBef>
              <a:buClr>
                <a:schemeClr val="hlink"/>
              </a:buClr>
              <a:buSzPct val="70000"/>
              <a:buFont typeface="Wingdings" pitchFamily="2" charset="2"/>
              <a:buNone/>
            </a:pPr>
            <a:r>
              <a:rPr kumimoji="1" lang="en-US" sz="2400">
                <a:solidFill>
                  <a:srgbClr val="0000FF"/>
                </a:solidFill>
                <a:latin typeface="Courier New" pitchFamily="49" charset="0"/>
              </a:rPr>
              <a:t>var answer = confirm("Are you sure?");</a:t>
            </a:r>
            <a:endParaRPr kumimoji="1" lang="en-US" sz="2000">
              <a:latin typeface="Courier New" pitchFamily="49"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92500" lnSpcReduction="20000"/>
          </a:bodyPr>
          <a:lstStyle/>
          <a:p>
            <a:r>
              <a:rPr lang="en-IN" dirty="0" err="1" smtClean="0">
                <a:solidFill>
                  <a:srgbClr val="FF0000"/>
                </a:solidFill>
              </a:rPr>
              <a:t>Servlet</a:t>
            </a:r>
            <a:r>
              <a:rPr lang="en-IN" dirty="0" smtClean="0">
                <a:solidFill>
                  <a:srgbClr val="FF0000"/>
                </a:solidFill>
              </a:rPr>
              <a:t> is a java based server side web technology allows us to develop dynamic web component having ability to develop dynamic web pages</a:t>
            </a:r>
            <a:r>
              <a:rPr lang="en-IN" dirty="0" smtClean="0"/>
              <a:t>.</a:t>
            </a:r>
          </a:p>
          <a:p>
            <a:r>
              <a:rPr lang="en-IN" dirty="0" err="1" smtClean="0">
                <a:solidFill>
                  <a:srgbClr val="FF0000"/>
                </a:solidFill>
              </a:rPr>
              <a:t>Servlet</a:t>
            </a:r>
            <a:r>
              <a:rPr lang="en-IN" dirty="0" smtClean="0">
                <a:solidFill>
                  <a:srgbClr val="FF0000"/>
                </a:solidFill>
              </a:rPr>
              <a:t> is a JEE module based technology executes at server side having </a:t>
            </a:r>
            <a:r>
              <a:rPr lang="en-IN" dirty="0" err="1" smtClean="0">
                <a:solidFill>
                  <a:srgbClr val="FF0000"/>
                </a:solidFill>
              </a:rPr>
              <a:t>capabilty</a:t>
            </a:r>
            <a:r>
              <a:rPr lang="en-IN" dirty="0" smtClean="0">
                <a:solidFill>
                  <a:srgbClr val="FF0000"/>
                </a:solidFill>
              </a:rPr>
              <a:t> to extend functionality to web </a:t>
            </a:r>
            <a:r>
              <a:rPr lang="en-IN" dirty="0" err="1" smtClean="0">
                <a:solidFill>
                  <a:srgbClr val="FF0000"/>
                </a:solidFill>
              </a:rPr>
              <a:t>server,application</a:t>
            </a:r>
            <a:r>
              <a:rPr lang="en-IN" dirty="0" smtClean="0">
                <a:solidFill>
                  <a:srgbClr val="FF0000"/>
                </a:solidFill>
              </a:rPr>
              <a:t> server.</a:t>
            </a:r>
          </a:p>
          <a:p>
            <a:r>
              <a:rPr lang="en-IN" dirty="0" err="1" smtClean="0">
                <a:solidFill>
                  <a:srgbClr val="FF0000"/>
                </a:solidFill>
              </a:rPr>
              <a:t>Servlet</a:t>
            </a:r>
            <a:r>
              <a:rPr lang="en-IN" dirty="0" smtClean="0">
                <a:solidFill>
                  <a:srgbClr val="FF0000"/>
                </a:solidFill>
              </a:rPr>
              <a:t> is a JEE module web technology(server side) that allows to develop single instance multiple thread based server based technology web component.</a:t>
            </a:r>
          </a:p>
          <a:p>
            <a:r>
              <a:rPr lang="en-IN" dirty="0" err="1" smtClean="0">
                <a:solidFill>
                  <a:srgbClr val="FF0000"/>
                </a:solidFill>
              </a:rPr>
              <a:t>Servlet</a:t>
            </a:r>
            <a:r>
              <a:rPr lang="en-IN" dirty="0" smtClean="0">
                <a:solidFill>
                  <a:srgbClr val="FF0000"/>
                </a:solidFill>
              </a:rPr>
              <a:t> is JEE module web technology given set of rules and guidelines for vendor companies to develop </a:t>
            </a:r>
            <a:r>
              <a:rPr lang="en-IN" dirty="0" err="1" smtClean="0">
                <a:solidFill>
                  <a:srgbClr val="FF0000"/>
                </a:solidFill>
              </a:rPr>
              <a:t>servlet</a:t>
            </a:r>
            <a:r>
              <a:rPr lang="en-IN" dirty="0" smtClean="0">
                <a:solidFill>
                  <a:srgbClr val="FF0000"/>
                </a:solidFill>
              </a:rPr>
              <a:t> container &amp; given application for programmers to develop server side web components.</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r>
              <a:rPr lang="en-IN" b="1" dirty="0" err="1" smtClean="0"/>
              <a:t>Servlet</a:t>
            </a:r>
            <a:r>
              <a:rPr lang="en-IN" dirty="0" smtClean="0"/>
              <a:t> technology is robust and scalable because of java language. Before </a:t>
            </a:r>
            <a:r>
              <a:rPr lang="en-IN" dirty="0" err="1" smtClean="0"/>
              <a:t>Servlet</a:t>
            </a:r>
            <a:r>
              <a:rPr lang="en-IN" dirty="0" smtClean="0"/>
              <a:t>, CGI (Common Gateway Interface) scripting language was popular as a server-side programming language. But there was many disadvantages of this technology. We have discussed these disadvantages below.</a:t>
            </a:r>
          </a:p>
          <a:p>
            <a:r>
              <a:rPr lang="en-IN" dirty="0" smtClean="0"/>
              <a:t>There are many interfaces and classes in the </a:t>
            </a:r>
            <a:r>
              <a:rPr lang="en-IN" dirty="0" err="1" smtClean="0"/>
              <a:t>servlet</a:t>
            </a:r>
            <a:r>
              <a:rPr lang="en-IN" dirty="0" smtClean="0"/>
              <a:t> API such as </a:t>
            </a:r>
            <a:r>
              <a:rPr lang="en-IN" dirty="0" err="1" smtClean="0"/>
              <a:t>Servlet</a:t>
            </a:r>
            <a:r>
              <a:rPr lang="en-IN" dirty="0" smtClean="0"/>
              <a:t>, </a:t>
            </a:r>
            <a:r>
              <a:rPr lang="en-IN" dirty="0" err="1" smtClean="0"/>
              <a:t>GenericServlet</a:t>
            </a:r>
            <a:r>
              <a:rPr lang="en-IN" dirty="0" smtClean="0"/>
              <a:t>, </a:t>
            </a:r>
            <a:r>
              <a:rPr lang="en-IN" dirty="0" err="1" smtClean="0"/>
              <a:t>HttpServlet</a:t>
            </a:r>
            <a:r>
              <a:rPr lang="en-IN" dirty="0" smtClean="0"/>
              <a:t>, </a:t>
            </a:r>
            <a:r>
              <a:rPr lang="en-IN" dirty="0" err="1" smtClean="0"/>
              <a:t>ServletRequest</a:t>
            </a:r>
            <a:r>
              <a:rPr lang="en-IN" dirty="0" smtClean="0"/>
              <a:t>, </a:t>
            </a:r>
            <a:r>
              <a:rPr lang="en-IN" dirty="0" err="1" smtClean="0"/>
              <a:t>ServletResponse</a:t>
            </a:r>
            <a:r>
              <a:rPr lang="en-IN" dirty="0" smtClean="0"/>
              <a:t> etc.</a:t>
            </a:r>
          </a:p>
          <a:p>
            <a:endParaRPr lang="en-IN"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What is a </a:t>
            </a:r>
            <a:r>
              <a:rPr lang="en-IN" dirty="0" err="1" smtClean="0"/>
              <a:t>Servlet</a:t>
            </a:r>
            <a:r>
              <a:rPr lang="en-IN" dirty="0" smtClean="0"/>
              <a:t>?</a:t>
            </a:r>
            <a:br>
              <a:rPr lang="en-IN" dirty="0" smtClean="0"/>
            </a:br>
            <a:endParaRPr lang="en-IN" dirty="0"/>
          </a:p>
        </p:txBody>
      </p:sp>
      <p:sp>
        <p:nvSpPr>
          <p:cNvPr id="3" name="Content Placeholder 2"/>
          <p:cNvSpPr>
            <a:spLocks noGrp="1"/>
          </p:cNvSpPr>
          <p:nvPr>
            <p:ph idx="1"/>
          </p:nvPr>
        </p:nvSpPr>
        <p:spPr>
          <a:xfrm>
            <a:off x="304800" y="762000"/>
            <a:ext cx="8382000" cy="5867400"/>
          </a:xfrm>
        </p:spPr>
        <p:txBody>
          <a:bodyPr>
            <a:normAutofit fontScale="92500" lnSpcReduction="20000"/>
          </a:bodyPr>
          <a:lstStyle/>
          <a:p>
            <a:pPr marL="514350" indent="-514350" algn="just">
              <a:buFont typeface="+mj-lt"/>
              <a:buAutoNum type="arabicPeriod"/>
            </a:pPr>
            <a:r>
              <a:rPr lang="en-IN" dirty="0" err="1" smtClean="0"/>
              <a:t>Servlet</a:t>
            </a:r>
            <a:r>
              <a:rPr lang="en-IN" dirty="0" smtClean="0"/>
              <a:t> can be described in many ways, depending on the context.</a:t>
            </a:r>
          </a:p>
          <a:p>
            <a:pPr marL="514350" indent="-514350" algn="just">
              <a:buFont typeface="+mj-lt"/>
              <a:buAutoNum type="arabicPeriod"/>
            </a:pPr>
            <a:r>
              <a:rPr lang="en-IN" dirty="0" err="1" smtClean="0"/>
              <a:t>Servlet</a:t>
            </a:r>
            <a:r>
              <a:rPr lang="en-IN" dirty="0" smtClean="0"/>
              <a:t> is a technology i.e. used to create web application.</a:t>
            </a:r>
          </a:p>
          <a:p>
            <a:pPr marL="514350" indent="-514350" algn="just">
              <a:buFont typeface="+mj-lt"/>
              <a:buAutoNum type="arabicPeriod"/>
            </a:pPr>
            <a:r>
              <a:rPr lang="en-IN" dirty="0" err="1" smtClean="0"/>
              <a:t>Servlet</a:t>
            </a:r>
            <a:r>
              <a:rPr lang="en-IN" dirty="0" smtClean="0"/>
              <a:t> is an API that provides many interfaces and classes including documentations.</a:t>
            </a:r>
          </a:p>
          <a:p>
            <a:pPr marL="514350" indent="-514350" algn="just">
              <a:buFont typeface="+mj-lt"/>
              <a:buAutoNum type="arabicPeriod"/>
            </a:pPr>
            <a:r>
              <a:rPr lang="en-IN" dirty="0" err="1" smtClean="0"/>
              <a:t>Servlet</a:t>
            </a:r>
            <a:r>
              <a:rPr lang="en-IN" dirty="0" smtClean="0"/>
              <a:t> is an interface that must be implemented for creating any </a:t>
            </a:r>
            <a:r>
              <a:rPr lang="en-IN" dirty="0" err="1" smtClean="0"/>
              <a:t>servlet</a:t>
            </a:r>
            <a:r>
              <a:rPr lang="en-IN" dirty="0" smtClean="0"/>
              <a:t>.</a:t>
            </a:r>
          </a:p>
          <a:p>
            <a:pPr marL="514350" indent="-514350" algn="just">
              <a:buFont typeface="+mj-lt"/>
              <a:buAutoNum type="arabicPeriod"/>
            </a:pPr>
            <a:r>
              <a:rPr lang="en-IN" dirty="0" err="1" smtClean="0"/>
              <a:t>Servlet</a:t>
            </a:r>
            <a:r>
              <a:rPr lang="en-IN" dirty="0" smtClean="0"/>
              <a:t> is a class that extend the capabilities of the servers and respond to the incoming request. It can respond to any type of requests.</a:t>
            </a:r>
          </a:p>
          <a:p>
            <a:pPr marL="514350" indent="-514350" algn="just">
              <a:buFont typeface="+mj-lt"/>
              <a:buAutoNum type="arabicPeriod"/>
            </a:pPr>
            <a:r>
              <a:rPr lang="en-IN" dirty="0" err="1" smtClean="0"/>
              <a:t>Servlet</a:t>
            </a:r>
            <a:r>
              <a:rPr lang="en-IN" dirty="0" smtClean="0"/>
              <a:t> is a web component that is deployed on the server to create dynamic web page.</a:t>
            </a:r>
          </a:p>
          <a:p>
            <a:endParaRPr lang="en-IN"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JayaNarayana\Desktop\response.JPG"/>
          <p:cNvPicPr>
            <a:picLocks noGrp="1" noChangeAspect="1" noChangeArrowheads="1"/>
          </p:cNvPicPr>
          <p:nvPr>
            <p:ph idx="1"/>
          </p:nvPr>
        </p:nvPicPr>
        <p:blipFill>
          <a:blip r:embed="rId2"/>
          <a:srcRect/>
          <a:stretch>
            <a:fillRect/>
          </a:stretch>
        </p:blipFill>
        <p:spPr bwMode="auto">
          <a:xfrm>
            <a:off x="533400" y="457200"/>
            <a:ext cx="8077200" cy="5867400"/>
          </a:xfrm>
          <a:prstGeom prst="rect">
            <a:avLst/>
          </a:prstGeom>
          <a:noFill/>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web application?</a:t>
            </a:r>
            <a:br>
              <a:rPr lang="en-IN" dirty="0" smtClean="0"/>
            </a:br>
            <a:endParaRPr lang="en-IN" dirty="0"/>
          </a:p>
        </p:txBody>
      </p:sp>
      <p:sp>
        <p:nvSpPr>
          <p:cNvPr id="3" name="Content Placeholder 2"/>
          <p:cNvSpPr>
            <a:spLocks noGrp="1"/>
          </p:cNvSpPr>
          <p:nvPr>
            <p:ph idx="1"/>
          </p:nvPr>
        </p:nvSpPr>
        <p:spPr/>
        <p:txBody>
          <a:bodyPr/>
          <a:lstStyle/>
          <a:p>
            <a:r>
              <a:rPr lang="en-IN" dirty="0" smtClean="0"/>
              <a:t>A web application is an application accessible from the web. </a:t>
            </a:r>
          </a:p>
          <a:p>
            <a:r>
              <a:rPr lang="en-IN" dirty="0" smtClean="0"/>
              <a:t>A web application is composed of web components like </a:t>
            </a:r>
            <a:r>
              <a:rPr lang="en-IN" dirty="0" err="1" smtClean="0"/>
              <a:t>Servlet</a:t>
            </a:r>
            <a:r>
              <a:rPr lang="en-IN" dirty="0" smtClean="0"/>
              <a:t>, JSP, Filter etc. and other components such as HTML. </a:t>
            </a:r>
          </a:p>
          <a:p>
            <a:r>
              <a:rPr lang="en-IN" dirty="0" smtClean="0"/>
              <a:t>The web components typically execute in Web Server and respond to HTTP request.</a:t>
            </a:r>
          </a:p>
          <a:p>
            <a:endParaRPr lang="en-IN"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CGI(</a:t>
            </a:r>
            <a:r>
              <a:rPr lang="en-IN" dirty="0" err="1" smtClean="0"/>
              <a:t>Commmon</a:t>
            </a:r>
            <a:r>
              <a:rPr lang="en-IN" dirty="0" smtClean="0"/>
              <a:t> Gateway Interface)</a:t>
            </a:r>
            <a:br>
              <a:rPr lang="en-IN" dirty="0" smtClean="0"/>
            </a:br>
            <a:endParaRPr lang="en-IN" dirty="0"/>
          </a:p>
        </p:txBody>
      </p:sp>
      <p:pic>
        <p:nvPicPr>
          <p:cNvPr id="2050" name="Picture 2" descr="C:\Users\DJayaNarayana\Desktop\cgi.JPG"/>
          <p:cNvPicPr>
            <a:picLocks noGrp="1" noChangeAspect="1" noChangeArrowheads="1"/>
          </p:cNvPicPr>
          <p:nvPr>
            <p:ph idx="1"/>
          </p:nvPr>
        </p:nvPicPr>
        <p:blipFill>
          <a:blip r:embed="rId2"/>
          <a:srcRect/>
          <a:stretch>
            <a:fillRect/>
          </a:stretch>
        </p:blipFill>
        <p:spPr bwMode="auto">
          <a:xfrm>
            <a:off x="261899" y="2548730"/>
            <a:ext cx="8501101" cy="3852070"/>
          </a:xfrm>
          <a:prstGeom prst="rect">
            <a:avLst/>
          </a:prstGeom>
          <a:noFill/>
        </p:spPr>
      </p:pic>
      <p:sp>
        <p:nvSpPr>
          <p:cNvPr id="5" name="Rectangle 4"/>
          <p:cNvSpPr/>
          <p:nvPr/>
        </p:nvSpPr>
        <p:spPr>
          <a:xfrm>
            <a:off x="0" y="914400"/>
            <a:ext cx="8686800" cy="1200329"/>
          </a:xfrm>
          <a:prstGeom prst="rect">
            <a:avLst/>
          </a:prstGeom>
        </p:spPr>
        <p:txBody>
          <a:bodyPr wrap="square">
            <a:spAutoFit/>
          </a:bodyPr>
          <a:lstStyle/>
          <a:p>
            <a:r>
              <a:rPr lang="en-IN" sz="2400" dirty="0" smtClean="0"/>
              <a:t>CGI technology enables the web server to call an external program and pass HTTP request information to the external program to process the request. For each request, it starts a new process.</a:t>
            </a:r>
            <a:endParaRPr lang="en-IN" sz="24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Disadvantages of CGI</a:t>
            </a:r>
            <a:br>
              <a:rPr lang="en-IN" dirty="0" smtClean="0"/>
            </a:br>
            <a:endParaRPr lang="en-IN" dirty="0"/>
          </a:p>
        </p:txBody>
      </p:sp>
      <p:sp>
        <p:nvSpPr>
          <p:cNvPr id="3" name="Content Placeholder 2"/>
          <p:cNvSpPr>
            <a:spLocks noGrp="1"/>
          </p:cNvSpPr>
          <p:nvPr>
            <p:ph idx="1"/>
          </p:nvPr>
        </p:nvSpPr>
        <p:spPr/>
        <p:txBody>
          <a:bodyPr/>
          <a:lstStyle/>
          <a:p>
            <a:r>
              <a:rPr lang="en-IN" dirty="0" smtClean="0"/>
              <a:t>There are many problems in CGI technology:</a:t>
            </a:r>
          </a:p>
          <a:p>
            <a:r>
              <a:rPr lang="en-IN" dirty="0" smtClean="0"/>
              <a:t>If number of clients increases, it takes more time for sending response.</a:t>
            </a:r>
          </a:p>
          <a:p>
            <a:r>
              <a:rPr lang="en-IN" dirty="0" smtClean="0"/>
              <a:t>For each request, it starts a process and Web server is limited to start processes.</a:t>
            </a:r>
          </a:p>
          <a:p>
            <a:r>
              <a:rPr lang="en-IN" dirty="0" smtClean="0"/>
              <a:t>It uses platform dependent language e.g. C, C++, </a:t>
            </a:r>
            <a:r>
              <a:rPr lang="en-IN" dirty="0" err="1" smtClean="0"/>
              <a:t>perl</a:t>
            </a:r>
            <a:r>
              <a:rPr lang="en-IN" dirty="0" smtClean="0"/>
              <a:t>.</a:t>
            </a:r>
          </a:p>
          <a:p>
            <a:endParaRPr lang="en-IN"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Advantage of </a:t>
            </a:r>
            <a:r>
              <a:rPr lang="en-IN" dirty="0" err="1" smtClean="0"/>
              <a:t>Servlet</a:t>
            </a:r>
            <a:r>
              <a:rPr lang="en-IN" dirty="0" smtClean="0"/>
              <a:t/>
            </a:r>
            <a:br>
              <a:rPr lang="en-IN" dirty="0" smtClean="0"/>
            </a:br>
            <a:endParaRPr lang="en-IN" dirty="0"/>
          </a:p>
        </p:txBody>
      </p:sp>
      <p:pic>
        <p:nvPicPr>
          <p:cNvPr id="3074" name="Picture 2" descr="C:\Users\DJayaNarayana\Desktop\servlet (1).JPG"/>
          <p:cNvPicPr>
            <a:picLocks noGrp="1" noChangeAspect="1" noChangeArrowheads="1"/>
          </p:cNvPicPr>
          <p:nvPr>
            <p:ph idx="1"/>
          </p:nvPr>
        </p:nvPicPr>
        <p:blipFill>
          <a:blip r:embed="rId2"/>
          <a:srcRect/>
          <a:stretch>
            <a:fillRect/>
          </a:stretch>
        </p:blipFill>
        <p:spPr bwMode="auto">
          <a:xfrm>
            <a:off x="882424" y="1676401"/>
            <a:ext cx="7575776" cy="4953000"/>
          </a:xfrm>
          <a:prstGeom prst="rect">
            <a:avLst/>
          </a:prstGeom>
          <a:noFill/>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553200"/>
          </a:xfrm>
        </p:spPr>
        <p:txBody>
          <a:bodyPr>
            <a:normAutofit fontScale="92500" lnSpcReduction="20000"/>
          </a:bodyPr>
          <a:lstStyle/>
          <a:p>
            <a:r>
              <a:rPr lang="en-IN" dirty="0" smtClean="0"/>
              <a:t>There are many advantages of </a:t>
            </a:r>
            <a:r>
              <a:rPr lang="en-IN" dirty="0" err="1" smtClean="0"/>
              <a:t>servlet</a:t>
            </a:r>
            <a:r>
              <a:rPr lang="en-IN" dirty="0" smtClean="0"/>
              <a:t> over CGI. The web container creates threads for handling the multiple requests to the </a:t>
            </a:r>
            <a:r>
              <a:rPr lang="en-IN" dirty="0" err="1" smtClean="0"/>
              <a:t>servlet</a:t>
            </a:r>
            <a:r>
              <a:rPr lang="en-IN" dirty="0" smtClean="0"/>
              <a:t>. </a:t>
            </a:r>
          </a:p>
          <a:p>
            <a:r>
              <a:rPr lang="en-IN" dirty="0" smtClean="0"/>
              <a:t>Threads have a lot of benefits over the Processes such as they share a common memory area, lightweight, cost of communication between the threads are low. The basic benefits of </a:t>
            </a:r>
            <a:r>
              <a:rPr lang="en-IN" dirty="0" err="1" smtClean="0"/>
              <a:t>servlet</a:t>
            </a:r>
            <a:r>
              <a:rPr lang="en-IN" dirty="0" smtClean="0"/>
              <a:t> are as follows:</a:t>
            </a:r>
          </a:p>
          <a:p>
            <a:r>
              <a:rPr lang="en-IN" b="1" dirty="0" smtClean="0"/>
              <a:t>better performance:</a:t>
            </a:r>
            <a:r>
              <a:rPr lang="en-IN" dirty="0" smtClean="0"/>
              <a:t> because it creates a thread for each request not process.</a:t>
            </a:r>
          </a:p>
          <a:p>
            <a:r>
              <a:rPr lang="en-IN" b="1" dirty="0" smtClean="0"/>
              <a:t>Portability:</a:t>
            </a:r>
            <a:r>
              <a:rPr lang="en-IN" dirty="0" smtClean="0"/>
              <a:t> because it uses java language.</a:t>
            </a:r>
          </a:p>
          <a:p>
            <a:r>
              <a:rPr lang="en-IN" b="1" dirty="0" smtClean="0"/>
              <a:t>Robust:</a:t>
            </a:r>
            <a:r>
              <a:rPr lang="en-IN" dirty="0" smtClean="0"/>
              <a:t> </a:t>
            </a:r>
            <a:r>
              <a:rPr lang="en-IN" dirty="0" err="1" smtClean="0"/>
              <a:t>Servlets</a:t>
            </a:r>
            <a:r>
              <a:rPr lang="en-IN" dirty="0" smtClean="0"/>
              <a:t> are managed by JVM so we don't need to worry about memory leak, garbage collection etc.</a:t>
            </a:r>
          </a:p>
          <a:p>
            <a:r>
              <a:rPr lang="en-IN" b="1" dirty="0" smtClean="0"/>
              <a:t>Secure:</a:t>
            </a:r>
            <a:r>
              <a:rPr lang="en-IN" dirty="0" smtClean="0"/>
              <a:t> because it uses java language..</a:t>
            </a:r>
          </a:p>
          <a:p>
            <a:endParaRPr lang="en-IN"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Web Terminology</a:t>
            </a:r>
            <a:br>
              <a:rPr lang="en-IN" dirty="0" smtClean="0"/>
            </a:br>
            <a:endParaRPr lang="en-IN" dirty="0"/>
          </a:p>
        </p:txBody>
      </p:sp>
      <p:graphicFrame>
        <p:nvGraphicFramePr>
          <p:cNvPr id="4" name="Content Placeholder 3"/>
          <p:cNvGraphicFramePr>
            <a:graphicFrameLocks noGrp="1"/>
          </p:cNvGraphicFramePr>
          <p:nvPr>
            <p:ph idx="1"/>
          </p:nvPr>
        </p:nvGraphicFramePr>
        <p:xfrm>
          <a:off x="152400" y="914400"/>
          <a:ext cx="8991600" cy="5697373"/>
        </p:xfrm>
        <a:graphic>
          <a:graphicData uri="http://schemas.openxmlformats.org/drawingml/2006/table">
            <a:tbl>
              <a:tblPr firstRow="1" bandRow="1">
                <a:tableStyleId>{5C22544A-7EE6-4342-B048-85BDC9FD1C3A}</a:tableStyleId>
              </a:tblPr>
              <a:tblGrid>
                <a:gridCol w="3421582"/>
                <a:gridCol w="5570018"/>
              </a:tblGrid>
              <a:tr h="335604">
                <a:tc>
                  <a:txBody>
                    <a:bodyPr/>
                    <a:lstStyle/>
                    <a:p>
                      <a:pPr algn="l" fontAlgn="t"/>
                      <a:r>
                        <a:rPr lang="en-IN" dirty="0" err="1">
                          <a:solidFill>
                            <a:srgbClr val="000000"/>
                          </a:solidFill>
                          <a:latin typeface="times new roman"/>
                        </a:rPr>
                        <a:t>Servlet</a:t>
                      </a:r>
                      <a:r>
                        <a:rPr lang="en-IN" dirty="0">
                          <a:solidFill>
                            <a:srgbClr val="000000"/>
                          </a:solidFill>
                          <a:latin typeface="times new roman"/>
                        </a:rPr>
                        <a:t> Terminology</a:t>
                      </a:r>
                    </a:p>
                  </a:txBody>
                  <a:tcPr marL="114300" marR="114300" marT="114300" marB="114300"/>
                </a:tc>
                <a:tc>
                  <a:txBody>
                    <a:bodyPr/>
                    <a:lstStyle/>
                    <a:p>
                      <a:pPr algn="l" fontAlgn="t"/>
                      <a:r>
                        <a:rPr lang="en-IN">
                          <a:solidFill>
                            <a:srgbClr val="000000"/>
                          </a:solidFill>
                          <a:latin typeface="times new roman"/>
                        </a:rPr>
                        <a:t>Description</a:t>
                      </a:r>
                    </a:p>
                  </a:txBody>
                  <a:tcPr marL="114300" marR="114300" marT="114300" marB="114300"/>
                </a:tc>
              </a:tr>
              <a:tr h="650869">
                <a:tc>
                  <a:txBody>
                    <a:bodyPr/>
                    <a:lstStyle/>
                    <a:p>
                      <a:pPr algn="just" fontAlgn="t"/>
                      <a:r>
                        <a:rPr lang="en-IN" sz="1600" b="0" i="0" u="none" strike="noStrike" dirty="0">
                          <a:solidFill>
                            <a:srgbClr val="008000"/>
                          </a:solidFill>
                          <a:latin typeface="verdana"/>
                          <a:hlinkClick r:id="rId2"/>
                        </a:rPr>
                        <a:t>Website: static </a:t>
                      </a:r>
                      <a:r>
                        <a:rPr lang="en-IN" sz="1600" b="0" i="0" u="none" strike="noStrike" dirty="0" err="1">
                          <a:solidFill>
                            <a:srgbClr val="008000"/>
                          </a:solidFill>
                          <a:latin typeface="verdana"/>
                          <a:hlinkClick r:id="rId2"/>
                        </a:rPr>
                        <a:t>vs</a:t>
                      </a:r>
                      <a:r>
                        <a:rPr lang="en-IN" sz="1600" b="0" i="0" u="none" strike="noStrike" dirty="0">
                          <a:solidFill>
                            <a:srgbClr val="008000"/>
                          </a:solidFill>
                          <a:latin typeface="verdana"/>
                          <a:hlinkClick r:id="rId2"/>
                        </a:rPr>
                        <a:t> dynamic</a:t>
                      </a:r>
                      <a:endParaRPr lang="en-IN" sz="1600" b="0" i="0" dirty="0">
                        <a:solidFill>
                          <a:srgbClr val="000000"/>
                        </a:solidFill>
                        <a:latin typeface="verdana"/>
                      </a:endParaRPr>
                    </a:p>
                  </a:txBody>
                  <a:tcPr marL="76200" marR="76200" marT="76200" marB="76200"/>
                </a:tc>
                <a:tc>
                  <a:txBody>
                    <a:bodyPr/>
                    <a:lstStyle/>
                    <a:p>
                      <a:pPr algn="just" fontAlgn="t"/>
                      <a:r>
                        <a:rPr lang="en-IN" sz="1600" b="0" i="0">
                          <a:solidFill>
                            <a:srgbClr val="000000"/>
                          </a:solidFill>
                          <a:latin typeface="verdana"/>
                        </a:rPr>
                        <a:t>It is a collection of related web pages that may contain text, images, audio and video.</a:t>
                      </a:r>
                    </a:p>
                  </a:txBody>
                  <a:tcPr marL="76200" marR="76200" marT="76200" marB="76200"/>
                </a:tc>
              </a:tr>
              <a:tr h="833926">
                <a:tc>
                  <a:txBody>
                    <a:bodyPr/>
                    <a:lstStyle/>
                    <a:p>
                      <a:pPr algn="just" fontAlgn="t"/>
                      <a:r>
                        <a:rPr lang="en-IN" sz="1600" b="0" i="0" u="none" strike="noStrike" dirty="0">
                          <a:solidFill>
                            <a:srgbClr val="008000"/>
                          </a:solidFill>
                          <a:latin typeface="verdana"/>
                          <a:hlinkClick r:id="rId2"/>
                        </a:rPr>
                        <a:t>HTTP</a:t>
                      </a:r>
                      <a:endParaRPr lang="en-IN" sz="1600" b="0" i="0" dirty="0">
                        <a:solidFill>
                          <a:srgbClr val="000000"/>
                        </a:solidFill>
                        <a:latin typeface="verdana"/>
                      </a:endParaRPr>
                    </a:p>
                  </a:txBody>
                  <a:tcPr marL="76200" marR="76200" marT="76200" marB="76200"/>
                </a:tc>
                <a:tc>
                  <a:txBody>
                    <a:bodyPr/>
                    <a:lstStyle/>
                    <a:p>
                      <a:pPr algn="just" fontAlgn="t"/>
                      <a:r>
                        <a:rPr lang="en-IN" sz="1600" b="0" i="0">
                          <a:solidFill>
                            <a:srgbClr val="000000"/>
                          </a:solidFill>
                          <a:latin typeface="verdana"/>
                        </a:rPr>
                        <a:t>It is the data communication protocol used to establish communication between client and server.</a:t>
                      </a:r>
                    </a:p>
                  </a:txBody>
                  <a:tcPr marL="76200" marR="76200" marT="76200" marB="76200"/>
                </a:tc>
              </a:tr>
              <a:tr h="833926">
                <a:tc>
                  <a:txBody>
                    <a:bodyPr/>
                    <a:lstStyle/>
                    <a:p>
                      <a:pPr algn="just" fontAlgn="t"/>
                      <a:r>
                        <a:rPr lang="en-IN" sz="1600" b="0" i="0" u="none" strike="noStrike" dirty="0">
                          <a:solidFill>
                            <a:srgbClr val="008000"/>
                          </a:solidFill>
                          <a:latin typeface="verdana"/>
                          <a:hlinkClick r:id="rId2"/>
                        </a:rPr>
                        <a:t>HTTP Requests</a:t>
                      </a:r>
                      <a:endParaRPr lang="en-IN" sz="1600" b="0" i="0" dirty="0">
                        <a:solidFill>
                          <a:srgbClr val="000000"/>
                        </a:solidFill>
                        <a:latin typeface="verdana"/>
                      </a:endParaRPr>
                    </a:p>
                  </a:txBody>
                  <a:tcPr marL="76200" marR="76200" marT="76200" marB="76200"/>
                </a:tc>
                <a:tc>
                  <a:txBody>
                    <a:bodyPr/>
                    <a:lstStyle/>
                    <a:p>
                      <a:pPr algn="just" fontAlgn="t"/>
                      <a:r>
                        <a:rPr lang="en-IN" sz="1600" b="0" i="0" dirty="0">
                          <a:solidFill>
                            <a:srgbClr val="000000"/>
                          </a:solidFill>
                          <a:latin typeface="verdana"/>
                        </a:rPr>
                        <a:t>It is the request send by the computer to a web server that contains all sorts of potentially interesting information.</a:t>
                      </a:r>
                    </a:p>
                  </a:txBody>
                  <a:tcPr marL="76200" marR="76200" marT="76200" marB="76200"/>
                </a:tc>
              </a:tr>
              <a:tr h="467812">
                <a:tc>
                  <a:txBody>
                    <a:bodyPr/>
                    <a:lstStyle/>
                    <a:p>
                      <a:pPr algn="just" fontAlgn="t"/>
                      <a:r>
                        <a:rPr lang="en-IN" sz="1600" b="0" i="0" u="none" strike="noStrike" dirty="0">
                          <a:solidFill>
                            <a:srgbClr val="008000"/>
                          </a:solidFill>
                          <a:latin typeface="verdana"/>
                          <a:hlinkClick r:id="rId2"/>
                        </a:rPr>
                        <a:t>Get </a:t>
                      </a:r>
                      <a:r>
                        <a:rPr lang="en-IN" sz="1600" b="0" i="0" u="none" strike="noStrike" dirty="0" err="1">
                          <a:solidFill>
                            <a:srgbClr val="008000"/>
                          </a:solidFill>
                          <a:latin typeface="verdana"/>
                          <a:hlinkClick r:id="rId2"/>
                        </a:rPr>
                        <a:t>vs</a:t>
                      </a:r>
                      <a:r>
                        <a:rPr lang="en-IN" sz="1600" b="0" i="0" u="none" strike="noStrike" dirty="0">
                          <a:solidFill>
                            <a:srgbClr val="008000"/>
                          </a:solidFill>
                          <a:latin typeface="verdana"/>
                          <a:hlinkClick r:id="rId2"/>
                        </a:rPr>
                        <a:t> Post</a:t>
                      </a:r>
                      <a:endParaRPr lang="en-IN" sz="1600" b="0" i="0" dirty="0">
                        <a:solidFill>
                          <a:srgbClr val="000000"/>
                        </a:solidFill>
                        <a:latin typeface="verdana"/>
                      </a:endParaRPr>
                    </a:p>
                  </a:txBody>
                  <a:tcPr marL="76200" marR="76200" marT="76200" marB="76200"/>
                </a:tc>
                <a:tc>
                  <a:txBody>
                    <a:bodyPr/>
                    <a:lstStyle/>
                    <a:p>
                      <a:pPr algn="just" fontAlgn="t"/>
                      <a:r>
                        <a:rPr lang="en-IN" sz="1600" b="0" i="0" dirty="0">
                          <a:solidFill>
                            <a:srgbClr val="000000"/>
                          </a:solidFill>
                          <a:latin typeface="verdana"/>
                        </a:rPr>
                        <a:t>It give the difference between GET and POST request.</a:t>
                      </a:r>
                    </a:p>
                  </a:txBody>
                  <a:tcPr marL="76200" marR="76200" marT="76200" marB="76200"/>
                </a:tc>
              </a:tr>
              <a:tr h="650869">
                <a:tc>
                  <a:txBody>
                    <a:bodyPr/>
                    <a:lstStyle/>
                    <a:p>
                      <a:pPr algn="just" fontAlgn="t"/>
                      <a:r>
                        <a:rPr lang="en-IN" sz="1600" b="0" i="0" u="none" strike="noStrike">
                          <a:solidFill>
                            <a:srgbClr val="008000"/>
                          </a:solidFill>
                          <a:latin typeface="verdana"/>
                          <a:hlinkClick r:id="rId2"/>
                        </a:rPr>
                        <a:t>Container</a:t>
                      </a:r>
                      <a:endParaRPr lang="en-IN" sz="1600" b="0" i="0">
                        <a:solidFill>
                          <a:srgbClr val="000000"/>
                        </a:solidFill>
                        <a:latin typeface="verdana"/>
                      </a:endParaRPr>
                    </a:p>
                  </a:txBody>
                  <a:tcPr marL="76200" marR="76200" marT="76200" marB="76200"/>
                </a:tc>
                <a:tc>
                  <a:txBody>
                    <a:bodyPr/>
                    <a:lstStyle/>
                    <a:p>
                      <a:pPr algn="just" fontAlgn="t"/>
                      <a:r>
                        <a:rPr lang="en-IN" sz="1600" b="0" i="0" dirty="0">
                          <a:solidFill>
                            <a:srgbClr val="000000"/>
                          </a:solidFill>
                          <a:latin typeface="verdana"/>
                        </a:rPr>
                        <a:t>It is used in java for dynamically generate the web pages on the server side.</a:t>
                      </a:r>
                    </a:p>
                  </a:txBody>
                  <a:tcPr marL="76200" marR="76200" marT="76200" marB="76200"/>
                </a:tc>
              </a:tr>
              <a:tr h="833926">
                <a:tc>
                  <a:txBody>
                    <a:bodyPr/>
                    <a:lstStyle/>
                    <a:p>
                      <a:pPr algn="just" fontAlgn="t"/>
                      <a:r>
                        <a:rPr lang="en-IN" sz="1600" b="0" i="0" u="none" strike="noStrike">
                          <a:solidFill>
                            <a:srgbClr val="008000"/>
                          </a:solidFill>
                          <a:latin typeface="verdana"/>
                          <a:hlinkClick r:id="rId2"/>
                        </a:rPr>
                        <a:t>Server: Web vs Application</a:t>
                      </a:r>
                      <a:endParaRPr lang="en-IN" sz="1600" b="0" i="0">
                        <a:solidFill>
                          <a:srgbClr val="000000"/>
                        </a:solidFill>
                        <a:latin typeface="verdana"/>
                      </a:endParaRPr>
                    </a:p>
                  </a:txBody>
                  <a:tcPr marL="76200" marR="76200" marT="76200" marB="76200"/>
                </a:tc>
                <a:tc>
                  <a:txBody>
                    <a:bodyPr/>
                    <a:lstStyle/>
                    <a:p>
                      <a:pPr algn="just" fontAlgn="t"/>
                      <a:r>
                        <a:rPr lang="en-IN" sz="1600" b="0" i="0" dirty="0">
                          <a:solidFill>
                            <a:srgbClr val="000000"/>
                          </a:solidFill>
                          <a:latin typeface="verdana"/>
                        </a:rPr>
                        <a:t>It is used to manage the network resources and for running the program or software that provides services.</a:t>
                      </a:r>
                    </a:p>
                  </a:txBody>
                  <a:tcPr marL="76200" marR="76200" marT="76200" marB="76200"/>
                </a:tc>
              </a:tr>
              <a:tr h="650869">
                <a:tc>
                  <a:txBody>
                    <a:bodyPr/>
                    <a:lstStyle/>
                    <a:p>
                      <a:pPr algn="just" fontAlgn="t"/>
                      <a:r>
                        <a:rPr lang="en-IN" sz="1600" b="0" i="0" u="none" strike="noStrike">
                          <a:solidFill>
                            <a:srgbClr val="008000"/>
                          </a:solidFill>
                          <a:latin typeface="verdana"/>
                          <a:hlinkClick r:id="rId2"/>
                        </a:rPr>
                        <a:t>Content Type</a:t>
                      </a:r>
                      <a:endParaRPr lang="en-IN" sz="1600" b="0" i="0">
                        <a:solidFill>
                          <a:srgbClr val="000000"/>
                        </a:solidFill>
                        <a:latin typeface="verdana"/>
                      </a:endParaRPr>
                    </a:p>
                  </a:txBody>
                  <a:tcPr marL="76200" marR="76200" marT="76200" marB="76200"/>
                </a:tc>
                <a:tc>
                  <a:txBody>
                    <a:bodyPr/>
                    <a:lstStyle/>
                    <a:p>
                      <a:pPr algn="just" fontAlgn="t"/>
                      <a:r>
                        <a:rPr lang="en-IN" sz="1600" b="0" i="0" dirty="0">
                          <a:solidFill>
                            <a:srgbClr val="000000"/>
                          </a:solidFill>
                          <a:latin typeface="verdana"/>
                        </a:rPr>
                        <a:t>It is HTTP header that provides the description about what are you sending to the browser.</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smtClean="0">
                <a:latin typeface="Courier New" pitchFamily="49" charset="0"/>
              </a:rPr>
              <a:t>prompt()</a:t>
            </a:r>
          </a:p>
        </p:txBody>
      </p:sp>
      <p:sp>
        <p:nvSpPr>
          <p:cNvPr id="13315" name="Rectangle 3"/>
          <p:cNvSpPr>
            <a:spLocks noGrp="1" noChangeArrowheads="1"/>
          </p:cNvSpPr>
          <p:nvPr>
            <p:ph type="body" idx="1"/>
          </p:nvPr>
        </p:nvSpPr>
        <p:spPr>
          <a:xfrm>
            <a:off x="381000" y="2514600"/>
            <a:ext cx="8229600" cy="3810000"/>
          </a:xfrm>
        </p:spPr>
        <p:txBody>
          <a:bodyPr/>
          <a:lstStyle/>
          <a:p>
            <a:pPr eaLnBrk="1" hangingPunct="1">
              <a:lnSpc>
                <a:spcPct val="90000"/>
              </a:lnSpc>
            </a:pPr>
            <a:r>
              <a:rPr lang="en-US" sz="2400" smtClean="0"/>
              <a:t>Display a message and allow the user to enter a value</a:t>
            </a:r>
          </a:p>
          <a:p>
            <a:pPr eaLnBrk="1" hangingPunct="1">
              <a:lnSpc>
                <a:spcPct val="90000"/>
              </a:lnSpc>
            </a:pPr>
            <a:r>
              <a:rPr lang="en-US" sz="2400" smtClean="0"/>
              <a:t>The second argument is the "default value" to be displayed in the input textfield.</a:t>
            </a:r>
          </a:p>
          <a:p>
            <a:pPr eaLnBrk="1" hangingPunct="1">
              <a:lnSpc>
                <a:spcPct val="90000"/>
              </a:lnSpc>
            </a:pPr>
            <a:r>
              <a:rPr lang="en-US" sz="2400" smtClean="0"/>
              <a:t>Without the default value, "undefined" is shown in the input textfield.</a:t>
            </a:r>
          </a:p>
          <a:p>
            <a:pPr eaLnBrk="1" hangingPunct="1">
              <a:lnSpc>
                <a:spcPct val="90000"/>
              </a:lnSpc>
            </a:pPr>
            <a:endParaRPr lang="en-US" sz="2400" smtClean="0"/>
          </a:p>
          <a:p>
            <a:pPr eaLnBrk="1" hangingPunct="1">
              <a:lnSpc>
                <a:spcPct val="90000"/>
              </a:lnSpc>
            </a:pPr>
            <a:r>
              <a:rPr lang="en-US" sz="2400" smtClean="0"/>
              <a:t>If the user click the "OK" button, </a:t>
            </a:r>
            <a:r>
              <a:rPr lang="en-US" sz="2400" b="1" smtClean="0">
                <a:latin typeface="Courier New" pitchFamily="49" charset="0"/>
              </a:rPr>
              <a:t>prompt()</a:t>
            </a:r>
            <a:r>
              <a:rPr lang="en-US" sz="2400" smtClean="0"/>
              <a:t> returns the value in the input textfield as a string.</a:t>
            </a:r>
          </a:p>
          <a:p>
            <a:pPr eaLnBrk="1" hangingPunct="1">
              <a:lnSpc>
                <a:spcPct val="90000"/>
              </a:lnSpc>
            </a:pPr>
            <a:r>
              <a:rPr lang="en-US" sz="2400" smtClean="0"/>
              <a:t>If the user click the "Cancel" button, </a:t>
            </a:r>
            <a:r>
              <a:rPr lang="en-US" sz="2400" b="1" smtClean="0">
                <a:latin typeface="Courier New" pitchFamily="49" charset="0"/>
              </a:rPr>
              <a:t>prompt()</a:t>
            </a:r>
            <a:r>
              <a:rPr lang="en-US" sz="2400" smtClean="0"/>
              <a:t> returns null.</a:t>
            </a:r>
          </a:p>
        </p:txBody>
      </p:sp>
      <p:sp>
        <p:nvSpPr>
          <p:cNvPr id="13316" name="Text Box 4"/>
          <p:cNvSpPr txBox="1">
            <a:spLocks noChangeArrowheads="1"/>
          </p:cNvSpPr>
          <p:nvPr/>
        </p:nvSpPr>
        <p:spPr bwMode="auto">
          <a:xfrm>
            <a:off x="381000" y="1371600"/>
            <a:ext cx="8382000" cy="904875"/>
          </a:xfrm>
          <a:prstGeom prst="rect">
            <a:avLst/>
          </a:prstGeom>
          <a:solidFill>
            <a:srgbClr val="FFFFFF"/>
          </a:solidFill>
          <a:ln w="9525" algn="ctr">
            <a:solidFill>
              <a:schemeClr val="tx1"/>
            </a:solidFill>
            <a:miter lim="800000"/>
            <a:headEnd/>
            <a:tailEnd/>
          </a:ln>
        </p:spPr>
        <p:txBody>
          <a:bodyPr>
            <a:spAutoFit/>
          </a:bodyPr>
          <a:lstStyle/>
          <a:p>
            <a:pPr eaLnBrk="1" hangingPunct="1">
              <a:spcBef>
                <a:spcPct val="20000"/>
              </a:spcBef>
              <a:buClr>
                <a:schemeClr val="hlink"/>
              </a:buClr>
              <a:buSzPct val="70000"/>
              <a:buFont typeface="Wingdings" pitchFamily="2" charset="2"/>
              <a:buNone/>
            </a:pPr>
            <a:r>
              <a:rPr kumimoji="1" lang="en-US" sz="2400">
                <a:solidFill>
                  <a:srgbClr val="0000FF"/>
                </a:solidFill>
                <a:latin typeface="Courier New" pitchFamily="49" charset="0"/>
              </a:rPr>
              <a:t>prompt("What is your student id number?");</a:t>
            </a:r>
          </a:p>
          <a:p>
            <a:pPr eaLnBrk="1" hangingPunct="1">
              <a:spcBef>
                <a:spcPct val="20000"/>
              </a:spcBef>
              <a:buClr>
                <a:schemeClr val="hlink"/>
              </a:buClr>
              <a:buSzPct val="70000"/>
              <a:buFont typeface="Wingdings" pitchFamily="2" charset="2"/>
              <a:buNone/>
            </a:pPr>
            <a:r>
              <a:rPr kumimoji="1" lang="en-US" sz="2400">
                <a:solidFill>
                  <a:srgbClr val="0000FF"/>
                </a:solidFill>
                <a:latin typeface="Courier New" pitchFamily="49" charset="0"/>
              </a:rPr>
              <a:t>prompt("What is your name?”, "No name");</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Website</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Website is a collection of related web pages that may contain text, images, audio and video. </a:t>
            </a:r>
          </a:p>
          <a:p>
            <a:r>
              <a:rPr lang="en-IN" dirty="0" smtClean="0"/>
              <a:t>The first page of a website is called home page. Each website has specific </a:t>
            </a:r>
            <a:r>
              <a:rPr lang="en-IN" dirty="0" smtClean="0">
                <a:solidFill>
                  <a:srgbClr val="FF0000"/>
                </a:solidFill>
              </a:rPr>
              <a:t>internet address (URL) </a:t>
            </a:r>
            <a:r>
              <a:rPr lang="en-IN" dirty="0" smtClean="0"/>
              <a:t>that you need to enter in your browser to access a website.</a:t>
            </a:r>
          </a:p>
          <a:p>
            <a:r>
              <a:rPr lang="en-IN" dirty="0" smtClean="0"/>
              <a:t>Website is hosted on one or more servers and can be accessed by visiting its homepage using a computer network. </a:t>
            </a:r>
          </a:p>
          <a:p>
            <a:r>
              <a:rPr lang="en-IN" dirty="0" smtClean="0"/>
              <a:t>A website is managed by its owner that can be an </a:t>
            </a:r>
            <a:r>
              <a:rPr lang="en-IN" dirty="0" smtClean="0">
                <a:solidFill>
                  <a:srgbClr val="FF0000"/>
                </a:solidFill>
              </a:rPr>
              <a:t>individual, company or an organization.</a:t>
            </a:r>
          </a:p>
          <a:p>
            <a:endParaRPr lang="en-I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A website can be of two types:</a:t>
            </a:r>
            <a:br>
              <a:rPr lang="en-IN" dirty="0" smtClean="0"/>
            </a:br>
            <a:endParaRPr lang="en-IN" dirty="0"/>
          </a:p>
        </p:txBody>
      </p:sp>
      <p:sp>
        <p:nvSpPr>
          <p:cNvPr id="3" name="Content Placeholder 2"/>
          <p:cNvSpPr>
            <a:spLocks noGrp="1"/>
          </p:cNvSpPr>
          <p:nvPr>
            <p:ph idx="1"/>
          </p:nvPr>
        </p:nvSpPr>
        <p:spPr>
          <a:xfrm>
            <a:off x="228600" y="609600"/>
            <a:ext cx="8458200" cy="5943600"/>
          </a:xfrm>
        </p:spPr>
        <p:txBody>
          <a:bodyPr>
            <a:normAutofit fontScale="85000" lnSpcReduction="20000"/>
          </a:bodyPr>
          <a:lstStyle/>
          <a:p>
            <a:pPr>
              <a:buNone/>
            </a:pPr>
            <a:r>
              <a:rPr lang="en-IN" dirty="0" smtClean="0"/>
              <a:t>	1.Static Website</a:t>
            </a:r>
          </a:p>
          <a:p>
            <a:pPr>
              <a:buNone/>
            </a:pPr>
            <a:r>
              <a:rPr lang="en-IN" dirty="0" smtClean="0"/>
              <a:t>	Static website is the basic type of website that is easy to create. </a:t>
            </a:r>
          </a:p>
          <a:p>
            <a:pPr>
              <a:buNone/>
            </a:pPr>
            <a:r>
              <a:rPr lang="en-IN" dirty="0" smtClean="0"/>
              <a:t>	</a:t>
            </a:r>
            <a:r>
              <a:rPr lang="en-IN" dirty="0" smtClean="0">
                <a:solidFill>
                  <a:srgbClr val="FF0000"/>
                </a:solidFill>
              </a:rPr>
              <a:t>You don't need web programming and database design to create a static website. Its web pages are coded in HTML.</a:t>
            </a:r>
          </a:p>
          <a:p>
            <a:pPr>
              <a:buNone/>
            </a:pPr>
            <a:r>
              <a:rPr lang="en-IN" dirty="0" smtClean="0"/>
              <a:t>2.Dynamic Website</a:t>
            </a:r>
          </a:p>
          <a:p>
            <a:r>
              <a:rPr lang="en-IN" dirty="0" smtClean="0"/>
              <a:t>Dynamic website is a collection of </a:t>
            </a:r>
            <a:r>
              <a:rPr lang="en-IN" dirty="0" smtClean="0">
                <a:solidFill>
                  <a:srgbClr val="FF0000"/>
                </a:solidFill>
              </a:rPr>
              <a:t>dynamic web pages whose content changes dynamically. </a:t>
            </a:r>
            <a:r>
              <a:rPr lang="en-IN" dirty="0" smtClean="0"/>
              <a:t>It accesses content from a database or Content Management System (CMS). Therefore, when you alter or update the content of the database, the content of the website is also altered or updated.</a:t>
            </a:r>
          </a:p>
          <a:p>
            <a:r>
              <a:rPr lang="en-IN" dirty="0" smtClean="0"/>
              <a:t>Dynamic website uses client-side scripting or server-side scripting, or both to generate dynamic content.</a:t>
            </a:r>
          </a:p>
          <a:p>
            <a:endParaRPr lang="en-I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JayaNarayana\Desktop\servlets\website-static-vs-dynamic2.png"/>
          <p:cNvPicPr>
            <a:picLocks noGrp="1" noChangeAspect="1" noChangeArrowheads="1"/>
          </p:cNvPicPr>
          <p:nvPr>
            <p:ph idx="1"/>
          </p:nvPr>
        </p:nvPicPr>
        <p:blipFill>
          <a:blip r:embed="rId2"/>
          <a:srcRect/>
          <a:stretch>
            <a:fillRect/>
          </a:stretch>
        </p:blipFill>
        <p:spPr bwMode="auto">
          <a:xfrm>
            <a:off x="609600" y="1676400"/>
            <a:ext cx="7620000" cy="1924319"/>
          </a:xfrm>
          <a:prstGeom prst="rect">
            <a:avLst/>
          </a:prstGeom>
          <a:noFill/>
        </p:spPr>
      </p:pic>
      <p:pic>
        <p:nvPicPr>
          <p:cNvPr id="5123" name="Picture 3" descr="C:\Users\DJayaNarayana\Desktop\servlets\website-static-vs-dynamic3.png"/>
          <p:cNvPicPr>
            <a:picLocks noChangeAspect="1" noChangeArrowheads="1"/>
          </p:cNvPicPr>
          <p:nvPr/>
        </p:nvPicPr>
        <p:blipFill>
          <a:blip r:embed="rId3"/>
          <a:srcRect/>
          <a:stretch>
            <a:fillRect/>
          </a:stretch>
        </p:blipFill>
        <p:spPr bwMode="auto">
          <a:xfrm>
            <a:off x="838200" y="3810000"/>
            <a:ext cx="7467600" cy="2809875"/>
          </a:xfrm>
          <a:prstGeom prst="rect">
            <a:avLst/>
          </a:prstGeom>
          <a:noFill/>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81000"/>
          <a:ext cx="8458200" cy="6096001"/>
        </p:xfrm>
        <a:graphic>
          <a:graphicData uri="http://schemas.openxmlformats.org/drawingml/2006/table">
            <a:tbl>
              <a:tblPr firstRow="1" bandRow="1">
                <a:tableStyleId>{5C22544A-7EE6-4342-B048-85BDC9FD1C3A}</a:tableStyleId>
              </a:tblPr>
              <a:tblGrid>
                <a:gridCol w="4229100"/>
                <a:gridCol w="4229100"/>
              </a:tblGrid>
              <a:tr h="569881">
                <a:tc>
                  <a:txBody>
                    <a:bodyPr/>
                    <a:lstStyle/>
                    <a:p>
                      <a:pPr algn="l" fontAlgn="t"/>
                      <a:r>
                        <a:rPr lang="en-IN">
                          <a:solidFill>
                            <a:srgbClr val="000000"/>
                          </a:solidFill>
                          <a:latin typeface="times new roman"/>
                        </a:rPr>
                        <a:t>Static Website</a:t>
                      </a:r>
                    </a:p>
                  </a:txBody>
                  <a:tcPr marL="114300" marR="114300" marT="114300" marB="114300"/>
                </a:tc>
                <a:tc>
                  <a:txBody>
                    <a:bodyPr/>
                    <a:lstStyle/>
                    <a:p>
                      <a:pPr algn="l" fontAlgn="t"/>
                      <a:r>
                        <a:rPr lang="en-IN">
                          <a:solidFill>
                            <a:srgbClr val="000000"/>
                          </a:solidFill>
                          <a:latin typeface="times new roman"/>
                        </a:rPr>
                        <a:t>Dynamic Website</a:t>
                      </a:r>
                    </a:p>
                  </a:txBody>
                  <a:tcPr marL="114300" marR="114300" marT="114300" marB="114300"/>
                </a:tc>
              </a:tr>
              <a:tr h="794380">
                <a:tc>
                  <a:txBody>
                    <a:bodyPr/>
                    <a:lstStyle/>
                    <a:p>
                      <a:pPr algn="just" fontAlgn="t"/>
                      <a:r>
                        <a:rPr lang="en-IN" b="0" i="0">
                          <a:solidFill>
                            <a:srgbClr val="000000"/>
                          </a:solidFill>
                          <a:latin typeface="verdana"/>
                        </a:rPr>
                        <a:t>Prebuilt content is same every time the page is loaded.</a:t>
                      </a:r>
                    </a:p>
                  </a:txBody>
                  <a:tcPr marL="76200" marR="76200" marT="76200" marB="76200"/>
                </a:tc>
                <a:tc>
                  <a:txBody>
                    <a:bodyPr/>
                    <a:lstStyle/>
                    <a:p>
                      <a:pPr algn="just" fontAlgn="t"/>
                      <a:r>
                        <a:rPr lang="en-IN" b="0" i="0">
                          <a:solidFill>
                            <a:srgbClr val="000000"/>
                          </a:solidFill>
                          <a:latin typeface="verdana"/>
                        </a:rPr>
                        <a:t>Content is generated quickly and changes regularly.</a:t>
                      </a:r>
                    </a:p>
                  </a:txBody>
                  <a:tcPr marL="76200" marR="76200" marT="76200" marB="76200"/>
                </a:tc>
              </a:tr>
              <a:tr h="1416068">
                <a:tc>
                  <a:txBody>
                    <a:bodyPr/>
                    <a:lstStyle/>
                    <a:p>
                      <a:pPr algn="just" fontAlgn="t"/>
                      <a:r>
                        <a:rPr lang="en-IN" b="0" i="0">
                          <a:solidFill>
                            <a:srgbClr val="000000"/>
                          </a:solidFill>
                          <a:latin typeface="verdana"/>
                        </a:rPr>
                        <a:t>It uses the </a:t>
                      </a:r>
                      <a:r>
                        <a:rPr lang="en-IN" b="1" i="0">
                          <a:solidFill>
                            <a:srgbClr val="000000"/>
                          </a:solidFill>
                          <a:latin typeface="verdana"/>
                        </a:rPr>
                        <a:t>HTML </a:t>
                      </a:r>
                      <a:r>
                        <a:rPr lang="en-IN" b="0" i="0">
                          <a:solidFill>
                            <a:srgbClr val="000000"/>
                          </a:solidFill>
                          <a:latin typeface="verdana"/>
                        </a:rPr>
                        <a:t>code for developing a website.</a:t>
                      </a:r>
                    </a:p>
                  </a:txBody>
                  <a:tcPr marL="76200" marR="76200" marT="76200" marB="76200"/>
                </a:tc>
                <a:tc>
                  <a:txBody>
                    <a:bodyPr/>
                    <a:lstStyle/>
                    <a:p>
                      <a:pPr algn="just" fontAlgn="t"/>
                      <a:r>
                        <a:rPr lang="en-IN" b="0" i="0">
                          <a:solidFill>
                            <a:srgbClr val="000000"/>
                          </a:solidFill>
                          <a:latin typeface="verdana"/>
                        </a:rPr>
                        <a:t>It uses the server side languages such as </a:t>
                      </a:r>
                      <a:r>
                        <a:rPr lang="en-IN" b="1" i="0">
                          <a:solidFill>
                            <a:srgbClr val="000000"/>
                          </a:solidFill>
                          <a:latin typeface="verdana"/>
                        </a:rPr>
                        <a:t>PHP,SERVLET, JSP, and ASP.NET </a:t>
                      </a:r>
                      <a:r>
                        <a:rPr lang="en-IN" b="0" i="0">
                          <a:solidFill>
                            <a:srgbClr val="000000"/>
                          </a:solidFill>
                          <a:latin typeface="verdana"/>
                        </a:rPr>
                        <a:t>etc. for developing a website.</a:t>
                      </a:r>
                    </a:p>
                  </a:txBody>
                  <a:tcPr marL="76200" marR="76200" marT="76200" marB="76200"/>
                </a:tc>
              </a:tr>
              <a:tr h="794380">
                <a:tc>
                  <a:txBody>
                    <a:bodyPr/>
                    <a:lstStyle/>
                    <a:p>
                      <a:pPr algn="just" fontAlgn="t"/>
                      <a:r>
                        <a:rPr lang="en-IN" b="0" i="0">
                          <a:solidFill>
                            <a:srgbClr val="000000"/>
                          </a:solidFill>
                          <a:latin typeface="verdana"/>
                        </a:rPr>
                        <a:t>It sends exactly the same response for every request.</a:t>
                      </a:r>
                    </a:p>
                  </a:txBody>
                  <a:tcPr marL="76200" marR="76200" marT="76200" marB="76200"/>
                </a:tc>
                <a:tc>
                  <a:txBody>
                    <a:bodyPr/>
                    <a:lstStyle/>
                    <a:p>
                      <a:pPr algn="just" fontAlgn="t"/>
                      <a:r>
                        <a:rPr lang="en-IN" b="0" i="0">
                          <a:solidFill>
                            <a:srgbClr val="000000"/>
                          </a:solidFill>
                          <a:latin typeface="verdana"/>
                        </a:rPr>
                        <a:t>It may generate different HTML for each of the request.</a:t>
                      </a:r>
                    </a:p>
                  </a:txBody>
                  <a:tcPr marL="76200" marR="76200" marT="76200" marB="76200"/>
                </a:tc>
              </a:tr>
              <a:tr h="1416068">
                <a:tc>
                  <a:txBody>
                    <a:bodyPr/>
                    <a:lstStyle/>
                    <a:p>
                      <a:pPr algn="just" fontAlgn="t"/>
                      <a:r>
                        <a:rPr lang="en-IN" b="0" i="0">
                          <a:solidFill>
                            <a:srgbClr val="000000"/>
                          </a:solidFill>
                          <a:latin typeface="verdana"/>
                        </a:rPr>
                        <a:t>The content is only changes when someone publishes and updates the file (sends it to the web server).</a:t>
                      </a:r>
                    </a:p>
                  </a:txBody>
                  <a:tcPr marL="76200" marR="76200" marT="76200" marB="76200"/>
                </a:tc>
                <a:tc>
                  <a:txBody>
                    <a:bodyPr/>
                    <a:lstStyle/>
                    <a:p>
                      <a:pPr algn="just" fontAlgn="t"/>
                      <a:r>
                        <a:rPr lang="en-IN" b="0" i="0">
                          <a:solidFill>
                            <a:srgbClr val="000000"/>
                          </a:solidFill>
                          <a:latin typeface="verdana"/>
                        </a:rPr>
                        <a:t>The page contains "server-side" code it allows the server to generate the unique content when the page is loaded.</a:t>
                      </a:r>
                    </a:p>
                  </a:txBody>
                  <a:tcPr marL="76200" marR="76200" marT="76200" marB="76200"/>
                </a:tc>
              </a:tr>
              <a:tr h="1105224">
                <a:tc>
                  <a:txBody>
                    <a:bodyPr/>
                    <a:lstStyle/>
                    <a:p>
                      <a:pPr algn="just" fontAlgn="t"/>
                      <a:r>
                        <a:rPr lang="en-IN" b="0" i="0">
                          <a:solidFill>
                            <a:srgbClr val="000000"/>
                          </a:solidFill>
                          <a:latin typeface="verdana"/>
                        </a:rPr>
                        <a:t>Flexibility is the main advantage of static website.</a:t>
                      </a:r>
                    </a:p>
                  </a:txBody>
                  <a:tcPr marL="76200" marR="76200" marT="76200" marB="76200"/>
                </a:tc>
                <a:tc>
                  <a:txBody>
                    <a:bodyPr/>
                    <a:lstStyle/>
                    <a:p>
                      <a:pPr algn="just" fontAlgn="t"/>
                      <a:r>
                        <a:rPr lang="en-IN" b="0" i="0" dirty="0">
                          <a:solidFill>
                            <a:srgbClr val="000000"/>
                          </a:solidFill>
                          <a:latin typeface="verdana"/>
                        </a:rPr>
                        <a:t>Content Management System (CMS) is the main advantage of dynamic website.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HTTP (Hyper Text Transfer Protocol)</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Hypertext Transfer Protocol (HTTP) is application-level protocol for collaborative, distributed, hypermedia information systems. </a:t>
            </a:r>
          </a:p>
          <a:p>
            <a:r>
              <a:rPr lang="en-IN" dirty="0" smtClean="0"/>
              <a:t>It is the data communication protocol used to establish communication between client and server.</a:t>
            </a:r>
          </a:p>
          <a:p>
            <a:r>
              <a:rPr lang="en-IN" dirty="0" smtClean="0"/>
              <a:t>HTTP is TCP/IP based communication protocol, which is used to deliver the data like image files, query results, HTML files etc on the World Wide Web (WWW) with the default port is TCP 80. </a:t>
            </a:r>
          </a:p>
          <a:p>
            <a:r>
              <a:rPr lang="en-IN" dirty="0" smtClean="0"/>
              <a:t>It provides the standardized way for computers to communicate with each other.</a:t>
            </a:r>
          </a:p>
          <a:p>
            <a:endParaRPr lang="en-IN"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553200"/>
          </a:xfrm>
        </p:spPr>
        <p:txBody>
          <a:bodyPr>
            <a:normAutofit/>
          </a:bodyPr>
          <a:lstStyle/>
          <a:p>
            <a:r>
              <a:rPr lang="en-IN" b="1" dirty="0" smtClean="0"/>
              <a:t>The Basic Characteristics of HTTP (Hyper Text Transfer Protocol):</a:t>
            </a:r>
            <a:endParaRPr lang="en-IN" dirty="0" smtClean="0"/>
          </a:p>
          <a:p>
            <a:r>
              <a:rPr lang="en-IN" dirty="0" smtClean="0"/>
              <a:t>It is the protocol that allows web servers and browsers to exchange data over the web.</a:t>
            </a:r>
          </a:p>
          <a:p>
            <a:r>
              <a:rPr lang="en-IN" dirty="0" smtClean="0"/>
              <a:t>It is a request response protocol.</a:t>
            </a:r>
          </a:p>
          <a:p>
            <a:r>
              <a:rPr lang="en-IN" dirty="0" smtClean="0"/>
              <a:t>It uses the reliable TCP connections by default on TCP port 80.</a:t>
            </a:r>
          </a:p>
          <a:p>
            <a:r>
              <a:rPr lang="en-IN" dirty="0" smtClean="0"/>
              <a:t>It is stateless means each request is considered as the new request. In other words, server doesn't recognize the user by default.</a:t>
            </a:r>
          </a:p>
          <a:p>
            <a:endParaRPr lang="en-IN"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477000"/>
          </a:xfrm>
        </p:spPr>
        <p:txBody>
          <a:bodyPr>
            <a:normAutofit fontScale="85000" lnSpcReduction="10000"/>
          </a:bodyPr>
          <a:lstStyle/>
          <a:p>
            <a:r>
              <a:rPr lang="en-IN" b="1" dirty="0" smtClean="0"/>
              <a:t>The Basic Features of HTTP (Hyper Text Transfer Protocol):</a:t>
            </a:r>
            <a:endParaRPr lang="en-IN" dirty="0" smtClean="0"/>
          </a:p>
          <a:p>
            <a:r>
              <a:rPr lang="en-IN" dirty="0" smtClean="0"/>
              <a:t>There are three fundamental features that make the HTTP a simple and powerful protocol used for communication:</a:t>
            </a:r>
          </a:p>
          <a:p>
            <a:r>
              <a:rPr lang="en-IN" b="1" dirty="0" smtClean="0"/>
              <a:t>HTTP is media independent:</a:t>
            </a:r>
            <a:r>
              <a:rPr lang="en-IN" dirty="0" smtClean="0"/>
              <a:t> It refers to any type of media content can be sent by HTTP as long as both the server and the client can handle the data content.</a:t>
            </a:r>
          </a:p>
          <a:p>
            <a:r>
              <a:rPr lang="en-IN" b="1" dirty="0" smtClean="0"/>
              <a:t>HTTP is connectionless:</a:t>
            </a:r>
            <a:r>
              <a:rPr lang="en-IN" dirty="0" smtClean="0"/>
              <a:t> It is a connectionless approach in which HTTP client i.e., a browser initiates the HTTP request and after the request is sends the client disconnects from server and waits for the response.</a:t>
            </a:r>
          </a:p>
          <a:p>
            <a:r>
              <a:rPr lang="en-IN" b="1" dirty="0" smtClean="0"/>
              <a:t>HTTP is stateless:</a:t>
            </a:r>
            <a:r>
              <a:rPr lang="en-IN" dirty="0" smtClean="0"/>
              <a:t> The client and server are aware of each other during a current request only. Afterwards, both of them forget each other. Due to the stateless nature of protocol, neither the client nor the server can retain the information about different request across the web pages.</a:t>
            </a:r>
          </a:p>
          <a:p>
            <a:endParaRPr lang="en-IN"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HTTP Requests</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1219200"/>
          <a:ext cx="8229600" cy="513588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l" fontAlgn="t"/>
                      <a:r>
                        <a:rPr lang="en-IN">
                          <a:solidFill>
                            <a:srgbClr val="000000"/>
                          </a:solidFill>
                          <a:latin typeface="times new roman"/>
                        </a:rPr>
                        <a:t>HTTP Request</a:t>
                      </a:r>
                    </a:p>
                  </a:txBody>
                  <a:tcPr marL="114300" marR="114300" marT="114300" marB="114300"/>
                </a:tc>
                <a:tc>
                  <a:txBody>
                    <a:bodyPr/>
                    <a:lstStyle/>
                    <a:p>
                      <a:pPr algn="l" fontAlgn="t"/>
                      <a:r>
                        <a:rPr lang="en-IN">
                          <a:solidFill>
                            <a:srgbClr val="000000"/>
                          </a:solidFill>
                          <a:latin typeface="times new roman"/>
                        </a:rPr>
                        <a:t>Description</a:t>
                      </a:r>
                    </a:p>
                  </a:txBody>
                  <a:tcPr marL="114300" marR="114300" marT="114300" marB="114300"/>
                </a:tc>
              </a:tr>
              <a:tr h="370840">
                <a:tc>
                  <a:txBody>
                    <a:bodyPr/>
                    <a:lstStyle/>
                    <a:p>
                      <a:pPr algn="just" fontAlgn="t"/>
                      <a:r>
                        <a:rPr lang="en-IN" b="1" i="0">
                          <a:solidFill>
                            <a:srgbClr val="000000"/>
                          </a:solidFill>
                          <a:latin typeface="verdana"/>
                        </a:rPr>
                        <a:t>GET</a:t>
                      </a:r>
                      <a:endParaRPr lang="en-IN" b="0" i="0">
                        <a:solidFill>
                          <a:srgbClr val="000000"/>
                        </a:solidFill>
                        <a:latin typeface="verdana"/>
                      </a:endParaRPr>
                    </a:p>
                  </a:txBody>
                  <a:tcPr marL="76200" marR="76200" marT="76200" marB="76200"/>
                </a:tc>
                <a:tc>
                  <a:txBody>
                    <a:bodyPr/>
                    <a:lstStyle/>
                    <a:p>
                      <a:pPr algn="just" fontAlgn="t"/>
                      <a:r>
                        <a:rPr lang="en-IN" b="0" i="0">
                          <a:solidFill>
                            <a:srgbClr val="000000"/>
                          </a:solidFill>
                          <a:latin typeface="verdana"/>
                        </a:rPr>
                        <a:t>Asks to get the resource at the requested URL.</a:t>
                      </a:r>
                    </a:p>
                  </a:txBody>
                  <a:tcPr marL="76200" marR="76200" marT="76200" marB="76200"/>
                </a:tc>
              </a:tr>
              <a:tr h="370840">
                <a:tc>
                  <a:txBody>
                    <a:bodyPr/>
                    <a:lstStyle/>
                    <a:p>
                      <a:pPr algn="just" fontAlgn="t"/>
                      <a:r>
                        <a:rPr lang="en-IN" b="1" i="0">
                          <a:solidFill>
                            <a:srgbClr val="000000"/>
                          </a:solidFill>
                          <a:latin typeface="verdana"/>
                        </a:rPr>
                        <a:t>POST</a:t>
                      </a:r>
                      <a:endParaRPr lang="en-IN" b="0" i="0">
                        <a:solidFill>
                          <a:srgbClr val="000000"/>
                        </a:solidFill>
                        <a:latin typeface="verdana"/>
                      </a:endParaRPr>
                    </a:p>
                  </a:txBody>
                  <a:tcPr marL="76200" marR="76200" marT="76200" marB="76200"/>
                </a:tc>
                <a:tc>
                  <a:txBody>
                    <a:bodyPr/>
                    <a:lstStyle/>
                    <a:p>
                      <a:pPr algn="just" fontAlgn="t"/>
                      <a:r>
                        <a:rPr lang="en-IN" b="0" i="0">
                          <a:solidFill>
                            <a:srgbClr val="000000"/>
                          </a:solidFill>
                          <a:latin typeface="verdana"/>
                        </a:rPr>
                        <a:t>Asks the server to accept the body info attached. It is like GET request with extra info sent with the request.</a:t>
                      </a:r>
                    </a:p>
                  </a:txBody>
                  <a:tcPr marL="76200" marR="76200" marT="76200" marB="76200"/>
                </a:tc>
              </a:tr>
              <a:tr h="370840">
                <a:tc>
                  <a:txBody>
                    <a:bodyPr/>
                    <a:lstStyle/>
                    <a:p>
                      <a:pPr algn="just" fontAlgn="t"/>
                      <a:r>
                        <a:rPr lang="en-IN" b="1" i="0">
                          <a:solidFill>
                            <a:srgbClr val="000000"/>
                          </a:solidFill>
                          <a:latin typeface="verdana"/>
                        </a:rPr>
                        <a:t>HEAD</a:t>
                      </a:r>
                      <a:endParaRPr lang="en-IN" b="0" i="0">
                        <a:solidFill>
                          <a:srgbClr val="000000"/>
                        </a:solidFill>
                        <a:latin typeface="verdana"/>
                      </a:endParaRPr>
                    </a:p>
                  </a:txBody>
                  <a:tcPr marL="76200" marR="76200" marT="76200" marB="76200"/>
                </a:tc>
                <a:tc>
                  <a:txBody>
                    <a:bodyPr/>
                    <a:lstStyle/>
                    <a:p>
                      <a:pPr algn="just" fontAlgn="t"/>
                      <a:r>
                        <a:rPr lang="en-IN" b="0" i="0">
                          <a:solidFill>
                            <a:srgbClr val="000000"/>
                          </a:solidFill>
                          <a:latin typeface="verdana"/>
                        </a:rPr>
                        <a:t>Asks for only the header part of whatever a GET would return. Just like GET but with no body.</a:t>
                      </a:r>
                    </a:p>
                  </a:txBody>
                  <a:tcPr marL="76200" marR="76200" marT="76200" marB="76200"/>
                </a:tc>
              </a:tr>
              <a:tr h="370840">
                <a:tc>
                  <a:txBody>
                    <a:bodyPr/>
                    <a:lstStyle/>
                    <a:p>
                      <a:pPr algn="just" fontAlgn="t"/>
                      <a:r>
                        <a:rPr lang="en-IN" b="1" i="0">
                          <a:solidFill>
                            <a:srgbClr val="000000"/>
                          </a:solidFill>
                          <a:latin typeface="verdana"/>
                        </a:rPr>
                        <a:t>TRACE</a:t>
                      </a:r>
                      <a:endParaRPr lang="en-IN" b="0" i="0">
                        <a:solidFill>
                          <a:srgbClr val="000000"/>
                        </a:solidFill>
                        <a:latin typeface="verdana"/>
                      </a:endParaRPr>
                    </a:p>
                  </a:txBody>
                  <a:tcPr marL="76200" marR="76200" marT="76200" marB="76200"/>
                </a:tc>
                <a:tc>
                  <a:txBody>
                    <a:bodyPr/>
                    <a:lstStyle/>
                    <a:p>
                      <a:pPr algn="just" fontAlgn="t"/>
                      <a:r>
                        <a:rPr lang="en-IN" b="0" i="0">
                          <a:solidFill>
                            <a:srgbClr val="000000"/>
                          </a:solidFill>
                          <a:latin typeface="verdana"/>
                        </a:rPr>
                        <a:t>Asks for the loopback of the request message, for testing or troubleshooting.</a:t>
                      </a:r>
                    </a:p>
                  </a:txBody>
                  <a:tcPr marL="76200" marR="76200" marT="76200" marB="76200"/>
                </a:tc>
              </a:tr>
              <a:tr h="370840">
                <a:tc>
                  <a:txBody>
                    <a:bodyPr/>
                    <a:lstStyle/>
                    <a:p>
                      <a:pPr algn="just" fontAlgn="t"/>
                      <a:r>
                        <a:rPr lang="en-IN" b="1" i="0">
                          <a:solidFill>
                            <a:srgbClr val="000000"/>
                          </a:solidFill>
                          <a:latin typeface="verdana"/>
                        </a:rPr>
                        <a:t>PUT</a:t>
                      </a:r>
                      <a:endParaRPr lang="en-IN" b="0" i="0">
                        <a:solidFill>
                          <a:srgbClr val="000000"/>
                        </a:solidFill>
                        <a:latin typeface="verdana"/>
                      </a:endParaRPr>
                    </a:p>
                  </a:txBody>
                  <a:tcPr marL="76200" marR="76200" marT="76200" marB="76200"/>
                </a:tc>
                <a:tc>
                  <a:txBody>
                    <a:bodyPr/>
                    <a:lstStyle/>
                    <a:p>
                      <a:pPr algn="just" fontAlgn="t"/>
                      <a:r>
                        <a:rPr lang="en-IN" b="0" i="0">
                          <a:solidFill>
                            <a:srgbClr val="000000"/>
                          </a:solidFill>
                          <a:latin typeface="verdana"/>
                        </a:rPr>
                        <a:t>Says to put the enclosed info (the body) at the requested URL.</a:t>
                      </a:r>
                    </a:p>
                  </a:txBody>
                  <a:tcPr marL="76200" marR="76200" marT="76200" marB="76200"/>
                </a:tc>
              </a:tr>
              <a:tr h="370840">
                <a:tc>
                  <a:txBody>
                    <a:bodyPr/>
                    <a:lstStyle/>
                    <a:p>
                      <a:pPr algn="just" fontAlgn="t"/>
                      <a:r>
                        <a:rPr lang="en-IN" b="1" i="0">
                          <a:solidFill>
                            <a:srgbClr val="000000"/>
                          </a:solidFill>
                          <a:latin typeface="verdana"/>
                        </a:rPr>
                        <a:t>DELETE</a:t>
                      </a:r>
                      <a:endParaRPr lang="en-IN" b="0" i="0">
                        <a:solidFill>
                          <a:srgbClr val="000000"/>
                        </a:solidFill>
                        <a:latin typeface="verdana"/>
                      </a:endParaRPr>
                    </a:p>
                  </a:txBody>
                  <a:tcPr marL="76200" marR="76200" marT="76200" marB="76200"/>
                </a:tc>
                <a:tc>
                  <a:txBody>
                    <a:bodyPr/>
                    <a:lstStyle/>
                    <a:p>
                      <a:pPr algn="just" fontAlgn="t"/>
                      <a:r>
                        <a:rPr lang="en-IN" b="0" i="0">
                          <a:solidFill>
                            <a:srgbClr val="000000"/>
                          </a:solidFill>
                          <a:latin typeface="verdana"/>
                        </a:rPr>
                        <a:t>Says to delete the resource at the requested URL.</a:t>
                      </a:r>
                    </a:p>
                  </a:txBody>
                  <a:tcPr marL="76200" marR="76200" marT="76200" marB="76200"/>
                </a:tc>
              </a:tr>
              <a:tr h="370840">
                <a:tc>
                  <a:txBody>
                    <a:bodyPr/>
                    <a:lstStyle/>
                    <a:p>
                      <a:pPr algn="just" fontAlgn="t"/>
                      <a:r>
                        <a:rPr lang="en-IN" b="1" i="0">
                          <a:solidFill>
                            <a:srgbClr val="000000"/>
                          </a:solidFill>
                          <a:latin typeface="verdana"/>
                        </a:rPr>
                        <a:t>OPTIONS</a:t>
                      </a:r>
                      <a:endParaRPr lang="en-IN" b="0" i="0">
                        <a:solidFill>
                          <a:srgbClr val="000000"/>
                        </a:solidFill>
                        <a:latin typeface="verdana"/>
                      </a:endParaRPr>
                    </a:p>
                  </a:txBody>
                  <a:tcPr marL="76200" marR="76200" marT="76200" marB="76200"/>
                </a:tc>
                <a:tc>
                  <a:txBody>
                    <a:bodyPr/>
                    <a:lstStyle/>
                    <a:p>
                      <a:pPr algn="just" fontAlgn="t"/>
                      <a:r>
                        <a:rPr lang="en-IN" b="0" i="0" dirty="0">
                          <a:solidFill>
                            <a:srgbClr val="000000"/>
                          </a:solidFill>
                          <a:latin typeface="verdana"/>
                        </a:rPr>
                        <a:t>Asks for a list of the HTTP methods to which the thing at the request URL can respond</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GET and POST</a:t>
            </a:r>
            <a:br>
              <a:rPr lang="en-IN" dirty="0" smtClean="0"/>
            </a:br>
            <a:endParaRPr lang="en-IN" dirty="0"/>
          </a:p>
        </p:txBody>
      </p:sp>
      <p:sp>
        <p:nvSpPr>
          <p:cNvPr id="3" name="Content Placeholder 2"/>
          <p:cNvSpPr>
            <a:spLocks noGrp="1"/>
          </p:cNvSpPr>
          <p:nvPr>
            <p:ph idx="1"/>
          </p:nvPr>
        </p:nvSpPr>
        <p:spPr>
          <a:xfrm>
            <a:off x="304800" y="838200"/>
            <a:ext cx="8382000" cy="5715000"/>
          </a:xfrm>
        </p:spPr>
        <p:txBody>
          <a:bodyPr/>
          <a:lstStyle/>
          <a:p>
            <a:r>
              <a:rPr lang="en-IN" dirty="0" smtClean="0"/>
              <a:t>Two common methods for the request-response between a server and client are:</a:t>
            </a:r>
          </a:p>
          <a:p>
            <a:r>
              <a:rPr lang="en-IN" b="1" dirty="0" smtClean="0"/>
              <a:t>GET</a:t>
            </a:r>
            <a:r>
              <a:rPr lang="en-IN" dirty="0" smtClean="0"/>
              <a:t>- It requests the data from a specified resource</a:t>
            </a:r>
          </a:p>
          <a:p>
            <a:r>
              <a:rPr lang="en-IN" b="1" dirty="0" smtClean="0"/>
              <a:t>POST</a:t>
            </a:r>
            <a:r>
              <a:rPr lang="en-IN" dirty="0" smtClean="0"/>
              <a:t>- It submits the processed data to a specified resource</a:t>
            </a:r>
          </a:p>
          <a:p>
            <a:endParaRPr lang="en-IN"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Get vs. Post</a:t>
            </a:r>
            <a:br>
              <a:rPr lang="en-IN" dirty="0" smtClean="0"/>
            </a:br>
            <a:endParaRPr lang="en-IN" dirty="0"/>
          </a:p>
        </p:txBody>
      </p:sp>
      <p:graphicFrame>
        <p:nvGraphicFramePr>
          <p:cNvPr id="4" name="Content Placeholder 3"/>
          <p:cNvGraphicFramePr>
            <a:graphicFrameLocks noGrp="1"/>
          </p:cNvGraphicFramePr>
          <p:nvPr>
            <p:ph idx="1"/>
          </p:nvPr>
        </p:nvGraphicFramePr>
        <p:xfrm>
          <a:off x="304800" y="609600"/>
          <a:ext cx="8534400" cy="5943600"/>
        </p:xfrm>
        <a:graphic>
          <a:graphicData uri="http://schemas.openxmlformats.org/drawingml/2006/table">
            <a:tbl>
              <a:tblPr firstRow="1" bandRow="1">
                <a:tableStyleId>{5C22544A-7EE6-4342-B048-85BDC9FD1C3A}</a:tableStyleId>
              </a:tblPr>
              <a:tblGrid>
                <a:gridCol w="4267200"/>
                <a:gridCol w="4267200"/>
              </a:tblGrid>
              <a:tr h="637549">
                <a:tc>
                  <a:txBody>
                    <a:bodyPr/>
                    <a:lstStyle/>
                    <a:p>
                      <a:pPr algn="l" fontAlgn="t"/>
                      <a:r>
                        <a:rPr lang="en-IN" sz="1600" dirty="0">
                          <a:solidFill>
                            <a:srgbClr val="000000"/>
                          </a:solidFill>
                          <a:latin typeface="times new roman"/>
                        </a:rPr>
                        <a:t>GET</a:t>
                      </a:r>
                    </a:p>
                  </a:txBody>
                  <a:tcPr marL="114300" marR="114300" marT="114300" marB="114300"/>
                </a:tc>
                <a:tc>
                  <a:txBody>
                    <a:bodyPr/>
                    <a:lstStyle/>
                    <a:p>
                      <a:pPr algn="l" fontAlgn="t"/>
                      <a:r>
                        <a:rPr lang="en-IN" sz="1600">
                          <a:solidFill>
                            <a:srgbClr val="000000"/>
                          </a:solidFill>
                          <a:latin typeface="times new roman"/>
                        </a:rPr>
                        <a:t>POST</a:t>
                      </a:r>
                    </a:p>
                  </a:txBody>
                  <a:tcPr marL="114300" marR="114300" marT="114300" marB="114300"/>
                </a:tc>
              </a:tr>
              <a:tr h="1192833">
                <a:tc>
                  <a:txBody>
                    <a:bodyPr/>
                    <a:lstStyle/>
                    <a:p>
                      <a:pPr algn="just" fontAlgn="t"/>
                      <a:r>
                        <a:rPr lang="en-IN" sz="1600" b="0" i="0">
                          <a:solidFill>
                            <a:srgbClr val="000000"/>
                          </a:solidFill>
                          <a:latin typeface="verdana"/>
                        </a:rPr>
                        <a:t>1) In case of Get request, only </a:t>
                      </a:r>
                      <a:r>
                        <a:rPr lang="en-IN" sz="1600" b="1" i="0">
                          <a:solidFill>
                            <a:srgbClr val="000000"/>
                          </a:solidFill>
                          <a:latin typeface="verdana"/>
                        </a:rPr>
                        <a:t>limited amount of data </a:t>
                      </a:r>
                      <a:r>
                        <a:rPr lang="en-IN" sz="1600" b="0" i="0">
                          <a:solidFill>
                            <a:srgbClr val="000000"/>
                          </a:solidFill>
                          <a:latin typeface="verdana"/>
                        </a:rPr>
                        <a:t>can be sent because data is sent in header.</a:t>
                      </a:r>
                    </a:p>
                  </a:txBody>
                  <a:tcPr marL="76200" marR="76200" marT="76200" marB="76200"/>
                </a:tc>
                <a:tc>
                  <a:txBody>
                    <a:bodyPr/>
                    <a:lstStyle/>
                    <a:p>
                      <a:pPr algn="just" fontAlgn="t"/>
                      <a:r>
                        <a:rPr lang="en-IN" sz="1600" b="0" i="0">
                          <a:solidFill>
                            <a:srgbClr val="000000"/>
                          </a:solidFill>
                          <a:latin typeface="verdana"/>
                        </a:rPr>
                        <a:t>In case of post request, </a:t>
                      </a:r>
                      <a:r>
                        <a:rPr lang="en-IN" sz="1600" b="1" i="0">
                          <a:solidFill>
                            <a:srgbClr val="000000"/>
                          </a:solidFill>
                          <a:latin typeface="verdana"/>
                        </a:rPr>
                        <a:t>large amount of data </a:t>
                      </a:r>
                      <a:r>
                        <a:rPr lang="en-IN" sz="1600" b="0" i="0">
                          <a:solidFill>
                            <a:srgbClr val="000000"/>
                          </a:solidFill>
                          <a:latin typeface="verdana"/>
                        </a:rPr>
                        <a:t>can be sent because data is sent in body.</a:t>
                      </a:r>
                    </a:p>
                  </a:txBody>
                  <a:tcPr marL="76200" marR="76200" marT="76200" marB="76200"/>
                </a:tc>
              </a:tr>
              <a:tr h="1192833">
                <a:tc>
                  <a:txBody>
                    <a:bodyPr/>
                    <a:lstStyle/>
                    <a:p>
                      <a:pPr algn="just" fontAlgn="t"/>
                      <a:r>
                        <a:rPr lang="en-IN" sz="1600" b="0" i="0">
                          <a:solidFill>
                            <a:srgbClr val="000000"/>
                          </a:solidFill>
                          <a:latin typeface="verdana"/>
                        </a:rPr>
                        <a:t>2) Get request is </a:t>
                      </a:r>
                      <a:r>
                        <a:rPr lang="en-IN" sz="1600" b="1" i="0">
                          <a:solidFill>
                            <a:srgbClr val="000000"/>
                          </a:solidFill>
                          <a:latin typeface="verdana"/>
                        </a:rPr>
                        <a:t>not secured </a:t>
                      </a:r>
                      <a:r>
                        <a:rPr lang="en-IN" sz="1600" b="0" i="0">
                          <a:solidFill>
                            <a:srgbClr val="000000"/>
                          </a:solidFill>
                          <a:latin typeface="verdana"/>
                        </a:rPr>
                        <a:t>because data is exposed in URL bar.</a:t>
                      </a:r>
                    </a:p>
                  </a:txBody>
                  <a:tcPr marL="76200" marR="76200" marT="76200" marB="76200"/>
                </a:tc>
                <a:tc>
                  <a:txBody>
                    <a:bodyPr/>
                    <a:lstStyle/>
                    <a:p>
                      <a:pPr algn="just" fontAlgn="t"/>
                      <a:r>
                        <a:rPr lang="en-IN" sz="1600" b="0" i="0">
                          <a:solidFill>
                            <a:srgbClr val="000000"/>
                          </a:solidFill>
                          <a:latin typeface="verdana"/>
                        </a:rPr>
                        <a:t>Post request is </a:t>
                      </a:r>
                      <a:r>
                        <a:rPr lang="en-IN" sz="1600" b="1" i="0">
                          <a:solidFill>
                            <a:srgbClr val="000000"/>
                          </a:solidFill>
                          <a:latin typeface="verdana"/>
                        </a:rPr>
                        <a:t>secured </a:t>
                      </a:r>
                      <a:r>
                        <a:rPr lang="en-IN" sz="1600" b="0" i="0">
                          <a:solidFill>
                            <a:srgbClr val="000000"/>
                          </a:solidFill>
                          <a:latin typeface="verdana"/>
                        </a:rPr>
                        <a:t>because data is not exposed in URL bar.</a:t>
                      </a:r>
                    </a:p>
                  </a:txBody>
                  <a:tcPr marL="76200" marR="76200" marT="76200" marB="76200"/>
                </a:tc>
              </a:tr>
              <a:tr h="534718">
                <a:tc>
                  <a:txBody>
                    <a:bodyPr/>
                    <a:lstStyle/>
                    <a:p>
                      <a:pPr algn="just" fontAlgn="t"/>
                      <a:r>
                        <a:rPr lang="en-IN" sz="1600" b="0" i="0">
                          <a:solidFill>
                            <a:srgbClr val="000000"/>
                          </a:solidFill>
                          <a:latin typeface="verdana"/>
                        </a:rPr>
                        <a:t>3) Get request </a:t>
                      </a:r>
                      <a:r>
                        <a:rPr lang="en-IN" sz="1600" b="1" i="0">
                          <a:solidFill>
                            <a:srgbClr val="000000"/>
                          </a:solidFill>
                          <a:latin typeface="verdana"/>
                        </a:rPr>
                        <a:t>can be bookmarked.</a:t>
                      </a:r>
                      <a:endParaRPr lang="en-IN" sz="1600" b="0" i="0">
                        <a:solidFill>
                          <a:srgbClr val="000000"/>
                        </a:solidFill>
                        <a:latin typeface="verdana"/>
                      </a:endParaRPr>
                    </a:p>
                  </a:txBody>
                  <a:tcPr marL="76200" marR="76200" marT="76200" marB="76200"/>
                </a:tc>
                <a:tc>
                  <a:txBody>
                    <a:bodyPr/>
                    <a:lstStyle/>
                    <a:p>
                      <a:pPr algn="just" fontAlgn="t"/>
                      <a:r>
                        <a:rPr lang="en-IN" sz="1600" b="0" i="0">
                          <a:solidFill>
                            <a:srgbClr val="000000"/>
                          </a:solidFill>
                          <a:latin typeface="verdana"/>
                        </a:rPr>
                        <a:t>Post request </a:t>
                      </a:r>
                      <a:r>
                        <a:rPr lang="en-IN" sz="1600" b="1" i="0">
                          <a:solidFill>
                            <a:srgbClr val="000000"/>
                          </a:solidFill>
                          <a:latin typeface="verdana"/>
                        </a:rPr>
                        <a:t>cannot be bookmarked.</a:t>
                      </a:r>
                      <a:endParaRPr lang="en-IN" sz="1600" b="0" i="0">
                        <a:solidFill>
                          <a:srgbClr val="000000"/>
                        </a:solidFill>
                        <a:latin typeface="verdana"/>
                      </a:endParaRPr>
                    </a:p>
                  </a:txBody>
                  <a:tcPr marL="76200" marR="76200" marT="76200" marB="76200"/>
                </a:tc>
              </a:tr>
              <a:tr h="1521891">
                <a:tc>
                  <a:txBody>
                    <a:bodyPr/>
                    <a:lstStyle/>
                    <a:p>
                      <a:pPr algn="just" fontAlgn="t"/>
                      <a:r>
                        <a:rPr lang="en-IN" sz="1600" b="0" i="0" dirty="0">
                          <a:solidFill>
                            <a:srgbClr val="000000"/>
                          </a:solidFill>
                          <a:latin typeface="verdana"/>
                        </a:rPr>
                        <a:t>4) Get request is </a:t>
                      </a:r>
                      <a:r>
                        <a:rPr lang="en-IN" sz="1600" b="1" i="0" dirty="0">
                          <a:solidFill>
                            <a:srgbClr val="000000"/>
                          </a:solidFill>
                          <a:latin typeface="verdana"/>
                        </a:rPr>
                        <a:t>idempotent </a:t>
                      </a:r>
                      <a:r>
                        <a:rPr lang="en-IN" sz="1600" b="0" i="0" dirty="0">
                          <a:solidFill>
                            <a:srgbClr val="000000"/>
                          </a:solidFill>
                          <a:latin typeface="verdana"/>
                        </a:rPr>
                        <a:t>. It means second request will be ignored until response of first request is delivered</a:t>
                      </a:r>
                    </a:p>
                  </a:txBody>
                  <a:tcPr marL="76200" marR="76200" marT="76200" marB="76200"/>
                </a:tc>
                <a:tc>
                  <a:txBody>
                    <a:bodyPr/>
                    <a:lstStyle/>
                    <a:p>
                      <a:pPr algn="just" fontAlgn="t"/>
                      <a:r>
                        <a:rPr lang="en-IN" sz="1600" b="0" i="0" dirty="0">
                          <a:solidFill>
                            <a:srgbClr val="000000"/>
                          </a:solidFill>
                          <a:latin typeface="verdana"/>
                        </a:rPr>
                        <a:t>Post request is </a:t>
                      </a:r>
                      <a:r>
                        <a:rPr lang="en-IN" sz="1600" b="1" i="0" dirty="0">
                          <a:solidFill>
                            <a:srgbClr val="000000"/>
                          </a:solidFill>
                          <a:latin typeface="verdana"/>
                        </a:rPr>
                        <a:t>non-idempotent.</a:t>
                      </a:r>
                      <a:endParaRPr lang="en-IN" sz="1600" b="0" i="0" dirty="0">
                        <a:solidFill>
                          <a:srgbClr val="000000"/>
                        </a:solidFill>
                        <a:latin typeface="verdana"/>
                      </a:endParaRPr>
                    </a:p>
                  </a:txBody>
                  <a:tcPr marL="76200" marR="76200" marT="76200" marB="76200"/>
                </a:tc>
              </a:tr>
              <a:tr h="863776">
                <a:tc>
                  <a:txBody>
                    <a:bodyPr/>
                    <a:lstStyle/>
                    <a:p>
                      <a:pPr algn="just" fontAlgn="t"/>
                      <a:r>
                        <a:rPr lang="en-IN" sz="1600" b="0" i="0">
                          <a:solidFill>
                            <a:srgbClr val="000000"/>
                          </a:solidFill>
                          <a:latin typeface="verdana"/>
                        </a:rPr>
                        <a:t>5) Get request is </a:t>
                      </a:r>
                      <a:r>
                        <a:rPr lang="en-IN" sz="1600" b="1" i="0">
                          <a:solidFill>
                            <a:srgbClr val="000000"/>
                          </a:solidFill>
                          <a:latin typeface="verdana"/>
                        </a:rPr>
                        <a:t>more efficient </a:t>
                      </a:r>
                      <a:r>
                        <a:rPr lang="en-IN" sz="1600" b="0" i="0">
                          <a:solidFill>
                            <a:srgbClr val="000000"/>
                          </a:solidFill>
                          <a:latin typeface="verdana"/>
                        </a:rPr>
                        <a:t>and used more than Post.</a:t>
                      </a:r>
                    </a:p>
                  </a:txBody>
                  <a:tcPr marL="76200" marR="76200" marT="76200" marB="76200"/>
                </a:tc>
                <a:tc>
                  <a:txBody>
                    <a:bodyPr/>
                    <a:lstStyle/>
                    <a:p>
                      <a:pPr algn="just" fontAlgn="t"/>
                      <a:r>
                        <a:rPr lang="en-IN" sz="1600" b="0" i="0" dirty="0">
                          <a:solidFill>
                            <a:srgbClr val="000000"/>
                          </a:solidFill>
                          <a:latin typeface="verdana"/>
                        </a:rPr>
                        <a:t>Post request is </a:t>
                      </a:r>
                      <a:r>
                        <a:rPr lang="en-IN" sz="1600" b="1" i="0" dirty="0">
                          <a:solidFill>
                            <a:srgbClr val="000000"/>
                          </a:solidFill>
                          <a:latin typeface="verdana"/>
                        </a:rPr>
                        <a:t>less efficient </a:t>
                      </a:r>
                      <a:r>
                        <a:rPr lang="en-IN" sz="1600" b="0" i="0" dirty="0">
                          <a:solidFill>
                            <a:srgbClr val="000000"/>
                          </a:solidFill>
                          <a:latin typeface="verdana"/>
                        </a:rPr>
                        <a:t>and used less than get.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Identifier</a:t>
            </a:r>
          </a:p>
        </p:txBody>
      </p:sp>
      <p:sp>
        <p:nvSpPr>
          <p:cNvPr id="14339" name="Rectangle 3"/>
          <p:cNvSpPr>
            <a:spLocks noGrp="1" noChangeArrowheads="1"/>
          </p:cNvSpPr>
          <p:nvPr>
            <p:ph type="body" idx="1"/>
          </p:nvPr>
        </p:nvSpPr>
        <p:spPr>
          <a:xfrm>
            <a:off x="457200" y="1066800"/>
            <a:ext cx="8229600" cy="5064125"/>
          </a:xfrm>
        </p:spPr>
        <p:txBody>
          <a:bodyPr/>
          <a:lstStyle/>
          <a:p>
            <a:pPr eaLnBrk="1" hangingPunct="1">
              <a:lnSpc>
                <a:spcPct val="90000"/>
              </a:lnSpc>
            </a:pPr>
            <a:r>
              <a:rPr lang="en-US" smtClean="0"/>
              <a:t>Same as Java/C++ except that it allows an additional character – '$'.</a:t>
            </a:r>
          </a:p>
          <a:p>
            <a:pPr eaLnBrk="1" hangingPunct="1">
              <a:lnSpc>
                <a:spcPct val="90000"/>
              </a:lnSpc>
            </a:pPr>
            <a:endParaRPr lang="en-US" smtClean="0"/>
          </a:p>
          <a:p>
            <a:pPr eaLnBrk="1" hangingPunct="1">
              <a:lnSpc>
                <a:spcPct val="90000"/>
              </a:lnSpc>
            </a:pPr>
            <a:r>
              <a:rPr lang="en-US" sz="2900" smtClean="0"/>
              <a:t>Contains only 'A' – 'Z', 'a' – 'z', '0' – '9', '_', '$'</a:t>
            </a:r>
          </a:p>
          <a:p>
            <a:pPr eaLnBrk="1" hangingPunct="1">
              <a:lnSpc>
                <a:spcPct val="90000"/>
              </a:lnSpc>
            </a:pPr>
            <a:r>
              <a:rPr lang="en-US" sz="2900" smtClean="0"/>
              <a:t>First character cannot be a digit</a:t>
            </a:r>
          </a:p>
          <a:p>
            <a:pPr eaLnBrk="1" hangingPunct="1">
              <a:lnSpc>
                <a:spcPct val="90000"/>
              </a:lnSpc>
            </a:pPr>
            <a:r>
              <a:rPr lang="en-US" sz="2900" smtClean="0"/>
              <a:t>Case-sensitive</a:t>
            </a:r>
          </a:p>
          <a:p>
            <a:pPr eaLnBrk="1" hangingPunct="1">
              <a:lnSpc>
                <a:spcPct val="90000"/>
              </a:lnSpc>
            </a:pPr>
            <a:r>
              <a:rPr lang="en-US" sz="2900" smtClean="0"/>
              <a:t>Cannot be reserved words or keywords</a:t>
            </a:r>
          </a:p>
          <a:p>
            <a:pPr eaLnBrk="1" hangingPunct="1">
              <a:lnSpc>
                <a:spcPct val="90000"/>
              </a:lnSpc>
            </a:pPr>
            <a:endParaRPr lang="en-US" sz="290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IN" dirty="0" smtClean="0"/>
              <a:t>Anatomy of Get Request</a:t>
            </a:r>
            <a:br>
              <a:rPr lang="en-IN" dirty="0" smtClean="0"/>
            </a:br>
            <a:endParaRPr lang="en-IN" dirty="0"/>
          </a:p>
        </p:txBody>
      </p:sp>
      <p:sp>
        <p:nvSpPr>
          <p:cNvPr id="3" name="Content Placeholder 2"/>
          <p:cNvSpPr>
            <a:spLocks noGrp="1"/>
          </p:cNvSpPr>
          <p:nvPr>
            <p:ph idx="1"/>
          </p:nvPr>
        </p:nvSpPr>
        <p:spPr>
          <a:xfrm>
            <a:off x="228600" y="685800"/>
            <a:ext cx="8686800" cy="5943600"/>
          </a:xfrm>
        </p:spPr>
        <p:txBody>
          <a:bodyPr/>
          <a:lstStyle/>
          <a:p>
            <a:r>
              <a:rPr lang="en-IN" dirty="0" smtClean="0"/>
              <a:t>The query string (name/value pairs) is sent inside the URL of a GET request:</a:t>
            </a:r>
          </a:p>
          <a:p>
            <a:r>
              <a:rPr lang="en-IN" dirty="0" smtClean="0"/>
              <a:t>GET /RegisterDao.jsp?name1=value1&amp;name2=value2  </a:t>
            </a:r>
          </a:p>
          <a:p>
            <a:pPr lvl="2" algn="ctr">
              <a:buNone/>
            </a:pPr>
            <a:r>
              <a:rPr lang="en-IN" sz="3200" dirty="0" smtClean="0"/>
              <a:t>Anatomy of Post Request</a:t>
            </a:r>
          </a:p>
          <a:p>
            <a:r>
              <a:rPr lang="en-IN" dirty="0" smtClean="0"/>
              <a:t>The query string (name/value pairs) is sent in HTTP message body for a POST request:</a:t>
            </a:r>
          </a:p>
          <a:p>
            <a:r>
              <a:rPr lang="en-IN" dirty="0" smtClean="0"/>
              <a:t>POST/RegisterDao.jsp HTTP/1.1  </a:t>
            </a:r>
          </a:p>
          <a:p>
            <a:r>
              <a:rPr lang="en-IN" dirty="0" smtClean="0"/>
              <a:t>Host: www. javatpoint.com  </a:t>
            </a:r>
          </a:p>
          <a:p>
            <a:r>
              <a:rPr lang="en-IN" dirty="0" smtClean="0"/>
              <a:t>name1=value1&amp;name2=value2  </a:t>
            </a:r>
          </a:p>
          <a:p>
            <a:endParaRPr lang="en-IN" dirty="0" smtClean="0"/>
          </a:p>
          <a:p>
            <a:endParaRPr lang="en-IN"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JayaNarayana\Desktop\servlets\servlet-http-requests6.png"/>
          <p:cNvPicPr>
            <a:picLocks noGrp="1" noChangeAspect="1" noChangeArrowheads="1"/>
          </p:cNvPicPr>
          <p:nvPr>
            <p:ph idx="1"/>
          </p:nvPr>
        </p:nvPicPr>
        <p:blipFill>
          <a:blip r:embed="rId2"/>
          <a:srcRect/>
          <a:stretch>
            <a:fillRect/>
          </a:stretch>
        </p:blipFill>
        <p:spPr bwMode="auto">
          <a:xfrm>
            <a:off x="0" y="0"/>
            <a:ext cx="8763000" cy="3600953"/>
          </a:xfrm>
          <a:prstGeom prst="rect">
            <a:avLst/>
          </a:prstGeom>
          <a:noFill/>
        </p:spPr>
      </p:pic>
      <p:pic>
        <p:nvPicPr>
          <p:cNvPr id="6147" name="Picture 3" descr="C:\Users\DJayaNarayana\Desktop\servlets\servlet-http-requests7.png"/>
          <p:cNvPicPr>
            <a:picLocks noChangeAspect="1" noChangeArrowheads="1"/>
          </p:cNvPicPr>
          <p:nvPr/>
        </p:nvPicPr>
        <p:blipFill>
          <a:blip r:embed="rId3"/>
          <a:srcRect/>
          <a:stretch>
            <a:fillRect/>
          </a:stretch>
        </p:blipFill>
        <p:spPr bwMode="auto">
          <a:xfrm>
            <a:off x="228600" y="3200401"/>
            <a:ext cx="8305800" cy="3657600"/>
          </a:xfrm>
          <a:prstGeom prst="rect">
            <a:avLst/>
          </a:prstGeom>
          <a:noFill/>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err="1" smtClean="0"/>
              <a:t>Servlet</a:t>
            </a:r>
            <a:r>
              <a:rPr lang="en-IN" dirty="0" smtClean="0"/>
              <a:t> Container</a:t>
            </a:r>
            <a:br>
              <a:rPr lang="en-IN" dirty="0" smtClean="0"/>
            </a:br>
            <a:endParaRPr lang="en-IN" dirty="0"/>
          </a:p>
        </p:txBody>
      </p:sp>
      <p:sp>
        <p:nvSpPr>
          <p:cNvPr id="3" name="Content Placeholder 2"/>
          <p:cNvSpPr>
            <a:spLocks noGrp="1"/>
          </p:cNvSpPr>
          <p:nvPr>
            <p:ph idx="1"/>
          </p:nvPr>
        </p:nvSpPr>
        <p:spPr>
          <a:xfrm>
            <a:off x="304800" y="838200"/>
            <a:ext cx="8534400" cy="5791200"/>
          </a:xfrm>
        </p:spPr>
        <p:txBody>
          <a:bodyPr>
            <a:normAutofit/>
          </a:bodyPr>
          <a:lstStyle/>
          <a:p>
            <a:r>
              <a:rPr lang="en-IN" dirty="0" smtClean="0"/>
              <a:t>It provides the runtime environment for </a:t>
            </a:r>
            <a:r>
              <a:rPr lang="en-IN" dirty="0" err="1" smtClean="0"/>
              <a:t>JavaEE</a:t>
            </a:r>
            <a:r>
              <a:rPr lang="en-IN" dirty="0" smtClean="0"/>
              <a:t> (j2ee) applications. The client/user can request only a static WebPages from the server. If the user wants to read the web pages as per input then the </a:t>
            </a:r>
            <a:r>
              <a:rPr lang="en-IN" dirty="0" err="1" smtClean="0"/>
              <a:t>servlet</a:t>
            </a:r>
            <a:r>
              <a:rPr lang="en-IN" dirty="0" smtClean="0"/>
              <a:t> container is used in java.</a:t>
            </a:r>
          </a:p>
          <a:p>
            <a:r>
              <a:rPr lang="en-IN" dirty="0" smtClean="0"/>
              <a:t>The </a:t>
            </a:r>
            <a:r>
              <a:rPr lang="en-IN" dirty="0" err="1" smtClean="0"/>
              <a:t>servlet</a:t>
            </a:r>
            <a:r>
              <a:rPr lang="en-IN" dirty="0" smtClean="0"/>
              <a:t> container is used in java for dynamically generate the web pages on the server side. Therefore the </a:t>
            </a:r>
            <a:r>
              <a:rPr lang="en-IN" dirty="0" err="1" smtClean="0"/>
              <a:t>servlet</a:t>
            </a:r>
            <a:r>
              <a:rPr lang="en-IN" dirty="0" smtClean="0"/>
              <a:t> container is the part of a web server that interacts with the </a:t>
            </a:r>
            <a:r>
              <a:rPr lang="en-IN" dirty="0" err="1" smtClean="0"/>
              <a:t>servlet</a:t>
            </a:r>
            <a:r>
              <a:rPr lang="en-IN" dirty="0" smtClean="0"/>
              <a:t> for handling the dynamic web pages from the client.</a:t>
            </a:r>
          </a:p>
          <a:p>
            <a:endParaRPr lang="en-I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lstStyle/>
          <a:p>
            <a:endParaRPr lang="en-IN" dirty="0"/>
          </a:p>
        </p:txBody>
      </p:sp>
      <p:pic>
        <p:nvPicPr>
          <p:cNvPr id="7170" name="Picture 2" descr="C:\Users\DJayaNarayana\Desktop\servlets\servlet-container1.png"/>
          <p:cNvPicPr>
            <a:picLocks noGrp="1" noChangeAspect="1" noChangeArrowheads="1"/>
          </p:cNvPicPr>
          <p:nvPr>
            <p:ph idx="1"/>
          </p:nvPr>
        </p:nvPicPr>
        <p:blipFill>
          <a:blip r:embed="rId2"/>
          <a:srcRect/>
          <a:stretch>
            <a:fillRect/>
          </a:stretch>
        </p:blipFill>
        <p:spPr bwMode="auto">
          <a:xfrm>
            <a:off x="914400" y="381001"/>
            <a:ext cx="7315200" cy="2209799"/>
          </a:xfrm>
          <a:prstGeom prst="rect">
            <a:avLst/>
          </a:prstGeom>
          <a:noFill/>
        </p:spPr>
      </p:pic>
      <p:sp>
        <p:nvSpPr>
          <p:cNvPr id="5" name="Rectangle 4"/>
          <p:cNvSpPr/>
          <p:nvPr/>
        </p:nvSpPr>
        <p:spPr>
          <a:xfrm>
            <a:off x="0" y="2438400"/>
            <a:ext cx="8991600" cy="3785652"/>
          </a:xfrm>
          <a:prstGeom prst="rect">
            <a:avLst/>
          </a:prstGeom>
        </p:spPr>
        <p:txBody>
          <a:bodyPr wrap="square">
            <a:spAutoFit/>
          </a:bodyPr>
          <a:lstStyle/>
          <a:p>
            <a:r>
              <a:rPr lang="en-IN" sz="2000" b="1" dirty="0" err="1" smtClean="0"/>
              <a:t>Servlet</a:t>
            </a:r>
            <a:r>
              <a:rPr lang="en-IN" sz="2000" b="1" dirty="0" smtClean="0"/>
              <a:t> Container States</a:t>
            </a:r>
            <a:endParaRPr lang="en-IN" sz="2000" dirty="0" smtClean="0"/>
          </a:p>
          <a:p>
            <a:r>
              <a:rPr lang="en-IN" sz="2000" dirty="0" smtClean="0"/>
              <a:t>The </a:t>
            </a:r>
            <a:r>
              <a:rPr lang="en-IN" sz="2000" dirty="0" err="1" smtClean="0"/>
              <a:t>servlet</a:t>
            </a:r>
            <a:r>
              <a:rPr lang="en-IN" sz="2000" dirty="0" smtClean="0"/>
              <a:t> container is the part of web server which can be run in a separate process. We can classify the </a:t>
            </a:r>
            <a:r>
              <a:rPr lang="en-IN" sz="2000" dirty="0" err="1" smtClean="0"/>
              <a:t>servlet</a:t>
            </a:r>
            <a:r>
              <a:rPr lang="en-IN" sz="2000" dirty="0" smtClean="0"/>
              <a:t> container states in three types:</a:t>
            </a:r>
          </a:p>
          <a:p>
            <a:r>
              <a:rPr lang="en-IN" sz="2000" b="1" dirty="0" smtClean="0"/>
              <a:t>Standalone:</a:t>
            </a:r>
            <a:r>
              <a:rPr lang="en-IN" sz="2000" dirty="0" smtClean="0"/>
              <a:t> It is typical Java-based servers in which the </a:t>
            </a:r>
            <a:r>
              <a:rPr lang="en-IN" sz="2000" dirty="0" err="1" smtClean="0"/>
              <a:t>servlet</a:t>
            </a:r>
            <a:r>
              <a:rPr lang="en-IN" sz="2000" dirty="0" smtClean="0"/>
              <a:t> container and the web servers are the integral part of a single program. For example:- Tomcat running by itself</a:t>
            </a:r>
          </a:p>
          <a:p>
            <a:r>
              <a:rPr lang="en-IN" sz="2000" b="1" dirty="0" smtClean="0"/>
              <a:t>In-process:</a:t>
            </a:r>
            <a:r>
              <a:rPr lang="en-IN" sz="2000" dirty="0" smtClean="0"/>
              <a:t> It is separated from the web server, because a different program is runs within the address space of the main server as a plug-in. For example:- Tomcat running inside the </a:t>
            </a:r>
            <a:r>
              <a:rPr lang="en-IN" sz="2000" dirty="0" err="1" smtClean="0"/>
              <a:t>JBoss</a:t>
            </a:r>
            <a:r>
              <a:rPr lang="en-IN" sz="2000" dirty="0" smtClean="0"/>
              <a:t>.</a:t>
            </a:r>
          </a:p>
          <a:p>
            <a:r>
              <a:rPr lang="en-IN" sz="2000" b="1" dirty="0" smtClean="0"/>
              <a:t>Out-of-process:</a:t>
            </a:r>
            <a:r>
              <a:rPr lang="en-IN" sz="2000" dirty="0" smtClean="0"/>
              <a:t> The web server and </a:t>
            </a:r>
            <a:r>
              <a:rPr lang="en-IN" sz="2000" dirty="0" err="1" smtClean="0"/>
              <a:t>servlet</a:t>
            </a:r>
            <a:r>
              <a:rPr lang="en-IN" sz="2000" dirty="0" smtClean="0"/>
              <a:t> container are different programs which are run in a different process. For performing the communications between them, web server uses the plug-in provided by the </a:t>
            </a:r>
            <a:r>
              <a:rPr lang="en-IN" sz="2000" dirty="0" err="1" smtClean="0"/>
              <a:t>servlet</a:t>
            </a:r>
            <a:r>
              <a:rPr lang="en-IN" sz="2000" dirty="0" smtClean="0"/>
              <a:t> container.</a:t>
            </a:r>
            <a:endParaRPr lang="en-IN" sz="20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Servlet</a:t>
            </a:r>
            <a:r>
              <a:rPr lang="en-IN" dirty="0" smtClean="0"/>
              <a:t> API</a:t>
            </a:r>
            <a:br>
              <a:rPr lang="en-IN" dirty="0" smtClean="0"/>
            </a:br>
            <a:endParaRPr lang="en-IN" dirty="0"/>
          </a:p>
        </p:txBody>
      </p:sp>
      <p:sp>
        <p:nvSpPr>
          <p:cNvPr id="3" name="Content Placeholder 2"/>
          <p:cNvSpPr>
            <a:spLocks noGrp="1"/>
          </p:cNvSpPr>
          <p:nvPr>
            <p:ph idx="1"/>
          </p:nvPr>
        </p:nvSpPr>
        <p:spPr/>
        <p:txBody>
          <a:bodyPr>
            <a:normAutofit fontScale="92500"/>
          </a:bodyPr>
          <a:lstStyle/>
          <a:p>
            <a:r>
              <a:rPr lang="en-IN" dirty="0" smtClean="0"/>
              <a:t>The </a:t>
            </a:r>
            <a:r>
              <a:rPr lang="en-IN" dirty="0" err="1" smtClean="0"/>
              <a:t>javax.servlet</a:t>
            </a:r>
            <a:r>
              <a:rPr lang="en-IN" dirty="0" smtClean="0"/>
              <a:t> and </a:t>
            </a:r>
            <a:r>
              <a:rPr lang="en-IN" dirty="0" err="1" smtClean="0"/>
              <a:t>javax.servlet.http</a:t>
            </a:r>
            <a:r>
              <a:rPr lang="en-IN" dirty="0" smtClean="0"/>
              <a:t> packages represent interfaces and classes for </a:t>
            </a:r>
            <a:r>
              <a:rPr lang="en-IN" dirty="0" err="1" smtClean="0"/>
              <a:t>servlet</a:t>
            </a:r>
            <a:r>
              <a:rPr lang="en-IN" dirty="0" smtClean="0"/>
              <a:t> </a:t>
            </a:r>
            <a:r>
              <a:rPr lang="en-IN" dirty="0" err="1" smtClean="0"/>
              <a:t>api</a:t>
            </a:r>
            <a:r>
              <a:rPr lang="en-IN" dirty="0" smtClean="0"/>
              <a:t>.</a:t>
            </a:r>
          </a:p>
          <a:p>
            <a:r>
              <a:rPr lang="en-IN" dirty="0" smtClean="0"/>
              <a:t>The </a:t>
            </a:r>
            <a:r>
              <a:rPr lang="en-IN" b="1" dirty="0" err="1" smtClean="0"/>
              <a:t>javax.servlet</a:t>
            </a:r>
            <a:r>
              <a:rPr lang="en-IN" dirty="0" smtClean="0"/>
              <a:t> package contains many interfaces and classes that are used by the </a:t>
            </a:r>
            <a:r>
              <a:rPr lang="en-IN" dirty="0" err="1" smtClean="0"/>
              <a:t>servlet</a:t>
            </a:r>
            <a:r>
              <a:rPr lang="en-IN" dirty="0" smtClean="0"/>
              <a:t> or web container. These are not specific to any protocol.</a:t>
            </a:r>
          </a:p>
          <a:p>
            <a:r>
              <a:rPr lang="en-IN" dirty="0" smtClean="0"/>
              <a:t>The </a:t>
            </a:r>
            <a:r>
              <a:rPr lang="en-IN" b="1" dirty="0" err="1" smtClean="0"/>
              <a:t>javax.servlet.http</a:t>
            </a:r>
            <a:r>
              <a:rPr lang="en-IN" dirty="0" smtClean="0"/>
              <a:t> package contains interfaces and classes that are responsible for http requests only.</a:t>
            </a:r>
          </a:p>
          <a:p>
            <a:endParaRPr lang="en-IN"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Interfaces in </a:t>
            </a:r>
            <a:r>
              <a:rPr lang="en-IN" dirty="0" err="1" smtClean="0"/>
              <a:t>javax.servlet</a:t>
            </a:r>
            <a:r>
              <a:rPr lang="en-IN" dirty="0" smtClean="0"/>
              <a:t> package</a:t>
            </a:r>
            <a:br>
              <a:rPr lang="en-IN" dirty="0" smtClean="0"/>
            </a:br>
            <a:endParaRPr lang="en-IN" dirty="0"/>
          </a:p>
        </p:txBody>
      </p:sp>
      <p:sp>
        <p:nvSpPr>
          <p:cNvPr id="3" name="Content Placeholder 2"/>
          <p:cNvSpPr>
            <a:spLocks noGrp="1"/>
          </p:cNvSpPr>
          <p:nvPr>
            <p:ph idx="1"/>
          </p:nvPr>
        </p:nvSpPr>
        <p:spPr>
          <a:xfrm>
            <a:off x="304800" y="762000"/>
            <a:ext cx="8382000" cy="5791200"/>
          </a:xfrm>
        </p:spPr>
        <p:txBody>
          <a:bodyPr>
            <a:normAutofit fontScale="47500" lnSpcReduction="20000"/>
          </a:bodyPr>
          <a:lstStyle/>
          <a:p>
            <a:r>
              <a:rPr lang="en-IN" b="1" dirty="0" smtClean="0"/>
              <a:t>There are many interfaces in </a:t>
            </a:r>
            <a:r>
              <a:rPr lang="en-IN" b="1" dirty="0" err="1" smtClean="0"/>
              <a:t>javax.servlet</a:t>
            </a:r>
            <a:r>
              <a:rPr lang="en-IN" b="1" dirty="0" smtClean="0"/>
              <a:t> package. They are as follows:</a:t>
            </a:r>
          </a:p>
          <a:p>
            <a:pPr marL="514350" indent="-514350">
              <a:buFont typeface="+mj-lt"/>
              <a:buAutoNum type="arabicPeriod"/>
            </a:pPr>
            <a:r>
              <a:rPr lang="en-IN" sz="4400" b="1" dirty="0" err="1" smtClean="0"/>
              <a:t>Servlet</a:t>
            </a:r>
            <a:endParaRPr lang="en-IN" sz="4400" b="1" dirty="0" smtClean="0"/>
          </a:p>
          <a:p>
            <a:pPr marL="514350" indent="-514350">
              <a:buFont typeface="+mj-lt"/>
              <a:buAutoNum type="arabicPeriod"/>
            </a:pPr>
            <a:r>
              <a:rPr lang="en-IN" sz="4400" b="1" dirty="0" err="1" smtClean="0"/>
              <a:t>ServletRequest</a:t>
            </a:r>
            <a:endParaRPr lang="en-IN" sz="4400" b="1" dirty="0" smtClean="0"/>
          </a:p>
          <a:p>
            <a:pPr marL="514350" indent="-514350">
              <a:buFont typeface="+mj-lt"/>
              <a:buAutoNum type="arabicPeriod"/>
            </a:pPr>
            <a:r>
              <a:rPr lang="en-IN" sz="4400" b="1" dirty="0" err="1" smtClean="0"/>
              <a:t>ServletResponse</a:t>
            </a:r>
            <a:endParaRPr lang="en-IN" sz="4400" b="1" dirty="0" smtClean="0"/>
          </a:p>
          <a:p>
            <a:pPr marL="514350" indent="-514350">
              <a:buFont typeface="+mj-lt"/>
              <a:buAutoNum type="arabicPeriod"/>
            </a:pPr>
            <a:r>
              <a:rPr lang="en-IN" sz="4400" b="1" dirty="0" err="1" smtClean="0"/>
              <a:t>RequestDispatcher</a:t>
            </a:r>
            <a:endParaRPr lang="en-IN" sz="4400" b="1" dirty="0" smtClean="0"/>
          </a:p>
          <a:p>
            <a:pPr marL="514350" indent="-514350">
              <a:buFont typeface="+mj-lt"/>
              <a:buAutoNum type="arabicPeriod"/>
            </a:pPr>
            <a:r>
              <a:rPr lang="en-IN" sz="4400" b="1" dirty="0" err="1" smtClean="0"/>
              <a:t>ServletConfig</a:t>
            </a:r>
            <a:endParaRPr lang="en-IN" sz="4400" b="1" dirty="0" smtClean="0"/>
          </a:p>
          <a:p>
            <a:pPr marL="514350" indent="-514350">
              <a:buFont typeface="+mj-lt"/>
              <a:buAutoNum type="arabicPeriod"/>
            </a:pPr>
            <a:r>
              <a:rPr lang="en-IN" sz="4400" b="1" dirty="0" err="1" smtClean="0"/>
              <a:t>ServletContext</a:t>
            </a:r>
            <a:endParaRPr lang="en-IN" sz="4400" b="1" dirty="0" smtClean="0"/>
          </a:p>
          <a:p>
            <a:pPr marL="514350" indent="-514350">
              <a:buFont typeface="+mj-lt"/>
              <a:buAutoNum type="arabicPeriod"/>
            </a:pPr>
            <a:r>
              <a:rPr lang="en-IN" sz="4400" b="1" dirty="0" err="1" smtClean="0"/>
              <a:t>SingleThreadModel</a:t>
            </a:r>
            <a:endParaRPr lang="en-IN" sz="4400" b="1" dirty="0" smtClean="0"/>
          </a:p>
          <a:p>
            <a:pPr marL="514350" indent="-514350">
              <a:buFont typeface="+mj-lt"/>
              <a:buAutoNum type="arabicPeriod"/>
            </a:pPr>
            <a:r>
              <a:rPr lang="en-IN" sz="4400" b="1" dirty="0" smtClean="0"/>
              <a:t>Filter</a:t>
            </a:r>
          </a:p>
          <a:p>
            <a:pPr marL="514350" indent="-514350">
              <a:buFont typeface="+mj-lt"/>
              <a:buAutoNum type="arabicPeriod"/>
            </a:pPr>
            <a:r>
              <a:rPr lang="en-IN" sz="4400" b="1" dirty="0" err="1" smtClean="0"/>
              <a:t>FilterConfig</a:t>
            </a:r>
            <a:endParaRPr lang="en-IN" sz="4400" b="1" dirty="0" smtClean="0"/>
          </a:p>
          <a:p>
            <a:pPr marL="514350" indent="-514350">
              <a:buFont typeface="+mj-lt"/>
              <a:buAutoNum type="arabicPeriod"/>
            </a:pPr>
            <a:r>
              <a:rPr lang="en-IN" sz="4400" b="1" dirty="0" err="1" smtClean="0"/>
              <a:t>FilterChain</a:t>
            </a:r>
            <a:endParaRPr lang="en-IN" sz="4400" b="1" dirty="0" smtClean="0"/>
          </a:p>
          <a:p>
            <a:pPr marL="514350" indent="-514350">
              <a:buFont typeface="+mj-lt"/>
              <a:buAutoNum type="arabicPeriod"/>
            </a:pPr>
            <a:r>
              <a:rPr lang="en-IN" sz="4400" b="1" dirty="0" err="1" smtClean="0"/>
              <a:t>ServletRequestListener</a:t>
            </a:r>
            <a:endParaRPr lang="en-IN" sz="4400" b="1" dirty="0" smtClean="0"/>
          </a:p>
          <a:p>
            <a:pPr marL="514350" indent="-514350">
              <a:buFont typeface="+mj-lt"/>
              <a:buAutoNum type="arabicPeriod"/>
            </a:pPr>
            <a:r>
              <a:rPr lang="en-IN" sz="4400" b="1" dirty="0" err="1" smtClean="0"/>
              <a:t>ServletRequestAttributeListener</a:t>
            </a:r>
            <a:endParaRPr lang="en-IN" sz="4400" b="1" dirty="0" smtClean="0"/>
          </a:p>
          <a:p>
            <a:pPr marL="514350" indent="-514350">
              <a:buFont typeface="+mj-lt"/>
              <a:buAutoNum type="arabicPeriod"/>
            </a:pPr>
            <a:r>
              <a:rPr lang="en-IN" sz="4400" b="1" dirty="0" err="1" smtClean="0"/>
              <a:t>ServletContextListener</a:t>
            </a:r>
            <a:endParaRPr lang="en-IN" sz="4400" b="1" dirty="0" smtClean="0"/>
          </a:p>
          <a:p>
            <a:pPr marL="514350" indent="-514350">
              <a:buFont typeface="+mj-lt"/>
              <a:buAutoNum type="arabicPeriod"/>
            </a:pPr>
            <a:r>
              <a:rPr lang="en-IN" sz="4400" b="1" dirty="0" err="1" smtClean="0"/>
              <a:t>ServletContextAttributeListener</a:t>
            </a:r>
            <a:endParaRPr lang="en-IN" sz="4400" b="1" dirty="0" smtClean="0"/>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Classes in </a:t>
            </a:r>
            <a:r>
              <a:rPr lang="en-IN" dirty="0" err="1" smtClean="0"/>
              <a:t>javax.servlet</a:t>
            </a:r>
            <a:r>
              <a:rPr lang="en-IN" dirty="0" smtClean="0"/>
              <a:t> package</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There are many classes in </a:t>
            </a:r>
            <a:r>
              <a:rPr lang="en-IN" dirty="0" err="1" smtClean="0"/>
              <a:t>javax.servlet</a:t>
            </a:r>
            <a:r>
              <a:rPr lang="en-IN" dirty="0" smtClean="0"/>
              <a:t> package. They are as follows:</a:t>
            </a:r>
          </a:p>
          <a:p>
            <a:r>
              <a:rPr lang="en-IN" dirty="0" err="1" smtClean="0"/>
              <a:t>GenericServlet</a:t>
            </a:r>
            <a:endParaRPr lang="en-IN" dirty="0" smtClean="0"/>
          </a:p>
          <a:p>
            <a:r>
              <a:rPr lang="en-IN" dirty="0" err="1" smtClean="0"/>
              <a:t>ServletInputStream</a:t>
            </a:r>
            <a:endParaRPr lang="en-IN" dirty="0" smtClean="0"/>
          </a:p>
          <a:p>
            <a:r>
              <a:rPr lang="en-IN" dirty="0" err="1" smtClean="0"/>
              <a:t>ServletOutputStream</a:t>
            </a:r>
            <a:endParaRPr lang="en-IN" dirty="0" smtClean="0"/>
          </a:p>
          <a:p>
            <a:r>
              <a:rPr lang="en-IN" dirty="0" err="1" smtClean="0"/>
              <a:t>ServletRequestWrapper</a:t>
            </a:r>
            <a:endParaRPr lang="en-IN" dirty="0" smtClean="0"/>
          </a:p>
          <a:p>
            <a:r>
              <a:rPr lang="en-IN" dirty="0" err="1" smtClean="0"/>
              <a:t>ServletResponseWrapper</a:t>
            </a:r>
            <a:endParaRPr lang="en-IN" dirty="0" smtClean="0"/>
          </a:p>
          <a:p>
            <a:r>
              <a:rPr lang="en-IN" dirty="0" err="1" smtClean="0"/>
              <a:t>ServletRequestEvent</a:t>
            </a:r>
            <a:endParaRPr lang="en-IN" dirty="0" smtClean="0"/>
          </a:p>
          <a:p>
            <a:r>
              <a:rPr lang="en-IN" dirty="0" err="1" smtClean="0"/>
              <a:t>ServletContextEvent</a:t>
            </a:r>
            <a:endParaRPr lang="en-IN" dirty="0" smtClean="0"/>
          </a:p>
          <a:p>
            <a:r>
              <a:rPr lang="en-IN" dirty="0" err="1" smtClean="0"/>
              <a:t>ServletRequestAttributeEvent</a:t>
            </a:r>
            <a:endParaRPr lang="en-IN" dirty="0" smtClean="0"/>
          </a:p>
          <a:p>
            <a:r>
              <a:rPr lang="en-IN" dirty="0" err="1" smtClean="0"/>
              <a:t>ServletContextAttributeEvent</a:t>
            </a:r>
            <a:endParaRPr lang="en-IN" dirty="0" smtClean="0"/>
          </a:p>
          <a:p>
            <a:r>
              <a:rPr lang="en-IN" dirty="0" err="1" smtClean="0"/>
              <a:t>ServletException</a:t>
            </a:r>
            <a:endParaRPr lang="en-IN" dirty="0" smtClean="0"/>
          </a:p>
          <a:p>
            <a:r>
              <a:rPr lang="en-IN" dirty="0" err="1" smtClean="0"/>
              <a:t>UnavailableException</a:t>
            </a:r>
            <a:endParaRPr lang="en-IN" dirty="0" smtClean="0"/>
          </a:p>
          <a:p>
            <a:endParaRPr lang="en-IN"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Interfaces in </a:t>
            </a:r>
            <a:r>
              <a:rPr lang="en-IN" dirty="0" err="1" smtClean="0"/>
              <a:t>javax.servlet.http</a:t>
            </a:r>
            <a:r>
              <a:rPr lang="en-IN" dirty="0" smtClean="0"/>
              <a:t> package</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There are many interfaces in </a:t>
            </a:r>
            <a:r>
              <a:rPr lang="en-IN" dirty="0" err="1" smtClean="0"/>
              <a:t>javax.servlet.http</a:t>
            </a:r>
            <a:r>
              <a:rPr lang="en-IN" dirty="0" smtClean="0"/>
              <a:t> package. They are as follows:</a:t>
            </a:r>
          </a:p>
          <a:p>
            <a:r>
              <a:rPr lang="en-IN" dirty="0" err="1" smtClean="0"/>
              <a:t>HttpServletRequest</a:t>
            </a:r>
            <a:endParaRPr lang="en-IN" dirty="0" smtClean="0"/>
          </a:p>
          <a:p>
            <a:r>
              <a:rPr lang="en-IN" dirty="0" err="1" smtClean="0"/>
              <a:t>HttpServletResponse</a:t>
            </a:r>
            <a:endParaRPr lang="en-IN" dirty="0" smtClean="0"/>
          </a:p>
          <a:p>
            <a:r>
              <a:rPr lang="en-IN" dirty="0" err="1" smtClean="0"/>
              <a:t>HttpSession</a:t>
            </a:r>
            <a:endParaRPr lang="en-IN" dirty="0" smtClean="0"/>
          </a:p>
          <a:p>
            <a:r>
              <a:rPr lang="en-IN" dirty="0" err="1" smtClean="0"/>
              <a:t>HttpSessionListener</a:t>
            </a:r>
            <a:endParaRPr lang="en-IN" dirty="0" smtClean="0"/>
          </a:p>
          <a:p>
            <a:r>
              <a:rPr lang="en-IN" dirty="0" err="1" smtClean="0"/>
              <a:t>HttpSessionAttributeListener</a:t>
            </a:r>
            <a:endParaRPr lang="en-IN" dirty="0" smtClean="0"/>
          </a:p>
          <a:p>
            <a:r>
              <a:rPr lang="en-IN" dirty="0" err="1" smtClean="0"/>
              <a:t>HttpSessionBindingListener</a:t>
            </a:r>
            <a:endParaRPr lang="en-IN" dirty="0" smtClean="0"/>
          </a:p>
          <a:p>
            <a:r>
              <a:rPr lang="en-IN" dirty="0" err="1" smtClean="0"/>
              <a:t>HttpSessionActivationListener</a:t>
            </a:r>
            <a:endParaRPr lang="en-IN" dirty="0" smtClean="0"/>
          </a:p>
          <a:p>
            <a:r>
              <a:rPr lang="en-IN" dirty="0" err="1" smtClean="0"/>
              <a:t>HttpSessionContext</a:t>
            </a:r>
            <a:r>
              <a:rPr lang="en-IN" dirty="0" smtClean="0"/>
              <a:t> (deprecated now)</a:t>
            </a:r>
          </a:p>
          <a:p>
            <a:endParaRPr lang="en-IN"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dirty="0" smtClean="0"/>
              <a:t>Classes in </a:t>
            </a:r>
            <a:r>
              <a:rPr lang="en-IN" dirty="0" err="1" smtClean="0"/>
              <a:t>javax.servlet.http</a:t>
            </a:r>
            <a:r>
              <a:rPr lang="en-IN" dirty="0" smtClean="0"/>
              <a:t> package</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There are many classes in </a:t>
            </a:r>
            <a:r>
              <a:rPr lang="en-IN" dirty="0" err="1" smtClean="0"/>
              <a:t>javax.servlet.http</a:t>
            </a:r>
            <a:r>
              <a:rPr lang="en-IN" dirty="0" smtClean="0"/>
              <a:t> package. They are as follows:</a:t>
            </a:r>
          </a:p>
          <a:p>
            <a:r>
              <a:rPr lang="en-IN" dirty="0" err="1" smtClean="0"/>
              <a:t>HttpServlet</a:t>
            </a:r>
            <a:endParaRPr lang="en-IN" dirty="0" smtClean="0"/>
          </a:p>
          <a:p>
            <a:r>
              <a:rPr lang="en-IN" dirty="0" smtClean="0"/>
              <a:t>Cookie</a:t>
            </a:r>
          </a:p>
          <a:p>
            <a:r>
              <a:rPr lang="en-IN" dirty="0" err="1" smtClean="0"/>
              <a:t>HttpServletRequestWrapper</a:t>
            </a:r>
            <a:endParaRPr lang="en-IN" dirty="0" smtClean="0"/>
          </a:p>
          <a:p>
            <a:r>
              <a:rPr lang="en-IN" dirty="0" err="1" smtClean="0"/>
              <a:t>HttpServletResponseWrapper</a:t>
            </a:r>
            <a:endParaRPr lang="en-IN" dirty="0" smtClean="0"/>
          </a:p>
          <a:p>
            <a:r>
              <a:rPr lang="en-IN" dirty="0" err="1" smtClean="0"/>
              <a:t>HttpSessionEvent</a:t>
            </a:r>
            <a:endParaRPr lang="en-IN" dirty="0" smtClean="0"/>
          </a:p>
          <a:p>
            <a:r>
              <a:rPr lang="en-IN" dirty="0" err="1" smtClean="0"/>
              <a:t>HttpSessionBindingEvent</a:t>
            </a:r>
            <a:endParaRPr lang="en-IN" dirty="0" smtClean="0"/>
          </a:p>
          <a:p>
            <a:r>
              <a:rPr lang="en-IN" dirty="0" err="1" smtClean="0"/>
              <a:t>HttpUtils</a:t>
            </a:r>
            <a:r>
              <a:rPr lang="en-IN" dirty="0" smtClean="0"/>
              <a:t> (deprecated now)</a:t>
            </a:r>
          </a:p>
          <a:p>
            <a:endParaRPr lang="en-IN"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Servlets</a:t>
            </a:r>
            <a:r>
              <a:rPr lang="en-IN" dirty="0" smtClean="0"/>
              <a:t> Architecture: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618240" y="1752600"/>
            <a:ext cx="8279249" cy="4419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1963" y="165100"/>
            <a:ext cx="8229600" cy="520700"/>
          </a:xfrm>
        </p:spPr>
        <p:txBody>
          <a:bodyPr>
            <a:normAutofit fontScale="90000"/>
          </a:bodyPr>
          <a:lstStyle/>
          <a:p>
            <a:pPr eaLnBrk="1" hangingPunct="1"/>
            <a:r>
              <a:rPr lang="en-US" sz="3400" smtClean="0"/>
              <a:t>Variable and Variable Declaration</a:t>
            </a:r>
          </a:p>
        </p:txBody>
      </p:sp>
      <p:sp>
        <p:nvSpPr>
          <p:cNvPr id="15363" name="Rectangle 3"/>
          <p:cNvSpPr>
            <a:spLocks noGrp="1" noChangeArrowheads="1"/>
          </p:cNvSpPr>
          <p:nvPr>
            <p:ph type="body" idx="1"/>
          </p:nvPr>
        </p:nvSpPr>
        <p:spPr>
          <a:xfrm>
            <a:off x="152400" y="4953000"/>
            <a:ext cx="8721725" cy="1752600"/>
          </a:xfrm>
        </p:spPr>
        <p:txBody>
          <a:bodyPr/>
          <a:lstStyle/>
          <a:p>
            <a:pPr eaLnBrk="1" hangingPunct="1">
              <a:lnSpc>
                <a:spcPct val="80000"/>
              </a:lnSpc>
            </a:pPr>
            <a:r>
              <a:rPr lang="en-US" sz="2000" smtClean="0"/>
              <a:t>Local variable is declared using the keyword 'var'.</a:t>
            </a:r>
          </a:p>
          <a:p>
            <a:pPr eaLnBrk="1" hangingPunct="1">
              <a:lnSpc>
                <a:spcPct val="80000"/>
              </a:lnSpc>
            </a:pPr>
            <a:r>
              <a:rPr lang="en-US" sz="2000" smtClean="0"/>
              <a:t>Dynamic binding – a variable can hold any type of value </a:t>
            </a:r>
          </a:p>
          <a:p>
            <a:pPr eaLnBrk="1" hangingPunct="1">
              <a:lnSpc>
                <a:spcPct val="80000"/>
              </a:lnSpc>
            </a:pPr>
            <a:r>
              <a:rPr lang="en-US" sz="2000" smtClean="0"/>
              <a:t>If a variable is used without being declared, the variable is created automatically.</a:t>
            </a:r>
          </a:p>
          <a:p>
            <a:pPr lvl="1" eaLnBrk="1" hangingPunct="1">
              <a:lnSpc>
                <a:spcPct val="80000"/>
              </a:lnSpc>
            </a:pPr>
            <a:r>
              <a:rPr lang="en-US" sz="1800" smtClean="0"/>
              <a:t>If you misspell a variable name, program will still run (but works incorrectly)</a:t>
            </a:r>
          </a:p>
          <a:p>
            <a:pPr lvl="1" eaLnBrk="1" hangingPunct="1">
              <a:lnSpc>
                <a:spcPct val="80000"/>
              </a:lnSpc>
              <a:buFont typeface="Wingdings" pitchFamily="2" charset="2"/>
              <a:buNone/>
            </a:pPr>
            <a:endParaRPr lang="en-US" sz="1800" smtClean="0"/>
          </a:p>
        </p:txBody>
      </p:sp>
      <p:sp>
        <p:nvSpPr>
          <p:cNvPr id="15364" name="Text Box 4"/>
          <p:cNvSpPr txBox="1">
            <a:spLocks noChangeArrowheads="1"/>
          </p:cNvSpPr>
          <p:nvPr/>
        </p:nvSpPr>
        <p:spPr bwMode="auto">
          <a:xfrm>
            <a:off x="0" y="762000"/>
            <a:ext cx="9144000" cy="3962400"/>
          </a:xfrm>
          <a:prstGeom prst="rect">
            <a:avLst/>
          </a:prstGeom>
          <a:solidFill>
            <a:srgbClr val="FFFFFF"/>
          </a:solidFill>
          <a:ln w="9525">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&lt;head&gt;&lt;script </a:t>
            </a:r>
            <a:r>
              <a:rPr lang="en-US" sz="2000">
                <a:latin typeface="Courier New" pitchFamily="49" charset="0"/>
              </a:rPr>
              <a:t>type="text/javascript"</a:t>
            </a:r>
            <a:r>
              <a:rPr kumimoji="1" lang="en-US" sz="200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sz="2000">
                <a:solidFill>
                  <a:srgbClr val="009900"/>
                </a:solidFill>
                <a:latin typeface="Courier New" pitchFamily="49" charset="0"/>
              </a:rPr>
              <a:t>  // We are in the default scope – the "window" object.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x = 3;	  </a:t>
            </a:r>
            <a:r>
              <a:rPr kumimoji="1" lang="en-US" sz="2000">
                <a:solidFill>
                  <a:srgbClr val="009900"/>
                </a:solidFill>
                <a:latin typeface="Courier New" pitchFamily="49" charset="0"/>
              </a:rPr>
              <a:t>// same as "window.x = 3"</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var y = 4;  </a:t>
            </a:r>
            <a:r>
              <a:rPr kumimoji="1" lang="en-US" sz="2000">
                <a:solidFill>
                  <a:srgbClr val="009900"/>
                </a:solidFill>
                <a:latin typeface="Courier New" pitchFamily="49" charset="0"/>
              </a:rPr>
              <a:t>// same as "y = 4" or "window.y = 4"</a:t>
            </a:r>
          </a:p>
          <a:p>
            <a:pPr eaLnBrk="1" hangingPunct="1">
              <a:lnSpc>
                <a:spcPct val="80000"/>
              </a:lnSpc>
              <a:spcBef>
                <a:spcPct val="20000"/>
              </a:spcBef>
              <a:buClr>
                <a:schemeClr val="hlink"/>
              </a:buClr>
              <a:buSzPct val="70000"/>
              <a:buFont typeface="Wingdings" pitchFamily="2" charset="2"/>
              <a:buNone/>
            </a:pPr>
            <a:endParaRPr kumimoji="1" lang="en-US" sz="2000">
              <a:solidFill>
                <a:srgbClr val="009900"/>
              </a:solidFill>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  </a:t>
            </a:r>
            <a:r>
              <a:rPr kumimoji="1" lang="en-US" sz="2000">
                <a:solidFill>
                  <a:srgbClr val="009900"/>
                </a:solidFill>
                <a:latin typeface="Courier New" pitchFamily="49" charset="0"/>
              </a:rPr>
              <a:t>// Introduce a block to creat a local scope</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x = 0;		// Same as "window.x = 0"</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var y = 1;	// This is a local variable y</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alert("x=" + x + ", y=" + y);  </a:t>
            </a:r>
            <a:r>
              <a:rPr kumimoji="1" lang="en-US" sz="2000">
                <a:solidFill>
                  <a:srgbClr val="009900"/>
                </a:solidFill>
                <a:latin typeface="Courier New" pitchFamily="49" charset="0"/>
              </a:rPr>
              <a:t>// Print x=0, y=4</a:t>
            </a:r>
          </a:p>
          <a:p>
            <a:pPr eaLnBrk="1" hangingPunct="1">
              <a:lnSpc>
                <a:spcPct val="80000"/>
              </a:lnSpc>
              <a:spcBef>
                <a:spcPct val="20000"/>
              </a:spcBef>
              <a:buClr>
                <a:schemeClr val="hlink"/>
              </a:buClr>
              <a:buSzPct val="70000"/>
              <a:buFont typeface="Wingdings" pitchFamily="2" charset="2"/>
              <a:buNone/>
            </a:pPr>
            <a:endParaRPr kumimoji="1" lang="en-US" sz="2000">
              <a:solidFill>
                <a:srgbClr val="009900"/>
              </a:solidFill>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&lt;/script&gt;&lt;/head&gt;</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err="1" smtClean="0"/>
              <a:t>Servlets</a:t>
            </a:r>
            <a:r>
              <a:rPr lang="en-IN" dirty="0" smtClean="0"/>
              <a:t> Tasks:</a:t>
            </a:r>
            <a:br>
              <a:rPr lang="en-IN" dirty="0" smtClean="0"/>
            </a:br>
            <a:endParaRPr lang="en-IN" dirty="0"/>
          </a:p>
        </p:txBody>
      </p:sp>
      <p:sp>
        <p:nvSpPr>
          <p:cNvPr id="3" name="Content Placeholder 2"/>
          <p:cNvSpPr>
            <a:spLocks noGrp="1"/>
          </p:cNvSpPr>
          <p:nvPr>
            <p:ph idx="1"/>
          </p:nvPr>
        </p:nvSpPr>
        <p:spPr>
          <a:xfrm>
            <a:off x="304800" y="685800"/>
            <a:ext cx="8382000" cy="5943600"/>
          </a:xfrm>
        </p:spPr>
        <p:txBody>
          <a:bodyPr>
            <a:normAutofit fontScale="92500" lnSpcReduction="10000"/>
          </a:bodyPr>
          <a:lstStyle/>
          <a:p>
            <a:pPr>
              <a:buNone/>
            </a:pPr>
            <a:r>
              <a:rPr lang="en-IN" dirty="0" err="1" smtClean="0"/>
              <a:t>Servlets</a:t>
            </a:r>
            <a:r>
              <a:rPr lang="en-IN" dirty="0" smtClean="0"/>
              <a:t> perform the following major tasks:</a:t>
            </a:r>
          </a:p>
          <a:p>
            <a:pPr marL="514350" indent="-514350">
              <a:buFont typeface="+mj-lt"/>
              <a:buAutoNum type="arabicPeriod"/>
            </a:pPr>
            <a:r>
              <a:rPr lang="en-IN" dirty="0" smtClean="0"/>
              <a:t>Read the explicit data sent by the clients (browsers). This includes an HTML form on a Web page or it could also come from an applet or a custom HTTP client program.</a:t>
            </a:r>
          </a:p>
          <a:p>
            <a:pPr marL="514350" indent="-514350">
              <a:buFont typeface="+mj-lt"/>
              <a:buAutoNum type="arabicPeriod"/>
            </a:pPr>
            <a:r>
              <a:rPr lang="en-IN" dirty="0" smtClean="0"/>
              <a:t>Read the implicit HTTP request data sent by the clients (browsers). This includes cookies, media types and compression schemes the browser understands, and so forth.</a:t>
            </a:r>
          </a:p>
          <a:p>
            <a:pPr marL="514350" indent="-514350">
              <a:buFont typeface="+mj-lt"/>
              <a:buAutoNum type="arabicPeriod"/>
            </a:pPr>
            <a:r>
              <a:rPr lang="en-IN" dirty="0" smtClean="0"/>
              <a:t>Process the data and generate the results. </a:t>
            </a:r>
          </a:p>
          <a:p>
            <a:pPr marL="514350" indent="-514350">
              <a:buFont typeface="+mj-lt"/>
              <a:buAutoNum type="arabicPeriod"/>
            </a:pPr>
            <a:r>
              <a:rPr lang="en-IN" dirty="0" smtClean="0"/>
              <a:t>This process may require talking to a database,</a:t>
            </a:r>
          </a:p>
          <a:p>
            <a:pPr marL="514350" indent="-514350">
              <a:buNone/>
            </a:pPr>
            <a:r>
              <a:rPr lang="en-IN" dirty="0" smtClean="0"/>
              <a:t>	executing an RMI or CORBA call, invoking a Web service, or computing the response directly.</a:t>
            </a:r>
            <a:endParaRPr lang="en-IN"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lstStyle/>
          <a:p>
            <a:r>
              <a:rPr lang="en-IN" dirty="0" smtClean="0"/>
              <a:t>Send the explicit data (i.e., the document) to the clients (browsers). </a:t>
            </a:r>
          </a:p>
          <a:p>
            <a:r>
              <a:rPr lang="en-IN" dirty="0" smtClean="0"/>
              <a:t>This document can be sent in a variety of formats, including text (HTML or XML), binary (GIF images), Excel, etc.</a:t>
            </a:r>
          </a:p>
          <a:p>
            <a:r>
              <a:rPr lang="en-IN" dirty="0" smtClean="0"/>
              <a:t>Send the implicit HTTP response to the clients (browsers). This includes telling the browsers or other clients what type of document is being returned (e.g., HTML), setting cookies and caching parameters, and other such tasks.</a:t>
            </a:r>
            <a:endParaRPr lang="en-IN"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Servlet</a:t>
            </a:r>
            <a:r>
              <a:rPr lang="en-IN" dirty="0" smtClean="0"/>
              <a:t> Interface</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b="1" dirty="0" err="1" smtClean="0"/>
              <a:t>Servlet</a:t>
            </a:r>
            <a:r>
              <a:rPr lang="en-IN" b="1" dirty="0" smtClean="0"/>
              <a:t> interface</a:t>
            </a:r>
            <a:r>
              <a:rPr lang="en-IN" dirty="0" smtClean="0"/>
              <a:t> provides common behaviour to all the </a:t>
            </a:r>
            <a:r>
              <a:rPr lang="en-IN" dirty="0" err="1" smtClean="0"/>
              <a:t>servlets</a:t>
            </a:r>
            <a:r>
              <a:rPr lang="en-IN" dirty="0" smtClean="0"/>
              <a:t>.</a:t>
            </a:r>
          </a:p>
          <a:p>
            <a:r>
              <a:rPr lang="en-IN" dirty="0" err="1" smtClean="0"/>
              <a:t>Servlet</a:t>
            </a:r>
            <a:r>
              <a:rPr lang="en-IN" dirty="0" smtClean="0"/>
              <a:t> interface needs to be implemented for creating any </a:t>
            </a:r>
            <a:r>
              <a:rPr lang="en-IN" dirty="0" err="1" smtClean="0"/>
              <a:t>servlet</a:t>
            </a:r>
            <a:r>
              <a:rPr lang="en-IN" dirty="0" smtClean="0"/>
              <a:t> (either directly or indirectly). </a:t>
            </a:r>
          </a:p>
          <a:p>
            <a:r>
              <a:rPr lang="en-IN" dirty="0" smtClean="0"/>
              <a:t>It provides 3 life cycle methods that are used </a:t>
            </a:r>
          </a:p>
          <a:p>
            <a:pPr>
              <a:buNone/>
            </a:pPr>
            <a:r>
              <a:rPr lang="en-IN" dirty="0" smtClean="0"/>
              <a:t>	</a:t>
            </a:r>
            <a:r>
              <a:rPr lang="en-IN" dirty="0" smtClean="0">
                <a:solidFill>
                  <a:srgbClr val="FF0000"/>
                </a:solidFill>
              </a:rPr>
              <a:t>1.to initialize the </a:t>
            </a:r>
            <a:r>
              <a:rPr lang="en-IN" dirty="0" err="1" smtClean="0">
                <a:solidFill>
                  <a:srgbClr val="FF0000"/>
                </a:solidFill>
              </a:rPr>
              <a:t>servlet</a:t>
            </a:r>
            <a:r>
              <a:rPr lang="en-IN" dirty="0" smtClean="0">
                <a:solidFill>
                  <a:srgbClr val="FF0000"/>
                </a:solidFill>
              </a:rPr>
              <a:t>,</a:t>
            </a:r>
          </a:p>
          <a:p>
            <a:pPr>
              <a:buNone/>
            </a:pPr>
            <a:r>
              <a:rPr lang="en-IN" dirty="0" smtClean="0">
                <a:solidFill>
                  <a:srgbClr val="FF0000"/>
                </a:solidFill>
              </a:rPr>
              <a:t>	2. to service the requests, and </a:t>
            </a:r>
          </a:p>
          <a:p>
            <a:pPr>
              <a:buNone/>
            </a:pPr>
            <a:r>
              <a:rPr lang="en-IN" dirty="0" smtClean="0">
                <a:solidFill>
                  <a:srgbClr val="FF0000"/>
                </a:solidFill>
              </a:rPr>
              <a:t>	3.to destroy the </a:t>
            </a:r>
            <a:r>
              <a:rPr lang="en-IN" dirty="0" err="1" smtClean="0">
                <a:solidFill>
                  <a:srgbClr val="FF0000"/>
                </a:solidFill>
              </a:rPr>
              <a:t>servlet</a:t>
            </a:r>
            <a:r>
              <a:rPr lang="en-IN" dirty="0" smtClean="0">
                <a:solidFill>
                  <a:srgbClr val="FF0000"/>
                </a:solidFill>
              </a:rPr>
              <a:t> and 2 non-life cycle methods.</a:t>
            </a:r>
          </a:p>
          <a:p>
            <a:endParaRPr lang="en-IN"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Methods of </a:t>
            </a:r>
            <a:r>
              <a:rPr lang="en-IN" dirty="0" err="1" smtClean="0"/>
              <a:t>Servlet</a:t>
            </a:r>
            <a:r>
              <a:rPr lang="en-IN" dirty="0" smtClean="0"/>
              <a:t> interface</a:t>
            </a:r>
            <a:br>
              <a:rPr lang="en-IN" dirty="0" smtClean="0"/>
            </a:br>
            <a:endParaRPr lang="en-IN" dirty="0"/>
          </a:p>
        </p:txBody>
      </p:sp>
      <p:sp>
        <p:nvSpPr>
          <p:cNvPr id="3" name="Content Placeholder 2"/>
          <p:cNvSpPr>
            <a:spLocks noGrp="1"/>
          </p:cNvSpPr>
          <p:nvPr>
            <p:ph idx="1"/>
          </p:nvPr>
        </p:nvSpPr>
        <p:spPr>
          <a:xfrm>
            <a:off x="228600" y="838200"/>
            <a:ext cx="8458200" cy="5791200"/>
          </a:xfrm>
        </p:spPr>
        <p:txBody>
          <a:bodyPr/>
          <a:lstStyle/>
          <a:p>
            <a:r>
              <a:rPr lang="en-IN" sz="2800" dirty="0" smtClean="0"/>
              <a:t>There are 5 methods in </a:t>
            </a:r>
            <a:r>
              <a:rPr lang="en-IN" sz="2800" dirty="0" err="1" smtClean="0"/>
              <a:t>Servlet</a:t>
            </a:r>
            <a:r>
              <a:rPr lang="en-IN" sz="2800" dirty="0" smtClean="0"/>
              <a:t> interface. The init, service and destroy are the life cycle methods of </a:t>
            </a:r>
            <a:r>
              <a:rPr lang="en-IN" sz="2800" dirty="0" err="1" smtClean="0"/>
              <a:t>servlet</a:t>
            </a:r>
            <a:r>
              <a:rPr lang="en-IN" sz="2800" dirty="0" smtClean="0"/>
              <a:t>. These are invoked by the web container.</a:t>
            </a:r>
          </a:p>
          <a:p>
            <a:endParaRPr lang="en-IN" dirty="0" smtClean="0"/>
          </a:p>
          <a:p>
            <a:endParaRPr lang="en-IN" dirty="0"/>
          </a:p>
        </p:txBody>
      </p:sp>
      <p:graphicFrame>
        <p:nvGraphicFramePr>
          <p:cNvPr id="4" name="Table 3"/>
          <p:cNvGraphicFramePr>
            <a:graphicFrameLocks noGrp="1"/>
          </p:cNvGraphicFramePr>
          <p:nvPr/>
        </p:nvGraphicFramePr>
        <p:xfrm>
          <a:off x="228600" y="2286000"/>
          <a:ext cx="8686800" cy="4343402"/>
        </p:xfrm>
        <a:graphic>
          <a:graphicData uri="http://schemas.openxmlformats.org/drawingml/2006/table">
            <a:tbl>
              <a:tblPr firstRow="1" bandRow="1">
                <a:tableStyleId>{5C22544A-7EE6-4342-B048-85BDC9FD1C3A}</a:tableStyleId>
              </a:tblPr>
              <a:tblGrid>
                <a:gridCol w="3286897"/>
                <a:gridCol w="5399903"/>
              </a:tblGrid>
              <a:tr h="621879">
                <a:tc>
                  <a:txBody>
                    <a:bodyPr/>
                    <a:lstStyle/>
                    <a:p>
                      <a:pPr algn="l" fontAlgn="t"/>
                      <a:r>
                        <a:rPr lang="en-IN" sz="1400" dirty="0" smtClean="0">
                          <a:solidFill>
                            <a:srgbClr val="000000"/>
                          </a:solidFill>
                          <a:latin typeface="times new roman"/>
                        </a:rPr>
                        <a:t>Method</a:t>
                      </a:r>
                      <a:endParaRPr lang="en-IN" sz="1400" dirty="0">
                        <a:solidFill>
                          <a:srgbClr val="000000"/>
                        </a:solidFill>
                        <a:latin typeface="times new roman"/>
                      </a:endParaRPr>
                    </a:p>
                  </a:txBody>
                  <a:tcPr marL="114300" marR="114300" marT="114300" marB="114300"/>
                </a:tc>
                <a:tc>
                  <a:txBody>
                    <a:bodyPr/>
                    <a:lstStyle/>
                    <a:p>
                      <a:pPr algn="l" fontAlgn="t"/>
                      <a:r>
                        <a:rPr lang="en-IN" sz="1400">
                          <a:solidFill>
                            <a:srgbClr val="000000"/>
                          </a:solidFill>
                          <a:latin typeface="times new roman"/>
                        </a:rPr>
                        <a:t>Description</a:t>
                      </a:r>
                    </a:p>
                  </a:txBody>
                  <a:tcPr marL="114300" marR="114300" marT="114300" marB="114300"/>
                </a:tc>
              </a:tr>
              <a:tr h="648706">
                <a:tc>
                  <a:txBody>
                    <a:bodyPr/>
                    <a:lstStyle/>
                    <a:p>
                      <a:pPr algn="just" fontAlgn="t"/>
                      <a:r>
                        <a:rPr lang="en-IN" sz="1400" b="1" i="0" dirty="0">
                          <a:solidFill>
                            <a:srgbClr val="000000"/>
                          </a:solidFill>
                          <a:latin typeface="verdana"/>
                        </a:rPr>
                        <a:t>public void init(</a:t>
                      </a:r>
                      <a:r>
                        <a:rPr lang="en-IN" sz="1400" b="1" i="0" dirty="0" err="1">
                          <a:solidFill>
                            <a:srgbClr val="000000"/>
                          </a:solidFill>
                          <a:latin typeface="verdana"/>
                        </a:rPr>
                        <a:t>ServletConfig</a:t>
                      </a:r>
                      <a:r>
                        <a:rPr lang="en-IN" sz="1400" b="1" i="0" dirty="0">
                          <a:solidFill>
                            <a:srgbClr val="000000"/>
                          </a:solidFill>
                          <a:latin typeface="verdana"/>
                        </a:rPr>
                        <a:t> </a:t>
                      </a:r>
                      <a:r>
                        <a:rPr lang="en-IN" sz="1400" b="1" i="0" dirty="0" err="1">
                          <a:solidFill>
                            <a:srgbClr val="000000"/>
                          </a:solidFill>
                          <a:latin typeface="verdana"/>
                        </a:rPr>
                        <a:t>config</a:t>
                      </a:r>
                      <a:r>
                        <a:rPr lang="en-IN" sz="1400" b="1" i="0" dirty="0">
                          <a:solidFill>
                            <a:srgbClr val="000000"/>
                          </a:solidFill>
                          <a:latin typeface="verdana"/>
                        </a:rPr>
                        <a:t>)</a:t>
                      </a:r>
                      <a:endParaRPr lang="en-IN" sz="1400" b="0" i="0" dirty="0">
                        <a:solidFill>
                          <a:srgbClr val="000000"/>
                        </a:solidFill>
                        <a:latin typeface="verdana"/>
                      </a:endParaRPr>
                    </a:p>
                  </a:txBody>
                  <a:tcPr marL="76200" marR="76200" marT="76200" marB="76200"/>
                </a:tc>
                <a:tc>
                  <a:txBody>
                    <a:bodyPr/>
                    <a:lstStyle/>
                    <a:p>
                      <a:pPr algn="just" fontAlgn="t"/>
                      <a:r>
                        <a:rPr lang="en-IN" sz="1400" b="0" i="0" dirty="0">
                          <a:solidFill>
                            <a:srgbClr val="000000"/>
                          </a:solidFill>
                          <a:latin typeface="verdana"/>
                        </a:rPr>
                        <a:t>initializes the </a:t>
                      </a:r>
                      <a:r>
                        <a:rPr lang="en-IN" sz="1400" b="0" i="0" dirty="0" err="1">
                          <a:solidFill>
                            <a:srgbClr val="000000"/>
                          </a:solidFill>
                          <a:latin typeface="verdana"/>
                        </a:rPr>
                        <a:t>servlet</a:t>
                      </a:r>
                      <a:r>
                        <a:rPr lang="en-IN" sz="1400" b="0" i="0" dirty="0">
                          <a:solidFill>
                            <a:srgbClr val="000000"/>
                          </a:solidFill>
                          <a:latin typeface="verdana"/>
                        </a:rPr>
                        <a:t>. It is the life cycle method of </a:t>
                      </a:r>
                      <a:r>
                        <a:rPr lang="en-IN" sz="1400" b="0" i="0" dirty="0" err="1">
                          <a:solidFill>
                            <a:srgbClr val="000000"/>
                          </a:solidFill>
                          <a:latin typeface="verdana"/>
                        </a:rPr>
                        <a:t>servlet</a:t>
                      </a:r>
                      <a:r>
                        <a:rPr lang="en-IN" sz="1400" b="0" i="0" dirty="0">
                          <a:solidFill>
                            <a:srgbClr val="000000"/>
                          </a:solidFill>
                          <a:latin typeface="verdana"/>
                        </a:rPr>
                        <a:t> and invoked by the web container only once.</a:t>
                      </a:r>
                    </a:p>
                  </a:txBody>
                  <a:tcPr marL="76200" marR="76200" marT="76200" marB="76200"/>
                </a:tc>
              </a:tr>
              <a:tr h="1126699">
                <a:tc>
                  <a:txBody>
                    <a:bodyPr/>
                    <a:lstStyle/>
                    <a:p>
                      <a:pPr algn="just" fontAlgn="t"/>
                      <a:r>
                        <a:rPr lang="fr-FR" sz="1400" b="1" i="0">
                          <a:solidFill>
                            <a:srgbClr val="000000"/>
                          </a:solidFill>
                          <a:latin typeface="verdana"/>
                        </a:rPr>
                        <a:t>public void service(ServletRequest request,ServletResponse response)</a:t>
                      </a:r>
                      <a:endParaRPr lang="fr-FR" sz="1400" b="0" i="0">
                        <a:solidFill>
                          <a:srgbClr val="000000"/>
                        </a:solidFill>
                        <a:latin typeface="verdana"/>
                      </a:endParaRPr>
                    </a:p>
                  </a:txBody>
                  <a:tcPr marL="76200" marR="76200" marT="76200" marB="76200"/>
                </a:tc>
                <a:tc>
                  <a:txBody>
                    <a:bodyPr/>
                    <a:lstStyle/>
                    <a:p>
                      <a:pPr algn="just" fontAlgn="t"/>
                      <a:r>
                        <a:rPr lang="en-IN" sz="1400" b="0" i="0" dirty="0">
                          <a:solidFill>
                            <a:srgbClr val="000000"/>
                          </a:solidFill>
                          <a:latin typeface="verdana"/>
                        </a:rPr>
                        <a:t>provides response for the incoming request. It is invoked at each request by the web container.</a:t>
                      </a:r>
                    </a:p>
                  </a:txBody>
                  <a:tcPr marL="76200" marR="76200" marT="76200" marB="76200"/>
                </a:tc>
              </a:tr>
              <a:tr h="648706">
                <a:tc>
                  <a:txBody>
                    <a:bodyPr/>
                    <a:lstStyle/>
                    <a:p>
                      <a:pPr algn="just" fontAlgn="t"/>
                      <a:r>
                        <a:rPr lang="en-IN" sz="1400" b="1" i="0">
                          <a:solidFill>
                            <a:srgbClr val="000000"/>
                          </a:solidFill>
                          <a:latin typeface="verdana"/>
                        </a:rPr>
                        <a:t>public void destroy()</a:t>
                      </a:r>
                      <a:endParaRPr lang="en-IN" sz="1400" b="0" i="0">
                        <a:solidFill>
                          <a:srgbClr val="000000"/>
                        </a:solidFill>
                        <a:latin typeface="verdana"/>
                      </a:endParaRPr>
                    </a:p>
                  </a:txBody>
                  <a:tcPr marL="76200" marR="76200" marT="76200" marB="76200"/>
                </a:tc>
                <a:tc>
                  <a:txBody>
                    <a:bodyPr/>
                    <a:lstStyle/>
                    <a:p>
                      <a:pPr algn="just" fontAlgn="t"/>
                      <a:r>
                        <a:rPr lang="en-IN" sz="1400" b="0" i="0" smtClean="0">
                          <a:solidFill>
                            <a:srgbClr val="000000"/>
                          </a:solidFill>
                          <a:latin typeface="verdana"/>
                        </a:rPr>
                        <a:t>It is </a:t>
                      </a:r>
                      <a:r>
                        <a:rPr lang="en-IN" sz="1400" b="0" i="0" dirty="0">
                          <a:solidFill>
                            <a:srgbClr val="000000"/>
                          </a:solidFill>
                          <a:latin typeface="verdana"/>
                        </a:rPr>
                        <a:t>invoked only once and indicates that </a:t>
                      </a:r>
                      <a:r>
                        <a:rPr lang="en-IN" sz="1400" b="0" i="0" dirty="0" err="1">
                          <a:solidFill>
                            <a:srgbClr val="000000"/>
                          </a:solidFill>
                          <a:latin typeface="verdana"/>
                        </a:rPr>
                        <a:t>servlet</a:t>
                      </a:r>
                      <a:r>
                        <a:rPr lang="en-IN" sz="1400" b="0" i="0" dirty="0">
                          <a:solidFill>
                            <a:srgbClr val="000000"/>
                          </a:solidFill>
                          <a:latin typeface="verdana"/>
                        </a:rPr>
                        <a:t> is being destroyed.</a:t>
                      </a:r>
                    </a:p>
                  </a:txBody>
                  <a:tcPr marL="76200" marR="76200" marT="76200" marB="76200"/>
                </a:tc>
              </a:tr>
              <a:tr h="648706">
                <a:tc>
                  <a:txBody>
                    <a:bodyPr/>
                    <a:lstStyle/>
                    <a:p>
                      <a:pPr algn="just" fontAlgn="t"/>
                      <a:r>
                        <a:rPr lang="en-IN" sz="1400" b="1" i="0">
                          <a:solidFill>
                            <a:srgbClr val="000000"/>
                          </a:solidFill>
                          <a:latin typeface="verdana"/>
                        </a:rPr>
                        <a:t>public ServletConfig getServletConfig()</a:t>
                      </a:r>
                      <a:endParaRPr lang="en-IN" sz="1400" b="0" i="0">
                        <a:solidFill>
                          <a:srgbClr val="000000"/>
                        </a:solidFill>
                        <a:latin typeface="verdana"/>
                      </a:endParaRPr>
                    </a:p>
                  </a:txBody>
                  <a:tcPr marL="76200" marR="76200" marT="76200" marB="76200"/>
                </a:tc>
                <a:tc>
                  <a:txBody>
                    <a:bodyPr/>
                    <a:lstStyle/>
                    <a:p>
                      <a:pPr algn="just" fontAlgn="t"/>
                      <a:r>
                        <a:rPr lang="en-IN" sz="1400" b="0" i="0" dirty="0">
                          <a:solidFill>
                            <a:srgbClr val="000000"/>
                          </a:solidFill>
                          <a:latin typeface="verdana"/>
                        </a:rPr>
                        <a:t>returns the object of </a:t>
                      </a:r>
                      <a:r>
                        <a:rPr lang="en-IN" sz="1400" b="0" i="0" dirty="0" err="1">
                          <a:solidFill>
                            <a:srgbClr val="000000"/>
                          </a:solidFill>
                          <a:latin typeface="verdana"/>
                        </a:rPr>
                        <a:t>ServletConfig</a:t>
                      </a:r>
                      <a:r>
                        <a:rPr lang="en-IN" sz="1400" b="0" i="0" dirty="0">
                          <a:solidFill>
                            <a:srgbClr val="000000"/>
                          </a:solidFill>
                          <a:latin typeface="verdana"/>
                        </a:rPr>
                        <a:t>.</a:t>
                      </a:r>
                    </a:p>
                  </a:txBody>
                  <a:tcPr marL="76200" marR="76200" marT="76200" marB="76200"/>
                </a:tc>
              </a:tr>
              <a:tr h="648706">
                <a:tc>
                  <a:txBody>
                    <a:bodyPr/>
                    <a:lstStyle/>
                    <a:p>
                      <a:pPr algn="just" fontAlgn="t"/>
                      <a:r>
                        <a:rPr lang="en-IN" sz="1400" b="1" i="0">
                          <a:solidFill>
                            <a:srgbClr val="000000"/>
                          </a:solidFill>
                          <a:latin typeface="verdana"/>
                        </a:rPr>
                        <a:t>public String getServletInfo()</a:t>
                      </a:r>
                      <a:endParaRPr lang="en-IN" sz="1400" b="0" i="0">
                        <a:solidFill>
                          <a:srgbClr val="000000"/>
                        </a:solidFill>
                        <a:latin typeface="verdana"/>
                      </a:endParaRPr>
                    </a:p>
                  </a:txBody>
                  <a:tcPr marL="76200" marR="76200" marT="76200" marB="76200"/>
                </a:tc>
                <a:tc>
                  <a:txBody>
                    <a:bodyPr/>
                    <a:lstStyle/>
                    <a:p>
                      <a:pPr algn="just" fontAlgn="t"/>
                      <a:r>
                        <a:rPr lang="en-IN" sz="1400" b="0" i="0" dirty="0">
                          <a:solidFill>
                            <a:srgbClr val="000000"/>
                          </a:solidFill>
                          <a:latin typeface="verdana"/>
                        </a:rPr>
                        <a:t>returns information about </a:t>
                      </a:r>
                      <a:r>
                        <a:rPr lang="en-IN" sz="1400" b="0" i="0" dirty="0" err="1">
                          <a:solidFill>
                            <a:srgbClr val="000000"/>
                          </a:solidFill>
                          <a:latin typeface="verdana"/>
                        </a:rPr>
                        <a:t>servlet</a:t>
                      </a:r>
                      <a:r>
                        <a:rPr lang="en-IN" sz="1400" b="0" i="0" dirty="0">
                          <a:solidFill>
                            <a:srgbClr val="000000"/>
                          </a:solidFill>
                          <a:latin typeface="verdana"/>
                        </a:rPr>
                        <a:t> such as writer, copyright, version etc.</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100" dirty="0" err="1" smtClean="0"/>
              <a:t>Servlet</a:t>
            </a:r>
            <a:r>
              <a:rPr lang="en-IN" sz="3100" dirty="0" smtClean="0"/>
              <a:t> Example by implementing </a:t>
            </a:r>
            <a:r>
              <a:rPr lang="en-IN" sz="3100" dirty="0" err="1" smtClean="0"/>
              <a:t>Servlet</a:t>
            </a:r>
            <a:r>
              <a:rPr lang="en-IN" sz="3100" dirty="0" smtClean="0"/>
              <a:t> interface</a:t>
            </a:r>
            <a:r>
              <a:rPr lang="en-IN" dirty="0" smtClean="0"/>
              <a:t/>
            </a:r>
            <a:br>
              <a:rPr lang="en-IN" dirty="0" smtClean="0"/>
            </a:br>
            <a:endParaRPr lang="en-IN" dirty="0"/>
          </a:p>
        </p:txBody>
      </p:sp>
      <p:sp>
        <p:nvSpPr>
          <p:cNvPr id="3" name="Content Placeholder 2"/>
          <p:cNvSpPr>
            <a:spLocks noGrp="1"/>
          </p:cNvSpPr>
          <p:nvPr>
            <p:ph idx="1"/>
          </p:nvPr>
        </p:nvSpPr>
        <p:spPr>
          <a:xfrm>
            <a:off x="228600" y="533400"/>
            <a:ext cx="8686800" cy="6096000"/>
          </a:xfrm>
        </p:spPr>
        <p:txBody>
          <a:bodyPr>
            <a:normAutofit/>
          </a:bodyPr>
          <a:lstStyle/>
          <a:p>
            <a:pPr>
              <a:buNone/>
            </a:pPr>
            <a:r>
              <a:rPr lang="en-IN" sz="2000" b="1" dirty="0" smtClean="0"/>
              <a:t>import</a:t>
            </a:r>
            <a:r>
              <a:rPr lang="en-IN" sz="2000" dirty="0" smtClean="0"/>
              <a:t> java.io.*;  </a:t>
            </a:r>
          </a:p>
          <a:p>
            <a:pPr>
              <a:buNone/>
            </a:pPr>
            <a:r>
              <a:rPr lang="en-IN" sz="2000" b="1" dirty="0" smtClean="0"/>
              <a:t>import</a:t>
            </a:r>
            <a:r>
              <a:rPr lang="en-IN" sz="2000" dirty="0" smtClean="0"/>
              <a:t> </a:t>
            </a:r>
            <a:r>
              <a:rPr lang="en-IN" sz="2000" dirty="0" err="1" smtClean="0"/>
              <a:t>javax.servlet</a:t>
            </a:r>
            <a:r>
              <a:rPr lang="en-IN" sz="2000" dirty="0" smtClean="0"/>
              <a:t>.*;  </a:t>
            </a:r>
          </a:p>
          <a:p>
            <a:pPr>
              <a:buNone/>
            </a:pPr>
            <a:r>
              <a:rPr lang="en-IN" sz="2000" b="1" dirty="0" smtClean="0"/>
              <a:t>public</a:t>
            </a:r>
            <a:r>
              <a:rPr lang="en-IN" sz="2000" dirty="0" smtClean="0"/>
              <a:t> </a:t>
            </a:r>
            <a:r>
              <a:rPr lang="en-IN" sz="2000" b="1" dirty="0" smtClean="0"/>
              <a:t>class</a:t>
            </a:r>
            <a:r>
              <a:rPr lang="en-IN" sz="2000" dirty="0" smtClean="0"/>
              <a:t> First </a:t>
            </a:r>
            <a:r>
              <a:rPr lang="en-IN" sz="2000" b="1" dirty="0" smtClean="0"/>
              <a:t>implements</a:t>
            </a:r>
            <a:r>
              <a:rPr lang="en-IN" sz="2000" dirty="0" smtClean="0"/>
              <a:t> </a:t>
            </a:r>
            <a:r>
              <a:rPr lang="en-IN" sz="2000" dirty="0" err="1" smtClean="0"/>
              <a:t>Servlet</a:t>
            </a:r>
            <a:r>
              <a:rPr lang="en-IN" sz="2000" dirty="0" smtClean="0"/>
              <a:t>{  </a:t>
            </a:r>
          </a:p>
          <a:p>
            <a:pPr>
              <a:buNone/>
            </a:pPr>
            <a:r>
              <a:rPr lang="en-IN" sz="2000" dirty="0" err="1" smtClean="0"/>
              <a:t>ServletConfig</a:t>
            </a:r>
            <a:r>
              <a:rPr lang="en-IN" sz="2000" dirty="0" smtClean="0"/>
              <a:t> </a:t>
            </a:r>
            <a:r>
              <a:rPr lang="en-IN" sz="2000" dirty="0" err="1" smtClean="0"/>
              <a:t>config</a:t>
            </a:r>
            <a:r>
              <a:rPr lang="en-IN" sz="2000" dirty="0" smtClean="0"/>
              <a:t>=</a:t>
            </a:r>
            <a:r>
              <a:rPr lang="en-IN" sz="2000" b="1" dirty="0" smtClean="0"/>
              <a:t>null</a:t>
            </a:r>
            <a:r>
              <a:rPr lang="en-IN" sz="2000" dirty="0" smtClean="0"/>
              <a:t>;  </a:t>
            </a:r>
          </a:p>
          <a:p>
            <a:pPr>
              <a:buNone/>
            </a:pPr>
            <a:r>
              <a:rPr lang="en-IN" sz="2000" b="1" dirty="0" smtClean="0"/>
              <a:t>public</a:t>
            </a:r>
            <a:r>
              <a:rPr lang="en-IN" sz="2000" dirty="0" smtClean="0"/>
              <a:t> </a:t>
            </a:r>
            <a:r>
              <a:rPr lang="en-IN" sz="2000" b="1" dirty="0" smtClean="0"/>
              <a:t>void</a:t>
            </a:r>
            <a:r>
              <a:rPr lang="en-IN" sz="2000" dirty="0" smtClean="0"/>
              <a:t> init(</a:t>
            </a:r>
            <a:r>
              <a:rPr lang="en-IN" sz="2000" dirty="0" err="1" smtClean="0"/>
              <a:t>ServletConfig</a:t>
            </a:r>
            <a:r>
              <a:rPr lang="en-IN" sz="2000" dirty="0" smtClean="0"/>
              <a:t> </a:t>
            </a:r>
            <a:r>
              <a:rPr lang="en-IN" sz="2000" dirty="0" err="1" smtClean="0"/>
              <a:t>config</a:t>
            </a:r>
            <a:r>
              <a:rPr lang="en-IN" sz="2000" dirty="0" smtClean="0"/>
              <a:t>){  </a:t>
            </a:r>
          </a:p>
          <a:p>
            <a:pPr>
              <a:buNone/>
            </a:pPr>
            <a:r>
              <a:rPr lang="en-IN" sz="2000" b="1" dirty="0" err="1" smtClean="0"/>
              <a:t>this</a:t>
            </a:r>
            <a:r>
              <a:rPr lang="en-IN" sz="2000" dirty="0" err="1" smtClean="0"/>
              <a:t>.config</a:t>
            </a:r>
            <a:r>
              <a:rPr lang="en-IN" sz="2000" dirty="0" smtClean="0"/>
              <a:t>=</a:t>
            </a:r>
            <a:r>
              <a:rPr lang="en-IN" sz="2000" dirty="0" err="1" smtClean="0"/>
              <a:t>config</a:t>
            </a:r>
            <a:r>
              <a:rPr lang="en-IN" sz="2000" dirty="0" smtClean="0"/>
              <a:t>;  </a:t>
            </a:r>
          </a:p>
          <a:p>
            <a:pPr>
              <a:buNone/>
            </a:pPr>
            <a:r>
              <a:rPr lang="en-IN" sz="2000" dirty="0" err="1" smtClean="0"/>
              <a:t>System.out.println</a:t>
            </a:r>
            <a:r>
              <a:rPr lang="en-IN" sz="2000" dirty="0" smtClean="0"/>
              <a:t>("</a:t>
            </a:r>
            <a:r>
              <a:rPr lang="en-IN" sz="2000" dirty="0" err="1" smtClean="0"/>
              <a:t>servlet</a:t>
            </a:r>
            <a:r>
              <a:rPr lang="en-IN" sz="2000" dirty="0" smtClean="0"/>
              <a:t> is initialized");  </a:t>
            </a:r>
          </a:p>
          <a:p>
            <a:pPr>
              <a:buNone/>
            </a:pPr>
            <a:r>
              <a:rPr lang="en-IN" sz="2000" dirty="0" smtClean="0"/>
              <a:t>}  </a:t>
            </a:r>
          </a:p>
          <a:p>
            <a:pPr>
              <a:buNone/>
            </a:pPr>
            <a:r>
              <a:rPr lang="en-IN" sz="2000" b="1" dirty="0" smtClean="0"/>
              <a:t>public</a:t>
            </a:r>
            <a:r>
              <a:rPr lang="en-IN" sz="2000" dirty="0" smtClean="0"/>
              <a:t> </a:t>
            </a:r>
            <a:r>
              <a:rPr lang="en-IN" sz="2000" b="1" dirty="0" smtClean="0"/>
              <a:t>void</a:t>
            </a:r>
            <a:r>
              <a:rPr lang="en-IN" sz="2000" dirty="0" smtClean="0"/>
              <a:t> service(</a:t>
            </a:r>
            <a:r>
              <a:rPr lang="en-IN" sz="2000" dirty="0" err="1" smtClean="0"/>
              <a:t>ServletRequest</a:t>
            </a:r>
            <a:r>
              <a:rPr lang="en-IN" sz="2000" dirty="0" smtClean="0"/>
              <a:t> </a:t>
            </a:r>
            <a:r>
              <a:rPr lang="en-IN" sz="2000" dirty="0" err="1" smtClean="0"/>
              <a:t>req,ServletResponse</a:t>
            </a:r>
            <a:r>
              <a:rPr lang="en-IN" sz="2000" dirty="0" smtClean="0"/>
              <a:t> res)  </a:t>
            </a:r>
          </a:p>
          <a:p>
            <a:pPr>
              <a:buNone/>
            </a:pPr>
            <a:r>
              <a:rPr lang="en-IN" sz="2000" b="1" dirty="0" smtClean="0"/>
              <a:t>throws</a:t>
            </a:r>
            <a:r>
              <a:rPr lang="en-IN" sz="2000" dirty="0" smtClean="0"/>
              <a:t> </a:t>
            </a:r>
            <a:r>
              <a:rPr lang="en-IN" sz="2000" dirty="0" err="1" smtClean="0"/>
              <a:t>IOException,ServletException</a:t>
            </a:r>
            <a:r>
              <a:rPr lang="en-IN" sz="2000" dirty="0" smtClean="0"/>
              <a:t>{  </a:t>
            </a:r>
          </a:p>
          <a:p>
            <a:pPr>
              <a:buNone/>
            </a:pPr>
            <a:r>
              <a:rPr lang="en-IN" sz="2000" dirty="0" smtClean="0"/>
              <a:t>  </a:t>
            </a:r>
            <a:r>
              <a:rPr lang="en-IN" sz="2000" dirty="0" err="1" smtClean="0"/>
              <a:t>res.setContentType</a:t>
            </a:r>
            <a:r>
              <a:rPr lang="en-IN" sz="2000" dirty="0" smtClean="0"/>
              <a:t>("text/html");  </a:t>
            </a:r>
          </a:p>
          <a:p>
            <a:pPr>
              <a:buNone/>
            </a:pPr>
            <a:r>
              <a:rPr lang="en-IN" sz="2000" dirty="0" smtClean="0"/>
              <a:t>  </a:t>
            </a:r>
            <a:r>
              <a:rPr lang="en-IN" sz="2000" dirty="0" err="1" smtClean="0"/>
              <a:t>PrintWriter</a:t>
            </a:r>
            <a:r>
              <a:rPr lang="en-IN" sz="2000" dirty="0" smtClean="0"/>
              <a:t> out=</a:t>
            </a:r>
            <a:r>
              <a:rPr lang="en-IN" sz="2000" dirty="0" err="1" smtClean="0"/>
              <a:t>res.getWriter</a:t>
            </a:r>
            <a:r>
              <a:rPr lang="en-IN" sz="2000" dirty="0" smtClean="0"/>
              <a:t>();  </a:t>
            </a:r>
          </a:p>
          <a:p>
            <a:pPr>
              <a:buNone/>
            </a:pPr>
            <a:r>
              <a:rPr lang="en-IN" sz="2000" dirty="0" err="1" smtClean="0"/>
              <a:t>out.print</a:t>
            </a:r>
            <a:r>
              <a:rPr lang="en-IN" sz="2000" dirty="0" smtClean="0"/>
              <a:t>("&lt;html&gt;&lt;body&gt;");  </a:t>
            </a:r>
          </a:p>
          <a:p>
            <a:pPr>
              <a:buNone/>
            </a:pPr>
            <a:r>
              <a:rPr lang="en-IN" sz="2000" dirty="0" err="1" smtClean="0"/>
              <a:t>out.print</a:t>
            </a:r>
            <a:r>
              <a:rPr lang="en-IN" sz="2000" dirty="0" smtClean="0"/>
              <a:t>("&lt;b&gt;hello simple </a:t>
            </a:r>
            <a:r>
              <a:rPr lang="en-IN" sz="2000" dirty="0" err="1" smtClean="0"/>
              <a:t>servlet</a:t>
            </a:r>
            <a:r>
              <a:rPr lang="en-IN" sz="2000" dirty="0" smtClean="0"/>
              <a:t>&lt;/b&gt;");  </a:t>
            </a:r>
          </a:p>
          <a:p>
            <a:pPr>
              <a:buNone/>
            </a:pPr>
            <a:r>
              <a:rPr lang="en-IN" sz="2000" dirty="0" err="1" smtClean="0"/>
              <a:t>out.print</a:t>
            </a:r>
            <a:r>
              <a:rPr lang="en-IN" sz="2000" dirty="0" smtClean="0"/>
              <a:t>("&lt;/body&gt;&lt;/html&gt;"); </a:t>
            </a:r>
          </a:p>
          <a:p>
            <a:pPr>
              <a:buNone/>
            </a:pPr>
            <a:endParaRPr lang="en-IN" sz="2000" dirty="0" smtClean="0"/>
          </a:p>
          <a:p>
            <a:endParaRPr lang="en-IN"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248400"/>
          </a:xfrm>
        </p:spPr>
        <p:txBody>
          <a:bodyPr/>
          <a:lstStyle/>
          <a:p>
            <a:pPr>
              <a:buNone/>
            </a:pPr>
            <a:r>
              <a:rPr lang="en-IN" sz="2400" dirty="0" smtClean="0"/>
              <a:t>}  </a:t>
            </a:r>
          </a:p>
          <a:p>
            <a:pPr>
              <a:buNone/>
            </a:pPr>
            <a:r>
              <a:rPr lang="en-IN" sz="2400" b="1" dirty="0" smtClean="0"/>
              <a:t>public</a:t>
            </a:r>
            <a:r>
              <a:rPr lang="en-IN" sz="2400" dirty="0" smtClean="0"/>
              <a:t> </a:t>
            </a:r>
            <a:r>
              <a:rPr lang="en-IN" sz="2400" b="1" dirty="0" smtClean="0"/>
              <a:t>void</a:t>
            </a:r>
            <a:r>
              <a:rPr lang="en-IN" sz="2400" dirty="0" smtClean="0"/>
              <a:t> destroy(){</a:t>
            </a:r>
            <a:r>
              <a:rPr lang="en-IN" sz="2400" dirty="0" err="1" smtClean="0"/>
              <a:t>System.out.println</a:t>
            </a:r>
            <a:r>
              <a:rPr lang="en-IN" sz="2400" dirty="0" smtClean="0"/>
              <a:t>("</a:t>
            </a:r>
            <a:r>
              <a:rPr lang="en-IN" sz="2400" dirty="0" err="1" smtClean="0"/>
              <a:t>servlet</a:t>
            </a:r>
            <a:r>
              <a:rPr lang="en-IN" sz="2400" dirty="0" smtClean="0"/>
              <a:t> is destroyed");}  </a:t>
            </a:r>
          </a:p>
          <a:p>
            <a:pPr>
              <a:buNone/>
            </a:pPr>
            <a:r>
              <a:rPr lang="en-IN" sz="2400" b="1" dirty="0" smtClean="0"/>
              <a:t>public</a:t>
            </a:r>
            <a:r>
              <a:rPr lang="en-IN" sz="2400" dirty="0" smtClean="0"/>
              <a:t> </a:t>
            </a:r>
            <a:r>
              <a:rPr lang="en-IN" sz="2400" dirty="0" err="1" smtClean="0"/>
              <a:t>ServletConfig</a:t>
            </a:r>
            <a:r>
              <a:rPr lang="en-IN" sz="2400" dirty="0" smtClean="0"/>
              <a:t> </a:t>
            </a:r>
            <a:r>
              <a:rPr lang="en-IN" sz="2400" dirty="0" err="1" smtClean="0"/>
              <a:t>getServletConfig</a:t>
            </a:r>
            <a:r>
              <a:rPr lang="en-IN" sz="2400" dirty="0" smtClean="0"/>
              <a:t>(){</a:t>
            </a:r>
            <a:r>
              <a:rPr lang="en-IN" sz="2400" b="1" dirty="0" smtClean="0"/>
              <a:t>return</a:t>
            </a:r>
            <a:r>
              <a:rPr lang="en-IN" sz="2400" dirty="0" smtClean="0"/>
              <a:t> </a:t>
            </a:r>
            <a:r>
              <a:rPr lang="en-IN" sz="2400" dirty="0" err="1" smtClean="0"/>
              <a:t>config</a:t>
            </a:r>
            <a:r>
              <a:rPr lang="en-IN" sz="2400" dirty="0" smtClean="0"/>
              <a:t>;}  </a:t>
            </a:r>
          </a:p>
          <a:p>
            <a:pPr>
              <a:buNone/>
            </a:pPr>
            <a:r>
              <a:rPr lang="en-IN" sz="2400" b="1" dirty="0" smtClean="0"/>
              <a:t>public</a:t>
            </a:r>
            <a:r>
              <a:rPr lang="en-IN" sz="2400" dirty="0" smtClean="0"/>
              <a:t> String </a:t>
            </a:r>
            <a:r>
              <a:rPr lang="en-IN" sz="2400" dirty="0" err="1" smtClean="0"/>
              <a:t>getServletInfo</a:t>
            </a:r>
            <a:r>
              <a:rPr lang="en-IN" sz="2400" dirty="0" smtClean="0"/>
              <a:t>(){</a:t>
            </a:r>
            <a:r>
              <a:rPr lang="en-IN" sz="2400" b="1" dirty="0" smtClean="0"/>
              <a:t>return</a:t>
            </a:r>
            <a:r>
              <a:rPr lang="en-IN" sz="2400" dirty="0" smtClean="0"/>
              <a:t> "copyright 2007-1010";}  </a:t>
            </a:r>
          </a:p>
          <a:p>
            <a:pPr>
              <a:buNone/>
            </a:pPr>
            <a:r>
              <a:rPr lang="en-IN" sz="2400" dirty="0" smtClean="0"/>
              <a:t>}  </a:t>
            </a:r>
          </a:p>
          <a:p>
            <a:endParaRPr lang="en-IN"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GenericServlet</a:t>
            </a:r>
            <a:r>
              <a:rPr lang="en-IN" dirty="0" smtClean="0"/>
              <a:t> class</a:t>
            </a:r>
            <a:br>
              <a:rPr lang="en-IN" dirty="0" smtClean="0"/>
            </a:br>
            <a:endParaRPr lang="en-IN" dirty="0"/>
          </a:p>
        </p:txBody>
      </p:sp>
      <p:sp>
        <p:nvSpPr>
          <p:cNvPr id="3" name="Content Placeholder 2"/>
          <p:cNvSpPr>
            <a:spLocks noGrp="1"/>
          </p:cNvSpPr>
          <p:nvPr>
            <p:ph idx="1"/>
          </p:nvPr>
        </p:nvSpPr>
        <p:spPr>
          <a:xfrm>
            <a:off x="0" y="838200"/>
            <a:ext cx="9144000" cy="5791200"/>
          </a:xfrm>
        </p:spPr>
        <p:txBody>
          <a:bodyPr>
            <a:normAutofit/>
          </a:bodyPr>
          <a:lstStyle/>
          <a:p>
            <a:r>
              <a:rPr lang="en-IN" b="1" dirty="0" err="1" smtClean="0"/>
              <a:t>GenericServlet</a:t>
            </a:r>
            <a:r>
              <a:rPr lang="en-IN" dirty="0" smtClean="0"/>
              <a:t> class implements </a:t>
            </a:r>
            <a:r>
              <a:rPr lang="en-IN" b="1" dirty="0" err="1" smtClean="0"/>
              <a:t>Servlet</a:t>
            </a:r>
            <a:r>
              <a:rPr lang="en-IN" dirty="0" smtClean="0"/>
              <a:t>, </a:t>
            </a:r>
            <a:r>
              <a:rPr lang="en-IN" b="1" dirty="0" err="1" smtClean="0"/>
              <a:t>ServletConfig</a:t>
            </a:r>
            <a:r>
              <a:rPr lang="en-IN" dirty="0" smtClean="0"/>
              <a:t> and </a:t>
            </a:r>
            <a:r>
              <a:rPr lang="en-IN" b="1" dirty="0" err="1" smtClean="0"/>
              <a:t>Serializable</a:t>
            </a:r>
            <a:endParaRPr lang="en-IN" b="1" dirty="0" smtClean="0"/>
          </a:p>
          <a:p>
            <a:pPr>
              <a:buNone/>
            </a:pPr>
            <a:r>
              <a:rPr lang="en-IN" b="1" smtClean="0"/>
              <a:t>	</a:t>
            </a:r>
            <a:r>
              <a:rPr lang="en-IN" smtClean="0"/>
              <a:t>interfaces</a:t>
            </a:r>
            <a:r>
              <a:rPr lang="en-IN" dirty="0" smtClean="0"/>
              <a:t>. It provides the implementation of all the methods of these interfaces except the service method.</a:t>
            </a:r>
          </a:p>
          <a:p>
            <a:r>
              <a:rPr lang="en-IN" dirty="0" err="1" smtClean="0"/>
              <a:t>GenericServlet</a:t>
            </a:r>
            <a:r>
              <a:rPr lang="en-IN" dirty="0" smtClean="0"/>
              <a:t> class can handle any type of request so it is protocol-independent.</a:t>
            </a:r>
          </a:p>
          <a:p>
            <a:endParaRPr lang="en-IN"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Methods of </a:t>
            </a:r>
            <a:r>
              <a:rPr lang="en-IN" dirty="0" err="1" smtClean="0"/>
              <a:t>GenericServlet</a:t>
            </a:r>
            <a:r>
              <a:rPr lang="en-IN" dirty="0" smtClean="0"/>
              <a:t> class</a:t>
            </a:r>
            <a:br>
              <a:rPr lang="en-IN" dirty="0" smtClean="0"/>
            </a:br>
            <a:endParaRPr lang="en-IN" dirty="0"/>
          </a:p>
        </p:txBody>
      </p:sp>
      <p:sp>
        <p:nvSpPr>
          <p:cNvPr id="3" name="Content Placeholder 2"/>
          <p:cNvSpPr>
            <a:spLocks noGrp="1"/>
          </p:cNvSpPr>
          <p:nvPr>
            <p:ph idx="1"/>
          </p:nvPr>
        </p:nvSpPr>
        <p:spPr>
          <a:xfrm>
            <a:off x="304800" y="838200"/>
            <a:ext cx="8534400" cy="5791200"/>
          </a:xfrm>
        </p:spPr>
        <p:txBody>
          <a:bodyPr>
            <a:normAutofit fontScale="77500" lnSpcReduction="20000"/>
          </a:bodyPr>
          <a:lstStyle/>
          <a:p>
            <a:r>
              <a:rPr lang="en-IN" dirty="0" smtClean="0"/>
              <a:t>There are many methods in </a:t>
            </a:r>
            <a:r>
              <a:rPr lang="en-IN" dirty="0" err="1" smtClean="0"/>
              <a:t>GenericServlet</a:t>
            </a:r>
            <a:r>
              <a:rPr lang="en-IN" dirty="0" smtClean="0"/>
              <a:t> class. They are as follows:</a:t>
            </a:r>
          </a:p>
          <a:p>
            <a:r>
              <a:rPr lang="en-IN" b="1" dirty="0" smtClean="0"/>
              <a:t>public void init(</a:t>
            </a:r>
            <a:r>
              <a:rPr lang="en-IN" b="1" dirty="0" err="1" smtClean="0"/>
              <a:t>ServletConfig</a:t>
            </a:r>
            <a:r>
              <a:rPr lang="en-IN" b="1" dirty="0" smtClean="0"/>
              <a:t> </a:t>
            </a:r>
            <a:r>
              <a:rPr lang="en-IN" b="1" dirty="0" err="1" smtClean="0"/>
              <a:t>config</a:t>
            </a:r>
            <a:r>
              <a:rPr lang="en-IN" b="1" dirty="0" smtClean="0"/>
              <a:t>)</a:t>
            </a:r>
            <a:r>
              <a:rPr lang="en-IN" dirty="0" smtClean="0"/>
              <a:t> is used to initialize the </a:t>
            </a:r>
            <a:r>
              <a:rPr lang="en-IN" dirty="0" err="1" smtClean="0"/>
              <a:t>servlet</a:t>
            </a:r>
            <a:r>
              <a:rPr lang="en-IN" dirty="0" smtClean="0"/>
              <a:t>.</a:t>
            </a:r>
          </a:p>
          <a:p>
            <a:r>
              <a:rPr lang="en-IN" b="1" dirty="0" smtClean="0"/>
              <a:t>public abstract void service(</a:t>
            </a:r>
            <a:r>
              <a:rPr lang="en-IN" b="1" dirty="0" err="1" smtClean="0"/>
              <a:t>ServletRequest</a:t>
            </a:r>
            <a:r>
              <a:rPr lang="en-IN" b="1" dirty="0" smtClean="0"/>
              <a:t> request, </a:t>
            </a:r>
            <a:r>
              <a:rPr lang="en-IN" b="1" dirty="0" err="1" smtClean="0"/>
              <a:t>ServletResponse</a:t>
            </a:r>
            <a:r>
              <a:rPr lang="en-IN" b="1" dirty="0" smtClean="0"/>
              <a:t> response)</a:t>
            </a:r>
            <a:r>
              <a:rPr lang="en-IN" dirty="0" smtClean="0"/>
              <a:t> provides service for the incoming request. It is invoked at each time when user requests for a </a:t>
            </a:r>
            <a:r>
              <a:rPr lang="en-IN" dirty="0" err="1" smtClean="0"/>
              <a:t>servlet</a:t>
            </a:r>
            <a:r>
              <a:rPr lang="en-IN" dirty="0" smtClean="0"/>
              <a:t>.</a:t>
            </a:r>
          </a:p>
          <a:p>
            <a:r>
              <a:rPr lang="en-IN" b="1" dirty="0" smtClean="0"/>
              <a:t>public void destroy()</a:t>
            </a:r>
            <a:r>
              <a:rPr lang="en-IN" dirty="0" smtClean="0"/>
              <a:t> is invoked only once throughout the life cycle and indicates that </a:t>
            </a:r>
            <a:r>
              <a:rPr lang="en-IN" dirty="0" err="1" smtClean="0"/>
              <a:t>servlet</a:t>
            </a:r>
            <a:r>
              <a:rPr lang="en-IN" dirty="0" smtClean="0"/>
              <a:t> is being destroyed.</a:t>
            </a:r>
          </a:p>
          <a:p>
            <a:r>
              <a:rPr lang="en-IN" b="1" dirty="0" smtClean="0"/>
              <a:t>public </a:t>
            </a:r>
            <a:r>
              <a:rPr lang="en-IN" b="1" dirty="0" err="1" smtClean="0"/>
              <a:t>ServletConfig</a:t>
            </a:r>
            <a:r>
              <a:rPr lang="en-IN" b="1" dirty="0" smtClean="0"/>
              <a:t> </a:t>
            </a:r>
            <a:r>
              <a:rPr lang="en-IN" b="1" dirty="0" err="1" smtClean="0"/>
              <a:t>getServletConfig</a:t>
            </a:r>
            <a:r>
              <a:rPr lang="en-IN" b="1" dirty="0" smtClean="0"/>
              <a:t>()</a:t>
            </a:r>
            <a:r>
              <a:rPr lang="en-IN" dirty="0" smtClean="0"/>
              <a:t> returns the object of </a:t>
            </a:r>
            <a:r>
              <a:rPr lang="en-IN" dirty="0" err="1" smtClean="0"/>
              <a:t>ServletConfig</a:t>
            </a:r>
            <a:r>
              <a:rPr lang="en-IN" dirty="0" smtClean="0"/>
              <a:t>.</a:t>
            </a:r>
          </a:p>
          <a:p>
            <a:r>
              <a:rPr lang="en-IN" b="1" dirty="0" smtClean="0"/>
              <a:t>public String </a:t>
            </a:r>
            <a:r>
              <a:rPr lang="en-IN" b="1" dirty="0" err="1" smtClean="0"/>
              <a:t>getServletInfo</a:t>
            </a:r>
            <a:r>
              <a:rPr lang="en-IN" b="1" dirty="0" smtClean="0"/>
              <a:t>()</a:t>
            </a:r>
            <a:r>
              <a:rPr lang="en-IN" dirty="0" smtClean="0"/>
              <a:t> returns information about </a:t>
            </a:r>
            <a:r>
              <a:rPr lang="en-IN" dirty="0" err="1" smtClean="0"/>
              <a:t>servlet</a:t>
            </a:r>
            <a:r>
              <a:rPr lang="en-IN" dirty="0" smtClean="0"/>
              <a:t> such as writer, copyright, version etc.</a:t>
            </a:r>
          </a:p>
          <a:p>
            <a:r>
              <a:rPr lang="en-IN" b="1" dirty="0" smtClean="0"/>
              <a:t>public void init()</a:t>
            </a:r>
            <a:r>
              <a:rPr lang="en-IN" dirty="0" smtClean="0"/>
              <a:t> it is a convenient method for the </a:t>
            </a:r>
            <a:r>
              <a:rPr lang="en-IN" dirty="0" err="1" smtClean="0"/>
              <a:t>servlet</a:t>
            </a:r>
            <a:r>
              <a:rPr lang="en-IN" dirty="0" smtClean="0"/>
              <a:t> programmers, now there is no need to call </a:t>
            </a:r>
            <a:r>
              <a:rPr lang="en-IN" dirty="0" err="1" smtClean="0"/>
              <a:t>super.init</a:t>
            </a:r>
            <a:r>
              <a:rPr lang="en-IN" dirty="0" smtClean="0"/>
              <a:t>(</a:t>
            </a:r>
            <a:r>
              <a:rPr lang="en-IN" dirty="0" err="1" smtClean="0"/>
              <a:t>config</a:t>
            </a:r>
            <a:r>
              <a:rPr lang="en-IN" dirty="0" smtClean="0"/>
              <a:t>)</a:t>
            </a:r>
          </a:p>
          <a:p>
            <a:endParaRPr lang="en-IN"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HttpServlet</a:t>
            </a:r>
            <a:r>
              <a:rPr lang="en-IN" dirty="0" smtClean="0"/>
              <a:t> class</a:t>
            </a:r>
            <a:br>
              <a:rPr lang="en-IN" dirty="0" smtClean="0"/>
            </a:br>
            <a:endParaRPr lang="en-IN" dirty="0"/>
          </a:p>
        </p:txBody>
      </p:sp>
      <p:sp>
        <p:nvSpPr>
          <p:cNvPr id="3" name="Content Placeholder 2"/>
          <p:cNvSpPr>
            <a:spLocks noGrp="1"/>
          </p:cNvSpPr>
          <p:nvPr>
            <p:ph idx="1"/>
          </p:nvPr>
        </p:nvSpPr>
        <p:spPr>
          <a:xfrm>
            <a:off x="228600" y="990600"/>
            <a:ext cx="8763000" cy="5562600"/>
          </a:xfrm>
        </p:spPr>
        <p:txBody>
          <a:bodyPr/>
          <a:lstStyle/>
          <a:p>
            <a:r>
              <a:rPr lang="en-IN" dirty="0" smtClean="0"/>
              <a:t>The </a:t>
            </a:r>
            <a:r>
              <a:rPr lang="en-IN" dirty="0" err="1" smtClean="0"/>
              <a:t>HttpServlet</a:t>
            </a:r>
            <a:r>
              <a:rPr lang="en-IN" dirty="0" smtClean="0"/>
              <a:t> class extends the </a:t>
            </a:r>
            <a:r>
              <a:rPr lang="en-IN" dirty="0" err="1" smtClean="0"/>
              <a:t>GenericServlet</a:t>
            </a:r>
            <a:r>
              <a:rPr lang="en-IN" dirty="0" smtClean="0"/>
              <a:t> class and implements </a:t>
            </a:r>
            <a:r>
              <a:rPr lang="en-IN" dirty="0" err="1" smtClean="0"/>
              <a:t>Serializable</a:t>
            </a:r>
            <a:r>
              <a:rPr lang="en-IN" dirty="0" smtClean="0"/>
              <a:t> interface. It provides http specific methods such as </a:t>
            </a:r>
            <a:r>
              <a:rPr lang="en-IN" dirty="0" err="1" smtClean="0"/>
              <a:t>doGet</a:t>
            </a:r>
            <a:r>
              <a:rPr lang="en-IN" dirty="0" smtClean="0"/>
              <a:t>, </a:t>
            </a:r>
            <a:r>
              <a:rPr lang="en-IN" dirty="0" err="1" smtClean="0"/>
              <a:t>doPost</a:t>
            </a:r>
            <a:r>
              <a:rPr lang="en-IN" dirty="0" smtClean="0"/>
              <a:t>, </a:t>
            </a:r>
            <a:r>
              <a:rPr lang="en-IN" dirty="0" err="1" smtClean="0"/>
              <a:t>doHead</a:t>
            </a:r>
            <a:r>
              <a:rPr lang="en-IN" dirty="0" smtClean="0"/>
              <a:t>, </a:t>
            </a:r>
            <a:r>
              <a:rPr lang="en-IN" dirty="0" err="1" smtClean="0"/>
              <a:t>doTrace</a:t>
            </a:r>
            <a:r>
              <a:rPr lang="en-IN" dirty="0" smtClean="0"/>
              <a:t> etc.</a:t>
            </a:r>
            <a:endParaRPr lang="en-IN"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Methods of </a:t>
            </a:r>
            <a:r>
              <a:rPr lang="en-IN" dirty="0" err="1" smtClean="0"/>
              <a:t>HttpServlet</a:t>
            </a:r>
            <a:r>
              <a:rPr lang="en-IN" dirty="0" smtClean="0"/>
              <a:t> class</a:t>
            </a:r>
            <a:br>
              <a:rPr lang="en-IN" dirty="0" smtClean="0"/>
            </a:br>
            <a:endParaRPr lang="en-IN" dirty="0"/>
          </a:p>
        </p:txBody>
      </p:sp>
      <p:sp>
        <p:nvSpPr>
          <p:cNvPr id="3" name="Content Placeholder 2"/>
          <p:cNvSpPr>
            <a:spLocks noGrp="1"/>
          </p:cNvSpPr>
          <p:nvPr>
            <p:ph idx="1"/>
          </p:nvPr>
        </p:nvSpPr>
        <p:spPr>
          <a:xfrm>
            <a:off x="381000" y="762000"/>
            <a:ext cx="8458200" cy="5867400"/>
          </a:xfrm>
        </p:spPr>
        <p:txBody>
          <a:bodyPr>
            <a:normAutofit fontScale="70000" lnSpcReduction="20000"/>
          </a:bodyPr>
          <a:lstStyle/>
          <a:p>
            <a:r>
              <a:rPr lang="en-IN" dirty="0" smtClean="0"/>
              <a:t>There are many methods in </a:t>
            </a:r>
            <a:r>
              <a:rPr lang="en-IN" dirty="0" err="1" smtClean="0"/>
              <a:t>HttpServlet</a:t>
            </a:r>
            <a:r>
              <a:rPr lang="en-IN" dirty="0" smtClean="0"/>
              <a:t> class. They are as follows:</a:t>
            </a:r>
          </a:p>
          <a:p>
            <a:r>
              <a:rPr lang="en-IN" b="1" dirty="0" smtClean="0"/>
              <a:t>public void service(</a:t>
            </a:r>
            <a:r>
              <a:rPr lang="en-IN" b="1" dirty="0" err="1" smtClean="0"/>
              <a:t>ServletRequest</a:t>
            </a:r>
            <a:r>
              <a:rPr lang="en-IN" b="1" dirty="0" smtClean="0"/>
              <a:t> </a:t>
            </a:r>
            <a:r>
              <a:rPr lang="en-IN" b="1" dirty="0" err="1" smtClean="0"/>
              <a:t>req,ServletResponse</a:t>
            </a:r>
            <a:r>
              <a:rPr lang="en-IN" b="1" dirty="0" smtClean="0"/>
              <a:t> res)</a:t>
            </a:r>
            <a:r>
              <a:rPr lang="en-IN" dirty="0" smtClean="0"/>
              <a:t> dispatches the request to the protected service method by converting the request and response object into http type.</a:t>
            </a:r>
          </a:p>
          <a:p>
            <a:r>
              <a:rPr lang="en-IN" b="1" dirty="0" smtClean="0"/>
              <a:t>protected void service(</a:t>
            </a:r>
            <a:r>
              <a:rPr lang="en-IN" b="1" dirty="0" err="1" smtClean="0"/>
              <a:t>HttpServletRequest</a:t>
            </a:r>
            <a:r>
              <a:rPr lang="en-IN" b="1" dirty="0" smtClean="0"/>
              <a:t> </a:t>
            </a:r>
            <a:r>
              <a:rPr lang="en-IN" b="1" dirty="0" err="1" smtClean="0"/>
              <a:t>req</a:t>
            </a:r>
            <a:r>
              <a:rPr lang="en-IN" b="1" dirty="0" smtClean="0"/>
              <a:t>, </a:t>
            </a:r>
            <a:r>
              <a:rPr lang="en-IN" b="1" dirty="0" err="1" smtClean="0"/>
              <a:t>HttpServletResponse</a:t>
            </a:r>
            <a:r>
              <a:rPr lang="en-IN" b="1" dirty="0" smtClean="0"/>
              <a:t> res)</a:t>
            </a:r>
            <a:r>
              <a:rPr lang="en-IN" dirty="0" smtClean="0"/>
              <a:t> receives the request from the service method, and dispatches the request to the </a:t>
            </a:r>
            <a:r>
              <a:rPr lang="en-IN" dirty="0" err="1" smtClean="0"/>
              <a:t>doXXX</a:t>
            </a:r>
            <a:r>
              <a:rPr lang="en-IN" dirty="0" smtClean="0"/>
              <a:t>() method depending on the incoming http request type.</a:t>
            </a:r>
          </a:p>
          <a:p>
            <a:r>
              <a:rPr lang="en-IN" b="1" dirty="0" smtClean="0"/>
              <a:t>protected void </a:t>
            </a:r>
            <a:r>
              <a:rPr lang="en-IN" b="1" dirty="0" err="1" smtClean="0"/>
              <a:t>doGet</a:t>
            </a:r>
            <a:r>
              <a:rPr lang="en-IN" b="1" dirty="0" smtClean="0"/>
              <a:t>(</a:t>
            </a:r>
            <a:r>
              <a:rPr lang="en-IN" b="1" dirty="0" err="1" smtClean="0"/>
              <a:t>HttpServletRequest</a:t>
            </a:r>
            <a:r>
              <a:rPr lang="en-IN" b="1" dirty="0" smtClean="0"/>
              <a:t> </a:t>
            </a:r>
            <a:r>
              <a:rPr lang="en-IN" b="1" dirty="0" err="1" smtClean="0"/>
              <a:t>req</a:t>
            </a:r>
            <a:r>
              <a:rPr lang="en-IN" b="1" dirty="0" smtClean="0"/>
              <a:t>, </a:t>
            </a:r>
            <a:r>
              <a:rPr lang="en-IN" b="1" dirty="0" err="1" smtClean="0"/>
              <a:t>HttpServletResponse</a:t>
            </a:r>
            <a:r>
              <a:rPr lang="en-IN" b="1" dirty="0" smtClean="0"/>
              <a:t> res)</a:t>
            </a:r>
            <a:r>
              <a:rPr lang="en-IN" dirty="0" smtClean="0"/>
              <a:t> handles the GET request. It is invoked by the web container.</a:t>
            </a:r>
          </a:p>
          <a:p>
            <a:r>
              <a:rPr lang="en-IN" b="1" dirty="0" smtClean="0"/>
              <a:t>protected void </a:t>
            </a:r>
            <a:r>
              <a:rPr lang="en-IN" b="1" dirty="0" err="1" smtClean="0"/>
              <a:t>doPost</a:t>
            </a:r>
            <a:r>
              <a:rPr lang="en-IN" b="1" dirty="0" smtClean="0"/>
              <a:t>(</a:t>
            </a:r>
            <a:r>
              <a:rPr lang="en-IN" b="1" dirty="0" err="1" smtClean="0"/>
              <a:t>HttpServletRequest</a:t>
            </a:r>
            <a:r>
              <a:rPr lang="en-IN" b="1" dirty="0" smtClean="0"/>
              <a:t> </a:t>
            </a:r>
            <a:r>
              <a:rPr lang="en-IN" b="1" dirty="0" err="1" smtClean="0"/>
              <a:t>req</a:t>
            </a:r>
            <a:r>
              <a:rPr lang="en-IN" b="1" dirty="0" smtClean="0"/>
              <a:t>, </a:t>
            </a:r>
            <a:r>
              <a:rPr lang="en-IN" b="1" dirty="0" err="1" smtClean="0"/>
              <a:t>HttpServletResponse</a:t>
            </a:r>
            <a:r>
              <a:rPr lang="en-IN" b="1" dirty="0" smtClean="0"/>
              <a:t> res)</a:t>
            </a:r>
            <a:r>
              <a:rPr lang="en-IN" dirty="0" smtClean="0"/>
              <a:t> handles the POST request. It is invoked by the web container.</a:t>
            </a:r>
          </a:p>
          <a:p>
            <a:r>
              <a:rPr lang="en-IN" b="1" dirty="0" smtClean="0"/>
              <a:t>protected void </a:t>
            </a:r>
            <a:r>
              <a:rPr lang="en-IN" b="1" dirty="0" err="1" smtClean="0"/>
              <a:t>doHead</a:t>
            </a:r>
            <a:r>
              <a:rPr lang="en-IN" b="1" dirty="0" smtClean="0"/>
              <a:t>(</a:t>
            </a:r>
            <a:r>
              <a:rPr lang="en-IN" b="1" dirty="0" err="1" smtClean="0"/>
              <a:t>HttpServletRequest</a:t>
            </a:r>
            <a:r>
              <a:rPr lang="en-IN" b="1" dirty="0" smtClean="0"/>
              <a:t> </a:t>
            </a:r>
            <a:r>
              <a:rPr lang="en-IN" b="1" dirty="0" err="1" smtClean="0"/>
              <a:t>req</a:t>
            </a:r>
            <a:r>
              <a:rPr lang="en-IN" b="1" dirty="0" smtClean="0"/>
              <a:t>, </a:t>
            </a:r>
            <a:r>
              <a:rPr lang="en-IN" b="1" dirty="0" err="1" smtClean="0"/>
              <a:t>HttpServletResponse</a:t>
            </a:r>
            <a:r>
              <a:rPr lang="en-IN" b="1" dirty="0" smtClean="0"/>
              <a:t> res)</a:t>
            </a:r>
            <a:r>
              <a:rPr lang="en-IN" dirty="0" smtClean="0"/>
              <a:t> handles the HEAD request. It is invoked by the web container.</a:t>
            </a:r>
          </a:p>
          <a:p>
            <a:r>
              <a:rPr lang="en-IN" b="1" dirty="0" smtClean="0"/>
              <a:t>protected void </a:t>
            </a:r>
            <a:r>
              <a:rPr lang="en-IN" b="1" dirty="0" err="1" smtClean="0"/>
              <a:t>doOptions</a:t>
            </a:r>
            <a:r>
              <a:rPr lang="en-IN" b="1" dirty="0" smtClean="0"/>
              <a:t>(</a:t>
            </a:r>
            <a:r>
              <a:rPr lang="en-IN" b="1" dirty="0" err="1" smtClean="0"/>
              <a:t>HttpServletRequest</a:t>
            </a:r>
            <a:r>
              <a:rPr lang="en-IN" b="1" dirty="0" smtClean="0"/>
              <a:t> </a:t>
            </a:r>
            <a:r>
              <a:rPr lang="en-IN" b="1" dirty="0" err="1" smtClean="0"/>
              <a:t>req</a:t>
            </a:r>
            <a:r>
              <a:rPr lang="en-IN" b="1" dirty="0" smtClean="0"/>
              <a:t>, </a:t>
            </a:r>
            <a:r>
              <a:rPr lang="en-IN" b="1" dirty="0" err="1" smtClean="0"/>
              <a:t>HttpServletResponse</a:t>
            </a:r>
            <a:r>
              <a:rPr lang="en-IN" b="1" dirty="0" smtClean="0"/>
              <a:t> res)</a:t>
            </a:r>
            <a:r>
              <a:rPr lang="en-IN" dirty="0" smtClean="0"/>
              <a:t> handles the OPTIONS request. It is invoked by the web container.</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Data Types</a:t>
            </a:r>
          </a:p>
        </p:txBody>
      </p:sp>
      <p:sp>
        <p:nvSpPr>
          <p:cNvPr id="16387" name="Rectangle 3"/>
          <p:cNvSpPr>
            <a:spLocks noGrp="1" noChangeArrowheads="1"/>
          </p:cNvSpPr>
          <p:nvPr>
            <p:ph type="body" idx="1"/>
          </p:nvPr>
        </p:nvSpPr>
        <p:spPr>
          <a:xfrm>
            <a:off x="269875" y="914400"/>
            <a:ext cx="8526463" cy="5715000"/>
          </a:xfrm>
        </p:spPr>
        <p:txBody>
          <a:bodyPr/>
          <a:lstStyle/>
          <a:p>
            <a:pPr eaLnBrk="1" hangingPunct="1"/>
            <a:r>
              <a:rPr lang="en-US" sz="2400" smtClean="0">
                <a:solidFill>
                  <a:srgbClr val="0000FF"/>
                </a:solidFill>
              </a:rPr>
              <a:t>Primitive data types</a:t>
            </a:r>
          </a:p>
          <a:p>
            <a:pPr lvl="1" eaLnBrk="1" hangingPunct="1"/>
            <a:r>
              <a:rPr lang="en-US" sz="2000" smtClean="0">
                <a:solidFill>
                  <a:schemeClr val="hlink"/>
                </a:solidFill>
              </a:rPr>
              <a:t>Number</a:t>
            </a:r>
            <a:r>
              <a:rPr lang="en-US" sz="2000" smtClean="0"/>
              <a:t>: integer &amp; floating-point numbers</a:t>
            </a:r>
          </a:p>
          <a:p>
            <a:pPr lvl="1" eaLnBrk="1" hangingPunct="1"/>
            <a:r>
              <a:rPr lang="en-US" sz="2000" smtClean="0">
                <a:solidFill>
                  <a:schemeClr val="hlink"/>
                </a:solidFill>
              </a:rPr>
              <a:t>Boolean</a:t>
            </a:r>
            <a:r>
              <a:rPr lang="en-US" sz="2000" smtClean="0"/>
              <a:t>: true or false</a:t>
            </a:r>
          </a:p>
          <a:p>
            <a:pPr lvl="1" eaLnBrk="1" hangingPunct="1"/>
            <a:r>
              <a:rPr lang="en-US" sz="2000" smtClean="0">
                <a:solidFill>
                  <a:schemeClr val="hlink"/>
                </a:solidFill>
              </a:rPr>
              <a:t>String</a:t>
            </a:r>
            <a:r>
              <a:rPr lang="en-US" sz="2000" smtClean="0"/>
              <a:t>: a sequence of alphanumeric characters</a:t>
            </a:r>
          </a:p>
          <a:p>
            <a:pPr lvl="1" eaLnBrk="1" hangingPunct="1"/>
            <a:endParaRPr lang="en-US" sz="2000" smtClean="0"/>
          </a:p>
          <a:p>
            <a:pPr eaLnBrk="1" hangingPunct="1"/>
            <a:r>
              <a:rPr lang="en-US" sz="2400" smtClean="0">
                <a:solidFill>
                  <a:srgbClr val="0000FF"/>
                </a:solidFill>
              </a:rPr>
              <a:t>Composite data types (or Complex data types)</a:t>
            </a:r>
          </a:p>
          <a:p>
            <a:pPr lvl="1" eaLnBrk="1" hangingPunct="1"/>
            <a:r>
              <a:rPr lang="en-US" sz="2000" smtClean="0">
                <a:solidFill>
                  <a:schemeClr val="hlink"/>
                </a:solidFill>
              </a:rPr>
              <a:t>Object</a:t>
            </a:r>
            <a:r>
              <a:rPr lang="en-US" sz="2000" smtClean="0"/>
              <a:t>: a named collection of data</a:t>
            </a:r>
          </a:p>
          <a:p>
            <a:pPr lvl="1" eaLnBrk="1" hangingPunct="1"/>
            <a:r>
              <a:rPr lang="en-US" sz="2000" smtClean="0">
                <a:solidFill>
                  <a:schemeClr val="hlink"/>
                </a:solidFill>
              </a:rPr>
              <a:t>Array</a:t>
            </a:r>
            <a:r>
              <a:rPr lang="en-US" sz="2000" smtClean="0"/>
              <a:t>: a sequence of values (an array is actually a predefined object)</a:t>
            </a:r>
          </a:p>
          <a:p>
            <a:pPr lvl="1" eaLnBrk="1" hangingPunct="1"/>
            <a:endParaRPr lang="en-US" sz="2000" smtClean="0"/>
          </a:p>
          <a:p>
            <a:pPr eaLnBrk="1" hangingPunct="1"/>
            <a:r>
              <a:rPr lang="en-US" sz="2400" smtClean="0">
                <a:solidFill>
                  <a:srgbClr val="0000FF"/>
                </a:solidFill>
              </a:rPr>
              <a:t>Special data types</a:t>
            </a:r>
          </a:p>
          <a:p>
            <a:pPr lvl="1" eaLnBrk="1" hangingPunct="1"/>
            <a:r>
              <a:rPr lang="en-US" sz="2000" smtClean="0">
                <a:solidFill>
                  <a:schemeClr val="hlink"/>
                </a:solidFill>
              </a:rPr>
              <a:t>Null</a:t>
            </a:r>
            <a:r>
              <a:rPr lang="en-US" sz="2000" smtClean="0"/>
              <a:t>: the only value is "null" – to represent nothing.</a:t>
            </a:r>
          </a:p>
          <a:p>
            <a:pPr lvl="1" eaLnBrk="1" hangingPunct="1"/>
            <a:r>
              <a:rPr lang="en-US" sz="2000" smtClean="0">
                <a:solidFill>
                  <a:schemeClr val="hlink"/>
                </a:solidFill>
              </a:rPr>
              <a:t>Undefined</a:t>
            </a:r>
            <a:r>
              <a:rPr lang="en-US" sz="2000" smtClean="0"/>
              <a:t>: the only value is "undefined" – to represent the value of an unintialized variable</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fontScale="90000"/>
          </a:bodyPr>
          <a:lstStyle/>
          <a:p>
            <a:r>
              <a:rPr lang="en-IN" dirty="0" smtClean="0"/>
              <a:t>Life Cycle of a </a:t>
            </a:r>
            <a:r>
              <a:rPr lang="en-IN" dirty="0" err="1" smtClean="0"/>
              <a:t>Servlet</a:t>
            </a:r>
            <a:r>
              <a:rPr lang="en-IN" dirty="0" smtClean="0"/>
              <a:t> (</a:t>
            </a:r>
            <a:r>
              <a:rPr lang="en-IN" dirty="0" err="1" smtClean="0"/>
              <a:t>Servlet</a:t>
            </a:r>
            <a:r>
              <a:rPr lang="en-IN" dirty="0" smtClean="0"/>
              <a:t> Life Cycle)</a:t>
            </a:r>
            <a:br>
              <a:rPr lang="en-IN" dirty="0" smtClean="0"/>
            </a:br>
            <a:endParaRPr lang="en-IN" dirty="0"/>
          </a:p>
        </p:txBody>
      </p:sp>
      <p:sp>
        <p:nvSpPr>
          <p:cNvPr id="3" name="Content Placeholder 2"/>
          <p:cNvSpPr>
            <a:spLocks noGrp="1"/>
          </p:cNvSpPr>
          <p:nvPr>
            <p:ph idx="1"/>
          </p:nvPr>
        </p:nvSpPr>
        <p:spPr>
          <a:xfrm>
            <a:off x="304800" y="914400"/>
            <a:ext cx="8382000" cy="5638800"/>
          </a:xfrm>
        </p:spPr>
        <p:txBody>
          <a:bodyPr/>
          <a:lstStyle/>
          <a:p>
            <a:pPr marL="514350" indent="-514350">
              <a:buFont typeface="+mj-lt"/>
              <a:buAutoNum type="arabicPeriod"/>
            </a:pPr>
            <a:r>
              <a:rPr lang="en-IN" dirty="0" err="1" smtClean="0"/>
              <a:t>Servlet</a:t>
            </a:r>
            <a:r>
              <a:rPr lang="en-IN" dirty="0" smtClean="0"/>
              <a:t> class is loaded.</a:t>
            </a:r>
          </a:p>
          <a:p>
            <a:pPr marL="514350" indent="-514350">
              <a:buFont typeface="+mj-lt"/>
              <a:buAutoNum type="arabicPeriod"/>
            </a:pPr>
            <a:r>
              <a:rPr lang="en-IN" dirty="0" err="1" smtClean="0"/>
              <a:t>Servlet</a:t>
            </a:r>
            <a:r>
              <a:rPr lang="en-IN" dirty="0" smtClean="0"/>
              <a:t> instance is created.</a:t>
            </a:r>
          </a:p>
          <a:p>
            <a:pPr marL="514350" indent="-514350">
              <a:buFont typeface="+mj-lt"/>
              <a:buAutoNum type="arabicPeriod"/>
            </a:pPr>
            <a:r>
              <a:rPr lang="en-IN" dirty="0" smtClean="0"/>
              <a:t>init method is invoked.</a:t>
            </a:r>
          </a:p>
          <a:p>
            <a:pPr marL="514350" indent="-514350">
              <a:buFont typeface="+mj-lt"/>
              <a:buAutoNum type="arabicPeriod"/>
            </a:pPr>
            <a:r>
              <a:rPr lang="en-IN" dirty="0" smtClean="0"/>
              <a:t>service method is invoked.</a:t>
            </a:r>
          </a:p>
          <a:p>
            <a:pPr marL="514350" indent="-514350">
              <a:buFont typeface="+mj-lt"/>
              <a:buAutoNum type="arabicPeriod"/>
            </a:pPr>
            <a:r>
              <a:rPr lang="en-IN" dirty="0" smtClean="0"/>
              <a:t>destroy method is invoked.</a:t>
            </a:r>
          </a:p>
          <a:p>
            <a:endParaRPr lang="en-IN"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rvletlife cycle.jpg"/>
          <p:cNvPicPr>
            <a:picLocks noGrp="1" noChangeAspect="1"/>
          </p:cNvPicPr>
          <p:nvPr>
            <p:ph idx="1"/>
          </p:nvPr>
        </p:nvPicPr>
        <p:blipFill>
          <a:blip r:embed="rId2"/>
          <a:stretch>
            <a:fillRect/>
          </a:stretch>
        </p:blipFill>
        <p:spPr>
          <a:xfrm>
            <a:off x="685800" y="457200"/>
            <a:ext cx="7619999" cy="5491956"/>
          </a:xfrm>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248400"/>
          </a:xfrm>
        </p:spPr>
        <p:txBody>
          <a:bodyPr>
            <a:normAutofit fontScale="85000" lnSpcReduction="10000"/>
          </a:bodyPr>
          <a:lstStyle/>
          <a:p>
            <a:pPr>
              <a:buNone/>
            </a:pPr>
            <a:r>
              <a:rPr lang="en-IN" dirty="0" smtClean="0"/>
              <a:t>1) </a:t>
            </a:r>
            <a:r>
              <a:rPr lang="en-IN" dirty="0" err="1" smtClean="0"/>
              <a:t>Servlet</a:t>
            </a:r>
            <a:r>
              <a:rPr lang="en-IN" dirty="0" smtClean="0"/>
              <a:t> class is loaded</a:t>
            </a:r>
          </a:p>
          <a:p>
            <a:pPr>
              <a:buNone/>
            </a:pPr>
            <a:r>
              <a:rPr lang="en-IN" dirty="0" smtClean="0"/>
              <a:t>	The </a:t>
            </a:r>
            <a:r>
              <a:rPr lang="en-IN" dirty="0" err="1" smtClean="0"/>
              <a:t>classloader</a:t>
            </a:r>
            <a:r>
              <a:rPr lang="en-IN" dirty="0" smtClean="0"/>
              <a:t> is responsible to load the </a:t>
            </a:r>
            <a:r>
              <a:rPr lang="en-IN" dirty="0" err="1" smtClean="0"/>
              <a:t>servlet</a:t>
            </a:r>
            <a:r>
              <a:rPr lang="en-IN" dirty="0" smtClean="0"/>
              <a:t> class. The </a:t>
            </a:r>
            <a:r>
              <a:rPr lang="en-IN" dirty="0" err="1" smtClean="0"/>
              <a:t>servlet</a:t>
            </a:r>
            <a:r>
              <a:rPr lang="en-IN" dirty="0" smtClean="0"/>
              <a:t> class is loaded when the first request for the </a:t>
            </a:r>
            <a:r>
              <a:rPr lang="en-IN" dirty="0" err="1" smtClean="0"/>
              <a:t>servlet</a:t>
            </a:r>
            <a:r>
              <a:rPr lang="en-IN" dirty="0" smtClean="0"/>
              <a:t> is received by the web container.</a:t>
            </a:r>
          </a:p>
          <a:p>
            <a:pPr>
              <a:buNone/>
            </a:pPr>
            <a:r>
              <a:rPr lang="en-IN" dirty="0" smtClean="0"/>
              <a:t>2) </a:t>
            </a:r>
            <a:r>
              <a:rPr lang="en-IN" dirty="0" err="1" smtClean="0"/>
              <a:t>Servlet</a:t>
            </a:r>
            <a:r>
              <a:rPr lang="en-IN" dirty="0" smtClean="0"/>
              <a:t> instance is created</a:t>
            </a:r>
          </a:p>
          <a:p>
            <a:pPr>
              <a:buNone/>
            </a:pPr>
            <a:r>
              <a:rPr lang="en-IN" dirty="0" smtClean="0"/>
              <a:t>	The web container creates the instance of a </a:t>
            </a:r>
            <a:r>
              <a:rPr lang="en-IN" dirty="0" err="1" smtClean="0"/>
              <a:t>servlet</a:t>
            </a:r>
            <a:r>
              <a:rPr lang="en-IN" dirty="0" smtClean="0"/>
              <a:t> after loading the </a:t>
            </a:r>
            <a:r>
              <a:rPr lang="en-IN" dirty="0" err="1" smtClean="0"/>
              <a:t>servlet</a:t>
            </a:r>
            <a:r>
              <a:rPr lang="en-IN" dirty="0" smtClean="0"/>
              <a:t> class. The </a:t>
            </a:r>
            <a:r>
              <a:rPr lang="en-IN" dirty="0" err="1" smtClean="0"/>
              <a:t>servlet</a:t>
            </a:r>
            <a:r>
              <a:rPr lang="en-IN" dirty="0" smtClean="0"/>
              <a:t> instance is created only once in the </a:t>
            </a:r>
            <a:r>
              <a:rPr lang="en-IN" dirty="0" err="1" smtClean="0"/>
              <a:t>servlet</a:t>
            </a:r>
            <a:r>
              <a:rPr lang="en-IN" dirty="0" smtClean="0"/>
              <a:t> life cycle.</a:t>
            </a:r>
          </a:p>
          <a:p>
            <a:pPr>
              <a:buNone/>
            </a:pPr>
            <a:r>
              <a:rPr lang="en-IN" dirty="0" smtClean="0"/>
              <a:t>3) init method is invoked</a:t>
            </a:r>
          </a:p>
          <a:p>
            <a:pPr>
              <a:buNone/>
            </a:pPr>
            <a:r>
              <a:rPr lang="en-IN" dirty="0" smtClean="0"/>
              <a:t>	The web container calls the init method only once after creating the </a:t>
            </a:r>
            <a:r>
              <a:rPr lang="en-IN" dirty="0" err="1" smtClean="0"/>
              <a:t>servlet</a:t>
            </a:r>
            <a:r>
              <a:rPr lang="en-IN" dirty="0" smtClean="0"/>
              <a:t> instance. The init method is used to initialize the </a:t>
            </a:r>
            <a:r>
              <a:rPr lang="en-IN" dirty="0" err="1" smtClean="0"/>
              <a:t>servlet</a:t>
            </a:r>
            <a:r>
              <a:rPr lang="en-IN" dirty="0" smtClean="0"/>
              <a:t>. It is the life cycle method of the </a:t>
            </a:r>
            <a:r>
              <a:rPr lang="en-IN" dirty="0" err="1" smtClean="0"/>
              <a:t>javax.servlet.Servlet</a:t>
            </a:r>
            <a:r>
              <a:rPr lang="en-IN" dirty="0" smtClean="0"/>
              <a:t> interface. Syntax of the init method is given below:</a:t>
            </a:r>
          </a:p>
          <a:p>
            <a:pPr>
              <a:buNone/>
            </a:pPr>
            <a:r>
              <a:rPr lang="en-IN" b="1" dirty="0" smtClean="0">
                <a:solidFill>
                  <a:srgbClr val="FF0000"/>
                </a:solidFill>
              </a:rPr>
              <a:t>public</a:t>
            </a:r>
            <a:r>
              <a:rPr lang="en-IN" dirty="0" smtClean="0">
                <a:solidFill>
                  <a:srgbClr val="FF0000"/>
                </a:solidFill>
              </a:rPr>
              <a:t> </a:t>
            </a:r>
            <a:r>
              <a:rPr lang="en-IN" b="1" dirty="0" smtClean="0">
                <a:solidFill>
                  <a:srgbClr val="FF0000"/>
                </a:solidFill>
              </a:rPr>
              <a:t>void</a:t>
            </a:r>
            <a:r>
              <a:rPr lang="en-IN" dirty="0" smtClean="0">
                <a:solidFill>
                  <a:srgbClr val="FF0000"/>
                </a:solidFill>
              </a:rPr>
              <a:t> init(</a:t>
            </a:r>
            <a:r>
              <a:rPr lang="en-IN" dirty="0" err="1" smtClean="0">
                <a:solidFill>
                  <a:srgbClr val="FF0000"/>
                </a:solidFill>
              </a:rPr>
              <a:t>ServletConfig</a:t>
            </a:r>
            <a:r>
              <a:rPr lang="en-IN" dirty="0" smtClean="0">
                <a:solidFill>
                  <a:srgbClr val="FF0000"/>
                </a:solidFill>
              </a:rPr>
              <a:t> </a:t>
            </a:r>
            <a:r>
              <a:rPr lang="en-IN" dirty="0" err="1" smtClean="0">
                <a:solidFill>
                  <a:srgbClr val="FF0000"/>
                </a:solidFill>
              </a:rPr>
              <a:t>config</a:t>
            </a:r>
            <a:r>
              <a:rPr lang="en-IN" dirty="0" smtClean="0">
                <a:solidFill>
                  <a:srgbClr val="FF0000"/>
                </a:solidFill>
              </a:rPr>
              <a:t>) </a:t>
            </a:r>
            <a:r>
              <a:rPr lang="en-IN" b="1" dirty="0" smtClean="0">
                <a:solidFill>
                  <a:srgbClr val="FF0000"/>
                </a:solidFill>
              </a:rPr>
              <a:t>throws</a:t>
            </a:r>
            <a:r>
              <a:rPr lang="en-IN" dirty="0" smtClean="0">
                <a:solidFill>
                  <a:srgbClr val="FF0000"/>
                </a:solidFill>
              </a:rPr>
              <a:t> </a:t>
            </a:r>
            <a:r>
              <a:rPr lang="en-IN" dirty="0" err="1" smtClean="0">
                <a:solidFill>
                  <a:srgbClr val="FF0000"/>
                </a:solidFill>
              </a:rPr>
              <a:t>ServletException</a:t>
            </a:r>
            <a:r>
              <a:rPr lang="en-IN" dirty="0" smtClean="0"/>
              <a:t>  </a:t>
            </a:r>
          </a:p>
          <a:p>
            <a:endParaRPr lang="en-IN"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normAutofit fontScale="85000" lnSpcReduction="20000"/>
          </a:bodyPr>
          <a:lstStyle/>
          <a:p>
            <a:r>
              <a:rPr lang="en-IN" dirty="0" smtClean="0"/>
              <a:t>4) service method is invoked</a:t>
            </a:r>
          </a:p>
          <a:p>
            <a:pPr>
              <a:buNone/>
            </a:pPr>
            <a:r>
              <a:rPr lang="en-IN" dirty="0" smtClean="0"/>
              <a:t>	The web container calls the service method each time when request for the </a:t>
            </a:r>
            <a:r>
              <a:rPr lang="en-IN" dirty="0" err="1" smtClean="0"/>
              <a:t>servlet</a:t>
            </a:r>
            <a:r>
              <a:rPr lang="en-IN" dirty="0" smtClean="0"/>
              <a:t> is received. If </a:t>
            </a:r>
            <a:r>
              <a:rPr lang="en-IN" dirty="0" err="1" smtClean="0"/>
              <a:t>servlet</a:t>
            </a:r>
            <a:r>
              <a:rPr lang="en-IN" dirty="0" smtClean="0"/>
              <a:t> is not initialized, it follows the first three steps as described above then calls the service method. If </a:t>
            </a:r>
            <a:r>
              <a:rPr lang="en-IN" dirty="0" err="1" smtClean="0"/>
              <a:t>servlet</a:t>
            </a:r>
            <a:r>
              <a:rPr lang="en-IN" dirty="0" smtClean="0"/>
              <a:t> is initialized, it calls the service method. Notice that </a:t>
            </a:r>
            <a:r>
              <a:rPr lang="en-IN" dirty="0" err="1" smtClean="0"/>
              <a:t>servlet</a:t>
            </a:r>
            <a:r>
              <a:rPr lang="en-IN" dirty="0" smtClean="0"/>
              <a:t> is initialized only once. The syntax of the service method of the </a:t>
            </a:r>
            <a:r>
              <a:rPr lang="en-IN" dirty="0" err="1" smtClean="0"/>
              <a:t>Servlet</a:t>
            </a:r>
            <a:r>
              <a:rPr lang="en-IN" dirty="0" smtClean="0"/>
              <a:t> interface is given below:</a:t>
            </a:r>
          </a:p>
          <a:p>
            <a:pPr algn="ctr"/>
            <a:r>
              <a:rPr lang="en-IN" b="1" dirty="0" smtClean="0">
                <a:solidFill>
                  <a:srgbClr val="FF0000"/>
                </a:solidFill>
              </a:rPr>
              <a:t>public</a:t>
            </a:r>
            <a:r>
              <a:rPr lang="en-IN" dirty="0" smtClean="0">
                <a:solidFill>
                  <a:srgbClr val="FF0000"/>
                </a:solidFill>
              </a:rPr>
              <a:t> </a:t>
            </a:r>
            <a:r>
              <a:rPr lang="en-IN" b="1" dirty="0" smtClean="0">
                <a:solidFill>
                  <a:srgbClr val="FF0000"/>
                </a:solidFill>
              </a:rPr>
              <a:t>void</a:t>
            </a:r>
            <a:r>
              <a:rPr lang="en-IN" dirty="0" smtClean="0">
                <a:solidFill>
                  <a:srgbClr val="FF0000"/>
                </a:solidFill>
              </a:rPr>
              <a:t> service(</a:t>
            </a:r>
            <a:r>
              <a:rPr lang="en-IN" dirty="0" err="1" smtClean="0">
                <a:solidFill>
                  <a:srgbClr val="FF0000"/>
                </a:solidFill>
              </a:rPr>
              <a:t>ServletRequest</a:t>
            </a:r>
            <a:r>
              <a:rPr lang="en-IN" dirty="0" smtClean="0">
                <a:solidFill>
                  <a:srgbClr val="FF0000"/>
                </a:solidFill>
              </a:rPr>
              <a:t> request, </a:t>
            </a:r>
            <a:r>
              <a:rPr lang="en-IN" dirty="0" err="1" smtClean="0">
                <a:solidFill>
                  <a:srgbClr val="FF0000"/>
                </a:solidFill>
              </a:rPr>
              <a:t>ServletResponse</a:t>
            </a:r>
            <a:r>
              <a:rPr lang="en-IN" dirty="0" smtClean="0">
                <a:solidFill>
                  <a:srgbClr val="FF0000"/>
                </a:solidFill>
              </a:rPr>
              <a:t> response) t</a:t>
            </a:r>
            <a:r>
              <a:rPr lang="en-IN" b="1" dirty="0" smtClean="0">
                <a:solidFill>
                  <a:srgbClr val="FF0000"/>
                </a:solidFill>
              </a:rPr>
              <a:t>hrows</a:t>
            </a:r>
            <a:r>
              <a:rPr lang="en-IN" dirty="0" smtClean="0">
                <a:solidFill>
                  <a:srgbClr val="FF0000"/>
                </a:solidFill>
              </a:rPr>
              <a:t> </a:t>
            </a:r>
            <a:r>
              <a:rPr lang="en-IN" dirty="0" err="1" smtClean="0">
                <a:solidFill>
                  <a:srgbClr val="FF0000"/>
                </a:solidFill>
              </a:rPr>
              <a:t>ServletException</a:t>
            </a:r>
            <a:r>
              <a:rPr lang="en-IN" dirty="0" smtClean="0">
                <a:solidFill>
                  <a:srgbClr val="FF0000"/>
                </a:solidFill>
              </a:rPr>
              <a:t>, </a:t>
            </a:r>
            <a:r>
              <a:rPr lang="en-IN" dirty="0" err="1" smtClean="0">
                <a:solidFill>
                  <a:srgbClr val="FF0000"/>
                </a:solidFill>
              </a:rPr>
              <a:t>IOException</a:t>
            </a:r>
            <a:r>
              <a:rPr lang="en-IN" dirty="0" smtClean="0">
                <a:solidFill>
                  <a:srgbClr val="FF0000"/>
                </a:solidFill>
              </a:rPr>
              <a:t>  </a:t>
            </a:r>
          </a:p>
          <a:p>
            <a:pPr>
              <a:buNone/>
            </a:pPr>
            <a:r>
              <a:rPr lang="en-IN" dirty="0" smtClean="0"/>
              <a:t>	5) destroy method is invoked</a:t>
            </a:r>
          </a:p>
          <a:p>
            <a:pPr>
              <a:buNone/>
            </a:pPr>
            <a:r>
              <a:rPr lang="en-IN" dirty="0" smtClean="0"/>
              <a:t>	The web container calls the destroy method before removing the </a:t>
            </a:r>
            <a:r>
              <a:rPr lang="en-IN" dirty="0" err="1" smtClean="0"/>
              <a:t>servlet</a:t>
            </a:r>
            <a:r>
              <a:rPr lang="en-IN" dirty="0" smtClean="0"/>
              <a:t> instance from the service. It gives the </a:t>
            </a:r>
            <a:r>
              <a:rPr lang="en-IN" dirty="0" err="1" smtClean="0"/>
              <a:t>servlet</a:t>
            </a:r>
            <a:r>
              <a:rPr lang="en-IN" dirty="0" smtClean="0"/>
              <a:t> an opportunity to clean up any resource for example memory, thread etc. The syntax of the destroy method of the </a:t>
            </a:r>
            <a:r>
              <a:rPr lang="en-IN" dirty="0" err="1" smtClean="0"/>
              <a:t>Servlet</a:t>
            </a:r>
            <a:r>
              <a:rPr lang="en-IN" dirty="0" smtClean="0"/>
              <a:t> interface is given below:</a:t>
            </a:r>
          </a:p>
          <a:p>
            <a:pPr algn="ctr"/>
            <a:r>
              <a:rPr lang="en-IN" b="1" dirty="0" smtClean="0">
                <a:solidFill>
                  <a:srgbClr val="FF0000"/>
                </a:solidFill>
              </a:rPr>
              <a:t>public</a:t>
            </a:r>
            <a:r>
              <a:rPr lang="en-IN" dirty="0" smtClean="0">
                <a:solidFill>
                  <a:srgbClr val="FF0000"/>
                </a:solidFill>
              </a:rPr>
              <a:t> </a:t>
            </a:r>
            <a:r>
              <a:rPr lang="en-IN" b="1" dirty="0" smtClean="0">
                <a:solidFill>
                  <a:srgbClr val="FF0000"/>
                </a:solidFill>
              </a:rPr>
              <a:t>void</a:t>
            </a:r>
            <a:r>
              <a:rPr lang="en-IN" dirty="0" smtClean="0">
                <a:solidFill>
                  <a:srgbClr val="FF0000"/>
                </a:solidFill>
              </a:rPr>
              <a:t> destroy()</a:t>
            </a:r>
            <a:r>
              <a:rPr lang="en-IN" dirty="0" smtClean="0"/>
              <a:t>  </a:t>
            </a:r>
          </a:p>
          <a:p>
            <a:endParaRPr lang="en-I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GET Method and POST Method. </a:t>
            </a:r>
            <a:br>
              <a:rPr lang="en-IN" dirty="0" smtClean="0"/>
            </a:br>
            <a:endParaRPr lang="en-IN" dirty="0"/>
          </a:p>
        </p:txBody>
      </p:sp>
      <p:sp>
        <p:nvSpPr>
          <p:cNvPr id="3" name="Content Placeholder 2"/>
          <p:cNvSpPr>
            <a:spLocks noGrp="1"/>
          </p:cNvSpPr>
          <p:nvPr>
            <p:ph idx="1"/>
          </p:nvPr>
        </p:nvSpPr>
        <p:spPr>
          <a:xfrm>
            <a:off x="304800" y="838200"/>
            <a:ext cx="8382000" cy="5715000"/>
          </a:xfrm>
        </p:spPr>
        <p:txBody>
          <a:bodyPr/>
          <a:lstStyle/>
          <a:p>
            <a:r>
              <a:rPr lang="en-IN" dirty="0" smtClean="0"/>
              <a:t>when you need to pass some information from your browser to web server and ultimately to your backend program. </a:t>
            </a:r>
          </a:p>
          <a:p>
            <a:r>
              <a:rPr lang="en-IN" dirty="0" smtClean="0"/>
              <a:t>The browser uses two methods to pass this information to web server. These methods are GET Method and POST Method.</a:t>
            </a:r>
            <a:endParaRPr lang="en-IN"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normAutofit lnSpcReduction="10000"/>
          </a:bodyPr>
          <a:lstStyle/>
          <a:p>
            <a:r>
              <a:rPr lang="en-IN" b="1" dirty="0" smtClean="0"/>
              <a:t>GET</a:t>
            </a:r>
          </a:p>
          <a:p>
            <a:r>
              <a:rPr lang="en-IN" dirty="0" smtClean="0"/>
              <a:t>The GET type request is normally used for simple HTML page requests. It has this syntax:</a:t>
            </a:r>
          </a:p>
          <a:p>
            <a:pPr>
              <a:buNone/>
            </a:pPr>
            <a:r>
              <a:rPr lang="en-IN" dirty="0" smtClean="0"/>
              <a:t>	</a:t>
            </a:r>
            <a:r>
              <a:rPr lang="en-IN" dirty="0" smtClean="0">
                <a:solidFill>
                  <a:srgbClr val="FF0000"/>
                </a:solidFill>
              </a:rPr>
              <a:t>public void </a:t>
            </a:r>
            <a:r>
              <a:rPr lang="en-IN" dirty="0" err="1" smtClean="0">
                <a:solidFill>
                  <a:srgbClr val="FF0000"/>
                </a:solidFill>
              </a:rPr>
              <a:t>doGet</a:t>
            </a:r>
            <a:r>
              <a:rPr lang="en-IN" dirty="0" smtClean="0">
                <a:solidFill>
                  <a:srgbClr val="FF0000"/>
                </a:solidFill>
              </a:rPr>
              <a:t>(</a:t>
            </a:r>
            <a:r>
              <a:rPr lang="en-IN" dirty="0" err="1" smtClean="0">
                <a:solidFill>
                  <a:srgbClr val="FF0000"/>
                </a:solidFill>
              </a:rPr>
              <a:t>HttpServletRequest</a:t>
            </a:r>
            <a:r>
              <a:rPr lang="en-IN" dirty="0" smtClean="0">
                <a:solidFill>
                  <a:srgbClr val="FF0000"/>
                </a:solidFill>
              </a:rPr>
              <a:t> request, </a:t>
            </a:r>
            <a:r>
              <a:rPr lang="en-IN" dirty="0" err="1" smtClean="0">
                <a:solidFill>
                  <a:srgbClr val="FF0000"/>
                </a:solidFill>
              </a:rPr>
              <a:t>HttpServletResponse</a:t>
            </a:r>
            <a:r>
              <a:rPr lang="en-IN" dirty="0" smtClean="0">
                <a:solidFill>
                  <a:srgbClr val="FF0000"/>
                </a:solidFill>
              </a:rPr>
              <a:t> response) throws </a:t>
            </a:r>
            <a:r>
              <a:rPr lang="en-IN" dirty="0" err="1" smtClean="0">
                <a:solidFill>
                  <a:srgbClr val="FF0000"/>
                </a:solidFill>
              </a:rPr>
              <a:t>IOException</a:t>
            </a:r>
            <a:r>
              <a:rPr lang="en-IN" dirty="0" smtClean="0">
                <a:solidFill>
                  <a:srgbClr val="FF0000"/>
                </a:solidFill>
              </a:rPr>
              <a:t>, </a:t>
            </a:r>
            <a:r>
              <a:rPr lang="en-IN" dirty="0" err="1" smtClean="0">
                <a:solidFill>
                  <a:srgbClr val="FF0000"/>
                </a:solidFill>
              </a:rPr>
              <a:t>ServletException</a:t>
            </a:r>
            <a:r>
              <a:rPr lang="en-IN" dirty="0" smtClean="0">
                <a:solidFill>
                  <a:srgbClr val="FF0000"/>
                </a:solidFill>
              </a:rPr>
              <a:t> { //your code here}</a:t>
            </a:r>
          </a:p>
          <a:p>
            <a:r>
              <a:rPr lang="en-IN" b="1" dirty="0" smtClean="0"/>
              <a:t>POST</a:t>
            </a:r>
          </a:p>
          <a:p>
            <a:r>
              <a:rPr lang="en-IN" dirty="0" smtClean="0"/>
              <a:t>The POST type request is most often used by HTML forms. It has this syntax:</a:t>
            </a:r>
          </a:p>
          <a:p>
            <a:pPr>
              <a:buNone/>
            </a:pPr>
            <a:r>
              <a:rPr lang="en-IN" dirty="0" smtClean="0">
                <a:solidFill>
                  <a:srgbClr val="FF0000"/>
                </a:solidFill>
              </a:rPr>
              <a:t>	public void </a:t>
            </a:r>
            <a:r>
              <a:rPr lang="en-IN" dirty="0" err="1" smtClean="0">
                <a:solidFill>
                  <a:srgbClr val="FF0000"/>
                </a:solidFill>
              </a:rPr>
              <a:t>doPost</a:t>
            </a:r>
            <a:r>
              <a:rPr lang="en-IN" dirty="0" smtClean="0">
                <a:solidFill>
                  <a:srgbClr val="FF0000"/>
                </a:solidFill>
              </a:rPr>
              <a:t>(</a:t>
            </a:r>
            <a:r>
              <a:rPr lang="en-IN" dirty="0" err="1" smtClean="0">
                <a:solidFill>
                  <a:srgbClr val="FF0000"/>
                </a:solidFill>
              </a:rPr>
              <a:t>HttpServletRequest</a:t>
            </a:r>
            <a:r>
              <a:rPr lang="en-IN" dirty="0" smtClean="0">
                <a:solidFill>
                  <a:srgbClr val="FF0000"/>
                </a:solidFill>
              </a:rPr>
              <a:t> request, </a:t>
            </a:r>
            <a:r>
              <a:rPr lang="en-IN" dirty="0" err="1" smtClean="0">
                <a:solidFill>
                  <a:srgbClr val="FF0000"/>
                </a:solidFill>
              </a:rPr>
              <a:t>HttpServletResponse</a:t>
            </a:r>
            <a:r>
              <a:rPr lang="en-IN" dirty="0" smtClean="0">
                <a:solidFill>
                  <a:srgbClr val="FF0000"/>
                </a:solidFill>
              </a:rPr>
              <a:t> response) throws </a:t>
            </a:r>
            <a:r>
              <a:rPr lang="en-IN" dirty="0" err="1" smtClean="0">
                <a:solidFill>
                  <a:srgbClr val="FF0000"/>
                </a:solidFill>
              </a:rPr>
              <a:t>IOException</a:t>
            </a:r>
            <a:r>
              <a:rPr lang="en-IN" dirty="0" smtClean="0">
                <a:solidFill>
                  <a:srgbClr val="FF0000"/>
                </a:solidFill>
              </a:rPr>
              <a:t>, </a:t>
            </a:r>
            <a:r>
              <a:rPr lang="en-IN" dirty="0" err="1" smtClean="0">
                <a:solidFill>
                  <a:srgbClr val="FF0000"/>
                </a:solidFill>
              </a:rPr>
              <a:t>ServletException</a:t>
            </a:r>
            <a:r>
              <a:rPr lang="en-IN" dirty="0" smtClean="0">
                <a:solidFill>
                  <a:srgbClr val="FF0000"/>
                </a:solidFill>
              </a:rPr>
              <a:t> { //your code here}</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563562"/>
          </a:xfrm>
        </p:spPr>
        <p:txBody>
          <a:bodyPr>
            <a:normAutofit fontScale="90000"/>
          </a:bodyPr>
          <a:lstStyle/>
          <a:p>
            <a:r>
              <a:rPr lang="en-IN" b="1" dirty="0" smtClean="0"/>
              <a:t/>
            </a:r>
            <a:br>
              <a:rPr lang="en-IN" b="1" dirty="0" smtClean="0"/>
            </a:br>
            <a:r>
              <a:rPr lang="en-IN" sz="4000" b="1" dirty="0" smtClean="0"/>
              <a:t>Form-Data Submission Methods: GET|POST</a:t>
            </a:r>
            <a:r>
              <a:rPr lang="en-IN" b="1" dirty="0" smtClean="0"/>
              <a:t/>
            </a:r>
            <a:br>
              <a:rPr lang="en-IN" b="1" dirty="0" smtClean="0"/>
            </a:br>
            <a:endParaRPr lang="en-IN" dirty="0"/>
          </a:p>
        </p:txBody>
      </p:sp>
      <p:sp>
        <p:nvSpPr>
          <p:cNvPr id="3" name="Content Placeholder 2"/>
          <p:cNvSpPr>
            <a:spLocks noGrp="1"/>
          </p:cNvSpPr>
          <p:nvPr>
            <p:ph idx="1"/>
          </p:nvPr>
        </p:nvSpPr>
        <p:spPr>
          <a:xfrm>
            <a:off x="381000" y="914400"/>
            <a:ext cx="8305800" cy="5562600"/>
          </a:xfrm>
        </p:spPr>
        <p:txBody>
          <a:bodyPr>
            <a:normAutofit lnSpcReduction="10000"/>
          </a:bodyPr>
          <a:lstStyle/>
          <a:p>
            <a:r>
              <a:rPr lang="en-IN" dirty="0" smtClean="0"/>
              <a:t>Two request methods, GET and POST, are available for submitting form data, to be specified in the &lt;form&gt;'s attribute "method=</a:t>
            </a:r>
            <a:r>
              <a:rPr lang="en-IN" u="sng" dirty="0" smtClean="0"/>
              <a:t>GET</a:t>
            </a:r>
            <a:r>
              <a:rPr lang="en-IN" dirty="0" smtClean="0"/>
              <a:t>|POST".</a:t>
            </a:r>
          </a:p>
          <a:p>
            <a:r>
              <a:rPr lang="en-IN" dirty="0" smtClean="0"/>
              <a:t> GET and POST performs the same basic function. </a:t>
            </a:r>
          </a:p>
          <a:p>
            <a:r>
              <a:rPr lang="en-IN" dirty="0" smtClean="0"/>
              <a:t>However, in a GET request, the query string is appended </a:t>
            </a:r>
            <a:r>
              <a:rPr lang="en-IN" dirty="0" smtClean="0">
                <a:solidFill>
                  <a:srgbClr val="FF0000"/>
                </a:solidFill>
              </a:rPr>
              <a:t>behind the URL, separated by a '?'. </a:t>
            </a:r>
            <a:r>
              <a:rPr lang="en-IN" dirty="0" smtClean="0"/>
              <a:t>Whereas in a POST request, the query string is kept in the </a:t>
            </a:r>
            <a:r>
              <a:rPr lang="en-IN" dirty="0" smtClean="0">
                <a:solidFill>
                  <a:srgbClr val="FF0000"/>
                </a:solidFill>
              </a:rPr>
              <a:t>request body (and not shown in the URL). </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324600"/>
          </a:xfrm>
        </p:spPr>
        <p:txBody>
          <a:bodyPr/>
          <a:lstStyle/>
          <a:p>
            <a:r>
              <a:rPr lang="en-IN" dirty="0" smtClean="0"/>
              <a:t>The length of query string in a GET request is limited by the maximum length of URL permitted, whereas it is unlimited in a POST request. </a:t>
            </a:r>
          </a:p>
          <a:p>
            <a:r>
              <a:rPr lang="en-IN" dirty="0" smtClean="0"/>
              <a:t>I recommend POST request for production.</a:t>
            </a:r>
          </a:p>
          <a:p>
            <a:r>
              <a:rPr lang="en-IN" dirty="0" smtClean="0"/>
              <a:t>To try out the POST request, modify the "form_input.html":</a:t>
            </a:r>
          </a:p>
          <a:p>
            <a:r>
              <a:rPr lang="en-IN" dirty="0" smtClean="0">
                <a:solidFill>
                  <a:srgbClr val="FF0000"/>
                </a:solidFill>
              </a:rPr>
              <a:t>&lt;form </a:t>
            </a:r>
            <a:r>
              <a:rPr lang="en-IN" b="1" dirty="0" smtClean="0">
                <a:solidFill>
                  <a:srgbClr val="FF0000"/>
                </a:solidFill>
              </a:rPr>
              <a:t>method="post"</a:t>
            </a:r>
            <a:r>
              <a:rPr lang="en-IN" dirty="0" smtClean="0">
                <a:solidFill>
                  <a:srgbClr val="FF0000"/>
                </a:solidFill>
              </a:rPr>
              <a:t> action="echo"&gt;</a:t>
            </a:r>
          </a:p>
          <a:p>
            <a:r>
              <a:rPr lang="en-IN" dirty="0" smtClean="0">
                <a:solidFill>
                  <a:srgbClr val="FF0000"/>
                </a:solidFill>
              </a:rPr>
              <a:t> ......</a:t>
            </a:r>
          </a:p>
          <a:p>
            <a:r>
              <a:rPr lang="en-IN" dirty="0" smtClean="0">
                <a:solidFill>
                  <a:srgbClr val="FF0000"/>
                </a:solidFill>
              </a:rPr>
              <a:t> &lt;/form&gt;</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705600"/>
          </a:xfrm>
        </p:spPr>
        <p:txBody>
          <a:bodyPr>
            <a:normAutofit fontScale="70000" lnSpcReduction="20000"/>
          </a:bodyPr>
          <a:lstStyle/>
          <a:p>
            <a:pPr>
              <a:buNone/>
            </a:pPr>
            <a:r>
              <a:rPr lang="en-IN" dirty="0" smtClean="0"/>
              <a:t>public class </a:t>
            </a:r>
            <a:r>
              <a:rPr lang="en-IN" dirty="0" err="1" smtClean="0"/>
              <a:t>MyServlet</a:t>
            </a:r>
            <a:r>
              <a:rPr lang="en-IN" dirty="0" smtClean="0"/>
              <a:t> extends </a:t>
            </a:r>
            <a:r>
              <a:rPr lang="en-IN" dirty="0" err="1" smtClean="0"/>
              <a:t>HttpServlet</a:t>
            </a:r>
            <a:r>
              <a:rPr lang="en-IN" dirty="0" smtClean="0"/>
              <a:t> { </a:t>
            </a:r>
          </a:p>
          <a:p>
            <a:pPr>
              <a:buNone/>
            </a:pPr>
            <a:r>
              <a:rPr lang="en-IN" dirty="0" smtClean="0"/>
              <a:t>// </a:t>
            </a:r>
            <a:r>
              <a:rPr lang="en-IN" dirty="0" err="1" smtClean="0"/>
              <a:t>doGet</a:t>
            </a:r>
            <a:r>
              <a:rPr lang="en-IN" dirty="0" smtClean="0"/>
              <a:t>() handles GET request </a:t>
            </a:r>
          </a:p>
          <a:p>
            <a:pPr>
              <a:buNone/>
            </a:pPr>
            <a:r>
              <a:rPr lang="en-IN" dirty="0" smtClean="0"/>
              <a:t>@Override public void </a:t>
            </a:r>
            <a:r>
              <a:rPr lang="en-IN" b="1" dirty="0" err="1" smtClean="0"/>
              <a:t>doGet</a:t>
            </a:r>
            <a:r>
              <a:rPr lang="en-IN" dirty="0" smtClean="0"/>
              <a:t>(</a:t>
            </a:r>
            <a:r>
              <a:rPr lang="en-IN" dirty="0" err="1" smtClean="0"/>
              <a:t>HttpServletRequest</a:t>
            </a:r>
            <a:r>
              <a:rPr lang="en-IN" dirty="0" smtClean="0"/>
              <a:t> request, </a:t>
            </a:r>
            <a:r>
              <a:rPr lang="en-IN" dirty="0" err="1" smtClean="0"/>
              <a:t>HttpServletResponse</a:t>
            </a:r>
            <a:r>
              <a:rPr lang="en-IN" dirty="0" smtClean="0"/>
              <a:t> response)</a:t>
            </a:r>
          </a:p>
          <a:p>
            <a:pPr>
              <a:buNone/>
            </a:pPr>
            <a:r>
              <a:rPr lang="en-IN" dirty="0" smtClean="0"/>
              <a:t> throws </a:t>
            </a:r>
            <a:r>
              <a:rPr lang="en-IN" dirty="0" err="1" smtClean="0"/>
              <a:t>IOException</a:t>
            </a:r>
            <a:r>
              <a:rPr lang="en-IN" dirty="0" smtClean="0"/>
              <a:t>, </a:t>
            </a:r>
            <a:r>
              <a:rPr lang="en-IN" dirty="0" err="1" smtClean="0"/>
              <a:t>ServletException</a:t>
            </a:r>
            <a:r>
              <a:rPr lang="en-IN" dirty="0" smtClean="0"/>
              <a:t> </a:t>
            </a:r>
          </a:p>
          <a:p>
            <a:pPr>
              <a:buNone/>
            </a:pPr>
            <a:r>
              <a:rPr lang="en-IN" dirty="0" smtClean="0"/>
              <a:t>{ </a:t>
            </a:r>
          </a:p>
          <a:p>
            <a:pPr>
              <a:buNone/>
            </a:pPr>
            <a:r>
              <a:rPr lang="en-IN" dirty="0" smtClean="0"/>
              <a:t>......</a:t>
            </a:r>
          </a:p>
          <a:p>
            <a:pPr>
              <a:buNone/>
            </a:pPr>
            <a:r>
              <a:rPr lang="en-IN" dirty="0" smtClean="0"/>
              <a:t> ......</a:t>
            </a:r>
          </a:p>
          <a:p>
            <a:pPr>
              <a:buNone/>
            </a:pPr>
            <a:r>
              <a:rPr lang="en-IN" dirty="0" smtClean="0"/>
              <a:t> } </a:t>
            </a:r>
          </a:p>
          <a:p>
            <a:pPr>
              <a:buNone/>
            </a:pPr>
            <a:r>
              <a:rPr lang="en-IN" dirty="0" smtClean="0"/>
              <a:t>// </a:t>
            </a:r>
            <a:r>
              <a:rPr lang="en-IN" dirty="0" err="1" smtClean="0"/>
              <a:t>doPost</a:t>
            </a:r>
            <a:r>
              <a:rPr lang="en-IN" dirty="0" smtClean="0"/>
              <a:t>() handles POST request </a:t>
            </a:r>
          </a:p>
          <a:p>
            <a:pPr>
              <a:buNone/>
            </a:pPr>
            <a:r>
              <a:rPr lang="en-IN" dirty="0" smtClean="0"/>
              <a:t>@Override public void </a:t>
            </a:r>
            <a:r>
              <a:rPr lang="en-IN" b="1" dirty="0" err="1" smtClean="0"/>
              <a:t>doPost</a:t>
            </a:r>
            <a:r>
              <a:rPr lang="en-IN" dirty="0" smtClean="0"/>
              <a:t>(</a:t>
            </a:r>
            <a:r>
              <a:rPr lang="en-IN" dirty="0" err="1" smtClean="0"/>
              <a:t>HttpServletRequest</a:t>
            </a:r>
            <a:r>
              <a:rPr lang="en-IN" dirty="0" smtClean="0"/>
              <a:t> request, </a:t>
            </a:r>
            <a:r>
              <a:rPr lang="en-IN" dirty="0" err="1" smtClean="0"/>
              <a:t>HttpServletResponse</a:t>
            </a:r>
            <a:r>
              <a:rPr lang="en-IN" dirty="0" smtClean="0"/>
              <a:t> response) </a:t>
            </a:r>
          </a:p>
          <a:p>
            <a:pPr>
              <a:buNone/>
            </a:pPr>
            <a:r>
              <a:rPr lang="en-IN" dirty="0" smtClean="0"/>
              <a:t>throws </a:t>
            </a:r>
            <a:r>
              <a:rPr lang="en-IN" dirty="0" err="1" smtClean="0"/>
              <a:t>IOException</a:t>
            </a:r>
            <a:r>
              <a:rPr lang="en-IN" dirty="0" smtClean="0"/>
              <a:t>, </a:t>
            </a:r>
            <a:r>
              <a:rPr lang="en-IN" dirty="0" err="1" smtClean="0"/>
              <a:t>ServletException</a:t>
            </a:r>
            <a:endParaRPr lang="en-IN" dirty="0" smtClean="0"/>
          </a:p>
          <a:p>
            <a:pPr>
              <a:buNone/>
            </a:pPr>
            <a:r>
              <a:rPr lang="en-IN" dirty="0" smtClean="0"/>
              <a:t> {</a:t>
            </a:r>
          </a:p>
          <a:p>
            <a:pPr>
              <a:buNone/>
            </a:pPr>
            <a:r>
              <a:rPr lang="en-IN" dirty="0" smtClean="0"/>
              <a:t> </a:t>
            </a:r>
            <a:r>
              <a:rPr lang="en-IN" b="1" dirty="0" err="1" smtClean="0"/>
              <a:t>doGet</a:t>
            </a:r>
            <a:r>
              <a:rPr lang="en-IN" b="1" dirty="0" smtClean="0"/>
              <a:t>(request, response);</a:t>
            </a:r>
            <a:r>
              <a:rPr lang="en-IN" dirty="0" smtClean="0"/>
              <a:t> </a:t>
            </a:r>
          </a:p>
          <a:p>
            <a:pPr>
              <a:buNone/>
            </a:pPr>
            <a:r>
              <a:rPr lang="en-IN" dirty="0" smtClean="0"/>
              <a:t>// call </a:t>
            </a:r>
            <a:r>
              <a:rPr lang="en-IN" dirty="0" err="1" smtClean="0"/>
              <a:t>doGet</a:t>
            </a:r>
            <a:r>
              <a:rPr lang="en-IN" dirty="0" smtClean="0"/>
              <a:t>() </a:t>
            </a:r>
          </a:p>
          <a:p>
            <a:pPr>
              <a:buNone/>
            </a:pPr>
            <a:r>
              <a:rPr lang="en-IN" dirty="0" smtClean="0"/>
              <a:t>}</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457200"/>
          </a:xfrm>
        </p:spPr>
        <p:txBody>
          <a:bodyPr>
            <a:normAutofit fontScale="90000"/>
          </a:bodyPr>
          <a:lstStyle/>
          <a:p>
            <a:r>
              <a:rPr lang="en-IN" b="1" dirty="0" smtClean="0"/>
              <a:t>Request Header and Response Header</a:t>
            </a:r>
            <a:br>
              <a:rPr lang="en-IN" b="1" dirty="0" smtClean="0"/>
            </a:br>
            <a:endParaRPr lang="en-IN" dirty="0"/>
          </a:p>
        </p:txBody>
      </p:sp>
      <p:sp>
        <p:nvSpPr>
          <p:cNvPr id="3" name="Content Placeholder 2"/>
          <p:cNvSpPr>
            <a:spLocks noGrp="1"/>
          </p:cNvSpPr>
          <p:nvPr>
            <p:ph idx="1"/>
          </p:nvPr>
        </p:nvSpPr>
        <p:spPr>
          <a:xfrm>
            <a:off x="304800" y="685800"/>
            <a:ext cx="8382000" cy="5943600"/>
          </a:xfrm>
        </p:spPr>
        <p:txBody>
          <a:bodyPr>
            <a:normAutofit fontScale="92500" lnSpcReduction="10000"/>
          </a:bodyPr>
          <a:lstStyle/>
          <a:p>
            <a:r>
              <a:rPr lang="en-IN" dirty="0" smtClean="0">
                <a:solidFill>
                  <a:srgbClr val="FF0000"/>
                </a:solidFill>
              </a:rPr>
              <a:t>HTTP is a request-response protocol.</a:t>
            </a:r>
          </a:p>
          <a:p>
            <a:r>
              <a:rPr lang="en-IN" dirty="0" smtClean="0">
                <a:solidFill>
                  <a:srgbClr val="FF0000"/>
                </a:solidFill>
              </a:rPr>
              <a:t> </a:t>
            </a:r>
            <a:r>
              <a:rPr lang="en-IN" dirty="0" smtClean="0"/>
              <a:t>The client sends a request message to the server. </a:t>
            </a:r>
          </a:p>
          <a:p>
            <a:r>
              <a:rPr lang="en-IN" dirty="0" smtClean="0"/>
              <a:t>The server, in turn, returns a response message. </a:t>
            </a:r>
          </a:p>
          <a:p>
            <a:r>
              <a:rPr lang="en-IN" dirty="0" smtClean="0"/>
              <a:t>The request and response messages consists of two parts: </a:t>
            </a:r>
            <a:r>
              <a:rPr lang="en-IN" dirty="0" smtClean="0">
                <a:solidFill>
                  <a:srgbClr val="FF0000"/>
                </a:solidFill>
              </a:rPr>
              <a:t>header (information about the message) and body (contents). </a:t>
            </a:r>
          </a:p>
          <a:p>
            <a:r>
              <a:rPr lang="en-IN" dirty="0" smtClean="0"/>
              <a:t>Header provides information about the messages. The data in header is organized in name-value pairs. </a:t>
            </a:r>
          </a:p>
          <a:p>
            <a:r>
              <a:rPr lang="en-IN" dirty="0" smtClean="0"/>
              <a:t>Read "</a:t>
            </a:r>
            <a:r>
              <a:rPr lang="en-IN" dirty="0" smtClean="0">
                <a:hlinkClick r:id="rId2"/>
              </a:rPr>
              <a:t>HTTP Request and Response Messages</a:t>
            </a:r>
            <a:r>
              <a:rPr lang="en-IN" dirty="0" smtClean="0"/>
              <a:t>" for the format, syntax of request and response messages.</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Strings</a:t>
            </a:r>
          </a:p>
        </p:txBody>
      </p:sp>
      <p:sp>
        <p:nvSpPr>
          <p:cNvPr id="17411" name="Rectangle 3"/>
          <p:cNvSpPr>
            <a:spLocks noGrp="1" noChangeArrowheads="1"/>
          </p:cNvSpPr>
          <p:nvPr>
            <p:ph type="body" idx="1"/>
          </p:nvPr>
        </p:nvSpPr>
        <p:spPr>
          <a:xfrm>
            <a:off x="381000" y="990600"/>
            <a:ext cx="8526463" cy="5219700"/>
          </a:xfrm>
        </p:spPr>
        <p:txBody>
          <a:bodyPr/>
          <a:lstStyle/>
          <a:p>
            <a:pPr eaLnBrk="1" hangingPunct="1"/>
            <a:r>
              <a:rPr lang="en-US" sz="2400" smtClean="0"/>
              <a:t>A string variable can store a sequence of alphanumeric characters, spaces and special characters.</a:t>
            </a:r>
          </a:p>
          <a:p>
            <a:pPr eaLnBrk="1" hangingPunct="1"/>
            <a:endParaRPr lang="en-US" sz="2400" smtClean="0"/>
          </a:p>
          <a:p>
            <a:pPr eaLnBrk="1" hangingPunct="1"/>
            <a:r>
              <a:rPr lang="en-US" sz="2400" smtClean="0"/>
              <a:t>Each character is represented using 16 bit</a:t>
            </a:r>
          </a:p>
          <a:p>
            <a:pPr lvl="1" eaLnBrk="1" hangingPunct="1"/>
            <a:r>
              <a:rPr lang="en-US" smtClean="0"/>
              <a:t>You can store Chinese characters in a string.</a:t>
            </a:r>
          </a:p>
          <a:p>
            <a:pPr eaLnBrk="1" hangingPunct="1"/>
            <a:endParaRPr lang="en-US" smtClean="0"/>
          </a:p>
          <a:p>
            <a:pPr eaLnBrk="1" hangingPunct="1"/>
            <a:r>
              <a:rPr lang="en-US" sz="2400" smtClean="0"/>
              <a:t>A string can be enclosed by a pair of single quotes (</a:t>
            </a:r>
            <a:r>
              <a:rPr lang="en-US" sz="2400" b="1" smtClean="0">
                <a:latin typeface="Courier New" pitchFamily="49" charset="0"/>
              </a:rPr>
              <a:t>'</a:t>
            </a:r>
            <a:r>
              <a:rPr lang="en-US" sz="2400" smtClean="0"/>
              <a:t>) or  double quote (</a:t>
            </a:r>
            <a:r>
              <a:rPr lang="en-US" sz="2400" b="1" smtClean="0">
                <a:latin typeface="Courier New" pitchFamily="49" charset="0"/>
              </a:rPr>
              <a:t>"</a:t>
            </a:r>
            <a:r>
              <a:rPr lang="en-US" sz="2400" smtClean="0"/>
              <a:t>).</a:t>
            </a:r>
          </a:p>
          <a:p>
            <a:pPr eaLnBrk="1" hangingPunct="1"/>
            <a:endParaRPr lang="en-US" sz="2400" smtClean="0"/>
          </a:p>
          <a:p>
            <a:pPr eaLnBrk="1" hangingPunct="1"/>
            <a:r>
              <a:rPr lang="en-US" sz="2400" smtClean="0"/>
              <a:t>Use escaped character sequence to represent special character (e.g.:</a:t>
            </a:r>
            <a:r>
              <a:rPr lang="en-US" sz="2400" smtClean="0">
                <a:latin typeface="Courier New" pitchFamily="49" charset="0"/>
              </a:rPr>
              <a:t> \", \n, \t</a:t>
            </a:r>
            <a:r>
              <a:rPr lang="en-US" sz="2400" smtClean="0"/>
              <a:t>)</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err="1" smtClean="0"/>
              <a:t>HttpServletRequest</a:t>
            </a:r>
            <a:r>
              <a:rPr lang="en-IN" b="1" dirty="0" smtClean="0"/>
              <a:t/>
            </a:r>
            <a:br>
              <a:rPr lang="en-IN" b="1" dirty="0" smtClean="0"/>
            </a:br>
            <a:endParaRPr lang="en-IN" dirty="0"/>
          </a:p>
        </p:txBody>
      </p:sp>
      <p:sp>
        <p:nvSpPr>
          <p:cNvPr id="3" name="Content Placeholder 2"/>
          <p:cNvSpPr>
            <a:spLocks noGrp="1"/>
          </p:cNvSpPr>
          <p:nvPr>
            <p:ph idx="1"/>
          </p:nvPr>
        </p:nvSpPr>
        <p:spPr>
          <a:xfrm>
            <a:off x="0" y="609600"/>
            <a:ext cx="8915400" cy="6019800"/>
          </a:xfrm>
        </p:spPr>
        <p:txBody>
          <a:bodyPr>
            <a:normAutofit fontScale="92500" lnSpcReduction="20000"/>
          </a:bodyPr>
          <a:lstStyle/>
          <a:p>
            <a:r>
              <a:rPr lang="en-IN" dirty="0" smtClean="0"/>
              <a:t>The request message is encapsulated in an </a:t>
            </a:r>
            <a:r>
              <a:rPr lang="en-IN" dirty="0" err="1" smtClean="0"/>
              <a:t>HttpServletRequest</a:t>
            </a:r>
            <a:r>
              <a:rPr lang="en-IN" dirty="0" smtClean="0"/>
              <a:t> object, which is passed into the </a:t>
            </a:r>
            <a:r>
              <a:rPr lang="en-IN" dirty="0" err="1" smtClean="0"/>
              <a:t>doGet</a:t>
            </a:r>
            <a:r>
              <a:rPr lang="en-IN" dirty="0" smtClean="0"/>
              <a:t>() methods.</a:t>
            </a:r>
          </a:p>
          <a:p>
            <a:r>
              <a:rPr lang="en-IN" dirty="0" smtClean="0"/>
              <a:t> </a:t>
            </a:r>
            <a:r>
              <a:rPr lang="en-IN" dirty="0" err="1" smtClean="0"/>
              <a:t>HttpServletRequest</a:t>
            </a:r>
            <a:r>
              <a:rPr lang="en-IN" dirty="0" smtClean="0"/>
              <a:t> provides many methods for you to retrieve the headers:</a:t>
            </a:r>
          </a:p>
          <a:p>
            <a:pPr>
              <a:buNone/>
            </a:pPr>
            <a:r>
              <a:rPr lang="en-IN" dirty="0" smtClean="0">
                <a:solidFill>
                  <a:srgbClr val="FF0000"/>
                </a:solidFill>
              </a:rPr>
              <a:t>	General methods:</a:t>
            </a:r>
          </a:p>
          <a:p>
            <a:r>
              <a:rPr lang="en-IN" dirty="0" smtClean="0"/>
              <a:t> </a:t>
            </a:r>
            <a:r>
              <a:rPr lang="en-IN" sz="2600" dirty="0" err="1" smtClean="0"/>
              <a:t>getHeader</a:t>
            </a:r>
            <a:r>
              <a:rPr lang="en-IN" sz="2600" dirty="0" smtClean="0"/>
              <a:t>(</a:t>
            </a:r>
            <a:r>
              <a:rPr lang="en-IN" sz="2600" i="1" dirty="0" smtClean="0"/>
              <a:t>name</a:t>
            </a:r>
            <a:r>
              <a:rPr lang="en-IN" sz="2600" dirty="0" smtClean="0"/>
              <a:t>), </a:t>
            </a:r>
            <a:r>
              <a:rPr lang="en-IN" sz="2600" dirty="0" err="1" smtClean="0"/>
              <a:t>getHeaders</a:t>
            </a:r>
            <a:r>
              <a:rPr lang="en-IN" sz="2600" dirty="0" smtClean="0"/>
              <a:t>(</a:t>
            </a:r>
            <a:r>
              <a:rPr lang="en-IN" sz="2600" i="1" dirty="0" smtClean="0"/>
              <a:t>name</a:t>
            </a:r>
            <a:r>
              <a:rPr lang="en-IN" sz="2600" dirty="0" smtClean="0"/>
              <a:t>), </a:t>
            </a:r>
            <a:r>
              <a:rPr lang="en-IN" sz="2600" dirty="0" err="1" smtClean="0"/>
              <a:t>getHeaderNames</a:t>
            </a:r>
            <a:r>
              <a:rPr lang="en-IN" sz="2600" dirty="0" smtClean="0"/>
              <a:t>().</a:t>
            </a:r>
            <a:endParaRPr lang="en-IN" dirty="0" smtClean="0"/>
          </a:p>
          <a:p>
            <a:pPr>
              <a:buNone/>
            </a:pPr>
            <a:r>
              <a:rPr lang="en-IN" dirty="0" smtClean="0"/>
              <a:t>	</a:t>
            </a:r>
            <a:r>
              <a:rPr lang="en-IN" dirty="0" smtClean="0">
                <a:solidFill>
                  <a:srgbClr val="FF0000"/>
                </a:solidFill>
              </a:rPr>
              <a:t>Specific methods:</a:t>
            </a:r>
          </a:p>
          <a:p>
            <a:r>
              <a:rPr lang="en-IN" dirty="0" smtClean="0"/>
              <a:t> </a:t>
            </a:r>
            <a:r>
              <a:rPr lang="en-IN" dirty="0" err="1" smtClean="0"/>
              <a:t>getContentLength</a:t>
            </a:r>
            <a:r>
              <a:rPr lang="en-IN" dirty="0" smtClean="0"/>
              <a:t>(), </a:t>
            </a:r>
            <a:r>
              <a:rPr lang="en-IN" dirty="0" err="1" smtClean="0"/>
              <a:t>getContentType</a:t>
            </a:r>
            <a:r>
              <a:rPr lang="en-IN" dirty="0" smtClean="0"/>
              <a:t>(), </a:t>
            </a:r>
            <a:r>
              <a:rPr lang="en-IN" dirty="0" err="1" smtClean="0"/>
              <a:t>getCookies</a:t>
            </a:r>
            <a:r>
              <a:rPr lang="en-IN" dirty="0" smtClean="0"/>
              <a:t>(), </a:t>
            </a:r>
            <a:r>
              <a:rPr lang="en-IN" dirty="0" err="1" smtClean="0"/>
              <a:t>getAuthType</a:t>
            </a:r>
            <a:r>
              <a:rPr lang="en-IN" dirty="0" smtClean="0"/>
              <a:t>(), etc.</a:t>
            </a:r>
          </a:p>
          <a:p>
            <a:pPr>
              <a:buNone/>
            </a:pPr>
            <a:r>
              <a:rPr lang="en-IN" dirty="0" smtClean="0">
                <a:solidFill>
                  <a:srgbClr val="FF0000"/>
                </a:solidFill>
              </a:rPr>
              <a:t>	URL  related:</a:t>
            </a:r>
          </a:p>
          <a:p>
            <a:r>
              <a:rPr lang="en-IN" dirty="0" smtClean="0"/>
              <a:t> </a:t>
            </a:r>
            <a:r>
              <a:rPr lang="en-IN" dirty="0" err="1" smtClean="0"/>
              <a:t>getRequestURI</a:t>
            </a:r>
            <a:r>
              <a:rPr lang="en-IN" dirty="0" smtClean="0"/>
              <a:t>(), </a:t>
            </a:r>
            <a:r>
              <a:rPr lang="en-IN" dirty="0" err="1" smtClean="0"/>
              <a:t>getQueryString</a:t>
            </a:r>
            <a:r>
              <a:rPr lang="en-IN" dirty="0" smtClean="0"/>
              <a:t>(), </a:t>
            </a:r>
            <a:r>
              <a:rPr lang="en-IN" dirty="0" err="1" smtClean="0"/>
              <a:t>getProtocol</a:t>
            </a:r>
            <a:r>
              <a:rPr lang="en-IN" dirty="0" smtClean="0"/>
              <a:t>(), </a:t>
            </a:r>
            <a:r>
              <a:rPr lang="en-IN" dirty="0" err="1" smtClean="0"/>
              <a:t>getMethod</a:t>
            </a:r>
            <a:r>
              <a:rPr lang="en-IN" dirty="0" smtClean="0"/>
              <a:t>().</a:t>
            </a:r>
          </a:p>
          <a:p>
            <a:endParaRPr lang="en-IN"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err="1" smtClean="0"/>
              <a:t>HttpServletResponse</a:t>
            </a:r>
            <a:r>
              <a:rPr lang="en-IN" b="1" dirty="0" smtClean="0"/>
              <a:t/>
            </a:r>
            <a:br>
              <a:rPr lang="en-IN" b="1" dirty="0" smtClean="0"/>
            </a:br>
            <a:endParaRPr lang="en-IN" dirty="0"/>
          </a:p>
        </p:txBody>
      </p:sp>
      <p:sp>
        <p:nvSpPr>
          <p:cNvPr id="3" name="Content Placeholder 2"/>
          <p:cNvSpPr>
            <a:spLocks noGrp="1"/>
          </p:cNvSpPr>
          <p:nvPr>
            <p:ph idx="1"/>
          </p:nvPr>
        </p:nvSpPr>
        <p:spPr>
          <a:xfrm>
            <a:off x="228600" y="685800"/>
            <a:ext cx="8686800" cy="6172200"/>
          </a:xfrm>
        </p:spPr>
        <p:txBody>
          <a:bodyPr>
            <a:normAutofit/>
          </a:bodyPr>
          <a:lstStyle/>
          <a:p>
            <a:r>
              <a:rPr lang="en-IN" dirty="0" smtClean="0"/>
              <a:t>The response message is encapsulated in the </a:t>
            </a:r>
            <a:r>
              <a:rPr lang="en-IN" dirty="0" err="1" smtClean="0"/>
              <a:t>HttpServletResponse</a:t>
            </a:r>
            <a:r>
              <a:rPr lang="en-IN" dirty="0" smtClean="0"/>
              <a:t>, which is passed into </a:t>
            </a:r>
            <a:r>
              <a:rPr lang="en-IN" dirty="0" err="1" smtClean="0"/>
              <a:t>doGet</a:t>
            </a:r>
            <a:r>
              <a:rPr lang="en-IN" dirty="0" smtClean="0"/>
              <a:t>() by reference for receiving the </a:t>
            </a:r>
            <a:r>
              <a:rPr lang="en-IN" dirty="0" err="1" smtClean="0"/>
              <a:t>servlet</a:t>
            </a:r>
            <a:r>
              <a:rPr lang="en-IN" dirty="0" smtClean="0"/>
              <a:t> output.</a:t>
            </a:r>
          </a:p>
          <a:p>
            <a:r>
              <a:rPr lang="en-IN" dirty="0" err="1" smtClean="0"/>
              <a:t>setStatusCode</a:t>
            </a:r>
            <a:r>
              <a:rPr lang="en-IN" dirty="0" smtClean="0"/>
              <a:t>(</a:t>
            </a:r>
            <a:r>
              <a:rPr lang="en-IN" dirty="0" err="1" smtClean="0"/>
              <a:t>int</a:t>
            </a:r>
            <a:r>
              <a:rPr lang="en-IN" dirty="0" smtClean="0"/>
              <a:t> </a:t>
            </a:r>
            <a:r>
              <a:rPr lang="en-IN" dirty="0" err="1" smtClean="0"/>
              <a:t>statuscode</a:t>
            </a:r>
            <a:r>
              <a:rPr lang="en-IN" dirty="0" smtClean="0"/>
              <a:t>), </a:t>
            </a:r>
            <a:r>
              <a:rPr lang="en-IN" dirty="0" err="1" smtClean="0"/>
              <a:t>sendError</a:t>
            </a:r>
            <a:r>
              <a:rPr lang="en-IN" dirty="0" smtClean="0"/>
              <a:t>(</a:t>
            </a:r>
            <a:r>
              <a:rPr lang="en-IN" dirty="0" err="1" smtClean="0"/>
              <a:t>int</a:t>
            </a:r>
            <a:r>
              <a:rPr lang="en-IN" dirty="0" smtClean="0"/>
              <a:t> code, String message), </a:t>
            </a:r>
            <a:r>
              <a:rPr lang="en-IN" dirty="0" err="1" smtClean="0"/>
              <a:t>sendRedirect</a:t>
            </a:r>
            <a:r>
              <a:rPr lang="en-IN" dirty="0" smtClean="0"/>
              <a:t>(</a:t>
            </a:r>
            <a:r>
              <a:rPr lang="en-IN" dirty="0" err="1" smtClean="0"/>
              <a:t>url</a:t>
            </a:r>
            <a:r>
              <a:rPr lang="en-IN" dirty="0" smtClean="0"/>
              <a:t>).</a:t>
            </a:r>
          </a:p>
          <a:p>
            <a:r>
              <a:rPr lang="en-IN" dirty="0" err="1" smtClean="0"/>
              <a:t>response.setHeader</a:t>
            </a:r>
            <a:r>
              <a:rPr lang="en-IN" dirty="0" smtClean="0"/>
              <a:t>(String </a:t>
            </a:r>
            <a:r>
              <a:rPr lang="en-IN" dirty="0" err="1" smtClean="0"/>
              <a:t>headerName</a:t>
            </a:r>
            <a:r>
              <a:rPr lang="en-IN" dirty="0" smtClean="0"/>
              <a:t>, String </a:t>
            </a:r>
            <a:r>
              <a:rPr lang="en-IN" dirty="0" err="1" smtClean="0"/>
              <a:t>headerValue</a:t>
            </a:r>
            <a:r>
              <a:rPr lang="en-IN" dirty="0" smtClean="0"/>
              <a:t>).</a:t>
            </a:r>
          </a:p>
          <a:p>
            <a:r>
              <a:rPr lang="en-IN" dirty="0" err="1" smtClean="0"/>
              <a:t>setContentType</a:t>
            </a:r>
            <a:r>
              <a:rPr lang="en-IN" dirty="0" smtClean="0"/>
              <a:t>(String </a:t>
            </a:r>
            <a:r>
              <a:rPr lang="en-IN" dirty="0" err="1" smtClean="0"/>
              <a:t>mimeType</a:t>
            </a:r>
            <a:r>
              <a:rPr lang="en-IN" dirty="0" smtClean="0"/>
              <a:t>), </a:t>
            </a:r>
            <a:r>
              <a:rPr lang="en-IN" dirty="0" err="1" smtClean="0"/>
              <a:t>setContentLength</a:t>
            </a:r>
            <a:r>
              <a:rPr lang="en-IN" dirty="0" smtClean="0"/>
              <a:t>(</a:t>
            </a:r>
            <a:r>
              <a:rPr lang="en-IN" dirty="0" err="1" smtClean="0"/>
              <a:t>int</a:t>
            </a:r>
            <a:r>
              <a:rPr lang="en-IN" dirty="0" smtClean="0"/>
              <a:t> length), etc.</a:t>
            </a:r>
          </a:p>
          <a:p>
            <a:endParaRPr lang="en-IN"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IN" b="1" dirty="0" smtClean="0"/>
              <a:t>Session Tracking</a:t>
            </a:r>
            <a:br>
              <a:rPr lang="en-IN" b="1" dirty="0" smtClean="0"/>
            </a:br>
            <a:endParaRPr lang="en-IN" dirty="0"/>
          </a:p>
        </p:txBody>
      </p:sp>
      <p:sp>
        <p:nvSpPr>
          <p:cNvPr id="3" name="Content Placeholder 2"/>
          <p:cNvSpPr>
            <a:spLocks noGrp="1"/>
          </p:cNvSpPr>
          <p:nvPr>
            <p:ph idx="1"/>
          </p:nvPr>
        </p:nvSpPr>
        <p:spPr>
          <a:xfrm>
            <a:off x="228600" y="533400"/>
            <a:ext cx="8915400" cy="6324600"/>
          </a:xfrm>
        </p:spPr>
        <p:txBody>
          <a:bodyPr>
            <a:normAutofit fontScale="92500" lnSpcReduction="10000"/>
          </a:bodyPr>
          <a:lstStyle/>
          <a:p>
            <a:r>
              <a:rPr lang="en-IN" dirty="0" smtClean="0"/>
              <a:t>HTTP is a </a:t>
            </a:r>
            <a:r>
              <a:rPr lang="en-IN" i="1" dirty="0" smtClean="0"/>
              <a:t>stateless</a:t>
            </a:r>
            <a:r>
              <a:rPr lang="en-IN" dirty="0" smtClean="0"/>
              <a:t> protocol. </a:t>
            </a:r>
          </a:p>
          <a:p>
            <a:r>
              <a:rPr lang="en-IN" dirty="0" smtClean="0"/>
              <a:t>In other words, the current request does not know what has been done in the previous requests. </a:t>
            </a:r>
          </a:p>
          <a:p>
            <a:r>
              <a:rPr lang="en-IN" dirty="0" smtClean="0"/>
              <a:t>This creates a problem for applications that runs over many requests, such as online shopping (or shopping cart). You need to maintain a so-called </a:t>
            </a:r>
            <a:r>
              <a:rPr lang="en-IN" i="1" dirty="0" smtClean="0"/>
              <a:t>session</a:t>
            </a:r>
            <a:r>
              <a:rPr lang="en-IN" dirty="0" smtClean="0"/>
              <a:t> to pass data among the multiple requests.</a:t>
            </a:r>
          </a:p>
          <a:p>
            <a:r>
              <a:rPr lang="en-IN" dirty="0" smtClean="0"/>
              <a:t>You can maintain a session via one of these three approaches:</a:t>
            </a:r>
          </a:p>
          <a:p>
            <a:r>
              <a:rPr lang="en-IN" dirty="0" smtClean="0">
                <a:solidFill>
                  <a:srgbClr val="FF0000"/>
                </a:solidFill>
              </a:rPr>
              <a:t>Cookie</a:t>
            </a:r>
            <a:r>
              <a:rPr lang="en-IN" dirty="0" smtClean="0"/>
              <a:t>: A cookie is a small text file that is stored in the client's machine, which will be send to the server on each request. You can put your session data inside the cookie. The biggest problem in using cookie is clients may disable the cookie.</a:t>
            </a:r>
          </a:p>
          <a:p>
            <a:endParaRPr lang="en-IN"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324600"/>
          </a:xfrm>
        </p:spPr>
        <p:txBody>
          <a:bodyPr>
            <a:normAutofit/>
          </a:bodyPr>
          <a:lstStyle/>
          <a:p>
            <a:r>
              <a:rPr lang="en-IN" dirty="0" smtClean="0">
                <a:solidFill>
                  <a:srgbClr val="FF0000"/>
                </a:solidFill>
              </a:rPr>
              <a:t>URL Rewriting</a:t>
            </a:r>
            <a:r>
              <a:rPr lang="en-IN" dirty="0" smtClean="0"/>
              <a:t>: Passes data by appending a short text string at the end of every URL, e.g., http://host/path/file.html</a:t>
            </a:r>
            <a:r>
              <a:rPr lang="en-IN" b="1" dirty="0" smtClean="0"/>
              <a:t>;jsessionid=123456</a:t>
            </a:r>
            <a:r>
              <a:rPr lang="en-IN" dirty="0" smtClean="0"/>
              <a:t>. You need to rewrite all the URLs (e.g., the "action" attribute of &lt;form&gt;) to include the session data.</a:t>
            </a:r>
          </a:p>
          <a:p>
            <a:r>
              <a:rPr lang="en-IN" dirty="0" smtClean="0">
                <a:solidFill>
                  <a:srgbClr val="FF0000"/>
                </a:solidFill>
              </a:rPr>
              <a:t>Hidden field in an HTML form</a:t>
            </a:r>
            <a:r>
              <a:rPr lang="en-IN" dirty="0" smtClean="0"/>
              <a:t>: pass data by using hidden field tag (&lt;input type="hidden" name="session" value="...." /&gt;). Again, you need to include the hidden field in all the pages.</a:t>
            </a:r>
          </a:p>
          <a:p>
            <a:endParaRPr lang="en-IN"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Session Tracking in </a:t>
            </a:r>
            <a:r>
              <a:rPr lang="en-IN" dirty="0" err="1" smtClean="0"/>
              <a:t>Servlets</a:t>
            </a:r>
            <a:r>
              <a:rPr lang="en-IN" dirty="0" smtClean="0"/>
              <a:t/>
            </a:r>
            <a:br>
              <a:rPr lang="en-IN" dirty="0" smtClean="0"/>
            </a:br>
            <a:endParaRPr lang="en-IN" dirty="0"/>
          </a:p>
        </p:txBody>
      </p:sp>
      <p:sp>
        <p:nvSpPr>
          <p:cNvPr id="3" name="Content Placeholder 2"/>
          <p:cNvSpPr>
            <a:spLocks noGrp="1"/>
          </p:cNvSpPr>
          <p:nvPr>
            <p:ph idx="1"/>
          </p:nvPr>
        </p:nvSpPr>
        <p:spPr>
          <a:xfrm>
            <a:off x="304800" y="762000"/>
            <a:ext cx="8382000" cy="5791200"/>
          </a:xfrm>
        </p:spPr>
        <p:txBody>
          <a:bodyPr/>
          <a:lstStyle/>
          <a:p>
            <a:r>
              <a:rPr lang="en-IN" b="1" dirty="0" smtClean="0"/>
              <a:t>Session</a:t>
            </a:r>
            <a:r>
              <a:rPr lang="en-IN" dirty="0" smtClean="0"/>
              <a:t> simply means a particular interval of time.</a:t>
            </a:r>
          </a:p>
          <a:p>
            <a:r>
              <a:rPr lang="en-IN" b="1" dirty="0" smtClean="0"/>
              <a:t>Session Tracking</a:t>
            </a:r>
            <a:r>
              <a:rPr lang="en-IN" dirty="0" smtClean="0"/>
              <a:t> is a way to maintain state (data) of an user. It is also known as </a:t>
            </a:r>
            <a:r>
              <a:rPr lang="en-IN" b="1" dirty="0" smtClean="0"/>
              <a:t>session management</a:t>
            </a:r>
            <a:r>
              <a:rPr lang="en-IN" dirty="0" smtClean="0"/>
              <a:t> in </a:t>
            </a:r>
            <a:r>
              <a:rPr lang="en-IN" dirty="0" err="1" smtClean="0"/>
              <a:t>servlet</a:t>
            </a:r>
            <a:r>
              <a:rPr lang="en-IN" dirty="0" smtClean="0"/>
              <a:t>.</a:t>
            </a:r>
          </a:p>
          <a:p>
            <a:r>
              <a:rPr lang="en-IN" dirty="0" smtClean="0"/>
              <a:t>Http protocol is a stateless so we need to maintain state using session tracking techniques. Each time user requests to the server, server treats the request as the new request. So we need to maintain the state of an user to recognize to particular user.</a:t>
            </a:r>
          </a:p>
          <a:p>
            <a:endParaRPr lang="en-IN"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Academics\2015 batch\B.TECH III-II CSE (2015-2019)\WT PPT\unit-2\newrequest.JPG"/>
          <p:cNvPicPr>
            <a:picLocks noGrp="1" noChangeAspect="1" noChangeArrowheads="1"/>
          </p:cNvPicPr>
          <p:nvPr>
            <p:ph idx="1"/>
          </p:nvPr>
        </p:nvPicPr>
        <p:blipFill>
          <a:blip r:embed="rId2"/>
          <a:srcRect/>
          <a:stretch>
            <a:fillRect/>
          </a:stretch>
        </p:blipFill>
        <p:spPr bwMode="auto">
          <a:xfrm>
            <a:off x="806855" y="914401"/>
            <a:ext cx="7498945" cy="3733800"/>
          </a:xfrm>
          <a:prstGeom prst="rect">
            <a:avLst/>
          </a:prstGeom>
          <a:noFill/>
        </p:spPr>
      </p:pic>
      <p:sp>
        <p:nvSpPr>
          <p:cNvPr id="5" name="Rectangle 4"/>
          <p:cNvSpPr/>
          <p:nvPr/>
        </p:nvSpPr>
        <p:spPr>
          <a:xfrm>
            <a:off x="0" y="4495800"/>
            <a:ext cx="9144000" cy="2492990"/>
          </a:xfrm>
          <a:prstGeom prst="rect">
            <a:avLst/>
          </a:prstGeom>
        </p:spPr>
        <p:txBody>
          <a:bodyPr wrap="square">
            <a:spAutoFit/>
          </a:bodyPr>
          <a:lstStyle/>
          <a:p>
            <a:r>
              <a:rPr lang="en-IN" sz="2800" dirty="0" smtClean="0"/>
              <a:t>Why use Session Tracking?</a:t>
            </a:r>
          </a:p>
          <a:p>
            <a:r>
              <a:rPr lang="en-IN" sz="2800" b="1" dirty="0" smtClean="0"/>
              <a:t>To recognize the user</a:t>
            </a:r>
            <a:r>
              <a:rPr lang="en-IN" sz="2800" dirty="0" smtClean="0"/>
              <a:t> It is used to recognize the particular user.</a:t>
            </a:r>
          </a:p>
          <a:p>
            <a:endParaRPr lang="en-US"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dirty="0" smtClean="0"/>
              <a:t>Session Tracking Techniques</a:t>
            </a:r>
            <a:br>
              <a:rPr lang="en-IN" dirty="0" smtClean="0"/>
            </a:br>
            <a:endParaRPr lang="en-IN" dirty="0"/>
          </a:p>
        </p:txBody>
      </p:sp>
      <p:sp>
        <p:nvSpPr>
          <p:cNvPr id="3" name="Content Placeholder 2"/>
          <p:cNvSpPr>
            <a:spLocks noGrp="1"/>
          </p:cNvSpPr>
          <p:nvPr>
            <p:ph idx="1"/>
          </p:nvPr>
        </p:nvSpPr>
        <p:spPr/>
        <p:txBody>
          <a:bodyPr/>
          <a:lstStyle/>
          <a:p>
            <a:r>
              <a:rPr lang="en-IN" dirty="0" smtClean="0"/>
              <a:t>There are four techniques used in Session tracking:</a:t>
            </a:r>
          </a:p>
          <a:p>
            <a:r>
              <a:rPr lang="en-IN" b="1" dirty="0" smtClean="0"/>
              <a:t>Cookies</a:t>
            </a:r>
            <a:endParaRPr lang="en-IN" dirty="0" smtClean="0"/>
          </a:p>
          <a:p>
            <a:r>
              <a:rPr lang="en-IN" b="1" dirty="0" smtClean="0"/>
              <a:t>Hidden Form Field</a:t>
            </a:r>
            <a:endParaRPr lang="en-IN" dirty="0" smtClean="0"/>
          </a:p>
          <a:p>
            <a:r>
              <a:rPr lang="en-IN" b="1" dirty="0" smtClean="0"/>
              <a:t>URL Rewriting</a:t>
            </a:r>
            <a:endParaRPr lang="en-IN" dirty="0" smtClean="0"/>
          </a:p>
          <a:p>
            <a:r>
              <a:rPr lang="en-IN" b="1" dirty="0" err="1" smtClean="0"/>
              <a:t>HttpSession</a:t>
            </a:r>
            <a:endParaRPr lang="en-IN" dirty="0" smtClean="0"/>
          </a:p>
          <a:p>
            <a:endParaRPr lang="en-IN"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Cookies in </a:t>
            </a:r>
            <a:r>
              <a:rPr lang="en-IN" dirty="0" err="1" smtClean="0"/>
              <a:t>Servlet</a:t>
            </a:r>
            <a:r>
              <a:rPr lang="en-IN" dirty="0" smtClean="0"/>
              <a:t/>
            </a:r>
            <a:br>
              <a:rPr lang="en-IN" dirty="0" smtClean="0"/>
            </a:br>
            <a:endParaRPr lang="en-IN" dirty="0"/>
          </a:p>
        </p:txBody>
      </p:sp>
      <p:sp>
        <p:nvSpPr>
          <p:cNvPr id="3" name="Content Placeholder 2"/>
          <p:cNvSpPr>
            <a:spLocks noGrp="1"/>
          </p:cNvSpPr>
          <p:nvPr>
            <p:ph idx="1"/>
          </p:nvPr>
        </p:nvSpPr>
        <p:spPr>
          <a:xfrm>
            <a:off x="228600" y="609600"/>
            <a:ext cx="8458200" cy="6019800"/>
          </a:xfrm>
        </p:spPr>
        <p:txBody>
          <a:bodyPr/>
          <a:lstStyle/>
          <a:p>
            <a:r>
              <a:rPr lang="en-IN" dirty="0" smtClean="0"/>
              <a:t>A </a:t>
            </a:r>
            <a:r>
              <a:rPr lang="en-IN" b="1" dirty="0" smtClean="0"/>
              <a:t>cookie</a:t>
            </a:r>
            <a:r>
              <a:rPr lang="en-IN" dirty="0" smtClean="0"/>
              <a:t> is a small piece of information that is persisted between the multiple client requests.</a:t>
            </a:r>
          </a:p>
          <a:p>
            <a:r>
              <a:rPr lang="en-IN" dirty="0" smtClean="0"/>
              <a:t>A cookie has a name, a single value, and optional attributes such as a comment, path and domain qualifiers, a maximum age, and a version number.</a:t>
            </a:r>
          </a:p>
          <a:p>
            <a:endParaRPr lang="en-IN"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How Cookie works</a:t>
            </a:r>
            <a:br>
              <a:rPr lang="en-IN" dirty="0" smtClean="0"/>
            </a:br>
            <a:endParaRPr lang="en-IN" dirty="0"/>
          </a:p>
        </p:txBody>
      </p:sp>
      <p:sp>
        <p:nvSpPr>
          <p:cNvPr id="3" name="Content Placeholder 2"/>
          <p:cNvSpPr>
            <a:spLocks noGrp="1"/>
          </p:cNvSpPr>
          <p:nvPr>
            <p:ph idx="1"/>
          </p:nvPr>
        </p:nvSpPr>
        <p:spPr>
          <a:xfrm>
            <a:off x="304800" y="685800"/>
            <a:ext cx="8382000" cy="6019800"/>
          </a:xfrm>
        </p:spPr>
        <p:txBody>
          <a:bodyPr/>
          <a:lstStyle/>
          <a:p>
            <a:r>
              <a:rPr lang="en-IN" dirty="0" smtClean="0"/>
              <a:t>By default, each request is considered as a new request. </a:t>
            </a:r>
          </a:p>
          <a:p>
            <a:r>
              <a:rPr lang="en-IN" dirty="0" smtClean="0"/>
              <a:t>In cookies technique, we add cookie with response from the </a:t>
            </a:r>
            <a:r>
              <a:rPr lang="en-IN" dirty="0" err="1" smtClean="0"/>
              <a:t>servlet</a:t>
            </a:r>
            <a:r>
              <a:rPr lang="en-IN" dirty="0" smtClean="0"/>
              <a:t>. So cookie is stored in the cache of the browser. After that if request is sent by the user, cookie is added with request by default. Thus, we recognize the user as the old user.</a:t>
            </a:r>
          </a:p>
          <a:p>
            <a:endParaRPr lang="en-IN" dirty="0"/>
          </a:p>
        </p:txBody>
      </p:sp>
      <p:pic>
        <p:nvPicPr>
          <p:cNvPr id="2050" name="Picture 2" descr="E:\Academics\2015 batch\B.TECH III-II CSE (2015-2019)\WT PPT\unit-2\cookie.png"/>
          <p:cNvPicPr>
            <a:picLocks noChangeAspect="1" noChangeArrowheads="1"/>
          </p:cNvPicPr>
          <p:nvPr/>
        </p:nvPicPr>
        <p:blipFill>
          <a:blip r:embed="rId2"/>
          <a:srcRect/>
          <a:stretch>
            <a:fillRect/>
          </a:stretch>
        </p:blipFill>
        <p:spPr bwMode="auto">
          <a:xfrm>
            <a:off x="457200" y="4800600"/>
            <a:ext cx="8382000" cy="2057400"/>
          </a:xfrm>
          <a:prstGeom prst="rect">
            <a:avLst/>
          </a:prstGeom>
          <a:noFill/>
        </p:spPr>
      </p:pic>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Types of Cookie</a:t>
            </a:r>
            <a:br>
              <a:rPr lang="en-IN" dirty="0" smtClean="0"/>
            </a:br>
            <a:endParaRPr lang="en-IN" dirty="0"/>
          </a:p>
        </p:txBody>
      </p:sp>
      <p:sp>
        <p:nvSpPr>
          <p:cNvPr id="3" name="Content Placeholder 2"/>
          <p:cNvSpPr>
            <a:spLocks noGrp="1"/>
          </p:cNvSpPr>
          <p:nvPr>
            <p:ph idx="1"/>
          </p:nvPr>
        </p:nvSpPr>
        <p:spPr>
          <a:xfrm>
            <a:off x="304800" y="609600"/>
            <a:ext cx="8382000" cy="6019800"/>
          </a:xfrm>
        </p:spPr>
        <p:txBody>
          <a:bodyPr>
            <a:normAutofit lnSpcReduction="10000"/>
          </a:bodyPr>
          <a:lstStyle/>
          <a:p>
            <a:r>
              <a:rPr lang="en-IN" dirty="0" smtClean="0"/>
              <a:t>There are 2 types of cookies in </a:t>
            </a:r>
            <a:r>
              <a:rPr lang="en-IN" dirty="0" err="1" smtClean="0"/>
              <a:t>servlets</a:t>
            </a:r>
            <a:r>
              <a:rPr lang="en-IN" dirty="0" smtClean="0"/>
              <a:t>.</a:t>
            </a:r>
          </a:p>
          <a:p>
            <a:pPr>
              <a:buNone/>
            </a:pPr>
            <a:r>
              <a:rPr lang="en-IN" dirty="0" smtClean="0"/>
              <a:t>	1.Non-persistent cookie</a:t>
            </a:r>
          </a:p>
          <a:p>
            <a:pPr>
              <a:buNone/>
            </a:pPr>
            <a:r>
              <a:rPr lang="en-IN" dirty="0" smtClean="0"/>
              <a:t>	2.Persistent cookie</a:t>
            </a:r>
          </a:p>
          <a:p>
            <a:r>
              <a:rPr lang="en-IN" dirty="0" smtClean="0">
                <a:solidFill>
                  <a:srgbClr val="FF0000"/>
                </a:solidFill>
              </a:rPr>
              <a:t>Non-persistent cookie</a:t>
            </a:r>
          </a:p>
          <a:p>
            <a:r>
              <a:rPr lang="en-IN" dirty="0" smtClean="0"/>
              <a:t>It is </a:t>
            </a:r>
            <a:r>
              <a:rPr lang="en-IN" b="1" dirty="0" smtClean="0"/>
              <a:t>valid for single session</a:t>
            </a:r>
            <a:r>
              <a:rPr lang="en-IN" dirty="0" smtClean="0"/>
              <a:t> only. It is removed each time when user closes the browser.</a:t>
            </a:r>
          </a:p>
          <a:p>
            <a:r>
              <a:rPr lang="en-IN" dirty="0" smtClean="0">
                <a:solidFill>
                  <a:srgbClr val="FF0000"/>
                </a:solidFill>
              </a:rPr>
              <a:t>Persistent cookie</a:t>
            </a:r>
          </a:p>
          <a:p>
            <a:r>
              <a:rPr lang="en-IN" dirty="0" smtClean="0"/>
              <a:t>It is </a:t>
            </a:r>
            <a:r>
              <a:rPr lang="en-IN" b="1" dirty="0" smtClean="0"/>
              <a:t>valid for multiple session</a:t>
            </a:r>
            <a:r>
              <a:rPr lang="en-IN" dirty="0" smtClean="0"/>
              <a:t> . It is not removed each time when user closes the browser. It is removed only if user logout or </a:t>
            </a:r>
            <a:r>
              <a:rPr lang="en-IN" dirty="0" err="1" smtClean="0"/>
              <a:t>signout</a:t>
            </a:r>
            <a:r>
              <a:rPr lang="en-IN" dirty="0" smtClean="0"/>
              <a:t>.</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typeof operator</a:t>
            </a:r>
          </a:p>
        </p:txBody>
      </p:sp>
      <p:sp>
        <p:nvSpPr>
          <p:cNvPr id="18435" name="Rectangle 3"/>
          <p:cNvSpPr>
            <a:spLocks noGrp="1" noChangeArrowheads="1"/>
          </p:cNvSpPr>
          <p:nvPr>
            <p:ph type="body" idx="1"/>
          </p:nvPr>
        </p:nvSpPr>
        <p:spPr>
          <a:xfrm>
            <a:off x="304800" y="3124200"/>
            <a:ext cx="8534400" cy="3352800"/>
          </a:xfrm>
        </p:spPr>
        <p:txBody>
          <a:bodyPr/>
          <a:lstStyle/>
          <a:p>
            <a:pPr eaLnBrk="1" hangingPunct="1">
              <a:lnSpc>
                <a:spcPct val="90000"/>
              </a:lnSpc>
            </a:pPr>
            <a:r>
              <a:rPr lang="en-US" smtClean="0"/>
              <a:t>An unary operator that tells the type of its operand.</a:t>
            </a:r>
          </a:p>
          <a:p>
            <a:pPr lvl="1" eaLnBrk="1" hangingPunct="1">
              <a:lnSpc>
                <a:spcPct val="90000"/>
              </a:lnSpc>
            </a:pPr>
            <a:r>
              <a:rPr lang="en-US" smtClean="0"/>
              <a:t>Returns a string which can be "number", "string", "boolean", "object", "function", "undefined", and "null"</a:t>
            </a:r>
          </a:p>
          <a:p>
            <a:pPr lvl="1" eaLnBrk="1" hangingPunct="1">
              <a:lnSpc>
                <a:spcPct val="90000"/>
              </a:lnSpc>
            </a:pPr>
            <a:endParaRPr lang="en-US" smtClean="0"/>
          </a:p>
          <a:p>
            <a:pPr lvl="1" eaLnBrk="1" hangingPunct="1">
              <a:lnSpc>
                <a:spcPct val="90000"/>
              </a:lnSpc>
            </a:pPr>
            <a:r>
              <a:rPr lang="en-US" smtClean="0"/>
              <a:t>An array is internally represented as an object.</a:t>
            </a:r>
          </a:p>
        </p:txBody>
      </p:sp>
      <p:sp>
        <p:nvSpPr>
          <p:cNvPr id="18436" name="Text Box 4"/>
          <p:cNvSpPr txBox="1">
            <a:spLocks noChangeArrowheads="1"/>
          </p:cNvSpPr>
          <p:nvPr/>
        </p:nvSpPr>
        <p:spPr bwMode="auto">
          <a:xfrm>
            <a:off x="685800" y="1371600"/>
            <a:ext cx="8153400" cy="1489075"/>
          </a:xfrm>
          <a:prstGeom prst="rect">
            <a:avLst/>
          </a:prstGeom>
          <a:solidFill>
            <a:srgbClr val="FFFFFF"/>
          </a:solidFill>
          <a:ln w="9525" algn="ctr">
            <a:solidFill>
              <a:schemeClr val="tx1"/>
            </a:solidFill>
            <a:miter lim="800000"/>
            <a:headEnd/>
            <a:tailEnd/>
          </a:ln>
        </p:spPr>
        <p:txBody>
          <a:bodyPr>
            <a:spAutoFit/>
          </a:bodyPr>
          <a:lstStyle/>
          <a:p>
            <a:pPr eaLnBrk="1" hangingPunct="1">
              <a:lnSpc>
                <a:spcPct val="80000"/>
              </a:lnSpc>
              <a:spcBef>
                <a:spcPct val="20000"/>
              </a:spcBef>
              <a:buClr>
                <a:schemeClr val="hlink"/>
              </a:buClr>
              <a:buSzPct val="70000"/>
              <a:buFont typeface="Wingdings" pitchFamily="2" charset="2"/>
              <a:buNone/>
            </a:pPr>
            <a:r>
              <a:rPr kumimoji="1" lang="en-US" sz="2400">
                <a:latin typeface="Courier New" pitchFamily="49" charset="0"/>
              </a:rPr>
              <a:t>var x = "hello", y;</a:t>
            </a:r>
          </a:p>
          <a:p>
            <a:pPr eaLnBrk="1" hangingPunct="1">
              <a:lnSpc>
                <a:spcPct val="80000"/>
              </a:lnSpc>
              <a:spcBef>
                <a:spcPct val="20000"/>
              </a:spcBef>
              <a:buClr>
                <a:schemeClr val="hlink"/>
              </a:buClr>
              <a:buSzPct val="70000"/>
              <a:buFont typeface="Wingdings" pitchFamily="2" charset="2"/>
              <a:buNone/>
            </a:pPr>
            <a:r>
              <a:rPr kumimoji="1" lang="en-US" sz="2400">
                <a:latin typeface="Courier New" pitchFamily="49" charset="0"/>
              </a:rPr>
              <a:t>alert("Variable x value is " + typeof x );</a:t>
            </a:r>
          </a:p>
          <a:p>
            <a:pPr eaLnBrk="1" hangingPunct="1">
              <a:lnSpc>
                <a:spcPct val="80000"/>
              </a:lnSpc>
              <a:spcBef>
                <a:spcPct val="20000"/>
              </a:spcBef>
              <a:buClr>
                <a:schemeClr val="hlink"/>
              </a:buClr>
              <a:buSzPct val="70000"/>
              <a:buFont typeface="Wingdings" pitchFamily="2" charset="2"/>
              <a:buNone/>
            </a:pPr>
            <a:r>
              <a:rPr kumimoji="1" lang="en-US" sz="2400">
                <a:latin typeface="Courier New" pitchFamily="49" charset="0"/>
              </a:rPr>
              <a:t>alert("Variable y value is " + typeof y );</a:t>
            </a:r>
          </a:p>
          <a:p>
            <a:pPr eaLnBrk="1" hangingPunct="1">
              <a:lnSpc>
                <a:spcPct val="80000"/>
              </a:lnSpc>
              <a:spcBef>
                <a:spcPct val="20000"/>
              </a:spcBef>
              <a:buClr>
                <a:schemeClr val="hlink"/>
              </a:buClr>
              <a:buSzPct val="70000"/>
              <a:buFont typeface="Wingdings" pitchFamily="2" charset="2"/>
              <a:buNone/>
            </a:pPr>
            <a:r>
              <a:rPr kumimoji="1" lang="en-US" sz="2400">
                <a:latin typeface="Courier New" pitchFamily="49" charset="0"/>
              </a:rPr>
              <a:t>alert("Variable x value is " + typeof z );</a:t>
            </a:r>
            <a:endParaRPr kumimoji="1" lang="en-US" sz="2000">
              <a:latin typeface="Courier New" pitchFamily="49" charset="0"/>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IN" dirty="0" smtClean="0"/>
              <a:t>	</a:t>
            </a:r>
            <a:r>
              <a:rPr lang="en-IN" dirty="0" smtClean="0">
                <a:solidFill>
                  <a:srgbClr val="FF0000"/>
                </a:solidFill>
              </a:rPr>
              <a:t>Advantage of Cookies</a:t>
            </a:r>
          </a:p>
          <a:p>
            <a:r>
              <a:rPr lang="en-IN" dirty="0" smtClean="0"/>
              <a:t>Simplest technique of maintaining the state.</a:t>
            </a:r>
          </a:p>
          <a:p>
            <a:r>
              <a:rPr lang="en-IN" dirty="0" smtClean="0"/>
              <a:t>Cookies are maintained at client side.</a:t>
            </a:r>
          </a:p>
          <a:p>
            <a:pPr>
              <a:buNone/>
            </a:pPr>
            <a:r>
              <a:rPr lang="en-IN" dirty="0" smtClean="0"/>
              <a:t>	</a:t>
            </a:r>
            <a:r>
              <a:rPr lang="en-IN" dirty="0" smtClean="0">
                <a:solidFill>
                  <a:srgbClr val="FF0000"/>
                </a:solidFill>
              </a:rPr>
              <a:t>Disadvantage of Cookies</a:t>
            </a:r>
          </a:p>
          <a:p>
            <a:r>
              <a:rPr lang="en-IN" dirty="0" smtClean="0"/>
              <a:t>It will not work if cookie is disabled from the browser.</a:t>
            </a:r>
          </a:p>
          <a:p>
            <a:r>
              <a:rPr lang="en-IN" dirty="0" smtClean="0"/>
              <a:t>Only textual information can be set in Cookie object.</a:t>
            </a:r>
          </a:p>
          <a:p>
            <a:endParaRPr lang="en-IN"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57400"/>
          </a:xfrm>
        </p:spPr>
        <p:txBody>
          <a:bodyPr>
            <a:normAutofit fontScale="90000"/>
          </a:bodyPr>
          <a:lstStyle/>
          <a:p>
            <a:r>
              <a:rPr lang="en-IN" sz="3100" dirty="0" smtClean="0"/>
              <a:t/>
            </a:r>
            <a:br>
              <a:rPr lang="en-IN" sz="3100" dirty="0" smtClean="0"/>
            </a:br>
            <a:r>
              <a:rPr lang="en-IN" sz="3100" dirty="0" smtClean="0">
                <a:solidFill>
                  <a:srgbClr val="FF0000"/>
                </a:solidFill>
              </a:rPr>
              <a:t>Cookie class</a:t>
            </a:r>
            <a:r>
              <a:rPr lang="en-IN" sz="3100" dirty="0" smtClean="0"/>
              <a:t/>
            </a:r>
            <a:br>
              <a:rPr lang="en-IN" sz="3100" dirty="0" smtClean="0"/>
            </a:br>
            <a:r>
              <a:rPr lang="en-IN" sz="3100" b="1" dirty="0" err="1" smtClean="0"/>
              <a:t>javax.servlet.http.Cookie</a:t>
            </a:r>
            <a:r>
              <a:rPr lang="en-IN" sz="3100" dirty="0" smtClean="0"/>
              <a:t> class provides the functionality of using cookies. </a:t>
            </a:r>
            <a:br>
              <a:rPr lang="en-IN" sz="3100" dirty="0" smtClean="0"/>
            </a:br>
            <a:r>
              <a:rPr lang="en-IN" sz="3100" dirty="0" smtClean="0"/>
              <a:t>It provides a lot of useful methods for cookies</a:t>
            </a:r>
            <a:r>
              <a:rPr lang="en-IN" dirty="0" smtClean="0"/>
              <a:t>.</a:t>
            </a:r>
            <a:br>
              <a:rPr lang="en-IN" dirty="0" smtClean="0"/>
            </a:br>
            <a:endParaRPr lang="en-IN" dirty="0"/>
          </a:p>
        </p:txBody>
      </p:sp>
      <p:sp>
        <p:nvSpPr>
          <p:cNvPr id="3" name="Content Placeholder 2"/>
          <p:cNvSpPr>
            <a:spLocks noGrp="1"/>
          </p:cNvSpPr>
          <p:nvPr>
            <p:ph idx="1"/>
          </p:nvPr>
        </p:nvSpPr>
        <p:spPr>
          <a:xfrm>
            <a:off x="228600" y="2362200"/>
            <a:ext cx="8458200" cy="4267200"/>
          </a:xfrm>
        </p:spPr>
        <p:txBody>
          <a:bodyPr/>
          <a:lstStyle/>
          <a:p>
            <a:r>
              <a:rPr lang="en-IN" dirty="0" smtClean="0"/>
              <a:t>Constructor of Cookie class</a:t>
            </a:r>
          </a:p>
          <a:p>
            <a:endParaRPr lang="en-IN" dirty="0"/>
          </a:p>
        </p:txBody>
      </p:sp>
      <p:graphicFrame>
        <p:nvGraphicFramePr>
          <p:cNvPr id="4" name="Table 3"/>
          <p:cNvGraphicFramePr>
            <a:graphicFrameLocks noGrp="1"/>
          </p:cNvGraphicFramePr>
          <p:nvPr/>
        </p:nvGraphicFramePr>
        <p:xfrm>
          <a:off x="228600" y="3276600"/>
          <a:ext cx="8229600" cy="2362200"/>
        </p:xfrm>
        <a:graphic>
          <a:graphicData uri="http://schemas.openxmlformats.org/drawingml/2006/table">
            <a:tbl>
              <a:tblPr firstRow="1" bandRow="1">
                <a:tableStyleId>{5C22544A-7EE6-4342-B048-85BDC9FD1C3A}</a:tableStyleId>
              </a:tblPr>
              <a:tblGrid>
                <a:gridCol w="4114800"/>
                <a:gridCol w="4114800"/>
              </a:tblGrid>
              <a:tr h="787400">
                <a:tc>
                  <a:txBody>
                    <a:bodyPr/>
                    <a:lstStyle/>
                    <a:p>
                      <a:pPr algn="l" fontAlgn="t"/>
                      <a:r>
                        <a:rPr lang="en-IN">
                          <a:solidFill>
                            <a:srgbClr val="000000"/>
                          </a:solidFill>
                          <a:latin typeface="times new roman"/>
                        </a:rPr>
                        <a:t>Constructor</a:t>
                      </a:r>
                    </a:p>
                  </a:txBody>
                  <a:tcPr marL="114300" marR="114300" marT="114300" marB="114300"/>
                </a:tc>
                <a:tc>
                  <a:txBody>
                    <a:bodyPr/>
                    <a:lstStyle/>
                    <a:p>
                      <a:pPr algn="l" fontAlgn="t"/>
                      <a:r>
                        <a:rPr lang="en-IN">
                          <a:solidFill>
                            <a:srgbClr val="000000"/>
                          </a:solidFill>
                          <a:latin typeface="times new roman"/>
                        </a:rPr>
                        <a:t>Description</a:t>
                      </a:r>
                    </a:p>
                  </a:txBody>
                  <a:tcPr marL="114300" marR="114300" marT="114300" marB="114300"/>
                </a:tc>
              </a:tr>
              <a:tr h="787400">
                <a:tc>
                  <a:txBody>
                    <a:bodyPr/>
                    <a:lstStyle/>
                    <a:p>
                      <a:pPr algn="just" fontAlgn="t"/>
                      <a:r>
                        <a:rPr lang="en-IN" b="0" i="0">
                          <a:solidFill>
                            <a:srgbClr val="000000"/>
                          </a:solidFill>
                          <a:latin typeface="verdana"/>
                        </a:rPr>
                        <a:t>Cookie()</a:t>
                      </a:r>
                    </a:p>
                  </a:txBody>
                  <a:tcPr marL="76200" marR="76200" marT="76200" marB="76200"/>
                </a:tc>
                <a:tc>
                  <a:txBody>
                    <a:bodyPr/>
                    <a:lstStyle/>
                    <a:p>
                      <a:pPr algn="just" fontAlgn="t"/>
                      <a:r>
                        <a:rPr lang="en-IN" b="0" i="0">
                          <a:solidFill>
                            <a:srgbClr val="000000"/>
                          </a:solidFill>
                          <a:latin typeface="verdana"/>
                        </a:rPr>
                        <a:t>constructs a cookie.</a:t>
                      </a:r>
                    </a:p>
                  </a:txBody>
                  <a:tcPr marL="76200" marR="76200" marT="76200" marB="76200"/>
                </a:tc>
              </a:tr>
              <a:tr h="787400">
                <a:tc>
                  <a:txBody>
                    <a:bodyPr/>
                    <a:lstStyle/>
                    <a:p>
                      <a:pPr algn="just" fontAlgn="t"/>
                      <a:r>
                        <a:rPr lang="en-IN" b="0" i="0">
                          <a:solidFill>
                            <a:srgbClr val="000000"/>
                          </a:solidFill>
                          <a:latin typeface="verdana"/>
                        </a:rPr>
                        <a:t>Cookie(String name, String value)</a:t>
                      </a:r>
                    </a:p>
                  </a:txBody>
                  <a:tcPr marL="76200" marR="76200" marT="76200" marB="76200"/>
                </a:tc>
                <a:tc>
                  <a:txBody>
                    <a:bodyPr/>
                    <a:lstStyle/>
                    <a:p>
                      <a:pPr algn="just" fontAlgn="t"/>
                      <a:r>
                        <a:rPr lang="en-IN" b="0" i="0" dirty="0">
                          <a:solidFill>
                            <a:srgbClr val="000000"/>
                          </a:solidFill>
                          <a:latin typeface="verdana"/>
                        </a:rPr>
                        <a:t>constructs a cookie with a specified name and value.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Useful Methods of Cookie class</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1600200"/>
          <a:ext cx="8229600" cy="4658360"/>
        </p:xfrm>
        <a:graphic>
          <a:graphicData uri="http://schemas.openxmlformats.org/drawingml/2006/table">
            <a:tbl>
              <a:tblPr firstRow="1" bandRow="1">
                <a:tableStyleId>{5C22544A-7EE6-4342-B048-85BDC9FD1C3A}</a:tableStyleId>
              </a:tblPr>
              <a:tblGrid>
                <a:gridCol w="4114800"/>
                <a:gridCol w="4114800"/>
              </a:tblGrid>
              <a:tr h="736600">
                <a:tc>
                  <a:txBody>
                    <a:bodyPr/>
                    <a:lstStyle/>
                    <a:p>
                      <a:pPr algn="l" fontAlgn="t"/>
                      <a:r>
                        <a:rPr lang="en-IN">
                          <a:solidFill>
                            <a:srgbClr val="000000"/>
                          </a:solidFill>
                          <a:latin typeface="times new roman"/>
                        </a:rPr>
                        <a:t>Method</a:t>
                      </a:r>
                    </a:p>
                  </a:txBody>
                  <a:tcPr marL="114300" marR="114300" marT="114300" marB="114300"/>
                </a:tc>
                <a:tc>
                  <a:txBody>
                    <a:bodyPr/>
                    <a:lstStyle/>
                    <a:p>
                      <a:pPr algn="l" fontAlgn="t"/>
                      <a:r>
                        <a:rPr lang="en-IN">
                          <a:solidFill>
                            <a:srgbClr val="000000"/>
                          </a:solidFill>
                          <a:latin typeface="times new roman"/>
                        </a:rPr>
                        <a:t>Description</a:t>
                      </a:r>
                    </a:p>
                  </a:txBody>
                  <a:tcPr marL="114300" marR="114300" marT="114300" marB="114300"/>
                </a:tc>
              </a:tr>
              <a:tr h="736600">
                <a:tc>
                  <a:txBody>
                    <a:bodyPr/>
                    <a:lstStyle/>
                    <a:p>
                      <a:pPr algn="just" fontAlgn="t"/>
                      <a:r>
                        <a:rPr lang="en-IN" b="0" i="0">
                          <a:solidFill>
                            <a:srgbClr val="000000"/>
                          </a:solidFill>
                          <a:latin typeface="verdana"/>
                        </a:rPr>
                        <a:t>public void setMaxAge(int expiry)</a:t>
                      </a:r>
                    </a:p>
                  </a:txBody>
                  <a:tcPr marL="76200" marR="76200" marT="76200" marB="76200"/>
                </a:tc>
                <a:tc>
                  <a:txBody>
                    <a:bodyPr/>
                    <a:lstStyle/>
                    <a:p>
                      <a:pPr algn="just" fontAlgn="t"/>
                      <a:r>
                        <a:rPr lang="en-IN" b="0" i="0">
                          <a:solidFill>
                            <a:srgbClr val="000000"/>
                          </a:solidFill>
                          <a:latin typeface="verdana"/>
                        </a:rPr>
                        <a:t>Sets the maximum age of the cookie in seconds.</a:t>
                      </a:r>
                    </a:p>
                  </a:txBody>
                  <a:tcPr marL="76200" marR="76200" marT="76200" marB="76200"/>
                </a:tc>
              </a:tr>
              <a:tr h="736600">
                <a:tc>
                  <a:txBody>
                    <a:bodyPr/>
                    <a:lstStyle/>
                    <a:p>
                      <a:pPr algn="just" fontAlgn="t"/>
                      <a:r>
                        <a:rPr lang="en-IN" b="0" i="0">
                          <a:solidFill>
                            <a:srgbClr val="000000"/>
                          </a:solidFill>
                          <a:latin typeface="verdana"/>
                        </a:rPr>
                        <a:t>public String getName()</a:t>
                      </a:r>
                    </a:p>
                  </a:txBody>
                  <a:tcPr marL="76200" marR="76200" marT="76200" marB="76200"/>
                </a:tc>
                <a:tc>
                  <a:txBody>
                    <a:bodyPr/>
                    <a:lstStyle/>
                    <a:p>
                      <a:pPr algn="just" fontAlgn="t"/>
                      <a:r>
                        <a:rPr lang="en-IN" b="0" i="0">
                          <a:solidFill>
                            <a:srgbClr val="000000"/>
                          </a:solidFill>
                          <a:latin typeface="verdana"/>
                        </a:rPr>
                        <a:t>Returns the name of the cookie. The name cannot be changed after creation.</a:t>
                      </a:r>
                    </a:p>
                  </a:txBody>
                  <a:tcPr marL="76200" marR="76200" marT="76200" marB="76200"/>
                </a:tc>
              </a:tr>
              <a:tr h="736600">
                <a:tc>
                  <a:txBody>
                    <a:bodyPr/>
                    <a:lstStyle/>
                    <a:p>
                      <a:pPr algn="just" fontAlgn="t"/>
                      <a:r>
                        <a:rPr lang="en-IN" b="0" i="0">
                          <a:solidFill>
                            <a:srgbClr val="000000"/>
                          </a:solidFill>
                          <a:latin typeface="verdana"/>
                        </a:rPr>
                        <a:t>public String getValue()</a:t>
                      </a:r>
                    </a:p>
                  </a:txBody>
                  <a:tcPr marL="76200" marR="76200" marT="76200" marB="76200"/>
                </a:tc>
                <a:tc>
                  <a:txBody>
                    <a:bodyPr/>
                    <a:lstStyle/>
                    <a:p>
                      <a:pPr algn="just" fontAlgn="t"/>
                      <a:r>
                        <a:rPr lang="en-IN" b="0" i="0">
                          <a:solidFill>
                            <a:srgbClr val="000000"/>
                          </a:solidFill>
                          <a:latin typeface="verdana"/>
                        </a:rPr>
                        <a:t>Returns the value of the cookie.</a:t>
                      </a:r>
                    </a:p>
                  </a:txBody>
                  <a:tcPr marL="76200" marR="76200" marT="76200" marB="76200"/>
                </a:tc>
              </a:tr>
              <a:tr h="736600">
                <a:tc>
                  <a:txBody>
                    <a:bodyPr/>
                    <a:lstStyle/>
                    <a:p>
                      <a:pPr algn="just" fontAlgn="t"/>
                      <a:r>
                        <a:rPr lang="en-IN" b="0" i="0">
                          <a:solidFill>
                            <a:srgbClr val="000000"/>
                          </a:solidFill>
                          <a:latin typeface="verdana"/>
                        </a:rPr>
                        <a:t>public void setName(String name)</a:t>
                      </a:r>
                    </a:p>
                  </a:txBody>
                  <a:tcPr marL="76200" marR="76200" marT="76200" marB="76200"/>
                </a:tc>
                <a:tc>
                  <a:txBody>
                    <a:bodyPr/>
                    <a:lstStyle/>
                    <a:p>
                      <a:pPr algn="just" fontAlgn="t"/>
                      <a:r>
                        <a:rPr lang="en-IN" b="0" i="0">
                          <a:solidFill>
                            <a:srgbClr val="000000"/>
                          </a:solidFill>
                          <a:latin typeface="verdana"/>
                        </a:rPr>
                        <a:t>changes the name of the cookie.</a:t>
                      </a:r>
                    </a:p>
                  </a:txBody>
                  <a:tcPr marL="76200" marR="76200" marT="76200" marB="76200"/>
                </a:tc>
              </a:tr>
              <a:tr h="736600">
                <a:tc>
                  <a:txBody>
                    <a:bodyPr/>
                    <a:lstStyle/>
                    <a:p>
                      <a:pPr algn="just" fontAlgn="t"/>
                      <a:r>
                        <a:rPr lang="en-IN" b="0" i="0">
                          <a:solidFill>
                            <a:srgbClr val="000000"/>
                          </a:solidFill>
                          <a:latin typeface="verdana"/>
                        </a:rPr>
                        <a:t>public void setValue(String value)</a:t>
                      </a:r>
                    </a:p>
                  </a:txBody>
                  <a:tcPr marL="76200" marR="76200" marT="76200" marB="76200"/>
                </a:tc>
                <a:tc>
                  <a:txBody>
                    <a:bodyPr/>
                    <a:lstStyle/>
                    <a:p>
                      <a:pPr algn="just" fontAlgn="t"/>
                      <a:r>
                        <a:rPr lang="en-IN" b="0" i="0" dirty="0">
                          <a:solidFill>
                            <a:srgbClr val="000000"/>
                          </a:solidFill>
                          <a:latin typeface="verdana"/>
                        </a:rPr>
                        <a:t>changes the value of the cookie.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991600" cy="6172200"/>
          </a:xfrm>
        </p:spPr>
        <p:txBody>
          <a:bodyPr>
            <a:normAutofit fontScale="85000" lnSpcReduction="10000"/>
          </a:bodyPr>
          <a:lstStyle/>
          <a:p>
            <a:r>
              <a:rPr lang="en-IN" dirty="0" smtClean="0">
                <a:solidFill>
                  <a:srgbClr val="FF0000"/>
                </a:solidFill>
              </a:rPr>
              <a:t>How to create Cookie?</a:t>
            </a:r>
          </a:p>
          <a:p>
            <a:pPr>
              <a:buNone/>
            </a:pPr>
            <a:r>
              <a:rPr lang="en-IN" dirty="0" smtClean="0"/>
              <a:t>Let's see the simple code to create cookie.</a:t>
            </a:r>
          </a:p>
          <a:p>
            <a:pPr>
              <a:buNone/>
            </a:pPr>
            <a:r>
              <a:rPr lang="en-IN" sz="2800" dirty="0" smtClean="0">
                <a:solidFill>
                  <a:srgbClr val="FF0000"/>
                </a:solidFill>
              </a:rPr>
              <a:t>Cookie ck=</a:t>
            </a:r>
            <a:r>
              <a:rPr lang="en-IN" sz="2800" b="1" dirty="0" smtClean="0">
                <a:solidFill>
                  <a:srgbClr val="FF0000"/>
                </a:solidFill>
              </a:rPr>
              <a:t>new</a:t>
            </a:r>
            <a:r>
              <a:rPr lang="en-IN" sz="2800" dirty="0" smtClean="0">
                <a:solidFill>
                  <a:srgbClr val="FF0000"/>
                </a:solidFill>
              </a:rPr>
              <a:t> Cookie("</a:t>
            </a:r>
            <a:r>
              <a:rPr lang="en-IN" sz="2800" dirty="0" err="1" smtClean="0">
                <a:solidFill>
                  <a:srgbClr val="FF0000"/>
                </a:solidFill>
              </a:rPr>
              <a:t>user","sonoo</a:t>
            </a:r>
            <a:r>
              <a:rPr lang="en-IN" sz="2800" dirty="0" smtClean="0">
                <a:solidFill>
                  <a:srgbClr val="FF0000"/>
                </a:solidFill>
              </a:rPr>
              <a:t> </a:t>
            </a:r>
            <a:r>
              <a:rPr lang="en-IN" sz="2800" dirty="0" err="1" smtClean="0">
                <a:solidFill>
                  <a:srgbClr val="FF0000"/>
                </a:solidFill>
              </a:rPr>
              <a:t>jaiswal</a:t>
            </a:r>
            <a:r>
              <a:rPr lang="en-IN" sz="2800" dirty="0" smtClean="0">
                <a:solidFill>
                  <a:srgbClr val="FF0000"/>
                </a:solidFill>
              </a:rPr>
              <a:t>");//creating cookie object</a:t>
            </a:r>
            <a:endParaRPr lang="en-IN" dirty="0" smtClean="0">
              <a:solidFill>
                <a:srgbClr val="FF0000"/>
              </a:solidFill>
            </a:endParaRPr>
          </a:p>
          <a:p>
            <a:pPr>
              <a:buNone/>
            </a:pPr>
            <a:r>
              <a:rPr lang="en-IN" dirty="0" err="1" smtClean="0">
                <a:solidFill>
                  <a:srgbClr val="FF0000"/>
                </a:solidFill>
              </a:rPr>
              <a:t>response.addCookie</a:t>
            </a:r>
            <a:r>
              <a:rPr lang="en-IN" dirty="0" smtClean="0">
                <a:solidFill>
                  <a:srgbClr val="FF0000"/>
                </a:solidFill>
              </a:rPr>
              <a:t>(ck);//adding cookie in the response  </a:t>
            </a:r>
          </a:p>
          <a:p>
            <a:pPr>
              <a:buNone/>
            </a:pPr>
            <a:endParaRPr lang="en-US" dirty="0" smtClean="0"/>
          </a:p>
          <a:p>
            <a:pPr>
              <a:buNone/>
            </a:pPr>
            <a:endParaRPr lang="en-IN" dirty="0" smtClean="0"/>
          </a:p>
          <a:p>
            <a:r>
              <a:rPr lang="en-IN" dirty="0" smtClean="0">
                <a:solidFill>
                  <a:srgbClr val="FF0000"/>
                </a:solidFill>
              </a:rPr>
              <a:t>How to delete Cookie?</a:t>
            </a:r>
          </a:p>
          <a:p>
            <a:pPr>
              <a:buNone/>
            </a:pPr>
            <a:r>
              <a:rPr lang="en-IN" dirty="0" smtClean="0"/>
              <a:t>Let's see the simple code to delete cookie. It is mainly used to logout or </a:t>
            </a:r>
            <a:r>
              <a:rPr lang="en-IN" dirty="0" err="1" smtClean="0"/>
              <a:t>signout</a:t>
            </a:r>
            <a:r>
              <a:rPr lang="en-IN" dirty="0" smtClean="0"/>
              <a:t> the user.</a:t>
            </a:r>
          </a:p>
          <a:p>
            <a:pPr>
              <a:buNone/>
            </a:pPr>
            <a:r>
              <a:rPr lang="en-IN" dirty="0" smtClean="0">
                <a:solidFill>
                  <a:srgbClr val="FF0000"/>
                </a:solidFill>
              </a:rPr>
              <a:t>Cookie ck=</a:t>
            </a:r>
            <a:r>
              <a:rPr lang="en-IN" b="1" dirty="0" smtClean="0">
                <a:solidFill>
                  <a:srgbClr val="FF0000"/>
                </a:solidFill>
              </a:rPr>
              <a:t>new</a:t>
            </a:r>
            <a:r>
              <a:rPr lang="en-IN" dirty="0" smtClean="0">
                <a:solidFill>
                  <a:srgbClr val="FF0000"/>
                </a:solidFill>
              </a:rPr>
              <a:t> Cookie("user","");//deleting value of cookie  </a:t>
            </a:r>
          </a:p>
          <a:p>
            <a:pPr>
              <a:buNone/>
            </a:pPr>
            <a:r>
              <a:rPr lang="en-IN" dirty="0" err="1" smtClean="0">
                <a:solidFill>
                  <a:srgbClr val="FF0000"/>
                </a:solidFill>
              </a:rPr>
              <a:t>ck.setMaxAge</a:t>
            </a:r>
            <a:r>
              <a:rPr lang="en-IN" dirty="0" smtClean="0">
                <a:solidFill>
                  <a:srgbClr val="FF0000"/>
                </a:solidFill>
              </a:rPr>
              <a:t>(0);//changing the maximum age to 0 seconds  </a:t>
            </a:r>
          </a:p>
          <a:p>
            <a:pPr>
              <a:buNone/>
            </a:pPr>
            <a:r>
              <a:rPr lang="en-IN" dirty="0" err="1" smtClean="0">
                <a:solidFill>
                  <a:srgbClr val="FF0000"/>
                </a:solidFill>
              </a:rPr>
              <a:t>response.addCookie</a:t>
            </a:r>
            <a:r>
              <a:rPr lang="en-IN" dirty="0" smtClean="0">
                <a:solidFill>
                  <a:srgbClr val="FF0000"/>
                </a:solidFill>
              </a:rPr>
              <a:t>(ck);//adding cookie in the response  </a:t>
            </a:r>
          </a:p>
          <a:p>
            <a:pPr>
              <a:buNone/>
            </a:pPr>
            <a:endParaRPr lang="en-IN"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How to get Cookies?</a:t>
            </a:r>
            <a:br>
              <a:rPr lang="en-IN" dirty="0" smtClean="0"/>
            </a:br>
            <a:endParaRPr lang="en-IN" dirty="0"/>
          </a:p>
        </p:txBody>
      </p:sp>
      <p:sp>
        <p:nvSpPr>
          <p:cNvPr id="3" name="Content Placeholder 2"/>
          <p:cNvSpPr>
            <a:spLocks noGrp="1"/>
          </p:cNvSpPr>
          <p:nvPr>
            <p:ph idx="1"/>
          </p:nvPr>
        </p:nvSpPr>
        <p:spPr>
          <a:xfrm>
            <a:off x="152400" y="838200"/>
            <a:ext cx="8991600" cy="5791200"/>
          </a:xfrm>
        </p:spPr>
        <p:txBody>
          <a:bodyPr/>
          <a:lstStyle/>
          <a:p>
            <a:pPr>
              <a:buNone/>
            </a:pPr>
            <a:r>
              <a:rPr lang="en-IN" dirty="0" smtClean="0"/>
              <a:t>Let's see the simple code to get all the cookies.</a:t>
            </a:r>
          </a:p>
          <a:p>
            <a:pPr>
              <a:buNone/>
            </a:pPr>
            <a:r>
              <a:rPr lang="en-IN" dirty="0" smtClean="0"/>
              <a:t>Cookie ck[]=</a:t>
            </a:r>
            <a:r>
              <a:rPr lang="en-IN" dirty="0" err="1" smtClean="0"/>
              <a:t>request.getCookies</a:t>
            </a:r>
            <a:r>
              <a:rPr lang="en-IN" dirty="0" smtClean="0"/>
              <a:t>();  </a:t>
            </a:r>
          </a:p>
          <a:p>
            <a:pPr>
              <a:buNone/>
            </a:pPr>
            <a:r>
              <a:rPr lang="en-IN" b="1" dirty="0" smtClean="0"/>
              <a:t>for</a:t>
            </a:r>
            <a:r>
              <a:rPr lang="en-IN" dirty="0" smtClean="0"/>
              <a:t>(</a:t>
            </a:r>
            <a:r>
              <a:rPr lang="en-IN" b="1" dirty="0" err="1" smtClean="0"/>
              <a:t>int</a:t>
            </a:r>
            <a:r>
              <a:rPr lang="en-IN" dirty="0" smtClean="0"/>
              <a:t> </a:t>
            </a:r>
            <a:r>
              <a:rPr lang="en-IN" dirty="0" err="1" smtClean="0"/>
              <a:t>i</a:t>
            </a:r>
            <a:r>
              <a:rPr lang="en-IN" dirty="0" smtClean="0"/>
              <a:t>=0;i&lt;</a:t>
            </a:r>
            <a:r>
              <a:rPr lang="en-IN" dirty="0" err="1" smtClean="0"/>
              <a:t>ck.length;i</a:t>
            </a:r>
            <a:r>
              <a:rPr lang="en-IN" dirty="0" smtClean="0"/>
              <a:t>++){  </a:t>
            </a:r>
          </a:p>
          <a:p>
            <a:pPr>
              <a:buNone/>
            </a:pPr>
            <a:r>
              <a:rPr lang="en-IN" dirty="0" smtClean="0"/>
              <a:t> </a:t>
            </a:r>
            <a:r>
              <a:rPr lang="en-IN" dirty="0" err="1" smtClean="0"/>
              <a:t>out.print</a:t>
            </a:r>
            <a:r>
              <a:rPr lang="en-IN" dirty="0" smtClean="0"/>
              <a:t>("&lt;</a:t>
            </a:r>
            <a:r>
              <a:rPr lang="en-IN" dirty="0" err="1" smtClean="0"/>
              <a:t>br</a:t>
            </a:r>
            <a:r>
              <a:rPr lang="en-IN" dirty="0" smtClean="0"/>
              <a:t>&gt;"+ck[</a:t>
            </a:r>
            <a:r>
              <a:rPr lang="en-IN" dirty="0" err="1" smtClean="0"/>
              <a:t>i</a:t>
            </a:r>
            <a:r>
              <a:rPr lang="en-IN" dirty="0" smtClean="0"/>
              <a:t>].</a:t>
            </a:r>
            <a:r>
              <a:rPr lang="en-IN" dirty="0" err="1" smtClean="0"/>
              <a:t>getName</a:t>
            </a:r>
            <a:r>
              <a:rPr lang="en-IN" dirty="0" smtClean="0"/>
              <a:t>()+" "+ck[</a:t>
            </a:r>
            <a:r>
              <a:rPr lang="en-IN" dirty="0" err="1" smtClean="0"/>
              <a:t>i</a:t>
            </a:r>
            <a:r>
              <a:rPr lang="en-IN" dirty="0" smtClean="0"/>
              <a:t>].</a:t>
            </a:r>
            <a:r>
              <a:rPr lang="en-IN" dirty="0" err="1" smtClean="0"/>
              <a:t>getValue</a:t>
            </a:r>
            <a:endParaRPr lang="en-IN" dirty="0" smtClean="0"/>
          </a:p>
          <a:p>
            <a:pPr>
              <a:buNone/>
            </a:pPr>
            <a:r>
              <a:rPr lang="en-IN" dirty="0" smtClean="0"/>
              <a:t>());//printing name and value of cookie  </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2) Hidden Form Field</a:t>
            </a:r>
            <a:br>
              <a:rPr lang="en-IN" dirty="0" smtClean="0"/>
            </a:br>
            <a:endParaRPr lang="en-IN" dirty="0"/>
          </a:p>
        </p:txBody>
      </p:sp>
      <p:sp>
        <p:nvSpPr>
          <p:cNvPr id="3" name="Content Placeholder 2"/>
          <p:cNvSpPr>
            <a:spLocks noGrp="1"/>
          </p:cNvSpPr>
          <p:nvPr>
            <p:ph idx="1"/>
          </p:nvPr>
        </p:nvSpPr>
        <p:spPr>
          <a:xfrm>
            <a:off x="304800" y="685800"/>
            <a:ext cx="8382000" cy="5943600"/>
          </a:xfrm>
        </p:spPr>
        <p:txBody>
          <a:bodyPr>
            <a:normAutofit lnSpcReduction="10000"/>
          </a:bodyPr>
          <a:lstStyle/>
          <a:p>
            <a:r>
              <a:rPr lang="en-IN" dirty="0" smtClean="0"/>
              <a:t>In case of Hidden Form Field </a:t>
            </a:r>
            <a:r>
              <a:rPr lang="en-IN" b="1" dirty="0" smtClean="0"/>
              <a:t>a hidden (invisible) </a:t>
            </a:r>
            <a:r>
              <a:rPr lang="en-IN" b="1" dirty="0" err="1" smtClean="0"/>
              <a:t>textfield</a:t>
            </a:r>
            <a:r>
              <a:rPr lang="en-IN" dirty="0" smtClean="0"/>
              <a:t> is used for maintaining the state of an user.</a:t>
            </a:r>
          </a:p>
          <a:p>
            <a:r>
              <a:rPr lang="en-IN" dirty="0" smtClean="0"/>
              <a:t>In such case, we store the information in the hidden field and get it from another </a:t>
            </a:r>
            <a:r>
              <a:rPr lang="en-IN" dirty="0" err="1" smtClean="0"/>
              <a:t>servlet</a:t>
            </a:r>
            <a:r>
              <a:rPr lang="en-IN" dirty="0" smtClean="0"/>
              <a:t>. This approach is better if we have to submit form in all the pages and we don't want to depend on the browser.</a:t>
            </a:r>
          </a:p>
          <a:p>
            <a:r>
              <a:rPr lang="en-IN" dirty="0" smtClean="0">
                <a:solidFill>
                  <a:srgbClr val="FF0000"/>
                </a:solidFill>
              </a:rPr>
              <a:t>&lt;input type="hidden" name="</a:t>
            </a:r>
            <a:r>
              <a:rPr lang="en-IN" dirty="0" err="1" smtClean="0">
                <a:solidFill>
                  <a:srgbClr val="FF0000"/>
                </a:solidFill>
              </a:rPr>
              <a:t>uname</a:t>
            </a:r>
            <a:r>
              <a:rPr lang="en-IN" dirty="0" smtClean="0">
                <a:solidFill>
                  <a:srgbClr val="FF0000"/>
                </a:solidFill>
              </a:rPr>
              <a:t>" value="</a:t>
            </a:r>
            <a:r>
              <a:rPr lang="en-IN" dirty="0" err="1" smtClean="0">
                <a:solidFill>
                  <a:srgbClr val="FF0000"/>
                </a:solidFill>
              </a:rPr>
              <a:t>Vimal</a:t>
            </a:r>
            <a:r>
              <a:rPr lang="en-IN" dirty="0" smtClean="0">
                <a:solidFill>
                  <a:srgbClr val="FF0000"/>
                </a:solidFill>
              </a:rPr>
              <a:t> </a:t>
            </a:r>
            <a:r>
              <a:rPr lang="en-IN" dirty="0" err="1" smtClean="0">
                <a:solidFill>
                  <a:srgbClr val="FF0000"/>
                </a:solidFill>
              </a:rPr>
              <a:t>Jaiswal</a:t>
            </a:r>
            <a:r>
              <a:rPr lang="en-IN" dirty="0" smtClean="0">
                <a:solidFill>
                  <a:srgbClr val="FF0000"/>
                </a:solidFill>
              </a:rPr>
              <a:t>"&gt;  </a:t>
            </a:r>
          </a:p>
          <a:p>
            <a:r>
              <a:rPr lang="en-IN" dirty="0" smtClean="0">
                <a:solidFill>
                  <a:srgbClr val="FF0000"/>
                </a:solidFill>
              </a:rPr>
              <a:t>Here, </a:t>
            </a:r>
            <a:r>
              <a:rPr lang="en-IN" dirty="0" err="1" smtClean="0">
                <a:solidFill>
                  <a:srgbClr val="FF0000"/>
                </a:solidFill>
              </a:rPr>
              <a:t>uname</a:t>
            </a:r>
            <a:r>
              <a:rPr lang="en-IN" dirty="0" smtClean="0">
                <a:solidFill>
                  <a:srgbClr val="FF0000"/>
                </a:solidFill>
              </a:rPr>
              <a:t> is the hidden field name and </a:t>
            </a:r>
            <a:r>
              <a:rPr lang="en-IN" dirty="0" err="1" smtClean="0">
                <a:solidFill>
                  <a:srgbClr val="FF0000"/>
                </a:solidFill>
              </a:rPr>
              <a:t>Vimal</a:t>
            </a:r>
            <a:r>
              <a:rPr lang="en-IN" dirty="0" smtClean="0">
                <a:solidFill>
                  <a:srgbClr val="FF0000"/>
                </a:solidFill>
              </a:rPr>
              <a:t> </a:t>
            </a:r>
            <a:r>
              <a:rPr lang="en-IN" dirty="0" err="1" smtClean="0">
                <a:solidFill>
                  <a:srgbClr val="FF0000"/>
                </a:solidFill>
              </a:rPr>
              <a:t>Jaiswal</a:t>
            </a:r>
            <a:r>
              <a:rPr lang="en-IN" dirty="0" smtClean="0">
                <a:solidFill>
                  <a:srgbClr val="FF0000"/>
                </a:solidFill>
              </a:rPr>
              <a:t> is the hidden field value.</a:t>
            </a:r>
          </a:p>
          <a:p>
            <a:endParaRPr lang="en-IN"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lstStyle/>
          <a:p>
            <a:r>
              <a:rPr lang="en-IN" dirty="0" smtClean="0">
                <a:solidFill>
                  <a:srgbClr val="FF0000"/>
                </a:solidFill>
              </a:rPr>
              <a:t>Advantage of Hidden Form Field</a:t>
            </a:r>
          </a:p>
          <a:p>
            <a:r>
              <a:rPr lang="en-IN" dirty="0" smtClean="0"/>
              <a:t>It will always work whether cookie is disabled or not.</a:t>
            </a:r>
          </a:p>
          <a:p>
            <a:r>
              <a:rPr lang="en-IN" dirty="0" smtClean="0">
                <a:solidFill>
                  <a:srgbClr val="FF0000"/>
                </a:solidFill>
              </a:rPr>
              <a:t>Disadvantage of Hidden Form Field:</a:t>
            </a:r>
          </a:p>
          <a:p>
            <a:r>
              <a:rPr lang="en-IN" dirty="0" smtClean="0"/>
              <a:t>It is maintained at server side.</a:t>
            </a:r>
          </a:p>
          <a:p>
            <a:r>
              <a:rPr lang="en-IN" dirty="0" smtClean="0"/>
              <a:t>Extra form submission is required on each pages.</a:t>
            </a:r>
          </a:p>
          <a:p>
            <a:r>
              <a:rPr lang="en-IN" dirty="0" smtClean="0"/>
              <a:t>Only textual information can be used.</a:t>
            </a:r>
          </a:p>
          <a:p>
            <a:endParaRPr lang="en-IN"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IN" sz="3100" dirty="0" smtClean="0">
                <a:solidFill>
                  <a:srgbClr val="FF0000"/>
                </a:solidFill>
              </a:rPr>
              <a:t>Example of using Hidden Form Field</a:t>
            </a:r>
            <a:r>
              <a:rPr lang="en-IN" sz="3100" dirty="0" smtClean="0"/>
              <a:t/>
            </a:r>
            <a:br>
              <a:rPr lang="en-IN" sz="3100" dirty="0" smtClean="0"/>
            </a:br>
            <a:r>
              <a:rPr lang="en-IN" sz="3100" dirty="0" smtClean="0"/>
              <a:t>In this example, we are storing the name of the user in a hidden </a:t>
            </a:r>
            <a:r>
              <a:rPr lang="en-IN" sz="3100" dirty="0" err="1" smtClean="0"/>
              <a:t>textfield</a:t>
            </a:r>
            <a:r>
              <a:rPr lang="en-IN" sz="3100" dirty="0" smtClean="0"/>
              <a:t> and getting that value from another </a:t>
            </a:r>
            <a:r>
              <a:rPr lang="en-IN" sz="3100" dirty="0" err="1" smtClean="0"/>
              <a:t>servlet</a:t>
            </a:r>
            <a:r>
              <a:rPr lang="en-IN" sz="3100" dirty="0" smtClean="0"/>
              <a:t>.</a:t>
            </a:r>
            <a:r>
              <a:rPr lang="en-IN" dirty="0" smtClean="0"/>
              <a:t/>
            </a:r>
            <a:br>
              <a:rPr lang="en-IN" dirty="0" smtClean="0"/>
            </a:br>
            <a:endParaRPr lang="en-IN" dirty="0"/>
          </a:p>
        </p:txBody>
      </p:sp>
      <p:pic>
        <p:nvPicPr>
          <p:cNvPr id="3074" name="Picture 2" descr="E:\Academics\2015 batch\B.TECH III-II CSE (2015-2019)\WT PPT\unit-2\hidden.JPG"/>
          <p:cNvPicPr>
            <a:picLocks noGrp="1" noChangeAspect="1" noChangeArrowheads="1"/>
          </p:cNvPicPr>
          <p:nvPr>
            <p:ph idx="1"/>
          </p:nvPr>
        </p:nvPicPr>
        <p:blipFill>
          <a:blip r:embed="rId2"/>
          <a:srcRect/>
          <a:stretch>
            <a:fillRect/>
          </a:stretch>
        </p:blipFill>
        <p:spPr bwMode="auto">
          <a:xfrm>
            <a:off x="304800" y="1752600"/>
            <a:ext cx="8382000" cy="3352800"/>
          </a:xfrm>
          <a:prstGeom prst="rect">
            <a:avLst/>
          </a:prstGeom>
          <a:noFill/>
        </p:spPr>
      </p:pic>
      <p:sp>
        <p:nvSpPr>
          <p:cNvPr id="5" name="Rectangle 4"/>
          <p:cNvSpPr/>
          <p:nvPr/>
        </p:nvSpPr>
        <p:spPr>
          <a:xfrm>
            <a:off x="304800" y="4953000"/>
            <a:ext cx="8382000" cy="1200329"/>
          </a:xfrm>
          <a:prstGeom prst="rect">
            <a:avLst/>
          </a:prstGeom>
        </p:spPr>
        <p:txBody>
          <a:bodyPr wrap="square">
            <a:spAutoFit/>
          </a:bodyPr>
          <a:lstStyle/>
          <a:p>
            <a:r>
              <a:rPr lang="en-IN" dirty="0" smtClean="0"/>
              <a:t>&lt;form action="servlet1"&gt;  </a:t>
            </a:r>
          </a:p>
          <a:p>
            <a:r>
              <a:rPr lang="en-IN" dirty="0" smtClean="0"/>
              <a:t>Name:&lt;input type="text" name="</a:t>
            </a:r>
            <a:r>
              <a:rPr lang="en-IN" dirty="0" err="1" smtClean="0"/>
              <a:t>userName</a:t>
            </a:r>
            <a:r>
              <a:rPr lang="en-IN" dirty="0" smtClean="0"/>
              <a:t>"/&gt;&lt;</a:t>
            </a:r>
            <a:r>
              <a:rPr lang="en-IN" dirty="0" err="1" smtClean="0"/>
              <a:t>br</a:t>
            </a:r>
            <a:r>
              <a:rPr lang="en-IN" dirty="0" smtClean="0"/>
              <a:t>/&gt;  </a:t>
            </a:r>
          </a:p>
          <a:p>
            <a:r>
              <a:rPr lang="en-IN" dirty="0" smtClean="0"/>
              <a:t>&lt;input type="submit" value="go"/&gt;  </a:t>
            </a:r>
          </a:p>
          <a:p>
            <a:r>
              <a:rPr lang="en-IN" dirty="0" smtClean="0"/>
              <a:t>&lt;/form&gt; </a:t>
            </a:r>
            <a:endParaRPr lang="en-IN"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IN" dirty="0" smtClean="0"/>
              <a:t>3)URL Rewriting</a:t>
            </a:r>
            <a:br>
              <a:rPr lang="en-IN" dirty="0" smtClean="0"/>
            </a:br>
            <a:endParaRPr lang="en-IN" dirty="0"/>
          </a:p>
        </p:txBody>
      </p:sp>
      <p:sp>
        <p:nvSpPr>
          <p:cNvPr id="3" name="Content Placeholder 2"/>
          <p:cNvSpPr>
            <a:spLocks noGrp="1"/>
          </p:cNvSpPr>
          <p:nvPr>
            <p:ph idx="1"/>
          </p:nvPr>
        </p:nvSpPr>
        <p:spPr>
          <a:xfrm>
            <a:off x="304800" y="609600"/>
            <a:ext cx="8534400" cy="5867400"/>
          </a:xfrm>
        </p:spPr>
        <p:txBody>
          <a:bodyPr>
            <a:normAutofit fontScale="92500"/>
          </a:bodyPr>
          <a:lstStyle/>
          <a:p>
            <a:r>
              <a:rPr lang="en-IN" dirty="0" smtClean="0"/>
              <a:t>In URL rewriting, we append a token or identifier to the URL of the next </a:t>
            </a:r>
            <a:r>
              <a:rPr lang="en-IN" dirty="0" err="1" smtClean="0"/>
              <a:t>Servlet</a:t>
            </a:r>
            <a:r>
              <a:rPr lang="en-IN" dirty="0" smtClean="0"/>
              <a:t> or the next resource. We can send parameter name/value pairs using the following format:</a:t>
            </a:r>
          </a:p>
          <a:p>
            <a:r>
              <a:rPr lang="en-IN" dirty="0" smtClean="0">
                <a:solidFill>
                  <a:srgbClr val="FF0000"/>
                </a:solidFill>
              </a:rPr>
              <a:t>url?name1=value1&amp;name2=value2&amp;??</a:t>
            </a:r>
          </a:p>
          <a:p>
            <a:r>
              <a:rPr lang="en-IN" dirty="0" smtClean="0"/>
              <a:t>A name and a value is separated using an equal = sign, a parameter name/value pair is separated from another parameter using the ampersand(&amp;). When the user clicks the hyperlink, the parameter name/value pairs will be passed to the server. </a:t>
            </a:r>
          </a:p>
          <a:p>
            <a:r>
              <a:rPr lang="en-IN" dirty="0" smtClean="0"/>
              <a:t>From a </a:t>
            </a:r>
            <a:r>
              <a:rPr lang="en-IN" dirty="0" err="1" smtClean="0"/>
              <a:t>Servlet</a:t>
            </a:r>
            <a:r>
              <a:rPr lang="en-IN" dirty="0" smtClean="0"/>
              <a:t>, we can use </a:t>
            </a:r>
            <a:r>
              <a:rPr lang="en-IN" dirty="0" err="1" smtClean="0"/>
              <a:t>getParameter</a:t>
            </a:r>
            <a:r>
              <a:rPr lang="en-IN" dirty="0" smtClean="0"/>
              <a:t>() method to obtain a parameter value.</a:t>
            </a:r>
          </a:p>
          <a:p>
            <a:endParaRPr lang="en-IN"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Academics\2015 batch\B.TECH III-II CSE (2015-2019)\WT PPT\unit-2\url.JPG"/>
          <p:cNvPicPr>
            <a:picLocks noGrp="1" noChangeAspect="1" noChangeArrowheads="1"/>
          </p:cNvPicPr>
          <p:nvPr>
            <p:ph idx="1"/>
          </p:nvPr>
        </p:nvPicPr>
        <p:blipFill>
          <a:blip r:embed="rId2"/>
          <a:srcRect/>
          <a:stretch>
            <a:fillRect/>
          </a:stretch>
        </p:blipFill>
        <p:spPr bwMode="auto">
          <a:xfrm>
            <a:off x="228600" y="0"/>
            <a:ext cx="8153400" cy="3810000"/>
          </a:xfrm>
          <a:prstGeom prst="rect">
            <a:avLst/>
          </a:prstGeom>
          <a:noFill/>
        </p:spPr>
      </p:pic>
      <p:sp>
        <p:nvSpPr>
          <p:cNvPr id="5" name="Rectangle 4"/>
          <p:cNvSpPr/>
          <p:nvPr/>
        </p:nvSpPr>
        <p:spPr>
          <a:xfrm>
            <a:off x="228600" y="3657600"/>
            <a:ext cx="8610600" cy="2677656"/>
          </a:xfrm>
          <a:prstGeom prst="rect">
            <a:avLst/>
          </a:prstGeom>
        </p:spPr>
        <p:txBody>
          <a:bodyPr wrap="square">
            <a:spAutoFit/>
          </a:bodyPr>
          <a:lstStyle/>
          <a:p>
            <a:r>
              <a:rPr lang="en-IN" sz="2400" dirty="0" smtClean="0">
                <a:solidFill>
                  <a:srgbClr val="FF0000"/>
                </a:solidFill>
              </a:rPr>
              <a:t>Advantage of URL Rewriting</a:t>
            </a:r>
          </a:p>
          <a:p>
            <a:r>
              <a:rPr lang="en-IN" sz="2400" dirty="0" smtClean="0"/>
              <a:t>It will always work whether cookie is disabled or not (browser independent).</a:t>
            </a:r>
          </a:p>
          <a:p>
            <a:r>
              <a:rPr lang="en-IN" sz="2400" dirty="0" smtClean="0"/>
              <a:t>Extra form submission is not required on each pages.</a:t>
            </a:r>
          </a:p>
          <a:p>
            <a:r>
              <a:rPr lang="en-IN" sz="2400" dirty="0" smtClean="0">
                <a:solidFill>
                  <a:srgbClr val="FF0000"/>
                </a:solidFill>
              </a:rPr>
              <a:t>Disadvantage of URL Rewriting</a:t>
            </a:r>
          </a:p>
          <a:p>
            <a:r>
              <a:rPr lang="en-IN" sz="2400" dirty="0" smtClean="0"/>
              <a:t>It will work only with links.</a:t>
            </a:r>
          </a:p>
          <a:p>
            <a:r>
              <a:rPr lang="en-IN" sz="2400" dirty="0" smtClean="0"/>
              <a:t>It can send Only textual information.</a:t>
            </a: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JAVA SCRIPT</a:t>
            </a:r>
            <a:br>
              <a:rPr lang="en-US" b="1" dirty="0" smtClean="0"/>
            </a:br>
            <a:r>
              <a:rPr lang="en-US" b="1" dirty="0" smtClean="0"/>
              <a:t>Introduction</a:t>
            </a:r>
            <a:br>
              <a:rPr lang="en-US" b="1" dirty="0" smtClean="0"/>
            </a:br>
            <a:endParaRPr lang="en-US" dirty="0"/>
          </a:p>
        </p:txBody>
      </p:sp>
      <p:sp>
        <p:nvSpPr>
          <p:cNvPr id="3" name="Content Placeholder 2"/>
          <p:cNvSpPr>
            <a:spLocks noGrp="1"/>
          </p:cNvSpPr>
          <p:nvPr>
            <p:ph idx="1"/>
          </p:nvPr>
        </p:nvSpPr>
        <p:spPr>
          <a:xfrm>
            <a:off x="228600" y="1600200"/>
            <a:ext cx="8458200" cy="4953000"/>
          </a:xfrm>
        </p:spPr>
        <p:txBody>
          <a:bodyPr>
            <a:normAutofit fontScale="92500" lnSpcReduction="10000"/>
          </a:bodyPr>
          <a:lstStyle/>
          <a:p>
            <a:r>
              <a:rPr lang="en-US" b="1" dirty="0" smtClean="0"/>
              <a:t>JavaScript</a:t>
            </a:r>
            <a:r>
              <a:rPr lang="en-US" dirty="0" smtClean="0"/>
              <a:t> is a object-based scripting language and it is light weighted. </a:t>
            </a:r>
          </a:p>
          <a:p>
            <a:r>
              <a:rPr lang="en-US" dirty="0" smtClean="0"/>
              <a:t>It is first implemented by Netscape (with help from Sun Microsystems).</a:t>
            </a:r>
          </a:p>
          <a:p>
            <a:r>
              <a:rPr lang="en-US" dirty="0" smtClean="0"/>
              <a:t> JavaScript was created by </a:t>
            </a:r>
            <a:r>
              <a:rPr lang="en-US" b="1" dirty="0" smtClean="0"/>
              <a:t>Brendan </a:t>
            </a:r>
            <a:r>
              <a:rPr lang="en-US" b="1" dirty="0" err="1" smtClean="0"/>
              <a:t>Eich</a:t>
            </a:r>
            <a:r>
              <a:rPr lang="en-US" dirty="0" smtClean="0"/>
              <a:t> at Netscape in 1995 for the purpose of allowing code in web-pages (performing logical operation on client side).</a:t>
            </a:r>
          </a:p>
          <a:p>
            <a:r>
              <a:rPr lang="en-US" dirty="0" smtClean="0"/>
              <a:t>It is not compiled but translated. JavaScript Translator is responsible to translate the JavaScript code which is embedded in browser.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ea typeface="新細明體" pitchFamily="18" charset="-120"/>
              </a:rPr>
              <a:t>Operators</a:t>
            </a:r>
          </a:p>
        </p:txBody>
      </p:sp>
      <p:sp>
        <p:nvSpPr>
          <p:cNvPr id="26627" name="Rectangle 3"/>
          <p:cNvSpPr>
            <a:spLocks noGrp="1" noChangeArrowheads="1"/>
          </p:cNvSpPr>
          <p:nvPr>
            <p:ph type="body" idx="1"/>
          </p:nvPr>
        </p:nvSpPr>
        <p:spPr>
          <a:xfrm>
            <a:off x="269875" y="990600"/>
            <a:ext cx="8526463" cy="5562600"/>
          </a:xfrm>
        </p:spPr>
        <p:txBody>
          <a:bodyPr/>
          <a:lstStyle/>
          <a:p>
            <a:pPr eaLnBrk="1" hangingPunct="1">
              <a:lnSpc>
                <a:spcPct val="90000"/>
              </a:lnSpc>
            </a:pPr>
            <a:r>
              <a:rPr lang="en-US" altLang="zh-TW" smtClean="0">
                <a:ea typeface="新細明體" pitchFamily="18" charset="-120"/>
              </a:rPr>
              <a:t>Arithmetic operators</a:t>
            </a:r>
          </a:p>
          <a:p>
            <a:pPr lvl="1" eaLnBrk="1" hangingPunct="1">
              <a:lnSpc>
                <a:spcPct val="90000"/>
              </a:lnSpc>
            </a:pPr>
            <a:r>
              <a:rPr lang="en-US" altLang="zh-TW" smtClean="0">
                <a:ea typeface="新細明體" pitchFamily="18" charset="-120"/>
              </a:rPr>
              <a:t>+, -, *, /, %</a:t>
            </a:r>
          </a:p>
          <a:p>
            <a:pPr lvl="1" eaLnBrk="1" hangingPunct="1">
              <a:lnSpc>
                <a:spcPct val="90000"/>
              </a:lnSpc>
              <a:buFont typeface="Wingdings" pitchFamily="2" charset="2"/>
              <a:buNone/>
            </a:pPr>
            <a:endParaRPr lang="en-US" altLang="zh-TW" sz="1400" smtClean="0">
              <a:ea typeface="新細明體" pitchFamily="18" charset="-120"/>
            </a:endParaRPr>
          </a:p>
          <a:p>
            <a:pPr eaLnBrk="1" hangingPunct="1">
              <a:lnSpc>
                <a:spcPct val="90000"/>
              </a:lnSpc>
            </a:pPr>
            <a:r>
              <a:rPr lang="en-US" altLang="zh-TW" smtClean="0">
                <a:ea typeface="新細明體" pitchFamily="18" charset="-120"/>
              </a:rPr>
              <a:t>Post/pre increment/decrement</a:t>
            </a:r>
          </a:p>
          <a:p>
            <a:pPr lvl="1" eaLnBrk="1" hangingPunct="1">
              <a:lnSpc>
                <a:spcPct val="90000"/>
              </a:lnSpc>
            </a:pPr>
            <a:r>
              <a:rPr lang="en-US" altLang="zh-TW" smtClean="0">
                <a:ea typeface="新細明體" pitchFamily="18" charset="-120"/>
              </a:rPr>
              <a:t>++, -- </a:t>
            </a:r>
          </a:p>
          <a:p>
            <a:pPr eaLnBrk="1" hangingPunct="1">
              <a:lnSpc>
                <a:spcPct val="90000"/>
              </a:lnSpc>
            </a:pPr>
            <a:endParaRPr lang="en-US" altLang="zh-TW" sz="1800" smtClean="0">
              <a:ea typeface="新細明體" pitchFamily="18" charset="-120"/>
            </a:endParaRPr>
          </a:p>
          <a:p>
            <a:pPr eaLnBrk="1" hangingPunct="1">
              <a:lnSpc>
                <a:spcPct val="90000"/>
              </a:lnSpc>
            </a:pPr>
            <a:r>
              <a:rPr lang="en-US" altLang="zh-TW" smtClean="0">
                <a:ea typeface="新細明體" pitchFamily="18" charset="-120"/>
              </a:rPr>
              <a:t>Comparison operators</a:t>
            </a:r>
          </a:p>
          <a:p>
            <a:pPr lvl="1" eaLnBrk="1" hangingPunct="1">
              <a:lnSpc>
                <a:spcPct val="90000"/>
              </a:lnSpc>
            </a:pPr>
            <a:r>
              <a:rPr lang="en-US" altLang="zh-TW" smtClean="0">
                <a:ea typeface="新細明體" pitchFamily="18" charset="-120"/>
              </a:rPr>
              <a:t>==, !=, &gt;, &gt;=, &lt;, &lt;=</a:t>
            </a:r>
          </a:p>
          <a:p>
            <a:pPr lvl="1" eaLnBrk="1" hangingPunct="1">
              <a:lnSpc>
                <a:spcPct val="90000"/>
              </a:lnSpc>
            </a:pPr>
            <a:r>
              <a:rPr lang="en-US" altLang="zh-TW" smtClean="0">
                <a:ea typeface="新細明體" pitchFamily="18" charset="-120"/>
              </a:rPr>
              <a:t>===, !== (Strictly equals and strictly not equals)</a:t>
            </a:r>
          </a:p>
          <a:p>
            <a:pPr lvl="2" eaLnBrk="1" hangingPunct="1">
              <a:lnSpc>
                <a:spcPct val="90000"/>
              </a:lnSpc>
            </a:pPr>
            <a:r>
              <a:rPr lang="en-US" altLang="zh-TW" smtClean="0">
                <a:ea typeface="新細明體" pitchFamily="18" charset="-120"/>
              </a:rPr>
              <a:t>i.e., Type and value of operand must match / must not match</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4) </a:t>
            </a:r>
            <a:r>
              <a:rPr lang="en-IN" dirty="0" err="1" smtClean="0"/>
              <a:t>HttpSession</a:t>
            </a:r>
            <a:r>
              <a:rPr lang="en-IN" dirty="0" smtClean="0"/>
              <a:t> interface</a:t>
            </a:r>
            <a:br>
              <a:rPr lang="en-IN" dirty="0" smtClean="0"/>
            </a:br>
            <a:endParaRPr lang="en-IN" dirty="0"/>
          </a:p>
        </p:txBody>
      </p:sp>
      <p:sp>
        <p:nvSpPr>
          <p:cNvPr id="3" name="Content Placeholder 2"/>
          <p:cNvSpPr>
            <a:spLocks noGrp="1"/>
          </p:cNvSpPr>
          <p:nvPr>
            <p:ph idx="1"/>
          </p:nvPr>
        </p:nvSpPr>
        <p:spPr>
          <a:xfrm>
            <a:off x="304800" y="533400"/>
            <a:ext cx="8382000" cy="6019800"/>
          </a:xfrm>
        </p:spPr>
        <p:txBody>
          <a:bodyPr/>
          <a:lstStyle/>
          <a:p>
            <a:r>
              <a:rPr lang="en-IN" dirty="0" smtClean="0"/>
              <a:t>In such case, container creates a session id for each </a:t>
            </a:r>
            <a:r>
              <a:rPr lang="en-IN" dirty="0" err="1" smtClean="0"/>
              <a:t>user.The</a:t>
            </a:r>
            <a:r>
              <a:rPr lang="en-IN" dirty="0" smtClean="0"/>
              <a:t> container uses this id to identify the particular </a:t>
            </a:r>
            <a:r>
              <a:rPr lang="en-IN" dirty="0" err="1" smtClean="0"/>
              <a:t>user.An</a:t>
            </a:r>
            <a:r>
              <a:rPr lang="en-IN" dirty="0" smtClean="0"/>
              <a:t> object of </a:t>
            </a:r>
            <a:r>
              <a:rPr lang="en-IN" dirty="0" err="1" smtClean="0"/>
              <a:t>HttpSession</a:t>
            </a:r>
            <a:r>
              <a:rPr lang="en-IN" dirty="0" smtClean="0"/>
              <a:t> can be used to perform two tasks:</a:t>
            </a:r>
          </a:p>
          <a:p>
            <a:pPr>
              <a:buNone/>
            </a:pPr>
            <a:r>
              <a:rPr lang="en-IN" dirty="0" smtClean="0"/>
              <a:t>	1.bind objects</a:t>
            </a:r>
          </a:p>
          <a:p>
            <a:pPr>
              <a:buNone/>
            </a:pPr>
            <a:r>
              <a:rPr lang="en-IN" dirty="0" smtClean="0"/>
              <a:t>	2.view and manipulate information about a session, such as the session identifier, creation time, and last accessed time.</a:t>
            </a:r>
          </a:p>
          <a:p>
            <a:endParaRPr lang="en-IN"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248400"/>
          </a:xfrm>
        </p:spPr>
        <p:txBody>
          <a:bodyPr/>
          <a:lstStyle/>
          <a:p>
            <a:endParaRPr lang="en-IN" dirty="0"/>
          </a:p>
        </p:txBody>
      </p:sp>
      <p:pic>
        <p:nvPicPr>
          <p:cNvPr id="5122" name="Picture 2" descr="E:\Academics\2015 batch\B.TECH III-II CSE (2015-2019)\WT PPT\unit-2\httpsession.JPG"/>
          <p:cNvPicPr>
            <a:picLocks noChangeAspect="1" noChangeArrowheads="1"/>
          </p:cNvPicPr>
          <p:nvPr/>
        </p:nvPicPr>
        <p:blipFill>
          <a:blip r:embed="rId2"/>
          <a:srcRect/>
          <a:stretch>
            <a:fillRect/>
          </a:stretch>
        </p:blipFill>
        <p:spPr bwMode="auto">
          <a:xfrm>
            <a:off x="304799" y="228600"/>
            <a:ext cx="8327571" cy="5638800"/>
          </a:xfrm>
          <a:prstGeom prst="rect">
            <a:avLst/>
          </a:prstGeom>
          <a:noFill/>
        </p:spPr>
      </p:pic>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How to get the </a:t>
            </a:r>
            <a:r>
              <a:rPr lang="en-IN" dirty="0" err="1" smtClean="0"/>
              <a:t>HttpSession</a:t>
            </a:r>
            <a:r>
              <a:rPr lang="en-IN" dirty="0" smtClean="0"/>
              <a:t> object ?</a:t>
            </a:r>
            <a:br>
              <a:rPr lang="en-IN" dirty="0" smtClean="0"/>
            </a:br>
            <a:endParaRPr lang="en-IN" dirty="0"/>
          </a:p>
        </p:txBody>
      </p:sp>
      <p:sp>
        <p:nvSpPr>
          <p:cNvPr id="3" name="Content Placeholder 2"/>
          <p:cNvSpPr>
            <a:spLocks noGrp="1"/>
          </p:cNvSpPr>
          <p:nvPr>
            <p:ph idx="1"/>
          </p:nvPr>
        </p:nvSpPr>
        <p:spPr>
          <a:xfrm>
            <a:off x="457200" y="685800"/>
            <a:ext cx="8229600" cy="5943600"/>
          </a:xfrm>
        </p:spPr>
        <p:txBody>
          <a:bodyPr>
            <a:normAutofit/>
          </a:bodyPr>
          <a:lstStyle/>
          <a:p>
            <a:r>
              <a:rPr lang="en-IN" dirty="0" smtClean="0"/>
              <a:t>The </a:t>
            </a:r>
            <a:r>
              <a:rPr lang="en-IN" dirty="0" err="1" smtClean="0"/>
              <a:t>HttpServletRequest</a:t>
            </a:r>
            <a:r>
              <a:rPr lang="en-IN" dirty="0" smtClean="0"/>
              <a:t> interface provides two methods to get the object of </a:t>
            </a:r>
            <a:r>
              <a:rPr lang="en-IN" dirty="0" err="1" smtClean="0"/>
              <a:t>HttpSession</a:t>
            </a:r>
            <a:r>
              <a:rPr lang="en-IN" dirty="0" smtClean="0"/>
              <a:t>:</a:t>
            </a:r>
          </a:p>
          <a:p>
            <a:r>
              <a:rPr lang="en-IN" b="1" dirty="0" smtClean="0"/>
              <a:t>public </a:t>
            </a:r>
            <a:r>
              <a:rPr lang="en-IN" b="1" dirty="0" err="1" smtClean="0"/>
              <a:t>HttpSession</a:t>
            </a:r>
            <a:r>
              <a:rPr lang="en-IN" b="1" dirty="0" smtClean="0"/>
              <a:t> </a:t>
            </a:r>
            <a:r>
              <a:rPr lang="en-IN" b="1" dirty="0" err="1" smtClean="0"/>
              <a:t>getSession</a:t>
            </a:r>
            <a:r>
              <a:rPr lang="en-IN" b="1" dirty="0" smtClean="0"/>
              <a:t>():</a:t>
            </a:r>
            <a:r>
              <a:rPr lang="en-IN" dirty="0" smtClean="0"/>
              <a:t>Returns the current session associated with this request, or if the request does not have a session, creates one.</a:t>
            </a:r>
          </a:p>
          <a:p>
            <a:r>
              <a:rPr lang="en-IN" b="1" dirty="0" smtClean="0"/>
              <a:t>public </a:t>
            </a:r>
            <a:r>
              <a:rPr lang="en-IN" b="1" dirty="0" err="1" smtClean="0"/>
              <a:t>HttpSession</a:t>
            </a:r>
            <a:r>
              <a:rPr lang="en-IN" b="1" dirty="0" smtClean="0"/>
              <a:t> </a:t>
            </a:r>
            <a:r>
              <a:rPr lang="en-IN" b="1" dirty="0" err="1" smtClean="0"/>
              <a:t>getSession</a:t>
            </a:r>
            <a:r>
              <a:rPr lang="en-IN" b="1" dirty="0" smtClean="0"/>
              <a:t>(</a:t>
            </a:r>
            <a:r>
              <a:rPr lang="en-IN" b="1" dirty="0" err="1" smtClean="0"/>
              <a:t>boolean</a:t>
            </a:r>
            <a:r>
              <a:rPr lang="en-IN" b="1" dirty="0" smtClean="0"/>
              <a:t> create):</a:t>
            </a:r>
            <a:r>
              <a:rPr lang="en-IN" dirty="0" smtClean="0"/>
              <a:t>Returns the current </a:t>
            </a:r>
            <a:r>
              <a:rPr lang="en-IN" dirty="0" err="1" smtClean="0"/>
              <a:t>HttpSession</a:t>
            </a:r>
            <a:r>
              <a:rPr lang="en-IN" dirty="0" smtClean="0"/>
              <a:t> associated with this request or, if there is no current session and create is true, returns a new session.</a:t>
            </a:r>
          </a:p>
          <a:p>
            <a:endParaRPr lang="en-IN"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lnSpcReduction="20000"/>
          </a:bodyPr>
          <a:lstStyle/>
          <a:p>
            <a:r>
              <a:rPr lang="en-IN" dirty="0" smtClean="0"/>
              <a:t>Commonly used methods of </a:t>
            </a:r>
            <a:r>
              <a:rPr lang="en-IN" dirty="0" err="1" smtClean="0"/>
              <a:t>HttpSession</a:t>
            </a:r>
            <a:r>
              <a:rPr lang="en-IN" dirty="0" smtClean="0"/>
              <a:t> interface</a:t>
            </a:r>
          </a:p>
          <a:p>
            <a:r>
              <a:rPr lang="en-IN" b="1" dirty="0" smtClean="0"/>
              <a:t>public String </a:t>
            </a:r>
            <a:r>
              <a:rPr lang="en-IN" b="1" dirty="0" err="1" smtClean="0"/>
              <a:t>getId</a:t>
            </a:r>
            <a:r>
              <a:rPr lang="en-IN" b="1" dirty="0" smtClean="0"/>
              <a:t>():</a:t>
            </a:r>
            <a:r>
              <a:rPr lang="en-IN" dirty="0" smtClean="0"/>
              <a:t>Returns a string containing the unique identifier value.</a:t>
            </a:r>
          </a:p>
          <a:p>
            <a:r>
              <a:rPr lang="en-IN" b="1" dirty="0" smtClean="0"/>
              <a:t>public long </a:t>
            </a:r>
            <a:r>
              <a:rPr lang="en-IN" b="1" dirty="0" err="1" smtClean="0"/>
              <a:t>getCreationTime</a:t>
            </a:r>
            <a:r>
              <a:rPr lang="en-IN" b="1" dirty="0" smtClean="0"/>
              <a:t>():</a:t>
            </a:r>
            <a:r>
              <a:rPr lang="en-IN" dirty="0" smtClean="0"/>
              <a:t>Returns the time when this session was created, measured in milliseconds since midnight January 1, 1970 GMT.</a:t>
            </a:r>
          </a:p>
          <a:p>
            <a:r>
              <a:rPr lang="en-IN" b="1" dirty="0" smtClean="0"/>
              <a:t>public long </a:t>
            </a:r>
            <a:r>
              <a:rPr lang="en-IN" b="1" dirty="0" err="1" smtClean="0"/>
              <a:t>getLastAccessedTime</a:t>
            </a:r>
            <a:r>
              <a:rPr lang="en-IN" b="1" dirty="0" smtClean="0"/>
              <a:t>():</a:t>
            </a:r>
            <a:r>
              <a:rPr lang="en-IN" dirty="0" smtClean="0"/>
              <a:t>Returns the last time the client sent a request associated with this session, as the number of milliseconds since midnight January 1, 1970 GMT.</a:t>
            </a:r>
          </a:p>
          <a:p>
            <a:r>
              <a:rPr lang="en-IN" b="1" dirty="0" smtClean="0"/>
              <a:t>public void invalidate():</a:t>
            </a:r>
            <a:r>
              <a:rPr lang="en-IN" dirty="0" smtClean="0"/>
              <a:t>Invalidates this session then unbinds any objects bound to it.</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JDBC </a:t>
            </a:r>
            <a:endParaRPr lang="en-IN" dirty="0"/>
          </a:p>
        </p:txBody>
      </p:sp>
      <p:sp>
        <p:nvSpPr>
          <p:cNvPr id="3" name="Content Placeholder 2"/>
          <p:cNvSpPr>
            <a:spLocks noGrp="1"/>
          </p:cNvSpPr>
          <p:nvPr>
            <p:ph idx="1"/>
          </p:nvPr>
        </p:nvSpPr>
        <p:spPr>
          <a:xfrm>
            <a:off x="228600" y="914400"/>
            <a:ext cx="8458200" cy="5715000"/>
          </a:xfrm>
        </p:spPr>
        <p:txBody>
          <a:bodyPr>
            <a:normAutofit fontScale="92500" lnSpcReduction="10000"/>
          </a:bodyPr>
          <a:lstStyle/>
          <a:p>
            <a:r>
              <a:rPr lang="en-US" dirty="0" smtClean="0">
                <a:solidFill>
                  <a:srgbClr val="FF0000"/>
                </a:solidFill>
              </a:rPr>
              <a:t>JAVA DATABASE CONNECTIVITY</a:t>
            </a:r>
          </a:p>
          <a:p>
            <a:pPr marL="514350" indent="-514350">
              <a:buFont typeface="+mj-lt"/>
              <a:buAutoNum type="arabicPeriod"/>
            </a:pPr>
            <a:r>
              <a:rPr lang="en-US" dirty="0" smtClean="0"/>
              <a:t>IMPORT THE PACAKAGE(JAVA.SQL.*)</a:t>
            </a:r>
          </a:p>
          <a:p>
            <a:pPr marL="514350" indent="-514350">
              <a:buFont typeface="+mj-lt"/>
              <a:buAutoNum type="arabicPeriod"/>
            </a:pPr>
            <a:r>
              <a:rPr lang="en-US" dirty="0" smtClean="0"/>
              <a:t>LOAD &amp; REGISTER THE DRIVER</a:t>
            </a:r>
          </a:p>
          <a:p>
            <a:pPr marL="514350" indent="-514350">
              <a:buFont typeface="+mj-lt"/>
              <a:buAutoNum type="arabicPeriod"/>
            </a:pPr>
            <a:r>
              <a:rPr lang="en-US" dirty="0" smtClean="0"/>
              <a:t>ESTABLISH THE CONNECTION---</a:t>
            </a:r>
            <a:r>
              <a:rPr lang="en-US" sz="3000" dirty="0" smtClean="0"/>
              <a:t>CREATE AN OBJECT</a:t>
            </a:r>
            <a:endParaRPr lang="en-US" dirty="0" smtClean="0"/>
          </a:p>
          <a:p>
            <a:pPr marL="514350" indent="-514350">
              <a:buFont typeface="+mj-lt"/>
              <a:buAutoNum type="arabicPeriod"/>
            </a:pPr>
            <a:r>
              <a:rPr lang="en-US" dirty="0" smtClean="0"/>
              <a:t>CREATE THE STATEMENT</a:t>
            </a:r>
          </a:p>
          <a:p>
            <a:pPr marL="514350" indent="-514350">
              <a:buNone/>
            </a:pPr>
            <a:r>
              <a:rPr lang="en-US" dirty="0" smtClean="0"/>
              <a:t>	-STATEMENT</a:t>
            </a:r>
          </a:p>
          <a:p>
            <a:pPr marL="514350" indent="-514350">
              <a:buNone/>
            </a:pPr>
            <a:r>
              <a:rPr lang="en-US" dirty="0" smtClean="0"/>
              <a:t>	-PREPARED STATEMENT</a:t>
            </a:r>
          </a:p>
          <a:p>
            <a:pPr marL="514350" indent="-514350">
              <a:buNone/>
            </a:pPr>
            <a:r>
              <a:rPr lang="en-US" dirty="0" smtClean="0"/>
              <a:t>	-CALLABLE STATEMENT</a:t>
            </a:r>
          </a:p>
          <a:p>
            <a:pPr marL="514350" indent="-514350">
              <a:buNone/>
            </a:pPr>
            <a:r>
              <a:rPr lang="en-US" dirty="0" smtClean="0"/>
              <a:t>5.EXECUTE THE QUERY</a:t>
            </a:r>
          </a:p>
          <a:p>
            <a:pPr marL="514350" indent="-514350">
              <a:buNone/>
            </a:pPr>
            <a:r>
              <a:rPr lang="en-US" dirty="0" smtClean="0"/>
              <a:t>6.PROCESS THE RESULT</a:t>
            </a:r>
          </a:p>
          <a:p>
            <a:pPr marL="514350" indent="-514350">
              <a:buNone/>
            </a:pPr>
            <a:r>
              <a:rPr lang="en-US" dirty="0" smtClean="0"/>
              <a:t>7.CLOSE DATABASE</a:t>
            </a:r>
          </a:p>
          <a:p>
            <a:endParaRPr lang="en-IN"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304800" y="609600"/>
            <a:ext cx="8839200" cy="6019800"/>
          </a:xfrm>
        </p:spPr>
        <p:txBody>
          <a:bodyPr>
            <a:normAutofit lnSpcReduction="10000"/>
          </a:bodyPr>
          <a:lstStyle/>
          <a:p>
            <a:pPr>
              <a:buNone/>
            </a:pPr>
            <a:r>
              <a:rPr lang="en-US" dirty="0" smtClean="0">
                <a:solidFill>
                  <a:srgbClr val="FF0000"/>
                </a:solidFill>
              </a:rPr>
              <a:t>Import java.sql.*;</a:t>
            </a:r>
          </a:p>
          <a:p>
            <a:pPr>
              <a:buNone/>
            </a:pPr>
            <a:r>
              <a:rPr lang="en-US" dirty="0" smtClean="0">
                <a:solidFill>
                  <a:srgbClr val="FF0000"/>
                </a:solidFill>
              </a:rPr>
              <a:t>Public static void main()</a:t>
            </a:r>
          </a:p>
          <a:p>
            <a:pPr>
              <a:buNone/>
            </a:pPr>
            <a:r>
              <a:rPr lang="en-US" dirty="0" smtClean="0">
                <a:solidFill>
                  <a:srgbClr val="FF0000"/>
                </a:solidFill>
              </a:rPr>
              <a:t>{	</a:t>
            </a:r>
            <a:r>
              <a:rPr lang="en-US" dirty="0" err="1" smtClean="0">
                <a:solidFill>
                  <a:srgbClr val="FF0000"/>
                </a:solidFill>
              </a:rPr>
              <a:t>class.forName</a:t>
            </a:r>
            <a:r>
              <a:rPr lang="en-US" dirty="0" smtClean="0">
                <a:solidFill>
                  <a:srgbClr val="FF0000"/>
                </a:solidFill>
              </a:rPr>
              <a:t>(“</a:t>
            </a:r>
            <a:r>
              <a:rPr lang="en-US" dirty="0" err="1" smtClean="0">
                <a:solidFill>
                  <a:srgbClr val="FF0000"/>
                </a:solidFill>
              </a:rPr>
              <a:t>con.mysql.jdbc.driver</a:t>
            </a:r>
            <a:r>
              <a:rPr lang="en-US" dirty="0" smtClean="0">
                <a:solidFill>
                  <a:srgbClr val="FF0000"/>
                </a:solidFill>
              </a:rPr>
              <a:t>”);</a:t>
            </a:r>
          </a:p>
          <a:p>
            <a:pPr>
              <a:buNone/>
            </a:pPr>
            <a:r>
              <a:rPr lang="en-US" dirty="0" smtClean="0">
                <a:solidFill>
                  <a:srgbClr val="FF0000"/>
                </a:solidFill>
              </a:rPr>
              <a:t>Connection con=Driver </a:t>
            </a:r>
            <a:r>
              <a:rPr lang="en-US" dirty="0" err="1" smtClean="0">
                <a:solidFill>
                  <a:srgbClr val="FF0000"/>
                </a:solidFill>
              </a:rPr>
              <a:t>manager.getConnection</a:t>
            </a:r>
            <a:r>
              <a:rPr lang="en-US" dirty="0" smtClean="0">
                <a:solidFill>
                  <a:srgbClr val="FF0000"/>
                </a:solidFill>
              </a:rPr>
              <a:t>(“</a:t>
            </a:r>
            <a:r>
              <a:rPr lang="en-US" dirty="0" err="1" smtClean="0">
                <a:solidFill>
                  <a:srgbClr val="FF0000"/>
                </a:solidFill>
              </a:rPr>
              <a:t>url”,”uid”,”pwd</a:t>
            </a:r>
            <a:r>
              <a:rPr lang="en-US" dirty="0" smtClean="0">
                <a:solidFill>
                  <a:srgbClr val="FF0000"/>
                </a:solidFill>
              </a:rPr>
              <a:t>”);</a:t>
            </a:r>
          </a:p>
          <a:p>
            <a:pPr>
              <a:buNone/>
            </a:pPr>
            <a:r>
              <a:rPr lang="en-US" dirty="0" smtClean="0">
                <a:solidFill>
                  <a:srgbClr val="FF0000"/>
                </a:solidFill>
              </a:rPr>
              <a:t>Statement </a:t>
            </a:r>
            <a:r>
              <a:rPr lang="en-US" dirty="0" err="1" smtClean="0">
                <a:solidFill>
                  <a:srgbClr val="FF0000"/>
                </a:solidFill>
              </a:rPr>
              <a:t>st</a:t>
            </a:r>
            <a:r>
              <a:rPr lang="en-US" dirty="0" smtClean="0">
                <a:solidFill>
                  <a:srgbClr val="FF0000"/>
                </a:solidFill>
              </a:rPr>
              <a:t>= </a:t>
            </a:r>
            <a:r>
              <a:rPr lang="en-US" dirty="0" err="1" smtClean="0">
                <a:solidFill>
                  <a:srgbClr val="FF0000"/>
                </a:solidFill>
              </a:rPr>
              <a:t>con.create</a:t>
            </a:r>
            <a:r>
              <a:rPr lang="en-US" dirty="0" smtClean="0">
                <a:solidFill>
                  <a:srgbClr val="FF0000"/>
                </a:solidFill>
              </a:rPr>
              <a:t> Statement();</a:t>
            </a:r>
          </a:p>
          <a:p>
            <a:pPr>
              <a:buNone/>
            </a:pPr>
            <a:r>
              <a:rPr lang="en-US" dirty="0" err="1" smtClean="0">
                <a:solidFill>
                  <a:srgbClr val="FF0000"/>
                </a:solidFill>
              </a:rPr>
              <a:t>ResultSet</a:t>
            </a:r>
            <a:r>
              <a:rPr lang="en-US" dirty="0" smtClean="0">
                <a:solidFill>
                  <a:srgbClr val="FF0000"/>
                </a:solidFill>
              </a:rPr>
              <a:t>=</a:t>
            </a:r>
            <a:r>
              <a:rPr lang="en-US" dirty="0" err="1" smtClean="0">
                <a:solidFill>
                  <a:srgbClr val="FF0000"/>
                </a:solidFill>
              </a:rPr>
              <a:t>st.executeQuery</a:t>
            </a:r>
            <a:r>
              <a:rPr lang="en-US" dirty="0" smtClean="0">
                <a:solidFill>
                  <a:srgbClr val="FF0000"/>
                </a:solidFill>
              </a:rPr>
              <a:t>(“Select * from student”);</a:t>
            </a:r>
          </a:p>
          <a:p>
            <a:pPr>
              <a:buNone/>
            </a:pPr>
            <a:r>
              <a:rPr lang="en-US" dirty="0" smtClean="0">
                <a:solidFill>
                  <a:srgbClr val="FF0000"/>
                </a:solidFill>
              </a:rPr>
              <a:t> while(</a:t>
            </a:r>
            <a:r>
              <a:rPr lang="en-US" dirty="0" err="1" smtClean="0">
                <a:solidFill>
                  <a:srgbClr val="FF0000"/>
                </a:solidFill>
              </a:rPr>
              <a:t>rs.next</a:t>
            </a:r>
            <a:r>
              <a:rPr lang="en-US" dirty="0" smtClean="0">
                <a:solidFill>
                  <a:srgbClr val="FF0000"/>
                </a:solidFill>
              </a:rPr>
              <a:t>())</a:t>
            </a:r>
          </a:p>
          <a:p>
            <a:pPr>
              <a:buNone/>
            </a:pPr>
            <a:r>
              <a:rPr lang="en-US" dirty="0" err="1" smtClean="0">
                <a:solidFill>
                  <a:srgbClr val="FF0000"/>
                </a:solidFill>
              </a:rPr>
              <a:t>System.out.println</a:t>
            </a:r>
            <a:r>
              <a:rPr lang="en-US" dirty="0" smtClean="0">
                <a:solidFill>
                  <a:srgbClr val="FF0000"/>
                </a:solidFill>
              </a:rPr>
              <a:t>(</a:t>
            </a:r>
            <a:r>
              <a:rPr lang="en-US" dirty="0" err="1" smtClean="0">
                <a:solidFill>
                  <a:srgbClr val="FF0000"/>
                </a:solidFill>
              </a:rPr>
              <a:t>rs.getInt</a:t>
            </a:r>
            <a:r>
              <a:rPr lang="en-US" dirty="0" smtClean="0">
                <a:solidFill>
                  <a:srgbClr val="FF0000"/>
                </a:solidFill>
              </a:rPr>
              <a:t>(1)+” “+</a:t>
            </a:r>
            <a:r>
              <a:rPr lang="en-US" dirty="0" err="1" smtClean="0">
                <a:solidFill>
                  <a:srgbClr val="FF0000"/>
                </a:solidFill>
              </a:rPr>
              <a:t>rs.Student</a:t>
            </a:r>
            <a:r>
              <a:rPr lang="en-US" dirty="0" smtClean="0">
                <a:solidFill>
                  <a:srgbClr val="FF0000"/>
                </a:solidFill>
              </a:rPr>
              <a:t>(2)}</a:t>
            </a:r>
          </a:p>
          <a:p>
            <a:pPr>
              <a:buNone/>
            </a:pPr>
            <a:r>
              <a:rPr lang="en-US" dirty="0" err="1" smtClean="0">
                <a:solidFill>
                  <a:srgbClr val="FF0000"/>
                </a:solidFill>
              </a:rPr>
              <a:t>St.close</a:t>
            </a:r>
            <a:r>
              <a:rPr lang="en-US" dirty="0" smtClean="0">
                <a:solidFill>
                  <a:srgbClr val="FF0000"/>
                </a:solidFill>
              </a:rPr>
              <a:t>();</a:t>
            </a:r>
            <a:r>
              <a:rPr lang="en-US" dirty="0" err="1" smtClean="0">
                <a:solidFill>
                  <a:srgbClr val="FF0000"/>
                </a:solidFill>
              </a:rPr>
              <a:t>con.close</a:t>
            </a:r>
            <a:r>
              <a:rPr lang="en-US" dirty="0" smtClean="0">
                <a:solidFill>
                  <a:srgbClr val="FF0000"/>
                </a:solidFill>
              </a:rPr>
              <a:t>();</a:t>
            </a:r>
          </a:p>
          <a:p>
            <a:endParaRPr lang="en-IN"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IN" dirty="0" smtClean="0"/>
              <a:t/>
            </a:r>
            <a:br>
              <a:rPr lang="en-IN" dirty="0" smtClean="0"/>
            </a:br>
            <a:r>
              <a:rPr lang="en-IN" dirty="0" smtClean="0"/>
              <a:t>Java JDBC</a:t>
            </a:r>
            <a:br>
              <a:rPr lang="en-IN" dirty="0" smtClean="0"/>
            </a:br>
            <a:endParaRPr lang="en-IN" dirty="0"/>
          </a:p>
        </p:txBody>
      </p:sp>
      <p:sp>
        <p:nvSpPr>
          <p:cNvPr id="3" name="Content Placeholder 2"/>
          <p:cNvSpPr>
            <a:spLocks noGrp="1"/>
          </p:cNvSpPr>
          <p:nvPr>
            <p:ph idx="1"/>
          </p:nvPr>
        </p:nvSpPr>
        <p:spPr>
          <a:xfrm>
            <a:off x="228600" y="2590800"/>
            <a:ext cx="8763000" cy="4038600"/>
          </a:xfrm>
        </p:spPr>
        <p:txBody>
          <a:bodyPr>
            <a:normAutofit fontScale="85000" lnSpcReduction="20000"/>
          </a:bodyPr>
          <a:lstStyle/>
          <a:p>
            <a:r>
              <a:rPr lang="en-IN" dirty="0" smtClean="0"/>
              <a:t>Java JDBC is a java API to connect and execute query with the database. JDBC API uses </a:t>
            </a:r>
            <a:r>
              <a:rPr lang="en-IN" dirty="0" err="1" smtClean="0"/>
              <a:t>jdbc</a:t>
            </a:r>
            <a:r>
              <a:rPr lang="en-IN" dirty="0" smtClean="0"/>
              <a:t> drivers to connect with the database.</a:t>
            </a:r>
          </a:p>
          <a:p>
            <a:r>
              <a:rPr lang="en-IN" dirty="0" smtClean="0">
                <a:solidFill>
                  <a:srgbClr val="FF0000"/>
                </a:solidFill>
              </a:rPr>
              <a:t>Why use JDBC?</a:t>
            </a:r>
          </a:p>
          <a:p>
            <a:r>
              <a:rPr lang="en-IN" dirty="0" smtClean="0">
                <a:solidFill>
                  <a:srgbClr val="FF0000"/>
                </a:solidFill>
              </a:rPr>
              <a:t>What is API ?</a:t>
            </a:r>
          </a:p>
          <a:p>
            <a:r>
              <a:rPr lang="en-IN" dirty="0" smtClean="0"/>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etc</a:t>
            </a:r>
          </a:p>
          <a:p>
            <a:endParaRPr lang="en-IN" dirty="0" smtClean="0"/>
          </a:p>
          <a:p>
            <a:endParaRPr lang="en-IN" dirty="0"/>
          </a:p>
        </p:txBody>
      </p:sp>
      <p:pic>
        <p:nvPicPr>
          <p:cNvPr id="1027" name="Picture 3" descr="E:\Academics\2015 batch\B.TECH III-II CSE (2015-2019)\WT PPT\unit-2\jdbc.png"/>
          <p:cNvPicPr>
            <a:picLocks noChangeAspect="1" noChangeArrowheads="1"/>
          </p:cNvPicPr>
          <p:nvPr/>
        </p:nvPicPr>
        <p:blipFill>
          <a:blip r:embed="rId2"/>
          <a:srcRect/>
          <a:stretch>
            <a:fillRect/>
          </a:stretch>
        </p:blipFill>
        <p:spPr bwMode="auto">
          <a:xfrm>
            <a:off x="228600" y="990601"/>
            <a:ext cx="8458200" cy="1524000"/>
          </a:xfrm>
          <a:prstGeom prst="rect">
            <a:avLst/>
          </a:prstGeom>
          <a:noFill/>
        </p:spPr>
      </p:pic>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152400" y="152400"/>
            <a:ext cx="8763000" cy="6632575"/>
          </a:xfrm>
          <a:prstGeom prst="rect">
            <a:avLst/>
          </a:prstGeom>
          <a:noFill/>
          <a:ln w="9525">
            <a:noFill/>
            <a:miter lim="800000"/>
            <a:headEnd/>
            <a:tailEnd/>
          </a:ln>
        </p:spPr>
        <p:txBody>
          <a:bodyPr anchor="ctr">
            <a:spAutoFit/>
          </a:bodyPr>
          <a:lstStyle/>
          <a:p>
            <a:pPr algn="ctr"/>
            <a:r>
              <a:rPr lang="en-US" sz="2400" b="1" dirty="0">
                <a:solidFill>
                  <a:srgbClr val="0070C0"/>
                </a:solidFill>
                <a:latin typeface="Verdana" pitchFamily="34" charset="0"/>
              </a:rPr>
              <a:t>Introduction</a:t>
            </a:r>
          </a:p>
          <a:p>
            <a:pPr algn="ctr"/>
            <a:endParaRPr lang="en-US" sz="1000" dirty="0">
              <a:solidFill>
                <a:srgbClr val="0070C0"/>
              </a:solidFill>
              <a:latin typeface="Verdana" pitchFamily="34" charset="0"/>
            </a:endParaRPr>
          </a:p>
          <a:p>
            <a:pPr algn="just" eaLnBrk="0" hangingPunct="0"/>
            <a:r>
              <a:rPr lang="en-US" sz="2000" dirty="0">
                <a:latin typeface="Verdana" pitchFamily="34" charset="0"/>
              </a:rPr>
              <a:t>JDBC stands for </a:t>
            </a:r>
            <a:r>
              <a:rPr lang="en-US" sz="2000" b="1" dirty="0">
                <a:latin typeface="Verdana" pitchFamily="34" charset="0"/>
              </a:rPr>
              <a:t>J</a:t>
            </a:r>
            <a:r>
              <a:rPr lang="en-US" sz="2000" dirty="0">
                <a:latin typeface="Verdana" pitchFamily="34" charset="0"/>
              </a:rPr>
              <a:t>ava </a:t>
            </a:r>
            <a:r>
              <a:rPr lang="en-US" sz="2000" b="1" dirty="0">
                <a:latin typeface="Verdana" pitchFamily="34" charset="0"/>
              </a:rPr>
              <a:t>D</a:t>
            </a:r>
            <a:r>
              <a:rPr lang="en-US" sz="2000" dirty="0">
                <a:latin typeface="Verdana" pitchFamily="34" charset="0"/>
              </a:rPr>
              <a:t>ata</a:t>
            </a:r>
            <a:r>
              <a:rPr lang="en-US" sz="2000" b="1" dirty="0">
                <a:latin typeface="Verdana" pitchFamily="34" charset="0"/>
              </a:rPr>
              <a:t>b</a:t>
            </a:r>
            <a:r>
              <a:rPr lang="en-US" sz="2000" dirty="0">
                <a:latin typeface="Verdana" pitchFamily="34" charset="0"/>
              </a:rPr>
              <a:t>ase </a:t>
            </a:r>
            <a:r>
              <a:rPr lang="en-US" sz="2000" b="1" dirty="0">
                <a:latin typeface="Verdana" pitchFamily="34" charset="0"/>
              </a:rPr>
              <a:t>C</a:t>
            </a:r>
            <a:r>
              <a:rPr lang="en-US" sz="2000" dirty="0">
                <a:latin typeface="Verdana" pitchFamily="34" charset="0"/>
              </a:rPr>
              <a:t>onnectivity, which is a standard Java API for database-independent connectivity between the </a:t>
            </a:r>
            <a:r>
              <a:rPr lang="en-US" sz="2000" dirty="0">
                <a:solidFill>
                  <a:srgbClr val="FF0000"/>
                </a:solidFill>
                <a:latin typeface="Verdana" pitchFamily="34" charset="0"/>
              </a:rPr>
              <a:t>Java programming language and a wide range of databases.</a:t>
            </a:r>
          </a:p>
          <a:p>
            <a:pPr algn="just" eaLnBrk="0" hangingPunct="0"/>
            <a:endParaRPr lang="en-US" sz="1100" dirty="0">
              <a:latin typeface="Verdana" pitchFamily="34" charset="0"/>
            </a:endParaRPr>
          </a:p>
          <a:p>
            <a:pPr algn="just" eaLnBrk="0" hangingPunct="0"/>
            <a:r>
              <a:rPr lang="en-US" sz="2000" dirty="0">
                <a:latin typeface="Verdana" pitchFamily="34" charset="0"/>
              </a:rPr>
              <a:t>The JDBC library includes APIs for each of the tasks commonly associated with database usage:</a:t>
            </a:r>
          </a:p>
          <a:p>
            <a:pPr marL="914400" lvl="1" indent="-457200" algn="just" eaLnBrk="0" hangingPunct="0">
              <a:lnSpc>
                <a:spcPct val="150000"/>
              </a:lnSpc>
              <a:buFont typeface="Arial" charset="0"/>
              <a:buChar char="•"/>
            </a:pPr>
            <a:r>
              <a:rPr lang="en-US" sz="2000" dirty="0">
                <a:latin typeface="Verdana" pitchFamily="34" charset="0"/>
              </a:rPr>
              <a:t>Making a connection to a database</a:t>
            </a:r>
          </a:p>
          <a:p>
            <a:pPr marL="914400" lvl="1" indent="-457200" algn="just" eaLnBrk="0" hangingPunct="0">
              <a:lnSpc>
                <a:spcPct val="150000"/>
              </a:lnSpc>
              <a:buFont typeface="Arial" charset="0"/>
              <a:buChar char="•"/>
            </a:pPr>
            <a:r>
              <a:rPr lang="en-US" sz="2000" dirty="0">
                <a:latin typeface="Verdana" pitchFamily="34" charset="0"/>
              </a:rPr>
              <a:t>Creating SQL or </a:t>
            </a:r>
            <a:r>
              <a:rPr lang="en-US" sz="2000" dirty="0" err="1">
                <a:latin typeface="Verdana" pitchFamily="34" charset="0"/>
              </a:rPr>
              <a:t>MySQL</a:t>
            </a:r>
            <a:r>
              <a:rPr lang="en-US" sz="2000" dirty="0">
                <a:latin typeface="Verdana" pitchFamily="34" charset="0"/>
              </a:rPr>
              <a:t> statements</a:t>
            </a:r>
          </a:p>
          <a:p>
            <a:pPr marL="914400" lvl="1" indent="-457200" algn="just" eaLnBrk="0" hangingPunct="0">
              <a:lnSpc>
                <a:spcPct val="150000"/>
              </a:lnSpc>
              <a:buFont typeface="Arial" charset="0"/>
              <a:buChar char="•"/>
            </a:pPr>
            <a:r>
              <a:rPr lang="en-US" sz="2000" dirty="0">
                <a:latin typeface="Verdana" pitchFamily="34" charset="0"/>
              </a:rPr>
              <a:t>Executing that SQL or </a:t>
            </a:r>
            <a:r>
              <a:rPr lang="en-US" sz="2000" dirty="0" err="1">
                <a:latin typeface="Verdana" pitchFamily="34" charset="0"/>
              </a:rPr>
              <a:t>MySQL</a:t>
            </a:r>
            <a:r>
              <a:rPr lang="en-US" sz="2000" dirty="0">
                <a:latin typeface="Verdana" pitchFamily="34" charset="0"/>
              </a:rPr>
              <a:t> queries in the database</a:t>
            </a:r>
          </a:p>
          <a:p>
            <a:pPr marL="914400" lvl="1" indent="-457200" algn="just" eaLnBrk="0" hangingPunct="0">
              <a:lnSpc>
                <a:spcPct val="150000"/>
              </a:lnSpc>
              <a:buFont typeface="Arial" charset="0"/>
              <a:buChar char="•"/>
            </a:pPr>
            <a:r>
              <a:rPr lang="en-US" sz="2000" dirty="0">
                <a:latin typeface="Verdana" pitchFamily="34" charset="0"/>
              </a:rPr>
              <a:t>Viewing &amp; Modifying the resulting records</a:t>
            </a:r>
          </a:p>
          <a:p>
            <a:pPr algn="just"/>
            <a:r>
              <a:rPr lang="en-US" sz="2000" dirty="0">
                <a:latin typeface="Verdana" pitchFamily="34" charset="0"/>
              </a:rPr>
              <a:t>Fundamentally, JDBC is a specification that provides a complete set of interfaces that allows for portable access to an underlying database. Java can be used to write different types of executables, such as:	Java Applications</a:t>
            </a:r>
          </a:p>
          <a:p>
            <a:pPr marL="2286000" lvl="4" indent="-457200" algn="just"/>
            <a:r>
              <a:rPr lang="en-US" sz="2000" dirty="0">
                <a:latin typeface="Verdana" pitchFamily="34" charset="0"/>
              </a:rPr>
              <a:t>Java Applets</a:t>
            </a:r>
          </a:p>
          <a:p>
            <a:pPr marL="2286000" lvl="4" indent="-457200" algn="just"/>
            <a:r>
              <a:rPr lang="en-US" sz="2000" dirty="0">
                <a:latin typeface="Verdana" pitchFamily="34" charset="0"/>
              </a:rPr>
              <a:t>Java </a:t>
            </a:r>
            <a:r>
              <a:rPr lang="en-US" sz="2000" dirty="0" err="1">
                <a:latin typeface="Verdana" pitchFamily="34" charset="0"/>
              </a:rPr>
              <a:t>Servlets</a:t>
            </a:r>
            <a:endParaRPr lang="en-US" sz="2000" dirty="0">
              <a:latin typeface="Verdana" pitchFamily="34" charset="0"/>
            </a:endParaRPr>
          </a:p>
          <a:p>
            <a:pPr marL="2286000" lvl="4" indent="-457200" algn="just"/>
            <a:r>
              <a:rPr lang="en-US" sz="2000" dirty="0">
                <a:latin typeface="Verdana" pitchFamily="34" charset="0"/>
              </a:rPr>
              <a:t>Java Server Pages (JSPs)</a:t>
            </a:r>
          </a:p>
          <a:p>
            <a:pPr marL="2286000" lvl="4" indent="-457200" algn="just"/>
            <a:r>
              <a:rPr lang="en-US" sz="2000" dirty="0">
                <a:latin typeface="Verdana" pitchFamily="34" charset="0"/>
              </a:rPr>
              <a:t>Enterprise JavaBeans (EJBs)</a:t>
            </a:r>
          </a:p>
        </p:txBody>
      </p:sp>
      <p:sp>
        <p:nvSpPr>
          <p:cNvPr id="5" name="Slide Number Placeholder 4"/>
          <p:cNvSpPr>
            <a:spLocks noGrp="1"/>
          </p:cNvSpPr>
          <p:nvPr>
            <p:ph type="sldNum" sz="quarter" idx="12"/>
          </p:nvPr>
        </p:nvSpPr>
        <p:spPr/>
        <p:txBody>
          <a:bodyPr/>
          <a:lstStyle/>
          <a:p>
            <a:pPr>
              <a:defRPr/>
            </a:pPr>
            <a:fld id="{5A891555-F492-4014-A3C5-64C0AF3918E4}" type="slidenum">
              <a:rPr lang="en-US"/>
              <a:pPr>
                <a:defRPr/>
              </a:pPr>
              <a:t>207</a:t>
            </a:fld>
            <a:endParaRPr lang="en-US"/>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B4AFC6-FFDF-4CAB-91D5-EB122FC88EF1}" type="slidenum">
              <a:rPr lang="en-US"/>
              <a:pPr>
                <a:defRPr/>
              </a:pPr>
              <a:t>208</a:t>
            </a:fld>
            <a:endParaRPr lang="en-US"/>
          </a:p>
        </p:txBody>
      </p:sp>
      <p:sp>
        <p:nvSpPr>
          <p:cNvPr id="5123" name="Rectangle 1"/>
          <p:cNvSpPr>
            <a:spLocks noChangeArrowheads="1"/>
          </p:cNvSpPr>
          <p:nvPr/>
        </p:nvSpPr>
        <p:spPr bwMode="auto">
          <a:xfrm>
            <a:off x="152400" y="147638"/>
            <a:ext cx="8915400" cy="1631950"/>
          </a:xfrm>
          <a:prstGeom prst="rect">
            <a:avLst/>
          </a:prstGeom>
          <a:noFill/>
          <a:ln w="9525">
            <a:noFill/>
            <a:miter lim="800000"/>
            <a:headEnd/>
            <a:tailEnd/>
          </a:ln>
        </p:spPr>
        <p:txBody>
          <a:bodyPr anchor="ctr">
            <a:spAutoFit/>
          </a:bodyPr>
          <a:lstStyle/>
          <a:p>
            <a:pPr marL="457200" indent="-457200" algn="just">
              <a:buFont typeface="Arial" charset="0"/>
              <a:buChar char="•"/>
            </a:pPr>
            <a:r>
              <a:rPr lang="en-US" sz="2000">
                <a:latin typeface="Verdana" pitchFamily="34" charset="0"/>
              </a:rPr>
              <a:t>All of these different executables are able to use a JDBC driver to access a database and take advantage of the stored data.</a:t>
            </a:r>
          </a:p>
          <a:p>
            <a:pPr marL="457200" indent="-457200" algn="just"/>
            <a:endParaRPr lang="en-US" sz="2000">
              <a:latin typeface="Verdana" pitchFamily="34" charset="0"/>
            </a:endParaRPr>
          </a:p>
          <a:p>
            <a:pPr marL="457200" indent="-457200" algn="just" eaLnBrk="0" hangingPunct="0">
              <a:buFont typeface="Arial" charset="0"/>
              <a:buChar char="•"/>
            </a:pPr>
            <a:r>
              <a:rPr lang="en-US" sz="2000">
                <a:latin typeface="Verdana" pitchFamily="34" charset="0"/>
              </a:rPr>
              <a:t>JDBC provides the same capabilities as ODBC, allowing Java programs to contain database-independent code. </a:t>
            </a:r>
          </a:p>
        </p:txBody>
      </p:sp>
      <p:sp>
        <p:nvSpPr>
          <p:cNvPr id="17410" name="Rectangle 2"/>
          <p:cNvSpPr>
            <a:spLocks noChangeArrowheads="1"/>
          </p:cNvSpPr>
          <p:nvPr/>
        </p:nvSpPr>
        <p:spPr bwMode="auto">
          <a:xfrm>
            <a:off x="152400" y="1981200"/>
            <a:ext cx="8915400" cy="3970318"/>
          </a:xfrm>
          <a:prstGeom prst="rect">
            <a:avLst/>
          </a:prstGeom>
          <a:noFill/>
          <a:ln w="9525">
            <a:noFill/>
            <a:miter lim="800000"/>
            <a:headEnd/>
            <a:tailEnd/>
          </a:ln>
          <a:effectLst/>
        </p:spPr>
        <p:txBody>
          <a:bodyPr anchor="ctr">
            <a:spAutoFit/>
          </a:bodyPr>
          <a:lstStyle/>
          <a:p>
            <a:pPr algn="ctr">
              <a:defRPr/>
            </a:pPr>
            <a:endParaRPr lang="en-US" sz="2400" b="1" dirty="0" smtClean="0">
              <a:solidFill>
                <a:srgbClr val="0070C0"/>
              </a:solidFill>
              <a:latin typeface="Verdana" pitchFamily="34" charset="0"/>
              <a:ea typeface="Verdana" pitchFamily="34" charset="0"/>
              <a:cs typeface="Verdana" pitchFamily="34" charset="0"/>
            </a:endParaRPr>
          </a:p>
          <a:p>
            <a:pPr algn="ctr">
              <a:defRPr/>
            </a:pPr>
            <a:r>
              <a:rPr lang="en-US" sz="2400" b="1" dirty="0" smtClean="0">
                <a:solidFill>
                  <a:srgbClr val="0070C0"/>
                </a:solidFill>
                <a:latin typeface="Verdana" pitchFamily="34" charset="0"/>
                <a:ea typeface="Verdana" pitchFamily="34" charset="0"/>
                <a:cs typeface="Verdana" pitchFamily="34" charset="0"/>
              </a:rPr>
              <a:t>JDBC Architecture</a:t>
            </a:r>
          </a:p>
          <a:p>
            <a:pPr algn="ctr">
              <a:defRPr/>
            </a:pPr>
            <a:endParaRPr lang="en-US" sz="2400" dirty="0">
              <a:solidFill>
                <a:srgbClr val="0070C0"/>
              </a:solidFill>
              <a:latin typeface="Verdana" pitchFamily="34" charset="0"/>
              <a:ea typeface="Verdana" pitchFamily="34" charset="0"/>
              <a:cs typeface="Verdana" pitchFamily="34" charset="0"/>
            </a:endParaRPr>
          </a:p>
          <a:p>
            <a:pPr algn="just" eaLnBrk="0" hangingPunct="0">
              <a:defRPr/>
            </a:pPr>
            <a:r>
              <a:rPr lang="en-US" sz="2000" dirty="0">
                <a:latin typeface="Verdana" pitchFamily="34" charset="0"/>
                <a:ea typeface="Verdana" pitchFamily="34" charset="0"/>
                <a:cs typeface="Verdana" pitchFamily="34" charset="0"/>
              </a:rPr>
              <a:t>The JDBC API supports both two-tier and three-tier processing models for database access but in general JDBC Architecture consists of two layers</a:t>
            </a:r>
            <a:r>
              <a:rPr lang="en-US" sz="2000" dirty="0" smtClean="0">
                <a:latin typeface="Verdana" pitchFamily="34" charset="0"/>
                <a:ea typeface="Verdana" pitchFamily="34" charset="0"/>
                <a:cs typeface="Verdana" pitchFamily="34" charset="0"/>
              </a:rPr>
              <a:t>:</a:t>
            </a:r>
          </a:p>
          <a:p>
            <a:pPr algn="just" eaLnBrk="0" hangingPunct="0">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defRPr/>
            </a:pPr>
            <a:r>
              <a:rPr lang="en-US" sz="2000" b="1" dirty="0">
                <a:latin typeface="Verdana" pitchFamily="34" charset="0"/>
                <a:ea typeface="Verdana" pitchFamily="34" charset="0"/>
                <a:cs typeface="Verdana" pitchFamily="34" charset="0"/>
              </a:rPr>
              <a:t>JDBC API:</a:t>
            </a:r>
            <a:r>
              <a:rPr lang="en-US" sz="2000" dirty="0">
                <a:latin typeface="Verdana" pitchFamily="34" charset="0"/>
                <a:ea typeface="Verdana" pitchFamily="34" charset="0"/>
                <a:cs typeface="Verdana" pitchFamily="34" charset="0"/>
              </a:rPr>
              <a:t> This provides the application-to-JDBC Manager connection. (java.sql / javax.sql</a:t>
            </a:r>
            <a:r>
              <a:rPr lang="en-US" sz="2000" dirty="0" smtClean="0">
                <a:latin typeface="Verdana" pitchFamily="34" charset="0"/>
                <a:ea typeface="Verdana" pitchFamily="34" charset="0"/>
                <a:cs typeface="Verdana" pitchFamily="34" charset="0"/>
              </a:rPr>
              <a:t>)</a:t>
            </a:r>
          </a:p>
          <a:p>
            <a:pPr marL="457200" indent="-457200" algn="just" eaLnBrk="0" hangingPunct="0">
              <a:buFont typeface="Arial" pitchFamily="34" charset="0"/>
              <a:buChar char="•"/>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defRPr/>
            </a:pPr>
            <a:r>
              <a:rPr lang="en-US" sz="2000" b="1" dirty="0">
                <a:latin typeface="Verdana" pitchFamily="34" charset="0"/>
                <a:ea typeface="Verdana" pitchFamily="34" charset="0"/>
                <a:cs typeface="Verdana" pitchFamily="34" charset="0"/>
              </a:rPr>
              <a:t>JDBC Driver API:</a:t>
            </a:r>
            <a:r>
              <a:rPr lang="en-US" sz="2000" dirty="0">
                <a:latin typeface="Verdana" pitchFamily="34" charset="0"/>
                <a:ea typeface="Verdana" pitchFamily="34" charset="0"/>
                <a:cs typeface="Verdana" pitchFamily="34" charset="0"/>
              </a:rPr>
              <a:t> This supports the JDBC Manager-to-Driver Connection</a:t>
            </a:r>
            <a:r>
              <a:rPr lang="en-US" sz="2000" dirty="0" smtClean="0">
                <a:latin typeface="Verdana" pitchFamily="34" charset="0"/>
                <a:ea typeface="Verdana" pitchFamily="34" charset="0"/>
                <a:cs typeface="Verdana" pitchFamily="34" charset="0"/>
              </a:rPr>
              <a:t>.</a:t>
            </a:r>
            <a:endParaRPr lang="en-US" sz="2000" dirty="0">
              <a:latin typeface="Verdana" pitchFamily="34" charset="0"/>
              <a:ea typeface="Verdana" pitchFamily="34" charset="0"/>
              <a:cs typeface="Verdana" pitchFamily="34" charset="0"/>
            </a:endParaRPr>
          </a:p>
        </p:txBody>
      </p:sp>
      <p:sp>
        <p:nvSpPr>
          <p:cNvPr id="5125" name="Rectangle 120"/>
          <p:cNvSpPr>
            <a:spLocks noChangeArrowheads="1"/>
          </p:cNvSpPr>
          <p:nvPr/>
        </p:nvSpPr>
        <p:spPr bwMode="auto">
          <a:xfrm>
            <a:off x="8120063" y="16875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C52B38E-541A-4805-90D8-8E25FC66AEDC}" type="slidenum">
              <a:rPr lang="en-US"/>
              <a:pPr>
                <a:defRPr/>
              </a:pPr>
              <a:t>209</a:t>
            </a:fld>
            <a:endParaRPr lang="en-US"/>
          </a:p>
        </p:txBody>
      </p:sp>
      <p:sp>
        <p:nvSpPr>
          <p:cNvPr id="6147" name="Rectangle 2"/>
          <p:cNvSpPr>
            <a:spLocks noChangeArrowheads="1"/>
          </p:cNvSpPr>
          <p:nvPr/>
        </p:nvSpPr>
        <p:spPr bwMode="auto">
          <a:xfrm>
            <a:off x="304800" y="431800"/>
            <a:ext cx="8610600" cy="1016000"/>
          </a:xfrm>
          <a:prstGeom prst="rect">
            <a:avLst/>
          </a:prstGeom>
          <a:noFill/>
          <a:ln w="9525">
            <a:noFill/>
            <a:miter lim="800000"/>
            <a:headEnd/>
            <a:tailEnd/>
          </a:ln>
        </p:spPr>
        <p:txBody>
          <a:bodyPr>
            <a:spAutoFit/>
          </a:bodyPr>
          <a:lstStyle/>
          <a:p>
            <a:pPr algn="just"/>
            <a:r>
              <a:rPr lang="en-US" sz="2000">
                <a:latin typeface="Verdana" pitchFamily="34" charset="0"/>
              </a:rPr>
              <a:t>Following is the architectural diagram, which shows the location of the driver manager with respect to the JDBC drivers and the Java application:</a:t>
            </a:r>
          </a:p>
        </p:txBody>
      </p:sp>
      <p:pic>
        <p:nvPicPr>
          <p:cNvPr id="6148" name="Picture 4" descr="JDBC Architecture"/>
          <p:cNvPicPr>
            <a:picLocks noChangeAspect="1" noChangeArrowheads="1"/>
          </p:cNvPicPr>
          <p:nvPr/>
        </p:nvPicPr>
        <p:blipFill>
          <a:blip r:embed="rId2"/>
          <a:srcRect/>
          <a:stretch>
            <a:fillRect/>
          </a:stretch>
        </p:blipFill>
        <p:spPr bwMode="auto">
          <a:xfrm>
            <a:off x="1371600" y="1600200"/>
            <a:ext cx="5867400" cy="4495800"/>
          </a:xfrm>
          <a:prstGeom prst="rect">
            <a:avLst/>
          </a:prstGeom>
          <a:noFill/>
          <a:ln w="9525">
            <a:noFill/>
            <a:miter lim="800000"/>
            <a:headEnd/>
            <a:tailEnd/>
          </a:ln>
        </p:spPr>
      </p:pic>
      <p:sp>
        <p:nvSpPr>
          <p:cNvPr id="6149"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ea typeface="新細明體" pitchFamily="18" charset="-120"/>
              </a:rPr>
              <a:t>== vs ===</a:t>
            </a:r>
          </a:p>
        </p:txBody>
      </p:sp>
      <p:sp>
        <p:nvSpPr>
          <p:cNvPr id="27651" name="Text Box 5"/>
          <p:cNvSpPr txBox="1">
            <a:spLocks noChangeArrowheads="1"/>
          </p:cNvSpPr>
          <p:nvPr/>
        </p:nvSpPr>
        <p:spPr bwMode="auto">
          <a:xfrm>
            <a:off x="304800" y="990600"/>
            <a:ext cx="8686800" cy="4918075"/>
          </a:xfrm>
          <a:prstGeom prst="rect">
            <a:avLst/>
          </a:prstGeom>
          <a:solidFill>
            <a:srgbClr val="FFFFFF"/>
          </a:solidFill>
          <a:ln w="9525" algn="ctr">
            <a:solidFill>
              <a:schemeClr val="tx1"/>
            </a:solidFill>
            <a:miter lim="800000"/>
            <a:headEnd/>
            <a:tailEnd/>
          </a:ln>
        </p:spPr>
        <p:txBody>
          <a:bodyPr>
            <a:spAutoFit/>
          </a:bodyPr>
          <a:lstStyle/>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Type conversion is performed before comparison</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v1 = ("5" == 5); 	// true</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No implicit type conversion. </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 True if only if both types and values are equal</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v2 = ("5" === 5);	// false</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v3 = (5 === 5.0); // true</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v4 = (true == 1); // true (true is converted to 1)</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v5 = (true == 2); // false (true is converted to 1)</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v6 = (true == "1") // true</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C202D0F-916E-4BBF-9286-6314F3FF0D81}" type="slidenum">
              <a:rPr lang="en-US"/>
              <a:pPr>
                <a:defRPr/>
              </a:pPr>
              <a:t>210</a:t>
            </a:fld>
            <a:endParaRPr lang="en-US"/>
          </a:p>
        </p:txBody>
      </p:sp>
      <p:sp>
        <p:nvSpPr>
          <p:cNvPr id="15361" name="Rectangle 1"/>
          <p:cNvSpPr>
            <a:spLocks noChangeArrowheads="1"/>
          </p:cNvSpPr>
          <p:nvPr/>
        </p:nvSpPr>
        <p:spPr bwMode="auto">
          <a:xfrm>
            <a:off x="152400" y="738188"/>
            <a:ext cx="8839200" cy="5586412"/>
          </a:xfrm>
          <a:prstGeom prst="rect">
            <a:avLst/>
          </a:prstGeom>
          <a:noFill/>
          <a:ln w="9525">
            <a:noFill/>
            <a:miter lim="800000"/>
            <a:headEnd/>
            <a:tailEnd/>
          </a:ln>
          <a:effectLst/>
        </p:spPr>
        <p:txBody>
          <a:bodyPr anchor="ctr">
            <a:spAutoFit/>
          </a:bodyPr>
          <a:lstStyle/>
          <a:p>
            <a:pPr algn="just">
              <a:defRPr/>
            </a:pPr>
            <a:r>
              <a:rPr lang="en-US" sz="2000" b="1" dirty="0">
                <a:latin typeface="Verdana" pitchFamily="34" charset="0"/>
                <a:ea typeface="Verdana" pitchFamily="34" charset="0"/>
                <a:cs typeface="Verdana" pitchFamily="34" charset="0"/>
              </a:rPr>
              <a:t>Common JDBC Components:</a:t>
            </a:r>
            <a:endParaRPr lang="en-US" sz="2000" dirty="0">
              <a:latin typeface="Verdana" pitchFamily="34" charset="0"/>
              <a:ea typeface="Verdana" pitchFamily="34" charset="0"/>
              <a:cs typeface="Verdana" pitchFamily="34" charset="0"/>
            </a:endParaRPr>
          </a:p>
          <a:p>
            <a:pPr algn="just" eaLnBrk="0" hangingPunct="0">
              <a:defRPr/>
            </a:pPr>
            <a:r>
              <a:rPr lang="en-US" sz="2000" dirty="0">
                <a:latin typeface="Verdana" pitchFamily="34" charset="0"/>
                <a:ea typeface="Verdana" pitchFamily="34" charset="0"/>
                <a:cs typeface="Verdana" pitchFamily="34" charset="0"/>
              </a:rPr>
              <a:t>The JDBC API provides the following interfaces and classes:</a:t>
            </a:r>
          </a:p>
          <a:p>
            <a:pPr algn="just" eaLnBrk="0" hangingPunct="0">
              <a:defRPr/>
            </a:pPr>
            <a:endParaRPr lang="en-US" sz="1100" dirty="0">
              <a:latin typeface="Verdana" pitchFamily="34" charset="0"/>
              <a:ea typeface="Verdana" pitchFamily="34" charset="0"/>
              <a:cs typeface="Verdana" pitchFamily="34" charset="0"/>
            </a:endParaRPr>
          </a:p>
          <a:p>
            <a:pPr marL="457200" indent="-457200" algn="just" eaLnBrk="0" hangingPunct="0">
              <a:buFont typeface="+mj-lt"/>
              <a:buAutoNum type="arabicPeriod"/>
              <a:defRPr/>
            </a:pPr>
            <a:r>
              <a:rPr lang="en-US" sz="2000" b="1" dirty="0" err="1">
                <a:latin typeface="Verdana" pitchFamily="34" charset="0"/>
                <a:ea typeface="Verdana" pitchFamily="34" charset="0"/>
                <a:cs typeface="Verdana" pitchFamily="34" charset="0"/>
              </a:rPr>
              <a:t>DriverManager</a:t>
            </a:r>
            <a:r>
              <a:rPr lang="en-US" sz="2000" b="1" dirty="0">
                <a:latin typeface="Verdana" pitchFamily="34" charset="0"/>
                <a:ea typeface="Verdana" pitchFamily="34" charset="0"/>
                <a:cs typeface="Verdana" pitchFamily="34" charset="0"/>
              </a:rPr>
              <a:t>:</a:t>
            </a:r>
            <a:r>
              <a:rPr lang="en-US" sz="2000" dirty="0">
                <a:latin typeface="Verdana" pitchFamily="34" charset="0"/>
                <a:ea typeface="Verdana" pitchFamily="34" charset="0"/>
                <a:cs typeface="Verdana" pitchFamily="34" charset="0"/>
              </a:rPr>
              <a:t> This class manages a </a:t>
            </a:r>
            <a:r>
              <a:rPr lang="en-US" sz="2000" dirty="0">
                <a:solidFill>
                  <a:srgbClr val="FF0000"/>
                </a:solidFill>
                <a:latin typeface="Verdana" pitchFamily="34" charset="0"/>
                <a:ea typeface="Verdana" pitchFamily="34" charset="0"/>
                <a:cs typeface="Verdana" pitchFamily="34" charset="0"/>
              </a:rPr>
              <a:t>list of database drivers. </a:t>
            </a:r>
            <a:r>
              <a:rPr lang="en-US" sz="2000" dirty="0">
                <a:latin typeface="Verdana" pitchFamily="34" charset="0"/>
                <a:ea typeface="Verdana" pitchFamily="34" charset="0"/>
                <a:cs typeface="Verdana" pitchFamily="34" charset="0"/>
              </a:rPr>
              <a:t>Matches connection requests from the java application with the </a:t>
            </a:r>
            <a:r>
              <a:rPr lang="en-US" sz="2000" dirty="0">
                <a:solidFill>
                  <a:srgbClr val="FF0000"/>
                </a:solidFill>
                <a:latin typeface="Verdana" pitchFamily="34" charset="0"/>
                <a:ea typeface="Verdana" pitchFamily="34" charset="0"/>
                <a:cs typeface="Verdana" pitchFamily="34" charset="0"/>
              </a:rPr>
              <a:t>proper database driver </a:t>
            </a:r>
            <a:r>
              <a:rPr lang="en-US" sz="2000" dirty="0">
                <a:latin typeface="Verdana" pitchFamily="34" charset="0"/>
                <a:ea typeface="Verdana" pitchFamily="34" charset="0"/>
                <a:cs typeface="Verdana" pitchFamily="34" charset="0"/>
              </a:rPr>
              <a:t>using communication sub protocol. The first driver that recognizes a certain sub protocol under JDBC will be used to establish a database Connection.</a:t>
            </a:r>
          </a:p>
          <a:p>
            <a:pPr marL="457200" indent="-457200" algn="just" eaLnBrk="0" hangingPunct="0">
              <a:buFont typeface="+mj-lt"/>
              <a:buAutoNum type="arabicPeriod"/>
              <a:defRPr/>
            </a:pPr>
            <a:endParaRPr lang="en-US" sz="1200" dirty="0">
              <a:latin typeface="Verdana" pitchFamily="34" charset="0"/>
              <a:ea typeface="Verdana" pitchFamily="34" charset="0"/>
              <a:cs typeface="Verdana" pitchFamily="34" charset="0"/>
            </a:endParaRPr>
          </a:p>
          <a:p>
            <a:pPr marL="457200" indent="-457200" algn="just" eaLnBrk="0" hangingPunct="0">
              <a:buFont typeface="+mj-lt"/>
              <a:buAutoNum type="arabicPeriod"/>
              <a:defRPr/>
            </a:pPr>
            <a:r>
              <a:rPr lang="en-US" sz="2000" b="1" dirty="0">
                <a:latin typeface="Verdana" pitchFamily="34" charset="0"/>
                <a:ea typeface="Verdana" pitchFamily="34" charset="0"/>
                <a:cs typeface="Verdana" pitchFamily="34" charset="0"/>
              </a:rPr>
              <a:t>Driver:</a:t>
            </a:r>
            <a:r>
              <a:rPr lang="en-US" sz="2000" dirty="0">
                <a:latin typeface="Verdana" pitchFamily="34" charset="0"/>
                <a:ea typeface="Verdana" pitchFamily="34" charset="0"/>
                <a:cs typeface="Verdana" pitchFamily="34" charset="0"/>
              </a:rPr>
              <a:t> This interface handles the communications with the database server. You will interact directly with Driver objects very rarely. Instead, you use </a:t>
            </a:r>
            <a:r>
              <a:rPr lang="en-US" sz="2000" dirty="0" err="1">
                <a:solidFill>
                  <a:srgbClr val="FF0000"/>
                </a:solidFill>
                <a:latin typeface="Verdana" pitchFamily="34" charset="0"/>
                <a:ea typeface="Verdana" pitchFamily="34" charset="0"/>
                <a:cs typeface="Verdana" pitchFamily="34" charset="0"/>
              </a:rPr>
              <a:t>DriverManager</a:t>
            </a:r>
            <a:r>
              <a:rPr lang="en-US" sz="2000" dirty="0">
                <a:solidFill>
                  <a:srgbClr val="FF0000"/>
                </a:solidFill>
                <a:latin typeface="Verdana" pitchFamily="34" charset="0"/>
                <a:ea typeface="Verdana" pitchFamily="34" charset="0"/>
                <a:cs typeface="Verdana" pitchFamily="34" charset="0"/>
              </a:rPr>
              <a:t> objects</a:t>
            </a:r>
            <a:r>
              <a:rPr lang="en-US" sz="2000" dirty="0">
                <a:latin typeface="Verdana" pitchFamily="34" charset="0"/>
                <a:ea typeface="Verdana" pitchFamily="34" charset="0"/>
                <a:cs typeface="Verdana" pitchFamily="34" charset="0"/>
              </a:rPr>
              <a:t>, which manage objects of this type. It also abstracts the details associated with working with Driver objects.</a:t>
            </a:r>
          </a:p>
          <a:p>
            <a:pPr marL="457200" indent="-457200" algn="just" eaLnBrk="0" hangingPunct="0">
              <a:buFont typeface="+mj-lt"/>
              <a:buAutoNum type="arabicPeriod"/>
              <a:defRPr/>
            </a:pPr>
            <a:endParaRPr lang="en-US" sz="1400" dirty="0">
              <a:latin typeface="Verdana" pitchFamily="34" charset="0"/>
              <a:ea typeface="Verdana" pitchFamily="34" charset="0"/>
              <a:cs typeface="Verdana" pitchFamily="34" charset="0"/>
            </a:endParaRPr>
          </a:p>
          <a:p>
            <a:pPr marL="457200" indent="-457200" algn="just" eaLnBrk="0" hangingPunct="0">
              <a:buFont typeface="+mj-lt"/>
              <a:buAutoNum type="arabicPeriod"/>
              <a:defRPr/>
            </a:pPr>
            <a:r>
              <a:rPr lang="en-US" sz="2000" b="1" dirty="0">
                <a:latin typeface="Verdana" pitchFamily="34" charset="0"/>
                <a:ea typeface="Verdana" pitchFamily="34" charset="0"/>
                <a:cs typeface="Verdana" pitchFamily="34" charset="0"/>
              </a:rPr>
              <a:t>Connection:</a:t>
            </a:r>
            <a:r>
              <a:rPr lang="en-US" sz="2000" dirty="0">
                <a:latin typeface="Verdana" pitchFamily="34" charset="0"/>
                <a:ea typeface="Verdana" pitchFamily="34" charset="0"/>
                <a:cs typeface="Verdana" pitchFamily="34" charset="0"/>
              </a:rPr>
              <a:t> This interface provides all methods </a:t>
            </a:r>
            <a:r>
              <a:rPr lang="en-US" sz="2000" dirty="0">
                <a:solidFill>
                  <a:srgbClr val="FF0000"/>
                </a:solidFill>
                <a:latin typeface="Verdana" pitchFamily="34" charset="0"/>
                <a:ea typeface="Verdana" pitchFamily="34" charset="0"/>
                <a:cs typeface="Verdana" pitchFamily="34" charset="0"/>
              </a:rPr>
              <a:t>for contacting a database. The connection object represents communication context</a:t>
            </a:r>
            <a:r>
              <a:rPr lang="en-US" sz="2000" dirty="0">
                <a:latin typeface="Verdana" pitchFamily="34" charset="0"/>
                <a:ea typeface="Verdana" pitchFamily="34" charset="0"/>
                <a:cs typeface="Verdana" pitchFamily="34" charset="0"/>
              </a:rPr>
              <a:t>, i.e., all communication with database is through connection object only.</a:t>
            </a:r>
          </a:p>
        </p:txBody>
      </p:sp>
      <p:sp>
        <p:nvSpPr>
          <p:cNvPr id="7172"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58D224-9441-4A5F-813E-7F2C33AACCBA}" type="slidenum">
              <a:rPr lang="en-US"/>
              <a:pPr>
                <a:defRPr/>
              </a:pPr>
              <a:t>211</a:t>
            </a:fld>
            <a:endParaRPr lang="en-US"/>
          </a:p>
        </p:txBody>
      </p:sp>
      <p:sp>
        <p:nvSpPr>
          <p:cNvPr id="8195" name="Rectangle 1"/>
          <p:cNvSpPr>
            <a:spLocks noChangeArrowheads="1"/>
          </p:cNvSpPr>
          <p:nvPr/>
        </p:nvSpPr>
        <p:spPr bwMode="auto">
          <a:xfrm>
            <a:off x="152400" y="838200"/>
            <a:ext cx="8763000" cy="2862322"/>
          </a:xfrm>
          <a:prstGeom prst="rect">
            <a:avLst/>
          </a:prstGeom>
          <a:noFill/>
          <a:ln w="9525">
            <a:noFill/>
            <a:miter lim="800000"/>
            <a:headEnd/>
            <a:tailEnd/>
          </a:ln>
        </p:spPr>
        <p:txBody>
          <a:bodyPr anchor="ctr">
            <a:spAutoFit/>
          </a:bodyPr>
          <a:lstStyle/>
          <a:p>
            <a:pPr marL="457200" indent="-457200" algn="just" eaLnBrk="0" hangingPunct="0">
              <a:buFont typeface="Calibri" pitchFamily="34" charset="0"/>
              <a:buAutoNum type="arabicPeriod" startAt="4"/>
            </a:pPr>
            <a:r>
              <a:rPr lang="en-US" sz="2000" b="1" dirty="0">
                <a:latin typeface="Verdana" pitchFamily="34" charset="0"/>
              </a:rPr>
              <a:t>Statement:</a:t>
            </a:r>
            <a:r>
              <a:rPr lang="en-US" sz="2000" dirty="0">
                <a:latin typeface="Verdana" pitchFamily="34" charset="0"/>
              </a:rPr>
              <a:t> You use objects created from this </a:t>
            </a:r>
            <a:r>
              <a:rPr lang="en-US" sz="2000" dirty="0">
                <a:solidFill>
                  <a:srgbClr val="FF0000"/>
                </a:solidFill>
                <a:latin typeface="Verdana" pitchFamily="34" charset="0"/>
              </a:rPr>
              <a:t>interface to submit the SQL statements to the database</a:t>
            </a:r>
            <a:r>
              <a:rPr lang="en-US" sz="2000" dirty="0">
                <a:latin typeface="Verdana" pitchFamily="34" charset="0"/>
              </a:rPr>
              <a:t>. </a:t>
            </a:r>
          </a:p>
          <a:p>
            <a:pPr marL="457200" indent="-457200" algn="just" eaLnBrk="0" hangingPunct="0">
              <a:buFont typeface="Calibri" pitchFamily="34" charset="0"/>
              <a:buAutoNum type="arabicPeriod" startAt="4"/>
            </a:pPr>
            <a:endParaRPr lang="en-US" sz="2000" dirty="0">
              <a:latin typeface="Verdana" pitchFamily="34" charset="0"/>
            </a:endParaRPr>
          </a:p>
          <a:p>
            <a:pPr marL="457200" indent="-457200" algn="just" eaLnBrk="0" hangingPunct="0">
              <a:buFont typeface="Calibri" pitchFamily="34" charset="0"/>
              <a:buAutoNum type="arabicPeriod" startAt="4"/>
            </a:pPr>
            <a:r>
              <a:rPr lang="en-US" sz="2000" b="1" dirty="0" err="1">
                <a:latin typeface="Verdana" pitchFamily="34" charset="0"/>
              </a:rPr>
              <a:t>ResultSet</a:t>
            </a:r>
            <a:r>
              <a:rPr lang="en-US" sz="2000" b="1" dirty="0">
                <a:latin typeface="Verdana" pitchFamily="34" charset="0"/>
              </a:rPr>
              <a:t>:</a:t>
            </a:r>
            <a:r>
              <a:rPr lang="en-US" sz="2000" dirty="0">
                <a:latin typeface="Verdana" pitchFamily="34" charset="0"/>
              </a:rPr>
              <a:t> These objects </a:t>
            </a:r>
            <a:r>
              <a:rPr lang="en-US" sz="2000" dirty="0">
                <a:solidFill>
                  <a:srgbClr val="FF0000"/>
                </a:solidFill>
                <a:latin typeface="Verdana" pitchFamily="34" charset="0"/>
              </a:rPr>
              <a:t>hold data retrieved from a database after you execute an SQL query using Statement objects</a:t>
            </a:r>
            <a:r>
              <a:rPr lang="en-US" sz="2000" dirty="0">
                <a:latin typeface="Verdana" pitchFamily="34" charset="0"/>
              </a:rPr>
              <a:t>. It acts as an </a:t>
            </a:r>
            <a:r>
              <a:rPr lang="en-US" sz="2000" dirty="0" err="1">
                <a:latin typeface="Verdana" pitchFamily="34" charset="0"/>
              </a:rPr>
              <a:t>iterator</a:t>
            </a:r>
            <a:r>
              <a:rPr lang="en-US" sz="2000" dirty="0">
                <a:latin typeface="Verdana" pitchFamily="34" charset="0"/>
              </a:rPr>
              <a:t> to allow you to move through its data.</a:t>
            </a:r>
          </a:p>
          <a:p>
            <a:pPr marL="457200" indent="-457200" algn="just" eaLnBrk="0" hangingPunct="0">
              <a:buFont typeface="Calibri" pitchFamily="34" charset="0"/>
              <a:buAutoNum type="arabicPeriod" startAt="4"/>
            </a:pPr>
            <a:endParaRPr lang="en-US" sz="2000" dirty="0">
              <a:latin typeface="Verdana" pitchFamily="34" charset="0"/>
            </a:endParaRPr>
          </a:p>
          <a:p>
            <a:pPr marL="457200" indent="-457200" algn="just" eaLnBrk="0" hangingPunct="0">
              <a:buFont typeface="Calibri" pitchFamily="34" charset="0"/>
              <a:buAutoNum type="arabicPeriod" startAt="4"/>
            </a:pPr>
            <a:r>
              <a:rPr lang="en-US" sz="2000" b="1" dirty="0" err="1">
                <a:latin typeface="Verdana" pitchFamily="34" charset="0"/>
              </a:rPr>
              <a:t>SQLException</a:t>
            </a:r>
            <a:r>
              <a:rPr lang="en-US" sz="2000" b="1" dirty="0">
                <a:latin typeface="Verdana" pitchFamily="34" charset="0"/>
              </a:rPr>
              <a:t>:</a:t>
            </a:r>
            <a:r>
              <a:rPr lang="en-US" sz="2000" dirty="0">
                <a:latin typeface="Verdana" pitchFamily="34" charset="0"/>
              </a:rPr>
              <a:t> This class </a:t>
            </a:r>
            <a:r>
              <a:rPr lang="en-US" sz="2000" dirty="0">
                <a:solidFill>
                  <a:srgbClr val="FF0000"/>
                </a:solidFill>
                <a:latin typeface="Verdana" pitchFamily="34" charset="0"/>
              </a:rPr>
              <a:t>handles any errors that occur in a database application</a:t>
            </a:r>
            <a:r>
              <a:rPr lang="en-US" sz="2000" dirty="0">
                <a:latin typeface="Verdana" pitchFamily="34" charset="0"/>
              </a:rPr>
              <a:t>.</a:t>
            </a:r>
          </a:p>
        </p:txBody>
      </p:sp>
      <p:sp>
        <p:nvSpPr>
          <p:cNvPr id="8196"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rmAutofit fontScale="90000"/>
          </a:bodyPr>
          <a:lstStyle/>
          <a:p>
            <a:r>
              <a:rPr lang="en-IN" dirty="0" smtClean="0"/>
              <a:t/>
            </a:r>
            <a:br>
              <a:rPr lang="en-IN" dirty="0" smtClean="0"/>
            </a:br>
            <a:r>
              <a:rPr lang="en-IN" dirty="0" smtClean="0"/>
              <a:t>5 Steps to connect to the database in java</a:t>
            </a:r>
            <a:br>
              <a:rPr lang="en-IN" dirty="0" smtClean="0"/>
            </a:br>
            <a:endParaRPr lang="en-IN" dirty="0"/>
          </a:p>
        </p:txBody>
      </p:sp>
      <p:sp>
        <p:nvSpPr>
          <p:cNvPr id="3" name="Content Placeholder 2"/>
          <p:cNvSpPr>
            <a:spLocks noGrp="1"/>
          </p:cNvSpPr>
          <p:nvPr>
            <p:ph idx="1"/>
          </p:nvPr>
        </p:nvSpPr>
        <p:spPr>
          <a:xfrm>
            <a:off x="228600" y="838200"/>
            <a:ext cx="8610600" cy="5791200"/>
          </a:xfrm>
        </p:spPr>
        <p:txBody>
          <a:bodyPr/>
          <a:lstStyle/>
          <a:p>
            <a:r>
              <a:rPr lang="en-IN" dirty="0" smtClean="0"/>
              <a:t>There are 5 steps to connect any java application with the database in java using JDBC. They are as follows:</a:t>
            </a:r>
          </a:p>
          <a:p>
            <a:r>
              <a:rPr lang="en-IN" dirty="0" smtClean="0">
                <a:solidFill>
                  <a:srgbClr val="FF0000"/>
                </a:solidFill>
              </a:rPr>
              <a:t>Register the driver class</a:t>
            </a:r>
          </a:p>
          <a:p>
            <a:r>
              <a:rPr lang="en-IN" dirty="0" smtClean="0">
                <a:solidFill>
                  <a:srgbClr val="FF0000"/>
                </a:solidFill>
              </a:rPr>
              <a:t>Creating connection</a:t>
            </a:r>
          </a:p>
          <a:p>
            <a:r>
              <a:rPr lang="en-IN" dirty="0" smtClean="0">
                <a:solidFill>
                  <a:srgbClr val="FF0000"/>
                </a:solidFill>
              </a:rPr>
              <a:t>Creating statement</a:t>
            </a:r>
          </a:p>
          <a:p>
            <a:r>
              <a:rPr lang="en-IN" dirty="0" smtClean="0">
                <a:solidFill>
                  <a:srgbClr val="FF0000"/>
                </a:solidFill>
              </a:rPr>
              <a:t>Executing queries</a:t>
            </a:r>
          </a:p>
          <a:p>
            <a:r>
              <a:rPr lang="en-IN" dirty="0" smtClean="0">
                <a:solidFill>
                  <a:srgbClr val="FF0000"/>
                </a:solidFill>
              </a:rPr>
              <a:t>Closing connection</a:t>
            </a:r>
          </a:p>
          <a:p>
            <a:endParaRPr lang="en-IN" dirty="0">
              <a:solidFill>
                <a:srgbClr val="FF0000"/>
              </a:solidFill>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858000"/>
          </a:xfrm>
        </p:spPr>
        <p:txBody>
          <a:bodyPr>
            <a:normAutofit/>
          </a:bodyPr>
          <a:lstStyle/>
          <a:p>
            <a:pPr marL="514350" indent="-514350">
              <a:buNone/>
            </a:pPr>
            <a:r>
              <a:rPr lang="en-IN" dirty="0" smtClean="0"/>
              <a:t>1) </a:t>
            </a:r>
            <a:r>
              <a:rPr lang="en-IN" dirty="0" smtClean="0">
                <a:solidFill>
                  <a:srgbClr val="FF0000"/>
                </a:solidFill>
              </a:rPr>
              <a:t>Register the driver class</a:t>
            </a:r>
          </a:p>
          <a:p>
            <a:pPr marL="514350" indent="-514350">
              <a:buNone/>
            </a:pPr>
            <a:r>
              <a:rPr lang="en-IN" dirty="0" smtClean="0"/>
              <a:t>The </a:t>
            </a:r>
            <a:r>
              <a:rPr lang="en-IN" dirty="0" err="1" smtClean="0"/>
              <a:t>forName</a:t>
            </a:r>
            <a:r>
              <a:rPr lang="en-IN" dirty="0" smtClean="0"/>
              <a:t>() method of Class </a:t>
            </a:r>
            <a:r>
              <a:rPr lang="en-IN" dirty="0" err="1" smtClean="0"/>
              <a:t>class</a:t>
            </a:r>
            <a:r>
              <a:rPr lang="en-IN" dirty="0" smtClean="0"/>
              <a:t> is used to register the driver class. This method is used to dynamically load the driver class.</a:t>
            </a:r>
          </a:p>
          <a:p>
            <a:pPr marL="514350" indent="-514350">
              <a:buNone/>
            </a:pPr>
            <a:r>
              <a:rPr lang="en-IN" dirty="0" smtClean="0">
                <a:solidFill>
                  <a:srgbClr val="FF0000"/>
                </a:solidFill>
              </a:rPr>
              <a:t>Syntax of </a:t>
            </a:r>
            <a:r>
              <a:rPr lang="en-IN" dirty="0" err="1" smtClean="0">
                <a:solidFill>
                  <a:srgbClr val="FF0000"/>
                </a:solidFill>
              </a:rPr>
              <a:t>forName</a:t>
            </a:r>
            <a:r>
              <a:rPr lang="en-IN" dirty="0" smtClean="0">
                <a:solidFill>
                  <a:srgbClr val="FF0000"/>
                </a:solidFill>
              </a:rPr>
              <a:t>() method</a:t>
            </a:r>
          </a:p>
          <a:p>
            <a:pPr marL="514350" indent="-514350">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a:t>
            </a:r>
            <a:r>
              <a:rPr lang="en-IN" dirty="0" err="1" smtClean="0"/>
              <a:t>forName</a:t>
            </a:r>
            <a:r>
              <a:rPr lang="en-IN" dirty="0" smtClean="0"/>
              <a:t>(String </a:t>
            </a:r>
            <a:r>
              <a:rPr lang="en-IN" dirty="0" err="1" smtClean="0"/>
              <a:t>className</a:t>
            </a:r>
            <a:r>
              <a:rPr lang="en-IN" dirty="0" smtClean="0"/>
              <a:t>)</a:t>
            </a:r>
            <a:r>
              <a:rPr lang="en-IN" b="1" dirty="0" smtClean="0"/>
              <a:t>throws</a:t>
            </a:r>
            <a:r>
              <a:rPr lang="en-IN" dirty="0" smtClean="0"/>
              <a:t> </a:t>
            </a:r>
            <a:r>
              <a:rPr lang="en-IN" dirty="0" err="1" smtClean="0"/>
              <a:t>ClassNotFoundException</a:t>
            </a:r>
            <a:r>
              <a:rPr lang="en-IN" dirty="0" smtClean="0"/>
              <a:t>  </a:t>
            </a:r>
          </a:p>
          <a:p>
            <a:pPr marL="514350" indent="-514350">
              <a:buNone/>
            </a:pPr>
            <a:r>
              <a:rPr lang="en-IN" dirty="0" smtClean="0">
                <a:solidFill>
                  <a:srgbClr val="FF0000"/>
                </a:solidFill>
              </a:rPr>
              <a:t>Example to register the </a:t>
            </a:r>
            <a:r>
              <a:rPr lang="en-IN" dirty="0" err="1" smtClean="0">
                <a:solidFill>
                  <a:srgbClr val="FF0000"/>
                </a:solidFill>
              </a:rPr>
              <a:t>OracleDriver</a:t>
            </a:r>
            <a:r>
              <a:rPr lang="en-IN" dirty="0" smtClean="0">
                <a:solidFill>
                  <a:srgbClr val="FF0000"/>
                </a:solidFill>
              </a:rPr>
              <a:t> class</a:t>
            </a:r>
          </a:p>
          <a:p>
            <a:pPr marL="514350" indent="-514350">
              <a:buNone/>
            </a:pPr>
            <a:r>
              <a:rPr lang="en-IN" dirty="0" err="1" smtClean="0"/>
              <a:t>Class.forName</a:t>
            </a:r>
            <a:r>
              <a:rPr lang="en-IN" dirty="0" smtClean="0"/>
              <a:t>("</a:t>
            </a:r>
            <a:r>
              <a:rPr lang="en-IN" dirty="0" err="1" smtClean="0"/>
              <a:t>oracle.jdbc.driver.OracleDriver</a:t>
            </a:r>
            <a:r>
              <a:rPr lang="en-IN" dirty="0" smtClean="0"/>
              <a:t>");  </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p:spPr>
        <p:txBody>
          <a:bodyPr>
            <a:normAutofit fontScale="92500" lnSpcReduction="10000"/>
          </a:bodyPr>
          <a:lstStyle/>
          <a:p>
            <a:pPr marL="514350" indent="-514350">
              <a:buNone/>
            </a:pPr>
            <a:r>
              <a:rPr lang="en-IN" dirty="0" smtClean="0"/>
              <a:t>2) </a:t>
            </a:r>
            <a:r>
              <a:rPr lang="en-IN" dirty="0" smtClean="0">
                <a:solidFill>
                  <a:srgbClr val="FF0000"/>
                </a:solidFill>
              </a:rPr>
              <a:t>Create the connection object</a:t>
            </a:r>
          </a:p>
          <a:p>
            <a:pPr marL="514350" indent="-514350">
              <a:buNone/>
            </a:pPr>
            <a:r>
              <a:rPr lang="en-IN" dirty="0" smtClean="0"/>
              <a:t>The </a:t>
            </a:r>
            <a:r>
              <a:rPr lang="en-IN" dirty="0" err="1" smtClean="0"/>
              <a:t>getConnection</a:t>
            </a:r>
            <a:r>
              <a:rPr lang="en-IN" dirty="0" smtClean="0"/>
              <a:t>() method of </a:t>
            </a:r>
            <a:r>
              <a:rPr lang="en-IN" dirty="0" err="1" smtClean="0"/>
              <a:t>DriverManager</a:t>
            </a:r>
            <a:r>
              <a:rPr lang="en-IN" dirty="0" smtClean="0"/>
              <a:t> class is used to establish connection with the database.</a:t>
            </a:r>
          </a:p>
          <a:p>
            <a:pPr marL="514350" indent="-514350">
              <a:buNone/>
            </a:pPr>
            <a:r>
              <a:rPr lang="en-IN" dirty="0" smtClean="0">
                <a:solidFill>
                  <a:srgbClr val="FF0000"/>
                </a:solidFill>
              </a:rPr>
              <a:t>Syntax of </a:t>
            </a:r>
            <a:r>
              <a:rPr lang="en-IN" dirty="0" err="1" smtClean="0">
                <a:solidFill>
                  <a:srgbClr val="FF0000"/>
                </a:solidFill>
              </a:rPr>
              <a:t>getConnection</a:t>
            </a:r>
            <a:r>
              <a:rPr lang="en-IN" dirty="0" smtClean="0">
                <a:solidFill>
                  <a:srgbClr val="FF0000"/>
                </a:solidFill>
              </a:rPr>
              <a:t>() method</a:t>
            </a:r>
          </a:p>
          <a:p>
            <a:pPr marL="514350" indent="-514350">
              <a:buNone/>
            </a:pPr>
            <a:r>
              <a:rPr lang="en-IN" dirty="0" smtClean="0"/>
              <a:t>1) </a:t>
            </a:r>
            <a:r>
              <a:rPr lang="en-IN" b="1" dirty="0" smtClean="0"/>
              <a:t>public</a:t>
            </a:r>
            <a:r>
              <a:rPr lang="en-IN" dirty="0" smtClean="0"/>
              <a:t> </a:t>
            </a:r>
            <a:r>
              <a:rPr lang="en-IN" b="1" dirty="0" smtClean="0"/>
              <a:t>static</a:t>
            </a:r>
            <a:r>
              <a:rPr lang="en-IN" dirty="0" smtClean="0"/>
              <a:t> Connection </a:t>
            </a:r>
            <a:r>
              <a:rPr lang="en-IN" dirty="0" err="1" smtClean="0"/>
              <a:t>getConnection</a:t>
            </a:r>
            <a:r>
              <a:rPr lang="en-IN" dirty="0" smtClean="0"/>
              <a:t>(String </a:t>
            </a:r>
            <a:r>
              <a:rPr lang="en-IN" dirty="0" err="1" smtClean="0"/>
              <a:t>url</a:t>
            </a:r>
            <a:r>
              <a:rPr lang="en-IN" dirty="0" smtClean="0"/>
              <a:t>)</a:t>
            </a:r>
          </a:p>
          <a:p>
            <a:pPr marL="514350" indent="-514350">
              <a:buNone/>
            </a:pPr>
            <a:r>
              <a:rPr lang="en-IN" b="1" dirty="0" smtClean="0"/>
              <a:t>throws</a:t>
            </a:r>
            <a:r>
              <a:rPr lang="en-IN" dirty="0" smtClean="0"/>
              <a:t> </a:t>
            </a:r>
            <a:r>
              <a:rPr lang="en-IN" dirty="0" err="1" smtClean="0"/>
              <a:t>SQLException</a:t>
            </a:r>
            <a:r>
              <a:rPr lang="en-IN" dirty="0" smtClean="0"/>
              <a:t>  </a:t>
            </a:r>
          </a:p>
          <a:p>
            <a:pPr marL="514350" indent="-514350">
              <a:buNone/>
            </a:pPr>
            <a:r>
              <a:rPr lang="en-IN" dirty="0" smtClean="0"/>
              <a:t>2) </a:t>
            </a:r>
            <a:r>
              <a:rPr lang="en-IN" b="1" dirty="0" smtClean="0"/>
              <a:t>public</a:t>
            </a:r>
            <a:r>
              <a:rPr lang="en-IN" dirty="0" smtClean="0"/>
              <a:t> </a:t>
            </a:r>
            <a:r>
              <a:rPr lang="en-IN" b="1" dirty="0" smtClean="0"/>
              <a:t>static</a:t>
            </a:r>
            <a:r>
              <a:rPr lang="en-IN" dirty="0" smtClean="0"/>
              <a:t> Connection </a:t>
            </a:r>
            <a:r>
              <a:rPr lang="en-IN" dirty="0" err="1" smtClean="0"/>
              <a:t>getConnection</a:t>
            </a:r>
            <a:r>
              <a:rPr lang="en-IN" dirty="0" smtClean="0"/>
              <a:t>(String </a:t>
            </a:r>
            <a:r>
              <a:rPr lang="en-IN" dirty="0" err="1" smtClean="0"/>
              <a:t>url</a:t>
            </a:r>
            <a:r>
              <a:rPr lang="en-IN" dirty="0" smtClean="0"/>
              <a:t>,</a:t>
            </a:r>
          </a:p>
          <a:p>
            <a:pPr marL="514350" indent="-514350">
              <a:buNone/>
            </a:pPr>
            <a:r>
              <a:rPr lang="en-IN" dirty="0" smtClean="0"/>
              <a:t>String </a:t>
            </a:r>
            <a:r>
              <a:rPr lang="en-IN" dirty="0" err="1" smtClean="0"/>
              <a:t>name,String</a:t>
            </a:r>
            <a:r>
              <a:rPr lang="en-IN" dirty="0" smtClean="0"/>
              <a:t> password)</a:t>
            </a:r>
            <a:r>
              <a:rPr lang="en-IN" b="1" dirty="0" smtClean="0"/>
              <a:t>throws</a:t>
            </a:r>
            <a:r>
              <a:rPr lang="en-IN" dirty="0" smtClean="0"/>
              <a:t> </a:t>
            </a:r>
            <a:r>
              <a:rPr lang="en-IN" dirty="0" err="1" smtClean="0"/>
              <a:t>SQLException</a:t>
            </a:r>
            <a:r>
              <a:rPr lang="en-IN" dirty="0" smtClean="0"/>
              <a:t>  </a:t>
            </a:r>
          </a:p>
          <a:p>
            <a:pPr marL="514350" indent="-514350">
              <a:buNone/>
            </a:pPr>
            <a:r>
              <a:rPr lang="en-IN" dirty="0" smtClean="0">
                <a:solidFill>
                  <a:srgbClr val="FF0000"/>
                </a:solidFill>
              </a:rPr>
              <a:t>Example to establish connection with the Oracle database</a:t>
            </a:r>
          </a:p>
          <a:p>
            <a:pPr marL="514350" indent="-514350">
              <a:buNone/>
            </a:pPr>
            <a:r>
              <a:rPr lang="en-IN" dirty="0" smtClean="0"/>
              <a:t>Connection con=</a:t>
            </a:r>
            <a:r>
              <a:rPr lang="en-IN" dirty="0" err="1" smtClean="0"/>
              <a:t>DriverManager.getConnection</a:t>
            </a:r>
            <a:endParaRPr lang="en-IN" dirty="0" smtClean="0"/>
          </a:p>
          <a:p>
            <a:pPr marL="514350" indent="-514350">
              <a:buNone/>
            </a:pPr>
            <a:r>
              <a:rPr lang="en-IN" dirty="0" smtClean="0"/>
              <a:t>("</a:t>
            </a:r>
            <a:r>
              <a:rPr lang="en-IN" dirty="0" err="1" smtClean="0"/>
              <a:t>jdbc:oracle:thin</a:t>
            </a:r>
            <a:r>
              <a:rPr lang="en-IN" dirty="0" smtClean="0"/>
              <a:t>:@localhost:1521:xe","system","password");  </a:t>
            </a:r>
          </a:p>
          <a:p>
            <a:endParaRPr lang="en-IN"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324600"/>
          </a:xfrm>
        </p:spPr>
        <p:txBody>
          <a:bodyPr>
            <a:normAutofit/>
          </a:bodyPr>
          <a:lstStyle/>
          <a:p>
            <a:pPr marL="514350" indent="-514350">
              <a:buNone/>
            </a:pPr>
            <a:r>
              <a:rPr lang="en-IN" dirty="0" smtClean="0"/>
              <a:t>3) </a:t>
            </a:r>
            <a:r>
              <a:rPr lang="en-IN" dirty="0" smtClean="0">
                <a:solidFill>
                  <a:srgbClr val="FF0000"/>
                </a:solidFill>
              </a:rPr>
              <a:t>Create the Statement object</a:t>
            </a:r>
          </a:p>
          <a:p>
            <a:pPr marL="514350" indent="-514350">
              <a:buNone/>
            </a:pPr>
            <a:r>
              <a:rPr lang="en-IN" dirty="0" smtClean="0"/>
              <a:t>The </a:t>
            </a:r>
            <a:r>
              <a:rPr lang="en-IN" dirty="0" err="1" smtClean="0"/>
              <a:t>createStatement</a:t>
            </a:r>
            <a:r>
              <a:rPr lang="en-IN" dirty="0" smtClean="0"/>
              <a:t>() method of Connection interface is used to create statement. The object of statement is responsible to execute queries with the database.</a:t>
            </a:r>
          </a:p>
          <a:p>
            <a:pPr marL="514350" indent="-514350">
              <a:buNone/>
            </a:pPr>
            <a:r>
              <a:rPr lang="en-IN" dirty="0" smtClean="0">
                <a:solidFill>
                  <a:srgbClr val="FF0000"/>
                </a:solidFill>
              </a:rPr>
              <a:t>Syntax of </a:t>
            </a:r>
            <a:r>
              <a:rPr lang="en-IN" dirty="0" err="1" smtClean="0">
                <a:solidFill>
                  <a:srgbClr val="FF0000"/>
                </a:solidFill>
              </a:rPr>
              <a:t>createStatement</a:t>
            </a:r>
            <a:r>
              <a:rPr lang="en-IN" dirty="0" smtClean="0">
                <a:solidFill>
                  <a:srgbClr val="FF0000"/>
                </a:solidFill>
              </a:rPr>
              <a:t>() method</a:t>
            </a:r>
          </a:p>
          <a:p>
            <a:pPr marL="514350" indent="-514350">
              <a:buNone/>
            </a:pPr>
            <a:r>
              <a:rPr lang="en-IN" b="1" dirty="0" smtClean="0"/>
              <a:t>public</a:t>
            </a:r>
            <a:r>
              <a:rPr lang="en-IN" dirty="0" smtClean="0"/>
              <a:t> Statement </a:t>
            </a:r>
            <a:r>
              <a:rPr lang="en-IN" dirty="0" err="1" smtClean="0"/>
              <a:t>createStatement</a:t>
            </a:r>
            <a:r>
              <a:rPr lang="en-IN" dirty="0" smtClean="0"/>
              <a:t>()</a:t>
            </a:r>
            <a:r>
              <a:rPr lang="en-IN" b="1" dirty="0" smtClean="0"/>
              <a:t>throws</a:t>
            </a:r>
            <a:r>
              <a:rPr lang="en-IN" dirty="0" smtClean="0"/>
              <a:t> </a:t>
            </a:r>
            <a:r>
              <a:rPr lang="en-IN" dirty="0" err="1" smtClean="0"/>
              <a:t>SQLException</a:t>
            </a:r>
            <a:r>
              <a:rPr lang="en-IN" dirty="0" smtClean="0"/>
              <a:t>  </a:t>
            </a:r>
          </a:p>
          <a:p>
            <a:pPr marL="514350" indent="-514350">
              <a:buNone/>
            </a:pPr>
            <a:r>
              <a:rPr lang="en-IN" dirty="0" smtClean="0">
                <a:solidFill>
                  <a:srgbClr val="FF0000"/>
                </a:solidFill>
              </a:rPr>
              <a:t>Example to create the statement object</a:t>
            </a:r>
          </a:p>
          <a:p>
            <a:pPr marL="514350" indent="-514350">
              <a:buNone/>
            </a:pPr>
            <a:r>
              <a:rPr lang="en-IN" dirty="0" smtClean="0"/>
              <a:t>Statement stmt=</a:t>
            </a:r>
            <a:r>
              <a:rPr lang="en-IN" dirty="0" err="1" smtClean="0"/>
              <a:t>con.createStatement</a:t>
            </a:r>
            <a:r>
              <a:rPr lang="en-IN" dirty="0" smtClean="0"/>
              <a:t>();  </a:t>
            </a:r>
          </a:p>
          <a:p>
            <a:endParaRPr lang="en-IN"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00800"/>
          </a:xfrm>
        </p:spPr>
        <p:txBody>
          <a:bodyPr>
            <a:normAutofit fontScale="92500" lnSpcReduction="20000"/>
          </a:bodyPr>
          <a:lstStyle/>
          <a:p>
            <a:pPr marL="514350" indent="-514350">
              <a:buNone/>
            </a:pPr>
            <a:r>
              <a:rPr lang="en-IN" dirty="0" smtClean="0"/>
              <a:t>4) </a:t>
            </a:r>
            <a:r>
              <a:rPr lang="en-IN" dirty="0" smtClean="0">
                <a:solidFill>
                  <a:srgbClr val="FF0000"/>
                </a:solidFill>
              </a:rPr>
              <a:t>Execute the query</a:t>
            </a:r>
          </a:p>
          <a:p>
            <a:pPr marL="514350" indent="-514350">
              <a:buNone/>
            </a:pPr>
            <a:r>
              <a:rPr lang="en-IN" dirty="0" smtClean="0"/>
              <a:t>The </a:t>
            </a:r>
            <a:r>
              <a:rPr lang="en-IN" dirty="0" err="1" smtClean="0"/>
              <a:t>executeQuery</a:t>
            </a:r>
            <a:r>
              <a:rPr lang="en-IN" dirty="0" smtClean="0"/>
              <a:t>() method of Statement interface is used to execute queries to the database. This method returns the object of </a:t>
            </a:r>
            <a:r>
              <a:rPr lang="en-IN" dirty="0" err="1" smtClean="0"/>
              <a:t>ResultSet</a:t>
            </a:r>
            <a:r>
              <a:rPr lang="en-IN" dirty="0" smtClean="0"/>
              <a:t> that can be used to get all the records of a table.</a:t>
            </a:r>
          </a:p>
          <a:p>
            <a:pPr marL="514350" indent="-514350">
              <a:buNone/>
            </a:pPr>
            <a:r>
              <a:rPr lang="en-IN" dirty="0" smtClean="0">
                <a:solidFill>
                  <a:srgbClr val="FF0000"/>
                </a:solidFill>
              </a:rPr>
              <a:t>Syntax of </a:t>
            </a:r>
            <a:r>
              <a:rPr lang="en-IN" dirty="0" err="1" smtClean="0">
                <a:solidFill>
                  <a:srgbClr val="FF0000"/>
                </a:solidFill>
              </a:rPr>
              <a:t>executeQuery</a:t>
            </a:r>
            <a:r>
              <a:rPr lang="en-IN" dirty="0" smtClean="0">
                <a:solidFill>
                  <a:srgbClr val="FF0000"/>
                </a:solidFill>
              </a:rPr>
              <a:t>() method</a:t>
            </a:r>
          </a:p>
          <a:p>
            <a:pPr marL="514350" indent="-514350">
              <a:buNone/>
            </a:pPr>
            <a:r>
              <a:rPr lang="en-IN" b="1" dirty="0" smtClean="0"/>
              <a:t>public</a:t>
            </a:r>
            <a:r>
              <a:rPr lang="en-IN" dirty="0" smtClean="0"/>
              <a:t> </a:t>
            </a:r>
            <a:r>
              <a:rPr lang="en-IN" dirty="0" err="1" smtClean="0"/>
              <a:t>ResultSet</a:t>
            </a:r>
            <a:r>
              <a:rPr lang="en-IN" dirty="0" smtClean="0"/>
              <a:t> </a:t>
            </a:r>
            <a:r>
              <a:rPr lang="en-IN" dirty="0" err="1" smtClean="0"/>
              <a:t>executeQuery</a:t>
            </a:r>
            <a:r>
              <a:rPr lang="en-IN" dirty="0" smtClean="0"/>
              <a:t>(String </a:t>
            </a:r>
            <a:r>
              <a:rPr lang="en-IN" dirty="0" err="1" smtClean="0"/>
              <a:t>sql</a:t>
            </a:r>
            <a:r>
              <a:rPr lang="en-IN" dirty="0" smtClean="0"/>
              <a:t>)</a:t>
            </a:r>
            <a:r>
              <a:rPr lang="en-IN" b="1" dirty="0" smtClean="0"/>
              <a:t>throws</a:t>
            </a:r>
            <a:r>
              <a:rPr lang="en-IN" dirty="0" smtClean="0"/>
              <a:t> </a:t>
            </a:r>
          </a:p>
          <a:p>
            <a:pPr marL="514350" indent="-514350">
              <a:buNone/>
            </a:pPr>
            <a:r>
              <a:rPr lang="en-IN" dirty="0" err="1" smtClean="0"/>
              <a:t>SQLException</a:t>
            </a:r>
            <a:r>
              <a:rPr lang="en-IN" dirty="0" smtClean="0"/>
              <a:t>  </a:t>
            </a:r>
          </a:p>
          <a:p>
            <a:pPr marL="514350" indent="-514350">
              <a:buNone/>
            </a:pPr>
            <a:r>
              <a:rPr lang="en-IN" dirty="0" smtClean="0">
                <a:solidFill>
                  <a:srgbClr val="FF0000"/>
                </a:solidFill>
              </a:rPr>
              <a:t>Example to execute query</a:t>
            </a:r>
          </a:p>
          <a:p>
            <a:pPr marL="514350" indent="-514350">
              <a:buNone/>
            </a:pPr>
            <a:r>
              <a:rPr lang="en-IN" dirty="0" err="1" smtClean="0"/>
              <a:t>ResultSet</a:t>
            </a:r>
            <a:r>
              <a:rPr lang="en-IN" dirty="0" smtClean="0"/>
              <a:t> </a:t>
            </a:r>
            <a:r>
              <a:rPr lang="en-IN" dirty="0" err="1" smtClean="0"/>
              <a:t>rs</a:t>
            </a:r>
            <a:r>
              <a:rPr lang="en-IN" dirty="0" smtClean="0"/>
              <a:t>=</a:t>
            </a:r>
            <a:r>
              <a:rPr lang="en-IN" dirty="0" err="1" smtClean="0"/>
              <a:t>stmt.executeQuery</a:t>
            </a:r>
            <a:r>
              <a:rPr lang="en-IN" dirty="0" smtClean="0"/>
              <a:t>("select * from </a:t>
            </a:r>
            <a:r>
              <a:rPr lang="en-IN" dirty="0" err="1" smtClean="0"/>
              <a:t>emp</a:t>
            </a:r>
            <a:r>
              <a:rPr lang="en-IN" dirty="0" smtClean="0"/>
              <a:t>");    </a:t>
            </a:r>
            <a:r>
              <a:rPr lang="en-IN" b="1" dirty="0" smtClean="0"/>
              <a:t>while</a:t>
            </a:r>
            <a:r>
              <a:rPr lang="en-IN" dirty="0" smtClean="0"/>
              <a:t>(</a:t>
            </a:r>
            <a:r>
              <a:rPr lang="en-IN" dirty="0" err="1" smtClean="0"/>
              <a:t>rs.next</a:t>
            </a:r>
            <a:r>
              <a:rPr lang="en-IN" dirty="0" smtClean="0"/>
              <a:t>())</a:t>
            </a:r>
          </a:p>
          <a:p>
            <a:pPr marL="514350" indent="-514350">
              <a:buNone/>
            </a:pPr>
            <a:r>
              <a:rPr lang="en-IN" dirty="0" smtClean="0"/>
              <a:t>{  </a:t>
            </a:r>
          </a:p>
          <a:p>
            <a:pPr marL="514350" indent="-514350">
              <a:buNone/>
            </a:pPr>
            <a:r>
              <a:rPr lang="en-IN" dirty="0" err="1" smtClean="0"/>
              <a:t>System.out.println</a:t>
            </a:r>
            <a:r>
              <a:rPr lang="en-IN" dirty="0" smtClean="0"/>
              <a:t>(</a:t>
            </a:r>
            <a:r>
              <a:rPr lang="en-IN" dirty="0" err="1" smtClean="0"/>
              <a:t>rs.getInt</a:t>
            </a:r>
            <a:r>
              <a:rPr lang="en-IN" dirty="0" smtClean="0"/>
              <a:t>(1)+" "+</a:t>
            </a:r>
            <a:r>
              <a:rPr lang="en-IN" dirty="0" err="1" smtClean="0"/>
              <a:t>rs.getString</a:t>
            </a:r>
            <a:r>
              <a:rPr lang="en-IN" dirty="0" smtClean="0"/>
              <a:t>(2));  </a:t>
            </a:r>
          </a:p>
          <a:p>
            <a:pPr marL="514350" indent="-514350">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normAutofit/>
          </a:bodyPr>
          <a:lstStyle/>
          <a:p>
            <a:pPr marL="514350" indent="-514350">
              <a:buNone/>
            </a:pPr>
            <a:r>
              <a:rPr lang="en-IN" dirty="0" smtClean="0"/>
              <a:t>5) </a:t>
            </a:r>
            <a:r>
              <a:rPr lang="en-IN" dirty="0" smtClean="0">
                <a:solidFill>
                  <a:srgbClr val="FF0000"/>
                </a:solidFill>
              </a:rPr>
              <a:t>Close the connection object</a:t>
            </a:r>
          </a:p>
          <a:p>
            <a:pPr marL="514350" indent="-514350">
              <a:buNone/>
            </a:pPr>
            <a:r>
              <a:rPr lang="en-IN" dirty="0" smtClean="0"/>
              <a:t>By closing connection object statement and </a:t>
            </a:r>
            <a:r>
              <a:rPr lang="en-IN" dirty="0" err="1" smtClean="0"/>
              <a:t>ResultSet</a:t>
            </a:r>
            <a:r>
              <a:rPr lang="en-IN" dirty="0" smtClean="0"/>
              <a:t> will be closed automatically. The close() method of Connection interface is used to close the connection.</a:t>
            </a:r>
          </a:p>
          <a:p>
            <a:pPr marL="514350" indent="-514350">
              <a:buNone/>
            </a:pPr>
            <a:r>
              <a:rPr lang="en-IN" dirty="0" smtClean="0">
                <a:solidFill>
                  <a:srgbClr val="FF0000"/>
                </a:solidFill>
              </a:rPr>
              <a:t>Syntax of close() method</a:t>
            </a:r>
          </a:p>
          <a:p>
            <a:pPr marL="514350" indent="-514350">
              <a:buNone/>
            </a:pPr>
            <a:r>
              <a:rPr lang="en-IN" b="1" dirty="0" smtClean="0"/>
              <a:t>public</a:t>
            </a:r>
            <a:r>
              <a:rPr lang="en-IN" dirty="0" smtClean="0"/>
              <a:t> </a:t>
            </a:r>
            <a:r>
              <a:rPr lang="en-IN" b="1" dirty="0" smtClean="0"/>
              <a:t>void</a:t>
            </a:r>
            <a:r>
              <a:rPr lang="en-IN" dirty="0" smtClean="0"/>
              <a:t> close()</a:t>
            </a:r>
            <a:r>
              <a:rPr lang="en-IN" b="1" dirty="0" smtClean="0"/>
              <a:t>throws</a:t>
            </a:r>
            <a:r>
              <a:rPr lang="en-IN" dirty="0" smtClean="0"/>
              <a:t> </a:t>
            </a:r>
            <a:r>
              <a:rPr lang="en-IN" dirty="0" err="1" smtClean="0"/>
              <a:t>SQLException</a:t>
            </a:r>
            <a:r>
              <a:rPr lang="en-IN" dirty="0" smtClean="0"/>
              <a:t>  </a:t>
            </a:r>
          </a:p>
          <a:p>
            <a:pPr marL="514350" indent="-514350">
              <a:buNone/>
            </a:pPr>
            <a:r>
              <a:rPr lang="en-IN" dirty="0" smtClean="0">
                <a:solidFill>
                  <a:srgbClr val="FF0000"/>
                </a:solidFill>
              </a:rPr>
              <a:t>Example to close connection</a:t>
            </a:r>
          </a:p>
          <a:p>
            <a:pPr marL="514350" indent="-514350">
              <a:buNone/>
            </a:pPr>
            <a:r>
              <a:rPr lang="en-IN" dirty="0" err="1" smtClean="0"/>
              <a:t>con.close</a:t>
            </a:r>
            <a:r>
              <a:rPr lang="en-IN" dirty="0" smtClean="0"/>
              <a:t>();  </a:t>
            </a:r>
          </a:p>
          <a:p>
            <a:endParaRPr lang="en-IN"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85000" lnSpcReduction="20000"/>
          </a:bodyPr>
          <a:lstStyle/>
          <a:p>
            <a:pPr>
              <a:buNone/>
            </a:pPr>
            <a:r>
              <a:rPr lang="en-IN" dirty="0" smtClean="0"/>
              <a:t>	Example to connect to the Oracle database in java</a:t>
            </a:r>
          </a:p>
          <a:p>
            <a:pPr>
              <a:buNone/>
            </a:pPr>
            <a:endParaRPr lang="en-IN" b="1" dirty="0" smtClean="0"/>
          </a:p>
          <a:p>
            <a:pPr>
              <a:buNone/>
            </a:pPr>
            <a:r>
              <a:rPr lang="en-IN" b="1" dirty="0" smtClean="0"/>
              <a:t>	1.Driver class: </a:t>
            </a:r>
            <a:r>
              <a:rPr lang="en-IN" dirty="0" smtClean="0"/>
              <a:t>The driver class for the oracle database is </a:t>
            </a:r>
            <a:r>
              <a:rPr lang="en-IN" b="1" dirty="0" err="1" smtClean="0"/>
              <a:t>oracle.jdbc.driver.OracleDriver</a:t>
            </a:r>
            <a:r>
              <a:rPr lang="en-IN" dirty="0" smtClean="0"/>
              <a:t>.</a:t>
            </a:r>
          </a:p>
          <a:p>
            <a:pPr>
              <a:buNone/>
            </a:pPr>
            <a:r>
              <a:rPr lang="en-IN" b="1" dirty="0" smtClean="0"/>
              <a:t>	2.Connection URL: </a:t>
            </a:r>
            <a:r>
              <a:rPr lang="en-IN" dirty="0" smtClean="0"/>
              <a:t>The connection URL for the oracle10G database is </a:t>
            </a:r>
            <a:r>
              <a:rPr lang="en-IN" b="1" dirty="0" err="1" smtClean="0"/>
              <a:t>jdbc:oracle:thin</a:t>
            </a:r>
            <a:r>
              <a:rPr lang="en-IN" b="1" dirty="0" smtClean="0"/>
              <a:t>:@localhost:1521:xe</a:t>
            </a:r>
            <a:r>
              <a:rPr lang="en-IN" dirty="0" smtClean="0"/>
              <a:t> where </a:t>
            </a:r>
            <a:r>
              <a:rPr lang="en-IN" dirty="0" err="1" smtClean="0"/>
              <a:t>jdbc</a:t>
            </a:r>
            <a:r>
              <a:rPr lang="en-IN" dirty="0" smtClean="0"/>
              <a:t> is the API, oracle is the database, thin is the driver, </a:t>
            </a:r>
            <a:r>
              <a:rPr lang="en-IN" dirty="0" err="1" smtClean="0"/>
              <a:t>localhost</a:t>
            </a:r>
            <a:r>
              <a:rPr lang="en-IN" dirty="0" smtClean="0"/>
              <a:t> is the server name on which oracle is running, we may also use IP address, 1521 is the port number and XE is the Oracle service name. You may get all these information from the tnsnames.ora file.</a:t>
            </a:r>
          </a:p>
          <a:p>
            <a:pPr>
              <a:buNone/>
            </a:pPr>
            <a:r>
              <a:rPr lang="en-IN" b="1" dirty="0" smtClean="0"/>
              <a:t>	3.Username: </a:t>
            </a:r>
            <a:r>
              <a:rPr lang="en-IN" dirty="0" smtClean="0"/>
              <a:t>The default username for the oracle database is </a:t>
            </a:r>
            <a:r>
              <a:rPr lang="en-IN" b="1" dirty="0" smtClean="0"/>
              <a:t>system</a:t>
            </a:r>
            <a:r>
              <a:rPr lang="en-IN" dirty="0" smtClean="0"/>
              <a:t>.</a:t>
            </a:r>
          </a:p>
          <a:p>
            <a:pPr>
              <a:buNone/>
            </a:pPr>
            <a:r>
              <a:rPr lang="en-IN" b="1" dirty="0" smtClean="0"/>
              <a:t>	4.Password: </a:t>
            </a:r>
            <a:r>
              <a:rPr lang="en-IN" dirty="0" smtClean="0"/>
              <a:t>Password is given by the user at the time of installing the oracle database.</a:t>
            </a:r>
          </a:p>
          <a:p>
            <a:pPr>
              <a:buNone/>
            </a:pPr>
            <a:r>
              <a:rPr lang="en-IN" dirty="0" smtClean="0"/>
              <a:t>	</a:t>
            </a:r>
            <a:r>
              <a:rPr lang="en-IN" dirty="0" smtClean="0">
                <a:solidFill>
                  <a:srgbClr val="FF0000"/>
                </a:solidFill>
              </a:rPr>
              <a:t>Let's first create a table in oracle database.</a:t>
            </a:r>
          </a:p>
          <a:p>
            <a:r>
              <a:rPr lang="en-IN" dirty="0" smtClean="0">
                <a:solidFill>
                  <a:srgbClr val="FF0000"/>
                </a:solidFill>
              </a:rPr>
              <a:t>create table </a:t>
            </a:r>
            <a:r>
              <a:rPr lang="en-IN" dirty="0" err="1" smtClean="0">
                <a:solidFill>
                  <a:srgbClr val="FF0000"/>
                </a:solidFill>
              </a:rPr>
              <a:t>emp</a:t>
            </a:r>
            <a:r>
              <a:rPr lang="en-IN" dirty="0" smtClean="0">
                <a:solidFill>
                  <a:srgbClr val="FF0000"/>
                </a:solidFill>
              </a:rPr>
              <a:t>(id number(10),name varchar2(40),age number(3));  </a:t>
            </a:r>
          </a:p>
          <a:p>
            <a:endParaRPr lang="en-IN"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92500" lnSpcReduction="20000"/>
          </a:bodyPr>
          <a:lstStyle/>
          <a:p>
            <a:pPr marL="514350" indent="-514350">
              <a:buNone/>
            </a:pPr>
            <a:r>
              <a:rPr lang="en-IN" sz="3000" dirty="0" smtClean="0">
                <a:solidFill>
                  <a:srgbClr val="FF0000"/>
                </a:solidFill>
              </a:rPr>
              <a:t>Example to Connect Java Application with Oracle database</a:t>
            </a:r>
          </a:p>
          <a:p>
            <a:pPr marL="514350" indent="-514350">
              <a:buNone/>
            </a:pPr>
            <a:r>
              <a:rPr lang="en-IN" dirty="0" smtClean="0"/>
              <a:t>In this example, system is the username and oracle is the password of the Oracle database.</a:t>
            </a:r>
          </a:p>
          <a:p>
            <a:pPr marL="514350" indent="-514350">
              <a:buNone/>
            </a:pPr>
            <a:r>
              <a:rPr lang="en-IN" b="1" dirty="0" smtClean="0"/>
              <a:t>import</a:t>
            </a:r>
            <a:r>
              <a:rPr lang="en-IN" dirty="0" smtClean="0"/>
              <a:t> java.sql.*;  </a:t>
            </a:r>
          </a:p>
          <a:p>
            <a:pPr marL="514350" indent="-514350">
              <a:buNone/>
            </a:pPr>
            <a:r>
              <a:rPr lang="en-IN" b="1" dirty="0" smtClean="0"/>
              <a:t>class</a:t>
            </a:r>
            <a:r>
              <a:rPr lang="en-IN" dirty="0" smtClean="0"/>
              <a:t> </a:t>
            </a:r>
            <a:r>
              <a:rPr lang="en-IN" dirty="0" err="1" smtClean="0"/>
              <a:t>OracleCon</a:t>
            </a:r>
            <a:r>
              <a:rPr lang="en-IN" dirty="0" smtClean="0"/>
              <a:t>{  </a:t>
            </a:r>
          </a:p>
          <a:p>
            <a:pPr marL="514350" indent="-514350">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marL="514350" indent="-514350">
              <a:buNone/>
            </a:pPr>
            <a:r>
              <a:rPr lang="en-IN" b="1" dirty="0" smtClean="0"/>
              <a:t>try</a:t>
            </a:r>
            <a:r>
              <a:rPr lang="en-IN" dirty="0" smtClean="0"/>
              <a:t>{  </a:t>
            </a:r>
          </a:p>
          <a:p>
            <a:pPr marL="514350" indent="-514350">
              <a:buNone/>
            </a:pPr>
            <a:r>
              <a:rPr lang="en-IN" dirty="0" smtClean="0">
                <a:solidFill>
                  <a:srgbClr val="FF0000"/>
                </a:solidFill>
              </a:rPr>
              <a:t>1.//step1 load the driver class  </a:t>
            </a:r>
          </a:p>
          <a:p>
            <a:pPr marL="514350" indent="-514350">
              <a:buNone/>
            </a:pPr>
            <a:r>
              <a:rPr lang="en-IN" dirty="0" err="1" smtClean="0">
                <a:solidFill>
                  <a:srgbClr val="FF0000"/>
                </a:solidFill>
              </a:rPr>
              <a:t>Class.forName</a:t>
            </a:r>
            <a:r>
              <a:rPr lang="en-IN" dirty="0" smtClean="0">
                <a:solidFill>
                  <a:srgbClr val="FF0000"/>
                </a:solidFill>
              </a:rPr>
              <a:t>("</a:t>
            </a:r>
            <a:r>
              <a:rPr lang="en-IN" dirty="0" err="1" smtClean="0">
                <a:solidFill>
                  <a:srgbClr val="FF0000"/>
                </a:solidFill>
              </a:rPr>
              <a:t>oracle.jdbc.driver.OracleDriver</a:t>
            </a:r>
            <a:r>
              <a:rPr lang="en-IN" dirty="0" smtClean="0">
                <a:solidFill>
                  <a:srgbClr val="FF0000"/>
                </a:solidFill>
              </a:rPr>
              <a:t>");  </a:t>
            </a:r>
          </a:p>
          <a:p>
            <a:pPr marL="514350" indent="-514350">
              <a:buNone/>
            </a:pPr>
            <a:r>
              <a:rPr lang="en-IN" dirty="0" smtClean="0">
                <a:solidFill>
                  <a:srgbClr val="FF0000"/>
                </a:solidFill>
              </a:rPr>
              <a:t>  </a:t>
            </a:r>
          </a:p>
          <a:p>
            <a:pPr marL="514350" indent="-514350">
              <a:buNone/>
            </a:pPr>
            <a:r>
              <a:rPr lang="en-IN" dirty="0" smtClean="0">
                <a:solidFill>
                  <a:srgbClr val="FF0000"/>
                </a:solidFill>
              </a:rPr>
              <a:t>2.//step2 create  the connection object  </a:t>
            </a:r>
          </a:p>
          <a:p>
            <a:pPr marL="514350" indent="-514350">
              <a:buNone/>
            </a:pPr>
            <a:r>
              <a:rPr lang="en-IN" dirty="0" smtClean="0">
                <a:solidFill>
                  <a:srgbClr val="FF0000"/>
                </a:solidFill>
              </a:rPr>
              <a:t>Connection con=</a:t>
            </a:r>
            <a:r>
              <a:rPr lang="en-IN" dirty="0" err="1" smtClean="0">
                <a:solidFill>
                  <a:srgbClr val="FF0000"/>
                </a:solidFill>
              </a:rPr>
              <a:t>DriverManager.getConnection</a:t>
            </a:r>
            <a:r>
              <a:rPr lang="en-IN" dirty="0" smtClean="0">
                <a:solidFill>
                  <a:srgbClr val="FF0000"/>
                </a:solidFill>
              </a:rPr>
              <a:t>(  </a:t>
            </a:r>
          </a:p>
          <a:p>
            <a:pPr marL="514350" indent="-514350">
              <a:buNone/>
            </a:pPr>
            <a:r>
              <a:rPr lang="en-IN" dirty="0" smtClean="0">
                <a:solidFill>
                  <a:srgbClr val="FF0000"/>
                </a:solidFill>
              </a:rPr>
              <a:t>"</a:t>
            </a:r>
            <a:r>
              <a:rPr lang="en-IN" dirty="0" err="1" smtClean="0">
                <a:solidFill>
                  <a:srgbClr val="FF0000"/>
                </a:solidFill>
              </a:rPr>
              <a:t>jdbc:oracle:thin</a:t>
            </a:r>
            <a:r>
              <a:rPr lang="en-IN" dirty="0" smtClean="0">
                <a:solidFill>
                  <a:srgbClr val="FF0000"/>
                </a:solidFill>
              </a:rPr>
              <a:t>:@localhost:1521:xe","system","oracle");  </a:t>
            </a:r>
          </a:p>
          <a:p>
            <a:endParaRPr lang="en-IN" dirty="0"/>
          </a:p>
        </p:txBody>
      </p:sp>
    </p:spTree>
  </p:cSld>
  <p:clrMapOvr>
    <a:masterClrMapping/>
  </p:clrMapOvr>
  <p:transition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1963" y="165100"/>
            <a:ext cx="8229600" cy="596900"/>
          </a:xfrm>
        </p:spPr>
        <p:txBody>
          <a:bodyPr>
            <a:normAutofit fontScale="90000"/>
          </a:bodyPr>
          <a:lstStyle/>
          <a:p>
            <a:pPr eaLnBrk="1" hangingPunct="1"/>
            <a:r>
              <a:rPr lang="en-US" altLang="zh-TW" sz="3400" smtClean="0">
                <a:ea typeface="新細明體" pitchFamily="18" charset="-120"/>
              </a:rPr>
              <a:t>Logical Operators</a:t>
            </a:r>
          </a:p>
        </p:txBody>
      </p:sp>
      <p:sp>
        <p:nvSpPr>
          <p:cNvPr id="28675" name="Rectangle 3"/>
          <p:cNvSpPr>
            <a:spLocks noGrp="1" noChangeArrowheads="1"/>
          </p:cNvSpPr>
          <p:nvPr>
            <p:ph type="body" idx="1"/>
          </p:nvPr>
        </p:nvSpPr>
        <p:spPr>
          <a:xfrm>
            <a:off x="269875" y="838200"/>
            <a:ext cx="8526463" cy="5715000"/>
          </a:xfrm>
        </p:spPr>
        <p:txBody>
          <a:bodyPr>
            <a:normAutofit fontScale="92500"/>
          </a:bodyPr>
          <a:lstStyle/>
          <a:p>
            <a:pPr eaLnBrk="1" hangingPunct="1">
              <a:lnSpc>
                <a:spcPct val="90000"/>
              </a:lnSpc>
            </a:pPr>
            <a:r>
              <a:rPr lang="en-US" altLang="zh-TW" b="1" smtClean="0">
                <a:solidFill>
                  <a:srgbClr val="0000FF"/>
                </a:solidFill>
                <a:latin typeface="Courier New" pitchFamily="49" charset="0"/>
                <a:ea typeface="新細明體" pitchFamily="18" charset="-120"/>
              </a:rPr>
              <a:t>!</a:t>
            </a:r>
            <a:r>
              <a:rPr lang="en-US" altLang="zh-TW" smtClean="0">
                <a:ea typeface="新細明體" pitchFamily="18" charset="-120"/>
              </a:rPr>
              <a:t> – Logical NOT</a:t>
            </a:r>
          </a:p>
          <a:p>
            <a:pPr lvl="1" eaLnBrk="1" hangingPunct="1">
              <a:lnSpc>
                <a:spcPct val="90000"/>
              </a:lnSpc>
              <a:buFont typeface="Wingdings" pitchFamily="2" charset="2"/>
              <a:buNone/>
            </a:pPr>
            <a:endParaRPr lang="en-US" altLang="zh-TW" sz="1600" smtClean="0">
              <a:ea typeface="新細明體" pitchFamily="18" charset="-120"/>
            </a:endParaRPr>
          </a:p>
          <a:p>
            <a:pPr eaLnBrk="1" hangingPunct="1">
              <a:lnSpc>
                <a:spcPct val="90000"/>
              </a:lnSpc>
            </a:pPr>
            <a:r>
              <a:rPr lang="en-US" altLang="zh-TW" b="1" smtClean="0">
                <a:solidFill>
                  <a:srgbClr val="0000FF"/>
                </a:solidFill>
                <a:latin typeface="Courier New" pitchFamily="49" charset="0"/>
                <a:ea typeface="新細明體" pitchFamily="18" charset="-120"/>
              </a:rPr>
              <a:t>&amp;&amp;</a:t>
            </a:r>
            <a:r>
              <a:rPr lang="en-US" altLang="zh-TW" smtClean="0">
                <a:ea typeface="新細明體" pitchFamily="18" charset="-120"/>
              </a:rPr>
              <a:t> – Logical AND</a:t>
            </a:r>
          </a:p>
          <a:p>
            <a:pPr lvl="1" eaLnBrk="1" hangingPunct="1">
              <a:lnSpc>
                <a:spcPct val="90000"/>
              </a:lnSpc>
            </a:pPr>
            <a:r>
              <a:rPr lang="en-US" altLang="zh-TW" b="1" smtClean="0">
                <a:latin typeface="Courier New" pitchFamily="49" charset="0"/>
                <a:ea typeface="新細明體" pitchFamily="18" charset="-120"/>
              </a:rPr>
              <a:t>OP1 &amp;&amp; OP2</a:t>
            </a:r>
          </a:p>
          <a:p>
            <a:pPr lvl="1" eaLnBrk="1" hangingPunct="1">
              <a:lnSpc>
                <a:spcPct val="90000"/>
              </a:lnSpc>
            </a:pPr>
            <a:r>
              <a:rPr lang="en-US" altLang="zh-TW" smtClean="0">
                <a:ea typeface="新細明體" pitchFamily="18" charset="-120"/>
              </a:rPr>
              <a:t>If OP1 is true, expression evaluates to the value of OP2.</a:t>
            </a:r>
          </a:p>
          <a:p>
            <a:pPr lvl="1" eaLnBrk="1" hangingPunct="1">
              <a:lnSpc>
                <a:spcPct val="90000"/>
              </a:lnSpc>
              <a:buFont typeface="Wingdings" pitchFamily="2" charset="2"/>
              <a:buNone/>
            </a:pPr>
            <a:r>
              <a:rPr lang="en-US" altLang="zh-TW" smtClean="0">
                <a:ea typeface="新細明體" pitchFamily="18" charset="-120"/>
              </a:rPr>
              <a:t>	Otherwise the expression evaluates to the value of OP1.</a:t>
            </a:r>
          </a:p>
          <a:p>
            <a:pPr lvl="1" eaLnBrk="1" hangingPunct="1">
              <a:lnSpc>
                <a:spcPct val="90000"/>
              </a:lnSpc>
            </a:pPr>
            <a:r>
              <a:rPr lang="en-US" altLang="zh-TW" smtClean="0">
                <a:ea typeface="新細明體" pitchFamily="18" charset="-120"/>
              </a:rPr>
              <a:t>Results may not be a boolean value.</a:t>
            </a:r>
          </a:p>
          <a:p>
            <a:pPr lvl="1" eaLnBrk="1" hangingPunct="1">
              <a:lnSpc>
                <a:spcPct val="90000"/>
              </a:lnSpc>
              <a:buFont typeface="Wingdings" pitchFamily="2" charset="2"/>
              <a:buNone/>
            </a:pPr>
            <a:endParaRPr lang="en-US" altLang="zh-TW" smtClean="0">
              <a:ea typeface="新細明體" pitchFamily="18" charset="-120"/>
            </a:endParaRPr>
          </a:p>
          <a:p>
            <a:pPr eaLnBrk="1" hangingPunct="1">
              <a:lnSpc>
                <a:spcPct val="90000"/>
              </a:lnSpc>
            </a:pPr>
            <a:r>
              <a:rPr lang="en-US" altLang="zh-TW" b="1" smtClean="0">
                <a:solidFill>
                  <a:srgbClr val="0000FF"/>
                </a:solidFill>
                <a:latin typeface="Courier New" pitchFamily="49" charset="0"/>
                <a:ea typeface="新細明體" pitchFamily="18" charset="-120"/>
              </a:rPr>
              <a:t>||</a:t>
            </a:r>
            <a:r>
              <a:rPr lang="en-US" altLang="zh-TW" smtClean="0">
                <a:ea typeface="新細明體" pitchFamily="18" charset="-120"/>
              </a:rPr>
              <a:t> – Logical OR</a:t>
            </a:r>
          </a:p>
          <a:p>
            <a:pPr lvl="1" eaLnBrk="1" hangingPunct="1">
              <a:lnSpc>
                <a:spcPct val="90000"/>
              </a:lnSpc>
            </a:pPr>
            <a:r>
              <a:rPr lang="en-US" altLang="zh-TW" b="1" smtClean="0">
                <a:latin typeface="Courier New" pitchFamily="49" charset="0"/>
                <a:ea typeface="新細明體" pitchFamily="18" charset="-120"/>
              </a:rPr>
              <a:t>OP1 || OP2</a:t>
            </a:r>
          </a:p>
          <a:p>
            <a:pPr lvl="1" eaLnBrk="1" hangingPunct="1">
              <a:lnSpc>
                <a:spcPct val="90000"/>
              </a:lnSpc>
            </a:pPr>
            <a:r>
              <a:rPr lang="en-US" altLang="zh-TW" smtClean="0">
                <a:ea typeface="新細明體" pitchFamily="18" charset="-120"/>
              </a:rPr>
              <a:t>If OP1 is true, expression evaluates to the value of OP1. Otherwise the expression evaluates to the value of OP2.</a:t>
            </a:r>
          </a:p>
          <a:p>
            <a:pPr eaLnBrk="1" hangingPunct="1">
              <a:lnSpc>
                <a:spcPct val="90000"/>
              </a:lnSpc>
            </a:pPr>
            <a:endParaRPr lang="en-US" altLang="zh-TW" sz="1800" smtClean="0">
              <a:ea typeface="新細明體" pitchFamily="18" charset="-12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normAutofit fontScale="77500" lnSpcReduction="20000"/>
          </a:bodyPr>
          <a:lstStyle/>
          <a:p>
            <a:pPr marL="514350" indent="-514350">
              <a:buNone/>
            </a:pPr>
            <a:r>
              <a:rPr lang="en-IN" dirty="0" smtClean="0">
                <a:solidFill>
                  <a:srgbClr val="FF0000"/>
                </a:solidFill>
              </a:rPr>
              <a:t>3.//step3 create the statement object  </a:t>
            </a:r>
          </a:p>
          <a:p>
            <a:pPr marL="514350" indent="-514350">
              <a:buNone/>
            </a:pPr>
            <a:r>
              <a:rPr lang="en-IN" dirty="0" smtClean="0">
                <a:solidFill>
                  <a:srgbClr val="FF0000"/>
                </a:solidFill>
              </a:rPr>
              <a:t>Statement stmt=</a:t>
            </a:r>
            <a:r>
              <a:rPr lang="en-IN" dirty="0" err="1" smtClean="0">
                <a:solidFill>
                  <a:srgbClr val="FF0000"/>
                </a:solidFill>
              </a:rPr>
              <a:t>con.createStatement</a:t>
            </a:r>
            <a:r>
              <a:rPr lang="en-IN" dirty="0" smtClean="0">
                <a:solidFill>
                  <a:srgbClr val="FF0000"/>
                </a:solidFill>
              </a:rPr>
              <a:t>();  </a:t>
            </a:r>
          </a:p>
          <a:p>
            <a:pPr marL="514350" indent="-514350">
              <a:buNone/>
            </a:pPr>
            <a:r>
              <a:rPr lang="en-IN" dirty="0" smtClean="0">
                <a:solidFill>
                  <a:srgbClr val="FF0000"/>
                </a:solidFill>
              </a:rPr>
              <a:t>  </a:t>
            </a:r>
          </a:p>
          <a:p>
            <a:pPr marL="514350" indent="-514350">
              <a:buNone/>
            </a:pPr>
            <a:r>
              <a:rPr lang="en-IN" dirty="0" smtClean="0">
                <a:solidFill>
                  <a:srgbClr val="FF0000"/>
                </a:solidFill>
              </a:rPr>
              <a:t>4.//step4 execute query  </a:t>
            </a:r>
          </a:p>
          <a:p>
            <a:pPr marL="514350" indent="-514350">
              <a:buNone/>
            </a:pPr>
            <a:r>
              <a:rPr lang="en-IN" dirty="0" err="1" smtClean="0">
                <a:solidFill>
                  <a:srgbClr val="FF0000"/>
                </a:solidFill>
              </a:rPr>
              <a:t>ResultSet</a:t>
            </a:r>
            <a:r>
              <a:rPr lang="en-IN" dirty="0" smtClean="0">
                <a:solidFill>
                  <a:srgbClr val="FF0000"/>
                </a:solidFill>
              </a:rPr>
              <a:t> </a:t>
            </a:r>
            <a:r>
              <a:rPr lang="en-IN" dirty="0" err="1" smtClean="0">
                <a:solidFill>
                  <a:srgbClr val="FF0000"/>
                </a:solidFill>
              </a:rPr>
              <a:t>rs</a:t>
            </a:r>
            <a:r>
              <a:rPr lang="en-IN" dirty="0" smtClean="0">
                <a:solidFill>
                  <a:srgbClr val="FF0000"/>
                </a:solidFill>
              </a:rPr>
              <a:t>=</a:t>
            </a:r>
            <a:r>
              <a:rPr lang="en-IN" dirty="0" err="1" smtClean="0">
                <a:solidFill>
                  <a:srgbClr val="FF0000"/>
                </a:solidFill>
              </a:rPr>
              <a:t>stmt.executeQuery</a:t>
            </a:r>
            <a:r>
              <a:rPr lang="en-IN" dirty="0" smtClean="0">
                <a:solidFill>
                  <a:srgbClr val="FF0000"/>
                </a:solidFill>
              </a:rPr>
              <a:t>("select * from </a:t>
            </a:r>
            <a:r>
              <a:rPr lang="en-IN" dirty="0" err="1" smtClean="0">
                <a:solidFill>
                  <a:srgbClr val="FF0000"/>
                </a:solidFill>
              </a:rPr>
              <a:t>emp</a:t>
            </a:r>
            <a:r>
              <a:rPr lang="en-IN" dirty="0" smtClean="0">
                <a:solidFill>
                  <a:srgbClr val="FF0000"/>
                </a:solidFill>
              </a:rPr>
              <a:t>");  </a:t>
            </a:r>
          </a:p>
          <a:p>
            <a:pPr marL="514350" indent="-514350">
              <a:buNone/>
            </a:pPr>
            <a:r>
              <a:rPr lang="en-IN" b="1" dirty="0" smtClean="0">
                <a:solidFill>
                  <a:srgbClr val="FF0000"/>
                </a:solidFill>
              </a:rPr>
              <a:t>while</a:t>
            </a:r>
            <a:r>
              <a:rPr lang="en-IN" dirty="0" smtClean="0">
                <a:solidFill>
                  <a:srgbClr val="FF0000"/>
                </a:solidFill>
              </a:rPr>
              <a:t>(</a:t>
            </a:r>
            <a:r>
              <a:rPr lang="en-IN" dirty="0" err="1" smtClean="0">
                <a:solidFill>
                  <a:srgbClr val="FF0000"/>
                </a:solidFill>
              </a:rPr>
              <a:t>rs.next</a:t>
            </a:r>
            <a:r>
              <a:rPr lang="en-IN" dirty="0" smtClean="0">
                <a:solidFill>
                  <a:srgbClr val="FF0000"/>
                </a:solidFill>
              </a:rPr>
              <a:t>())  </a:t>
            </a:r>
          </a:p>
          <a:p>
            <a:pPr marL="514350" indent="-514350">
              <a:buNone/>
            </a:pPr>
            <a:r>
              <a:rPr lang="en-IN" dirty="0" err="1" smtClean="0">
                <a:solidFill>
                  <a:srgbClr val="FF0000"/>
                </a:solidFill>
              </a:rPr>
              <a:t>System.out.println</a:t>
            </a:r>
            <a:r>
              <a:rPr lang="en-IN" dirty="0" smtClean="0">
                <a:solidFill>
                  <a:srgbClr val="FF0000"/>
                </a:solidFill>
              </a:rPr>
              <a:t>(</a:t>
            </a:r>
            <a:r>
              <a:rPr lang="en-IN" dirty="0" err="1" smtClean="0">
                <a:solidFill>
                  <a:srgbClr val="FF0000"/>
                </a:solidFill>
              </a:rPr>
              <a:t>rs.getInt</a:t>
            </a:r>
            <a:r>
              <a:rPr lang="en-IN" dirty="0" smtClean="0">
                <a:solidFill>
                  <a:srgbClr val="FF0000"/>
                </a:solidFill>
              </a:rPr>
              <a:t>(1)+"  "+</a:t>
            </a:r>
            <a:r>
              <a:rPr lang="en-IN" dirty="0" err="1" smtClean="0">
                <a:solidFill>
                  <a:srgbClr val="FF0000"/>
                </a:solidFill>
              </a:rPr>
              <a:t>rs.getString</a:t>
            </a:r>
            <a:r>
              <a:rPr lang="en-IN" dirty="0" smtClean="0">
                <a:solidFill>
                  <a:srgbClr val="FF0000"/>
                </a:solidFill>
              </a:rPr>
              <a:t>(2)+"  "+</a:t>
            </a:r>
            <a:r>
              <a:rPr lang="en-IN" dirty="0" err="1" smtClean="0">
                <a:solidFill>
                  <a:srgbClr val="FF0000"/>
                </a:solidFill>
              </a:rPr>
              <a:t>rs.getString</a:t>
            </a:r>
            <a:r>
              <a:rPr lang="en-IN" dirty="0" smtClean="0">
                <a:solidFill>
                  <a:srgbClr val="FF0000"/>
                </a:solidFill>
              </a:rPr>
              <a:t>(3));  </a:t>
            </a:r>
          </a:p>
          <a:p>
            <a:pPr marL="514350" indent="-514350">
              <a:buNone/>
            </a:pPr>
            <a:r>
              <a:rPr lang="en-IN" dirty="0" smtClean="0">
                <a:solidFill>
                  <a:srgbClr val="FF0000"/>
                </a:solidFill>
              </a:rPr>
              <a:t>  </a:t>
            </a:r>
          </a:p>
          <a:p>
            <a:pPr marL="514350" indent="-514350">
              <a:buNone/>
            </a:pPr>
            <a:r>
              <a:rPr lang="en-IN" dirty="0" smtClean="0">
                <a:solidFill>
                  <a:srgbClr val="FF0000"/>
                </a:solidFill>
              </a:rPr>
              <a:t>5.//step5 close the connection object  </a:t>
            </a:r>
          </a:p>
          <a:p>
            <a:pPr marL="514350" indent="-514350">
              <a:buNone/>
            </a:pPr>
            <a:r>
              <a:rPr lang="en-IN" dirty="0" err="1" smtClean="0">
                <a:solidFill>
                  <a:srgbClr val="FF0000"/>
                </a:solidFill>
              </a:rPr>
              <a:t>con.close</a:t>
            </a:r>
            <a:r>
              <a:rPr lang="en-IN" dirty="0" smtClean="0">
                <a:solidFill>
                  <a:srgbClr val="FF0000"/>
                </a:solidFill>
              </a:rPr>
              <a:t>();  </a:t>
            </a:r>
          </a:p>
          <a:p>
            <a:pPr marL="514350" indent="-514350">
              <a:buNone/>
            </a:pPr>
            <a:r>
              <a:rPr lang="en-IN" dirty="0" smtClean="0">
                <a:solidFill>
                  <a:srgbClr val="FF0000"/>
                </a:solidFill>
              </a:rPr>
              <a:t> }</a:t>
            </a:r>
          </a:p>
          <a:p>
            <a:pPr marL="514350" indent="-514350">
              <a:buNone/>
            </a:pPr>
            <a:r>
              <a:rPr lang="en-IN" b="1" dirty="0" smtClean="0">
                <a:solidFill>
                  <a:srgbClr val="FF0000"/>
                </a:solidFill>
              </a:rPr>
              <a:t>catch</a:t>
            </a:r>
            <a:r>
              <a:rPr lang="en-IN" dirty="0" smtClean="0">
                <a:solidFill>
                  <a:srgbClr val="FF0000"/>
                </a:solidFill>
              </a:rPr>
              <a:t>(Exception e){ </a:t>
            </a:r>
            <a:r>
              <a:rPr lang="en-IN" dirty="0" err="1" smtClean="0">
                <a:solidFill>
                  <a:srgbClr val="FF0000"/>
                </a:solidFill>
              </a:rPr>
              <a:t>System.out.println</a:t>
            </a:r>
            <a:r>
              <a:rPr lang="en-IN" dirty="0" smtClean="0">
                <a:solidFill>
                  <a:srgbClr val="FF0000"/>
                </a:solidFill>
              </a:rPr>
              <a:t>(e);}  </a:t>
            </a:r>
          </a:p>
          <a:p>
            <a:pPr marL="514350" indent="-514350">
              <a:buNone/>
            </a:pPr>
            <a:r>
              <a:rPr lang="en-IN" dirty="0" smtClean="0">
                <a:solidFill>
                  <a:srgbClr val="FF0000"/>
                </a:solidFill>
              </a:rPr>
              <a:t> </a:t>
            </a:r>
          </a:p>
          <a:p>
            <a:pPr marL="514350" indent="-514350">
              <a:buNone/>
            </a:pPr>
            <a:r>
              <a:rPr lang="en-IN" dirty="0" smtClean="0">
                <a:solidFill>
                  <a:srgbClr val="FF0000"/>
                </a:solidFill>
              </a:rPr>
              <a:t>}  </a:t>
            </a:r>
          </a:p>
          <a:p>
            <a:pPr marL="514350" indent="-514350">
              <a:buNone/>
            </a:pPr>
            <a:r>
              <a:rPr lang="en-IN" dirty="0" smtClean="0">
                <a:solidFill>
                  <a:srgbClr val="FF0000"/>
                </a:solidFill>
              </a:rPr>
              <a:t>}  </a:t>
            </a:r>
          </a:p>
          <a:p>
            <a:endParaRPr lang="en-IN"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553200"/>
          </a:xfrm>
        </p:spPr>
        <p:txBody>
          <a:bodyPr>
            <a:normAutofit fontScale="70000" lnSpcReduction="20000"/>
          </a:bodyPr>
          <a:lstStyle/>
          <a:p>
            <a:r>
              <a:rPr lang="en-IN" dirty="0" smtClean="0"/>
              <a:t>Example to connect to the </a:t>
            </a:r>
            <a:r>
              <a:rPr lang="en-IN" dirty="0" err="1" smtClean="0"/>
              <a:t>mysql</a:t>
            </a:r>
            <a:r>
              <a:rPr lang="en-IN" dirty="0" smtClean="0"/>
              <a:t> database in java</a:t>
            </a:r>
          </a:p>
          <a:p>
            <a:pPr>
              <a:buNone/>
            </a:pPr>
            <a:r>
              <a:rPr lang="en-IN" b="1" dirty="0" smtClean="0"/>
              <a:t>	1.Driver class: </a:t>
            </a:r>
            <a:r>
              <a:rPr lang="en-IN" dirty="0" smtClean="0"/>
              <a:t>The driver class for the </a:t>
            </a:r>
            <a:r>
              <a:rPr lang="en-IN" dirty="0" err="1" smtClean="0"/>
              <a:t>mysql</a:t>
            </a:r>
            <a:r>
              <a:rPr lang="en-IN" dirty="0" smtClean="0"/>
              <a:t> database is </a:t>
            </a:r>
            <a:r>
              <a:rPr lang="en-IN" b="1" dirty="0" err="1" smtClean="0">
                <a:solidFill>
                  <a:srgbClr val="FF0000"/>
                </a:solidFill>
              </a:rPr>
              <a:t>com.mysql.jdbc.Driver</a:t>
            </a:r>
            <a:r>
              <a:rPr lang="en-IN" dirty="0" smtClean="0">
                <a:solidFill>
                  <a:srgbClr val="FF0000"/>
                </a:solidFill>
              </a:rPr>
              <a:t>.</a:t>
            </a:r>
          </a:p>
          <a:p>
            <a:pPr>
              <a:buNone/>
            </a:pPr>
            <a:endParaRPr lang="en-IN" dirty="0" smtClean="0">
              <a:solidFill>
                <a:srgbClr val="FF0000"/>
              </a:solidFill>
            </a:endParaRPr>
          </a:p>
          <a:p>
            <a:pPr>
              <a:buNone/>
            </a:pPr>
            <a:r>
              <a:rPr lang="en-IN" b="1" dirty="0" smtClean="0"/>
              <a:t>	2.Connection URL: </a:t>
            </a:r>
            <a:r>
              <a:rPr lang="en-IN" dirty="0" smtClean="0"/>
              <a:t>The connection URL for the </a:t>
            </a:r>
            <a:r>
              <a:rPr lang="en-IN" dirty="0" err="1" smtClean="0"/>
              <a:t>mysql</a:t>
            </a:r>
            <a:r>
              <a:rPr lang="en-IN" dirty="0" smtClean="0"/>
              <a:t> database is </a:t>
            </a:r>
            <a:r>
              <a:rPr lang="en-IN" b="1" dirty="0" err="1" smtClean="0">
                <a:solidFill>
                  <a:srgbClr val="FF0000"/>
                </a:solidFill>
              </a:rPr>
              <a:t>jdbc:mysql</a:t>
            </a:r>
            <a:r>
              <a:rPr lang="en-IN" b="1" dirty="0" smtClean="0">
                <a:solidFill>
                  <a:srgbClr val="FF0000"/>
                </a:solidFill>
              </a:rPr>
              <a:t>://localhost:3306/</a:t>
            </a:r>
            <a:r>
              <a:rPr lang="en-IN" b="1" dirty="0" err="1" smtClean="0">
                <a:solidFill>
                  <a:srgbClr val="FF0000"/>
                </a:solidFill>
              </a:rPr>
              <a:t>sonoo</a:t>
            </a:r>
            <a:r>
              <a:rPr lang="en-IN" dirty="0" smtClean="0"/>
              <a:t> where </a:t>
            </a:r>
            <a:r>
              <a:rPr lang="en-IN" dirty="0" err="1" smtClean="0"/>
              <a:t>jdbc</a:t>
            </a:r>
            <a:r>
              <a:rPr lang="en-IN" dirty="0" smtClean="0"/>
              <a:t> is the API, </a:t>
            </a:r>
            <a:r>
              <a:rPr lang="en-IN" dirty="0" err="1" smtClean="0"/>
              <a:t>mysql</a:t>
            </a:r>
            <a:r>
              <a:rPr lang="en-IN" dirty="0" smtClean="0"/>
              <a:t> is the database, </a:t>
            </a:r>
            <a:r>
              <a:rPr lang="en-IN" dirty="0" err="1" smtClean="0"/>
              <a:t>localhost</a:t>
            </a:r>
            <a:r>
              <a:rPr lang="en-IN" dirty="0" smtClean="0"/>
              <a:t> is the server name on which </a:t>
            </a:r>
            <a:r>
              <a:rPr lang="en-IN" dirty="0" err="1" smtClean="0"/>
              <a:t>mysql</a:t>
            </a:r>
            <a:r>
              <a:rPr lang="en-IN" dirty="0" smtClean="0"/>
              <a:t> is running, we may also use IP address, 3306 is the port number and </a:t>
            </a:r>
            <a:r>
              <a:rPr lang="en-IN" dirty="0" err="1" smtClean="0"/>
              <a:t>sonoo</a:t>
            </a:r>
            <a:r>
              <a:rPr lang="en-IN" dirty="0" smtClean="0"/>
              <a:t> is the database name. We may use any database, in such case, you need to replace the </a:t>
            </a:r>
            <a:r>
              <a:rPr lang="en-IN" dirty="0" err="1" smtClean="0"/>
              <a:t>sonoo</a:t>
            </a:r>
            <a:r>
              <a:rPr lang="en-IN" dirty="0" smtClean="0"/>
              <a:t> with your database name.</a:t>
            </a:r>
          </a:p>
          <a:p>
            <a:pPr>
              <a:buNone/>
            </a:pPr>
            <a:endParaRPr lang="en-IN" dirty="0" smtClean="0"/>
          </a:p>
          <a:p>
            <a:pPr>
              <a:buNone/>
            </a:pPr>
            <a:r>
              <a:rPr lang="en-IN" b="1" dirty="0" smtClean="0"/>
              <a:t>	3.Username: </a:t>
            </a:r>
            <a:r>
              <a:rPr lang="en-IN" dirty="0" smtClean="0"/>
              <a:t>The default username for the </a:t>
            </a:r>
            <a:r>
              <a:rPr lang="en-IN" dirty="0" err="1" smtClean="0"/>
              <a:t>mysql</a:t>
            </a:r>
            <a:r>
              <a:rPr lang="en-IN" dirty="0" smtClean="0"/>
              <a:t> database is </a:t>
            </a:r>
            <a:r>
              <a:rPr lang="en-IN" b="1" dirty="0" smtClean="0">
                <a:solidFill>
                  <a:srgbClr val="FF0000"/>
                </a:solidFill>
              </a:rPr>
              <a:t>root</a:t>
            </a:r>
            <a:r>
              <a:rPr lang="en-IN" dirty="0" smtClean="0">
                <a:solidFill>
                  <a:srgbClr val="FF0000"/>
                </a:solidFill>
              </a:rPr>
              <a:t>.</a:t>
            </a:r>
          </a:p>
          <a:p>
            <a:pPr>
              <a:buNone/>
            </a:pPr>
            <a:endParaRPr lang="en-IN" dirty="0" smtClean="0">
              <a:solidFill>
                <a:srgbClr val="FF0000"/>
              </a:solidFill>
            </a:endParaRPr>
          </a:p>
          <a:p>
            <a:pPr>
              <a:buNone/>
            </a:pPr>
            <a:r>
              <a:rPr lang="en-IN" b="1" dirty="0" smtClean="0"/>
              <a:t>	4.Password: </a:t>
            </a:r>
            <a:r>
              <a:rPr lang="en-IN" dirty="0" smtClean="0"/>
              <a:t>Password is given by the user at the time of installing the </a:t>
            </a:r>
            <a:r>
              <a:rPr lang="en-IN" dirty="0" err="1" smtClean="0"/>
              <a:t>mysql</a:t>
            </a:r>
            <a:r>
              <a:rPr lang="en-IN" dirty="0" smtClean="0"/>
              <a:t> database. In this example, we are going to use root as the password.</a:t>
            </a:r>
          </a:p>
          <a:p>
            <a:pPr>
              <a:buNone/>
            </a:pPr>
            <a:r>
              <a:rPr lang="en-IN" dirty="0" smtClean="0"/>
              <a:t>	</a:t>
            </a:r>
            <a:r>
              <a:rPr lang="en-IN" dirty="0" smtClean="0">
                <a:solidFill>
                  <a:srgbClr val="FF0000"/>
                </a:solidFill>
              </a:rPr>
              <a:t>Let's first create a table in the </a:t>
            </a:r>
            <a:r>
              <a:rPr lang="en-IN" dirty="0" err="1" smtClean="0">
                <a:solidFill>
                  <a:srgbClr val="FF0000"/>
                </a:solidFill>
              </a:rPr>
              <a:t>mysql</a:t>
            </a:r>
            <a:r>
              <a:rPr lang="en-IN" dirty="0" smtClean="0">
                <a:solidFill>
                  <a:srgbClr val="FF0000"/>
                </a:solidFill>
              </a:rPr>
              <a:t> database, but before creating table, we need to create database first.</a:t>
            </a:r>
          </a:p>
          <a:p>
            <a:pPr>
              <a:buNone/>
            </a:pPr>
            <a:r>
              <a:rPr lang="en-IN" dirty="0" smtClean="0">
                <a:solidFill>
                  <a:srgbClr val="FF0000"/>
                </a:solidFill>
              </a:rPr>
              <a:t>	create database </a:t>
            </a:r>
            <a:r>
              <a:rPr lang="en-IN" dirty="0" err="1" smtClean="0">
                <a:solidFill>
                  <a:srgbClr val="FF0000"/>
                </a:solidFill>
              </a:rPr>
              <a:t>sonoo</a:t>
            </a:r>
            <a:r>
              <a:rPr lang="en-IN" dirty="0" smtClean="0">
                <a:solidFill>
                  <a:srgbClr val="FF0000"/>
                </a:solidFill>
              </a:rPr>
              <a:t>;  </a:t>
            </a:r>
          </a:p>
          <a:p>
            <a:pPr>
              <a:buNone/>
            </a:pPr>
            <a:r>
              <a:rPr lang="en-IN" dirty="0" smtClean="0">
                <a:solidFill>
                  <a:srgbClr val="FF0000"/>
                </a:solidFill>
              </a:rPr>
              <a:t>	use </a:t>
            </a:r>
            <a:r>
              <a:rPr lang="en-IN" dirty="0" err="1" smtClean="0">
                <a:solidFill>
                  <a:srgbClr val="FF0000"/>
                </a:solidFill>
              </a:rPr>
              <a:t>sonoo</a:t>
            </a:r>
            <a:r>
              <a:rPr lang="en-IN" dirty="0" smtClean="0">
                <a:solidFill>
                  <a:srgbClr val="FF0000"/>
                </a:solidFill>
              </a:rPr>
              <a:t>;  </a:t>
            </a:r>
          </a:p>
          <a:p>
            <a:pPr>
              <a:buNone/>
            </a:pPr>
            <a:r>
              <a:rPr lang="en-IN" dirty="0" smtClean="0">
                <a:solidFill>
                  <a:srgbClr val="FF0000"/>
                </a:solidFill>
              </a:rPr>
              <a:t>	create table </a:t>
            </a:r>
            <a:r>
              <a:rPr lang="en-IN" dirty="0" err="1" smtClean="0">
                <a:solidFill>
                  <a:srgbClr val="FF0000"/>
                </a:solidFill>
              </a:rPr>
              <a:t>emp</a:t>
            </a:r>
            <a:r>
              <a:rPr lang="en-IN" dirty="0" smtClean="0">
                <a:solidFill>
                  <a:srgbClr val="FF0000"/>
                </a:solidFill>
              </a:rPr>
              <a:t>(id </a:t>
            </a:r>
            <a:r>
              <a:rPr lang="en-IN" b="1" dirty="0" err="1" smtClean="0">
                <a:solidFill>
                  <a:srgbClr val="FF0000"/>
                </a:solidFill>
              </a:rPr>
              <a:t>int</a:t>
            </a:r>
            <a:r>
              <a:rPr lang="en-IN" dirty="0" smtClean="0">
                <a:solidFill>
                  <a:srgbClr val="FF0000"/>
                </a:solidFill>
              </a:rPr>
              <a:t>(10),name </a:t>
            </a:r>
            <a:r>
              <a:rPr lang="en-IN" dirty="0" err="1" smtClean="0">
                <a:solidFill>
                  <a:srgbClr val="FF0000"/>
                </a:solidFill>
              </a:rPr>
              <a:t>varchar</a:t>
            </a:r>
            <a:r>
              <a:rPr lang="en-IN" dirty="0" smtClean="0">
                <a:solidFill>
                  <a:srgbClr val="FF0000"/>
                </a:solidFill>
              </a:rPr>
              <a:t>(40),age </a:t>
            </a:r>
            <a:r>
              <a:rPr lang="en-IN" b="1" dirty="0" err="1" smtClean="0">
                <a:solidFill>
                  <a:srgbClr val="FF0000"/>
                </a:solidFill>
              </a:rPr>
              <a:t>int</a:t>
            </a:r>
            <a:r>
              <a:rPr lang="en-IN" dirty="0" smtClean="0">
                <a:solidFill>
                  <a:srgbClr val="FF0000"/>
                </a:solidFill>
              </a:rPr>
              <a:t>(3));  </a:t>
            </a:r>
          </a:p>
          <a:p>
            <a:endParaRPr lang="en-IN"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705600"/>
          </a:xfrm>
        </p:spPr>
        <p:txBody>
          <a:bodyPr>
            <a:normAutofit fontScale="70000" lnSpcReduction="20000"/>
          </a:bodyPr>
          <a:lstStyle/>
          <a:p>
            <a:pPr marL="514350" indent="-514350">
              <a:buNone/>
            </a:pPr>
            <a:endParaRPr lang="en-IN" b="1" dirty="0" smtClean="0"/>
          </a:p>
          <a:p>
            <a:pPr marL="514350" indent="-514350">
              <a:buNone/>
            </a:pPr>
            <a:r>
              <a:rPr lang="en-IN" b="1" dirty="0" smtClean="0"/>
              <a:t>import</a:t>
            </a:r>
            <a:r>
              <a:rPr lang="en-IN" dirty="0" smtClean="0"/>
              <a:t> java.sql.*;  </a:t>
            </a:r>
          </a:p>
          <a:p>
            <a:pPr marL="514350" indent="-514350">
              <a:buNone/>
            </a:pPr>
            <a:r>
              <a:rPr lang="en-IN" b="1" dirty="0" smtClean="0"/>
              <a:t>class</a:t>
            </a:r>
            <a:r>
              <a:rPr lang="en-IN" dirty="0" smtClean="0"/>
              <a:t> </a:t>
            </a:r>
            <a:r>
              <a:rPr lang="en-IN" dirty="0" err="1" smtClean="0"/>
              <a:t>MysqlCon</a:t>
            </a:r>
            <a:r>
              <a:rPr lang="en-IN" dirty="0" smtClean="0"/>
              <a:t>{  </a:t>
            </a:r>
          </a:p>
          <a:p>
            <a:pPr marL="514350" indent="-514350">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marL="514350" indent="-514350">
              <a:buNone/>
            </a:pPr>
            <a:r>
              <a:rPr lang="en-IN" b="1" dirty="0" smtClean="0"/>
              <a:t>try</a:t>
            </a:r>
            <a:r>
              <a:rPr lang="en-IN" dirty="0" smtClean="0"/>
              <a:t>{  </a:t>
            </a:r>
          </a:p>
          <a:p>
            <a:pPr marL="514350" indent="-514350">
              <a:buNone/>
            </a:pPr>
            <a:r>
              <a:rPr lang="en-IN" dirty="0" smtClean="0">
                <a:solidFill>
                  <a:srgbClr val="FF0000"/>
                </a:solidFill>
              </a:rPr>
              <a:t>1.Class.forName("</a:t>
            </a:r>
            <a:r>
              <a:rPr lang="en-IN" dirty="0" err="1" smtClean="0">
                <a:solidFill>
                  <a:srgbClr val="FF0000"/>
                </a:solidFill>
              </a:rPr>
              <a:t>com.mysql.jdbc.Driver</a:t>
            </a:r>
            <a:r>
              <a:rPr lang="en-IN" dirty="0" smtClean="0">
                <a:solidFill>
                  <a:srgbClr val="FF0000"/>
                </a:solidFill>
              </a:rPr>
              <a:t>");  </a:t>
            </a:r>
          </a:p>
          <a:p>
            <a:pPr marL="514350" indent="-514350">
              <a:buNone/>
            </a:pPr>
            <a:r>
              <a:rPr lang="en-IN" dirty="0" smtClean="0">
                <a:solidFill>
                  <a:srgbClr val="FF0000"/>
                </a:solidFill>
              </a:rPr>
              <a:t>2.Connection con=</a:t>
            </a:r>
            <a:r>
              <a:rPr lang="en-IN" dirty="0" err="1" smtClean="0">
                <a:solidFill>
                  <a:srgbClr val="FF0000"/>
                </a:solidFill>
              </a:rPr>
              <a:t>DriverManager.getConnection</a:t>
            </a:r>
            <a:r>
              <a:rPr lang="en-IN" dirty="0" smtClean="0">
                <a:solidFill>
                  <a:srgbClr val="FF0000"/>
                </a:solidFill>
              </a:rPr>
              <a:t>(  </a:t>
            </a:r>
          </a:p>
          <a:p>
            <a:pPr marL="514350" indent="-514350">
              <a:buNone/>
            </a:pPr>
            <a:r>
              <a:rPr lang="en-IN" dirty="0" smtClean="0">
                <a:solidFill>
                  <a:srgbClr val="FF0000"/>
                </a:solidFill>
              </a:rPr>
              <a:t>"</a:t>
            </a:r>
            <a:r>
              <a:rPr lang="en-IN" dirty="0" err="1" smtClean="0">
                <a:solidFill>
                  <a:srgbClr val="FF0000"/>
                </a:solidFill>
              </a:rPr>
              <a:t>jdbc:mysql</a:t>
            </a:r>
            <a:r>
              <a:rPr lang="en-IN" dirty="0" smtClean="0">
                <a:solidFill>
                  <a:srgbClr val="FF0000"/>
                </a:solidFill>
              </a:rPr>
              <a:t>://localhost:3306/</a:t>
            </a:r>
            <a:r>
              <a:rPr lang="en-IN" dirty="0" err="1" smtClean="0">
                <a:solidFill>
                  <a:srgbClr val="FF0000"/>
                </a:solidFill>
              </a:rPr>
              <a:t>sonoo","root","root</a:t>
            </a:r>
            <a:r>
              <a:rPr lang="en-IN" dirty="0" smtClean="0">
                <a:solidFill>
                  <a:srgbClr val="FF0000"/>
                </a:solidFill>
              </a:rPr>
              <a:t>");  </a:t>
            </a:r>
          </a:p>
          <a:p>
            <a:pPr marL="514350" indent="-514350">
              <a:buNone/>
            </a:pPr>
            <a:r>
              <a:rPr lang="en-IN" dirty="0" smtClean="0">
                <a:solidFill>
                  <a:srgbClr val="FF0000"/>
                </a:solidFill>
              </a:rPr>
              <a:t>//here </a:t>
            </a:r>
            <a:r>
              <a:rPr lang="en-IN" dirty="0" err="1" smtClean="0">
                <a:solidFill>
                  <a:srgbClr val="FF0000"/>
                </a:solidFill>
              </a:rPr>
              <a:t>sonoo</a:t>
            </a:r>
            <a:r>
              <a:rPr lang="en-IN" dirty="0" smtClean="0">
                <a:solidFill>
                  <a:srgbClr val="FF0000"/>
                </a:solidFill>
              </a:rPr>
              <a:t> is database name, root is username and password  </a:t>
            </a:r>
          </a:p>
          <a:p>
            <a:pPr marL="514350" indent="-514350">
              <a:buNone/>
            </a:pPr>
            <a:r>
              <a:rPr lang="en-IN" dirty="0" smtClean="0">
                <a:solidFill>
                  <a:srgbClr val="FF0000"/>
                </a:solidFill>
              </a:rPr>
              <a:t>3.Statement stmt=</a:t>
            </a:r>
            <a:r>
              <a:rPr lang="en-IN" dirty="0" err="1" smtClean="0">
                <a:solidFill>
                  <a:srgbClr val="FF0000"/>
                </a:solidFill>
              </a:rPr>
              <a:t>con.createStatement</a:t>
            </a:r>
            <a:r>
              <a:rPr lang="en-IN" dirty="0" smtClean="0">
                <a:solidFill>
                  <a:srgbClr val="FF0000"/>
                </a:solidFill>
              </a:rPr>
              <a:t>();  </a:t>
            </a:r>
          </a:p>
          <a:p>
            <a:pPr marL="514350" indent="-514350">
              <a:buNone/>
            </a:pPr>
            <a:r>
              <a:rPr lang="en-IN" dirty="0" smtClean="0">
                <a:solidFill>
                  <a:srgbClr val="FF0000"/>
                </a:solidFill>
              </a:rPr>
              <a:t>4.ResultSet </a:t>
            </a:r>
            <a:r>
              <a:rPr lang="en-IN" dirty="0" err="1" smtClean="0">
                <a:solidFill>
                  <a:srgbClr val="FF0000"/>
                </a:solidFill>
              </a:rPr>
              <a:t>rs</a:t>
            </a:r>
            <a:r>
              <a:rPr lang="en-IN" dirty="0" smtClean="0">
                <a:solidFill>
                  <a:srgbClr val="FF0000"/>
                </a:solidFill>
              </a:rPr>
              <a:t>=</a:t>
            </a:r>
            <a:r>
              <a:rPr lang="en-IN" dirty="0" err="1" smtClean="0">
                <a:solidFill>
                  <a:srgbClr val="FF0000"/>
                </a:solidFill>
              </a:rPr>
              <a:t>stmt.executeQuery</a:t>
            </a:r>
            <a:r>
              <a:rPr lang="en-IN" dirty="0" smtClean="0">
                <a:solidFill>
                  <a:srgbClr val="FF0000"/>
                </a:solidFill>
              </a:rPr>
              <a:t>("select * from </a:t>
            </a:r>
            <a:r>
              <a:rPr lang="en-IN" dirty="0" err="1" smtClean="0">
                <a:solidFill>
                  <a:srgbClr val="FF0000"/>
                </a:solidFill>
              </a:rPr>
              <a:t>emp</a:t>
            </a:r>
            <a:r>
              <a:rPr lang="en-IN" dirty="0" smtClean="0">
                <a:solidFill>
                  <a:srgbClr val="FF0000"/>
                </a:solidFill>
              </a:rPr>
              <a:t>");  </a:t>
            </a:r>
          </a:p>
          <a:p>
            <a:pPr marL="514350" indent="-514350">
              <a:buNone/>
            </a:pPr>
            <a:r>
              <a:rPr lang="en-IN" b="1" dirty="0" smtClean="0">
                <a:solidFill>
                  <a:srgbClr val="FF0000"/>
                </a:solidFill>
              </a:rPr>
              <a:t>while</a:t>
            </a:r>
            <a:r>
              <a:rPr lang="en-IN" dirty="0" smtClean="0">
                <a:solidFill>
                  <a:srgbClr val="FF0000"/>
                </a:solidFill>
              </a:rPr>
              <a:t>(</a:t>
            </a:r>
            <a:r>
              <a:rPr lang="en-IN" dirty="0" err="1" smtClean="0">
                <a:solidFill>
                  <a:srgbClr val="FF0000"/>
                </a:solidFill>
              </a:rPr>
              <a:t>rs.next</a:t>
            </a:r>
            <a:r>
              <a:rPr lang="en-IN" dirty="0" smtClean="0">
                <a:solidFill>
                  <a:srgbClr val="FF0000"/>
                </a:solidFill>
              </a:rPr>
              <a:t>())  </a:t>
            </a:r>
          </a:p>
          <a:p>
            <a:pPr marL="514350" indent="-514350">
              <a:buNone/>
            </a:pPr>
            <a:r>
              <a:rPr lang="en-IN" dirty="0" err="1" smtClean="0">
                <a:solidFill>
                  <a:srgbClr val="FF0000"/>
                </a:solidFill>
              </a:rPr>
              <a:t>System.out.println</a:t>
            </a:r>
            <a:r>
              <a:rPr lang="en-IN" dirty="0" smtClean="0">
                <a:solidFill>
                  <a:srgbClr val="FF0000"/>
                </a:solidFill>
              </a:rPr>
              <a:t>(</a:t>
            </a:r>
            <a:r>
              <a:rPr lang="en-IN" dirty="0" err="1" smtClean="0">
                <a:solidFill>
                  <a:srgbClr val="FF0000"/>
                </a:solidFill>
              </a:rPr>
              <a:t>rs.getInt</a:t>
            </a:r>
            <a:r>
              <a:rPr lang="en-IN" dirty="0" smtClean="0">
                <a:solidFill>
                  <a:srgbClr val="FF0000"/>
                </a:solidFill>
              </a:rPr>
              <a:t>(1)+"  "+</a:t>
            </a:r>
            <a:r>
              <a:rPr lang="en-IN" dirty="0" err="1" smtClean="0">
                <a:solidFill>
                  <a:srgbClr val="FF0000"/>
                </a:solidFill>
              </a:rPr>
              <a:t>rs.getString</a:t>
            </a:r>
            <a:r>
              <a:rPr lang="en-IN" dirty="0" smtClean="0">
                <a:solidFill>
                  <a:srgbClr val="FF0000"/>
                </a:solidFill>
              </a:rPr>
              <a:t>(2)+"  "+</a:t>
            </a:r>
            <a:r>
              <a:rPr lang="en-IN" dirty="0" err="1" smtClean="0">
                <a:solidFill>
                  <a:srgbClr val="FF0000"/>
                </a:solidFill>
              </a:rPr>
              <a:t>rs.getString</a:t>
            </a:r>
            <a:r>
              <a:rPr lang="en-IN" dirty="0" smtClean="0">
                <a:solidFill>
                  <a:srgbClr val="FF0000"/>
                </a:solidFill>
              </a:rPr>
              <a:t>(3));  </a:t>
            </a:r>
          </a:p>
          <a:p>
            <a:pPr marL="514350" indent="-514350">
              <a:buNone/>
            </a:pPr>
            <a:r>
              <a:rPr lang="en-IN" dirty="0" smtClean="0">
                <a:solidFill>
                  <a:srgbClr val="FF0000"/>
                </a:solidFill>
              </a:rPr>
              <a:t>5.con.close();  </a:t>
            </a:r>
          </a:p>
          <a:p>
            <a:pPr marL="514350" indent="-514350">
              <a:buNone/>
            </a:pPr>
            <a:r>
              <a:rPr lang="en-IN" dirty="0" smtClean="0"/>
              <a:t>}</a:t>
            </a:r>
            <a:r>
              <a:rPr lang="en-IN" b="1" dirty="0" smtClean="0"/>
              <a:t>catch</a:t>
            </a:r>
            <a:r>
              <a:rPr lang="en-IN" dirty="0" smtClean="0"/>
              <a:t>(Exception e){ </a:t>
            </a:r>
            <a:r>
              <a:rPr lang="en-IN" dirty="0" err="1" smtClean="0"/>
              <a:t>System.out.println</a:t>
            </a:r>
            <a:r>
              <a:rPr lang="en-IN" dirty="0" smtClean="0"/>
              <a:t>(e);}  </a:t>
            </a:r>
          </a:p>
          <a:p>
            <a:pPr marL="514350" indent="-514350">
              <a:buNone/>
            </a:pPr>
            <a:r>
              <a:rPr lang="en-IN" dirty="0" smtClean="0"/>
              <a:t>}  </a:t>
            </a:r>
          </a:p>
          <a:p>
            <a:pPr marL="514350" indent="-514350">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C761A1A-1BF5-45DE-827E-ED195733EC1E}" type="slidenum">
              <a:rPr lang="en-US"/>
              <a:pPr>
                <a:defRPr/>
              </a:pPr>
              <a:t>223</a:t>
            </a:fld>
            <a:endParaRPr lang="en-US"/>
          </a:p>
        </p:txBody>
      </p:sp>
      <p:sp>
        <p:nvSpPr>
          <p:cNvPr id="19457" name="Rectangle 1"/>
          <p:cNvSpPr>
            <a:spLocks noChangeArrowheads="1"/>
          </p:cNvSpPr>
          <p:nvPr/>
        </p:nvSpPr>
        <p:spPr bwMode="auto">
          <a:xfrm>
            <a:off x="152400" y="401638"/>
            <a:ext cx="8839200" cy="4246562"/>
          </a:xfrm>
          <a:prstGeom prst="rect">
            <a:avLst/>
          </a:prstGeom>
          <a:noFill/>
          <a:ln w="9525">
            <a:noFill/>
            <a:miter lim="800000"/>
            <a:headEnd/>
            <a:tailEnd/>
          </a:ln>
          <a:effectLst/>
        </p:spPr>
        <p:txBody>
          <a:bodyPr anchor="ctr">
            <a:spAutoFit/>
          </a:bodyPr>
          <a:lstStyle/>
          <a:p>
            <a:pPr algn="ctr">
              <a:tabLst>
                <a:tab pos="457200" algn="l"/>
              </a:tabLst>
              <a:defRPr/>
            </a:pPr>
            <a:r>
              <a:rPr lang="en-US" sz="2400" b="1" dirty="0">
                <a:solidFill>
                  <a:srgbClr val="0070C0"/>
                </a:solidFill>
                <a:latin typeface="Verdana" pitchFamily="34" charset="0"/>
                <a:ea typeface="Verdana" pitchFamily="34" charset="0"/>
                <a:cs typeface="Verdana" pitchFamily="34" charset="0"/>
              </a:rPr>
              <a:t>Database Drivers</a:t>
            </a:r>
          </a:p>
          <a:p>
            <a:pPr algn="ctr">
              <a:tabLst>
                <a:tab pos="457200" algn="l"/>
              </a:tabLst>
              <a:defRPr/>
            </a:pPr>
            <a:endParaRPr lang="en-US" sz="2400" dirty="0">
              <a:solidFill>
                <a:srgbClr val="0070C0"/>
              </a:solidFill>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JDBC drivers implement the defined interfaces in the JDBC API for interacting with your database server.</a:t>
            </a:r>
          </a:p>
          <a:p>
            <a:pPr marL="457200" indent="-457200" algn="just" eaLnBrk="0" hangingPunct="0">
              <a:buFont typeface="Arial" pitchFamily="34" charset="0"/>
              <a:buChar char="•"/>
              <a:tabLst>
                <a:tab pos="457200" algn="l"/>
              </a:tabLst>
              <a:defRPr/>
            </a:pPr>
            <a:endParaRPr lang="en-US" sz="11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For example, using JDBC drivers enable you to open database connections and to interact with it by sending SQL or database commands then receiving results with Java.</a:t>
            </a:r>
          </a:p>
          <a:p>
            <a:pPr marL="457200" indent="-457200" algn="just" eaLnBrk="0" hangingPunct="0">
              <a:buFont typeface="Arial" pitchFamily="34" charset="0"/>
              <a:buChar char="•"/>
              <a:tabLst>
                <a:tab pos="457200" algn="l"/>
              </a:tabLst>
              <a:defRPr/>
            </a:pPr>
            <a:endParaRPr lang="en-US" sz="11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The </a:t>
            </a:r>
            <a:r>
              <a:rPr lang="en-US" sz="2000" i="1" dirty="0">
                <a:latin typeface="Verdana" pitchFamily="34" charset="0"/>
                <a:ea typeface="Verdana" pitchFamily="34" charset="0"/>
                <a:cs typeface="Verdana" pitchFamily="34" charset="0"/>
              </a:rPr>
              <a:t>Java.sql</a:t>
            </a:r>
            <a:r>
              <a:rPr lang="en-US" sz="2000" dirty="0">
                <a:latin typeface="Verdana" pitchFamily="34" charset="0"/>
                <a:ea typeface="Verdana" pitchFamily="34" charset="0"/>
                <a:cs typeface="Verdana" pitchFamily="34" charset="0"/>
              </a:rPr>
              <a:t> package that ships with JDK contains various classes with their behaviors defined and their actual implementations are done in third-party drivers. Third party vendors implement the </a:t>
            </a:r>
            <a:r>
              <a:rPr lang="en-US" sz="2000" i="1" dirty="0" err="1">
                <a:latin typeface="Verdana" pitchFamily="34" charset="0"/>
                <a:ea typeface="Verdana" pitchFamily="34" charset="0"/>
                <a:cs typeface="Verdana" pitchFamily="34" charset="0"/>
              </a:rPr>
              <a:t>java.sql.Driver</a:t>
            </a:r>
            <a:r>
              <a:rPr lang="en-US" sz="2000" dirty="0">
                <a:latin typeface="Verdana" pitchFamily="34" charset="0"/>
                <a:ea typeface="Verdana" pitchFamily="34" charset="0"/>
                <a:cs typeface="Verdana" pitchFamily="34" charset="0"/>
              </a:rPr>
              <a:t> interface in their database driver.</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D8C1AB-59CA-48ED-A2A2-BDB6E950C9EF}" type="slidenum">
              <a:rPr lang="en-US"/>
              <a:pPr>
                <a:defRPr/>
              </a:pPr>
              <a:t>224</a:t>
            </a:fld>
            <a:endParaRPr lang="en-US"/>
          </a:p>
        </p:txBody>
      </p:sp>
      <p:sp>
        <p:nvSpPr>
          <p:cNvPr id="10243"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
        <p:nvSpPr>
          <p:cNvPr id="21505" name="Rectangle 1"/>
          <p:cNvSpPr>
            <a:spLocks noChangeArrowheads="1"/>
          </p:cNvSpPr>
          <p:nvPr/>
        </p:nvSpPr>
        <p:spPr bwMode="auto">
          <a:xfrm>
            <a:off x="152400" y="152400"/>
            <a:ext cx="8839200" cy="6556375"/>
          </a:xfrm>
          <a:prstGeom prst="rect">
            <a:avLst/>
          </a:prstGeom>
          <a:noFill/>
          <a:ln w="9525">
            <a:noFill/>
            <a:miter lim="800000"/>
            <a:headEnd/>
            <a:tailEnd/>
          </a:ln>
          <a:effectLst/>
        </p:spPr>
        <p:txBody>
          <a:bodyPr anchor="ctr">
            <a:spAutoFit/>
          </a:bodyPr>
          <a:lstStyle/>
          <a:p>
            <a:pPr algn="just">
              <a:tabLst>
                <a:tab pos="457200" algn="l"/>
              </a:tabLst>
              <a:defRPr/>
            </a:pPr>
            <a:r>
              <a:rPr lang="en-US" sz="2000" b="1" dirty="0">
                <a:latin typeface="Verdana" pitchFamily="34" charset="0"/>
                <a:ea typeface="Verdana" pitchFamily="34" charset="0"/>
                <a:cs typeface="Verdana" pitchFamily="34" charset="0"/>
              </a:rPr>
              <a:t>JDBC Drivers Types</a:t>
            </a:r>
            <a:endParaRPr lang="en-US" sz="2000" dirty="0">
              <a:latin typeface="Verdana" pitchFamily="34" charset="0"/>
              <a:ea typeface="Verdana" pitchFamily="34" charset="0"/>
              <a:cs typeface="Verdana" pitchFamily="34" charset="0"/>
            </a:endParaRPr>
          </a:p>
          <a:p>
            <a:pPr algn="just" eaLnBrk="0" hangingPunct="0">
              <a:tabLst>
                <a:tab pos="457200" algn="l"/>
              </a:tabLst>
              <a:defRPr/>
            </a:pPr>
            <a:endParaRPr lang="en-US" sz="2000" dirty="0">
              <a:latin typeface="Verdana" pitchFamily="34" charset="0"/>
              <a:ea typeface="Verdana" pitchFamily="34" charset="0"/>
              <a:cs typeface="Verdana" pitchFamily="34" charset="0"/>
            </a:endParaRPr>
          </a:p>
          <a:p>
            <a:pPr algn="just" eaLnBrk="0" hangingPunct="0">
              <a:tabLst>
                <a:tab pos="457200" algn="l"/>
              </a:tabLst>
              <a:defRPr/>
            </a:pPr>
            <a:r>
              <a:rPr lang="en-US" sz="2000" dirty="0">
                <a:latin typeface="Verdana" pitchFamily="34" charset="0"/>
                <a:ea typeface="Verdana" pitchFamily="34" charset="0"/>
                <a:cs typeface="Verdana" pitchFamily="34" charset="0"/>
              </a:rPr>
              <a:t>JDBC driver implementations vary because of the wide variety of operating systems and hardware platforms in which Java operates. Sun has divided the implementation types into four categories, Types 1, 2, 3, and 4, which is explained below:</a:t>
            </a:r>
          </a:p>
          <a:p>
            <a:pPr algn="just" eaLnBrk="0" hangingPunct="0">
              <a:tabLst>
                <a:tab pos="457200" algn="l"/>
              </a:tabLst>
              <a:defRPr/>
            </a:pPr>
            <a:endParaRPr lang="en-US" sz="2000" dirty="0">
              <a:latin typeface="Verdana" pitchFamily="34" charset="0"/>
              <a:ea typeface="Verdana" pitchFamily="34" charset="0"/>
              <a:cs typeface="Verdana" pitchFamily="34" charset="0"/>
            </a:endParaRPr>
          </a:p>
          <a:p>
            <a:pPr algn="just" fontAlgn="auto">
              <a:spcBef>
                <a:spcPts val="0"/>
              </a:spcBef>
              <a:spcAft>
                <a:spcPts val="0"/>
              </a:spcAft>
              <a:defRPr/>
            </a:pPr>
            <a:r>
              <a:rPr lang="en-US" sz="2000" b="1" dirty="0">
                <a:latin typeface="Verdana" pitchFamily="34" charset="0"/>
                <a:ea typeface="Verdana" pitchFamily="34" charset="0"/>
                <a:cs typeface="Verdana" pitchFamily="34" charset="0"/>
              </a:rPr>
              <a:t> Type 1: JDBC-ODBC Bridge Driver:</a:t>
            </a:r>
          </a:p>
          <a:p>
            <a:pPr algn="just" fontAlgn="auto">
              <a:spcBef>
                <a:spcPts val="0"/>
              </a:spcBef>
              <a:spcAft>
                <a:spcPts val="0"/>
              </a:spcAft>
              <a:defRPr/>
            </a:pPr>
            <a:endParaRPr lang="en-US" sz="2000" dirty="0">
              <a:latin typeface="Verdana" pitchFamily="34" charset="0"/>
              <a:ea typeface="Verdana" pitchFamily="34" charset="0"/>
              <a:cs typeface="Verdana" pitchFamily="34" charset="0"/>
            </a:endParaRPr>
          </a:p>
          <a:p>
            <a:pPr marL="457200" indent="-457200" algn="just" fontAlgn="auto">
              <a:spcBef>
                <a:spcPts val="0"/>
              </a:spcBef>
              <a:spcAft>
                <a:spcPts val="0"/>
              </a:spcAft>
              <a:buFont typeface="Arial" pitchFamily="34" charset="0"/>
              <a:buChar char="•"/>
              <a:defRPr/>
            </a:pPr>
            <a:r>
              <a:rPr lang="en-US" sz="2000" dirty="0">
                <a:latin typeface="Verdana" pitchFamily="34" charset="0"/>
                <a:ea typeface="Verdana" pitchFamily="34" charset="0"/>
                <a:cs typeface="Verdana" pitchFamily="34" charset="0"/>
              </a:rPr>
              <a:t>In a Type 1 driver, a JDBC bridge is used to access ODBC drivers installed on each client machine. Using ODBC requires configuring on your system a Data Source Name (DSN) that represents the target database.</a:t>
            </a:r>
          </a:p>
          <a:p>
            <a:pPr marL="457200" indent="-457200" algn="just" fontAlgn="auto">
              <a:spcBef>
                <a:spcPts val="0"/>
              </a:spcBef>
              <a:spcAft>
                <a:spcPts val="0"/>
              </a:spcAft>
              <a:buFont typeface="Arial" pitchFamily="34" charset="0"/>
              <a:buChar char="•"/>
              <a:defRPr/>
            </a:pPr>
            <a:endParaRPr lang="en-US" sz="2000" dirty="0">
              <a:latin typeface="Verdana" pitchFamily="34" charset="0"/>
              <a:ea typeface="Verdana" pitchFamily="34" charset="0"/>
              <a:cs typeface="Verdana" pitchFamily="34" charset="0"/>
            </a:endParaRPr>
          </a:p>
          <a:p>
            <a:pPr marL="457200" indent="-457200" algn="just" fontAlgn="auto">
              <a:spcBef>
                <a:spcPts val="0"/>
              </a:spcBef>
              <a:spcAft>
                <a:spcPts val="0"/>
              </a:spcAft>
              <a:buFont typeface="Arial" pitchFamily="34" charset="0"/>
              <a:buChar char="•"/>
              <a:defRPr/>
            </a:pPr>
            <a:r>
              <a:rPr lang="en-US" sz="2000" dirty="0">
                <a:latin typeface="Verdana" pitchFamily="34" charset="0"/>
                <a:ea typeface="Verdana" pitchFamily="34" charset="0"/>
                <a:cs typeface="Verdana" pitchFamily="34" charset="0"/>
              </a:rPr>
              <a:t>When Java first came out, this was a useful driver because most databases only supported ODBC access but now this type of driver is recommended only for experimental use or when no other alternative is available.</a:t>
            </a:r>
          </a:p>
          <a:p>
            <a:pPr marL="457200" indent="-457200" algn="just" fontAlgn="auto">
              <a:spcBef>
                <a:spcPts val="0"/>
              </a:spcBef>
              <a:spcAft>
                <a:spcPts val="0"/>
              </a:spcAft>
              <a:buFont typeface="Arial" pitchFamily="34" charset="0"/>
              <a:buChar char="•"/>
              <a:defRPr/>
            </a:pPr>
            <a:endParaRPr lang="en-US" sz="2000" dirty="0">
              <a:latin typeface="Verdana" pitchFamily="34" charset="0"/>
              <a:ea typeface="Verdana" pitchFamily="34" charset="0"/>
              <a:cs typeface="Verdana" pitchFamily="34" charset="0"/>
            </a:endParaRPr>
          </a:p>
          <a:p>
            <a:pPr marL="457200" indent="-457200" algn="just" fontAlgn="auto">
              <a:spcBef>
                <a:spcPts val="0"/>
              </a:spcBef>
              <a:spcAft>
                <a:spcPts val="0"/>
              </a:spcAft>
              <a:buFont typeface="Arial" pitchFamily="34" charset="0"/>
              <a:buChar char="•"/>
              <a:defRPr/>
            </a:pPr>
            <a:r>
              <a:rPr lang="en-US" sz="2000" dirty="0">
                <a:latin typeface="Verdana" pitchFamily="34" charset="0"/>
                <a:ea typeface="Verdana" pitchFamily="34" charset="0"/>
                <a:cs typeface="Verdana" pitchFamily="34" charset="0"/>
              </a:rPr>
              <a:t>The JDBC-ODBC bridge that comes with JDK 1.2 is a good example of this kind of driver.</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E355605-836A-4EAC-AA47-4BFE5BF5725A}" type="slidenum">
              <a:rPr lang="en-US"/>
              <a:pPr>
                <a:defRPr/>
              </a:pPr>
              <a:t>225</a:t>
            </a:fld>
            <a:endParaRPr lang="en-US"/>
          </a:p>
        </p:txBody>
      </p:sp>
      <p:sp>
        <p:nvSpPr>
          <p:cNvPr id="11267"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pic>
        <p:nvPicPr>
          <p:cNvPr id="11268" name="Picture 4" descr="DBMS Driver type 1"/>
          <p:cNvPicPr>
            <a:picLocks noChangeAspect="1" noChangeArrowheads="1"/>
          </p:cNvPicPr>
          <p:nvPr/>
        </p:nvPicPr>
        <p:blipFill>
          <a:blip r:embed="rId2"/>
          <a:srcRect/>
          <a:stretch>
            <a:fillRect/>
          </a:stretch>
        </p:blipFill>
        <p:spPr bwMode="auto">
          <a:xfrm>
            <a:off x="685800" y="457200"/>
            <a:ext cx="7467600" cy="5105400"/>
          </a:xfrm>
          <a:prstGeom prst="rect">
            <a:avLst/>
          </a:prstGeom>
          <a:noFill/>
          <a:ln w="9525">
            <a:noFill/>
            <a:miter lim="800000"/>
            <a:headEnd/>
            <a:tailEnd/>
          </a:ln>
        </p:spPr>
      </p:pic>
      <p:sp>
        <p:nvSpPr>
          <p:cNvPr id="11269" name="TextBox 5"/>
          <p:cNvSpPr txBox="1">
            <a:spLocks noChangeArrowheads="1"/>
          </p:cNvSpPr>
          <p:nvPr/>
        </p:nvSpPr>
        <p:spPr bwMode="auto">
          <a:xfrm>
            <a:off x="1752600" y="5954713"/>
            <a:ext cx="5521325" cy="369887"/>
          </a:xfrm>
          <a:prstGeom prst="rect">
            <a:avLst/>
          </a:prstGeom>
          <a:noFill/>
          <a:ln w="9525">
            <a:noFill/>
            <a:miter lim="800000"/>
            <a:headEnd/>
            <a:tailEnd/>
          </a:ln>
        </p:spPr>
        <p:txBody>
          <a:bodyPr wrap="none">
            <a:spAutoFit/>
          </a:bodyPr>
          <a:lstStyle/>
          <a:p>
            <a:r>
              <a:rPr lang="en-US" b="1">
                <a:latin typeface="Verdana" pitchFamily="34" charset="0"/>
              </a:rPr>
              <a:t>Figure Type 1: JDBC-ODBC Bridge Driver </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334000" y="2514600"/>
            <a:ext cx="3581400" cy="1143000"/>
          </a:xfrm>
          <a:prstGeom prst="rect">
            <a:avLst/>
          </a:prstGeom>
          <a:ln>
            <a:prstDash val="sysDot"/>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22" name="Rectangle 21"/>
          <p:cNvSpPr/>
          <p:nvPr/>
        </p:nvSpPr>
        <p:spPr>
          <a:xfrm>
            <a:off x="152400" y="381000"/>
            <a:ext cx="4648200" cy="3429000"/>
          </a:xfrm>
          <a:prstGeom prst="rect">
            <a:avLst/>
          </a:prstGeom>
          <a:ln>
            <a:prstDash val="sysDot"/>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EC88F88-AC83-4132-8370-D339730868CE}" type="slidenum">
              <a:rPr lang="en-US"/>
              <a:pPr>
                <a:defRPr/>
              </a:pPr>
              <a:t>226</a:t>
            </a:fld>
            <a:endParaRPr lang="en-US"/>
          </a:p>
        </p:txBody>
      </p:sp>
      <p:sp>
        <p:nvSpPr>
          <p:cNvPr id="6" name="Rectangle 5"/>
          <p:cNvSpPr/>
          <p:nvPr/>
        </p:nvSpPr>
        <p:spPr>
          <a:xfrm>
            <a:off x="457200" y="762000"/>
            <a:ext cx="1752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Java Application</a:t>
            </a:r>
          </a:p>
        </p:txBody>
      </p:sp>
      <p:sp>
        <p:nvSpPr>
          <p:cNvPr id="7" name="Oval 6"/>
          <p:cNvSpPr/>
          <p:nvPr/>
        </p:nvSpPr>
        <p:spPr>
          <a:xfrm>
            <a:off x="762000" y="2514600"/>
            <a:ext cx="1219200" cy="9144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API</a:t>
            </a:r>
          </a:p>
        </p:txBody>
      </p:sp>
      <p:sp>
        <p:nvSpPr>
          <p:cNvPr id="8" name="Rectangle 7"/>
          <p:cNvSpPr/>
          <p:nvPr/>
        </p:nvSpPr>
        <p:spPr>
          <a:xfrm>
            <a:off x="2895600" y="2590800"/>
            <a:ext cx="1371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ODBC Bridge</a:t>
            </a:r>
          </a:p>
        </p:txBody>
      </p:sp>
      <p:sp>
        <p:nvSpPr>
          <p:cNvPr id="9" name="Oval 8"/>
          <p:cNvSpPr/>
          <p:nvPr/>
        </p:nvSpPr>
        <p:spPr>
          <a:xfrm>
            <a:off x="5486400" y="2590800"/>
            <a:ext cx="1295400" cy="9144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ODBC API</a:t>
            </a:r>
          </a:p>
        </p:txBody>
      </p:sp>
      <p:sp>
        <p:nvSpPr>
          <p:cNvPr id="10" name="Rectangle 9"/>
          <p:cNvSpPr/>
          <p:nvPr/>
        </p:nvSpPr>
        <p:spPr>
          <a:xfrm>
            <a:off x="7315200" y="2667000"/>
            <a:ext cx="1371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ODBC Layer</a:t>
            </a:r>
          </a:p>
        </p:txBody>
      </p:sp>
      <p:sp>
        <p:nvSpPr>
          <p:cNvPr id="11" name="Flowchart: Magnetic Disk 10"/>
          <p:cNvSpPr/>
          <p:nvPr/>
        </p:nvSpPr>
        <p:spPr>
          <a:xfrm>
            <a:off x="7239000" y="609600"/>
            <a:ext cx="1447800" cy="1066800"/>
          </a:xfrm>
          <a:prstGeom prst="flowChartMagneticDisk">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Data Source</a:t>
            </a:r>
          </a:p>
        </p:txBody>
      </p:sp>
      <p:cxnSp>
        <p:nvCxnSpPr>
          <p:cNvPr id="13" name="Straight Connector 12"/>
          <p:cNvCxnSpPr/>
          <p:nvPr/>
        </p:nvCxnSpPr>
        <p:spPr>
          <a:xfrm rot="5400000">
            <a:off x="912813" y="2057400"/>
            <a:ext cx="915988" cy="1587"/>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7" idx="6"/>
            <a:endCxn id="8" idx="1"/>
          </p:cNvCxnSpPr>
          <p:nvPr/>
        </p:nvCxnSpPr>
        <p:spPr>
          <a:xfrm>
            <a:off x="1981200" y="2971800"/>
            <a:ext cx="914400" cy="381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2"/>
          </p:cNvCxnSpPr>
          <p:nvPr/>
        </p:nvCxnSpPr>
        <p:spPr>
          <a:xfrm>
            <a:off x="4267200" y="3009900"/>
            <a:ext cx="1219200" cy="381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a:endCxn id="10" idx="1"/>
          </p:cNvCxnSpPr>
          <p:nvPr/>
        </p:nvCxnSpPr>
        <p:spPr>
          <a:xfrm>
            <a:off x="6781800" y="3048000"/>
            <a:ext cx="533400" cy="3810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a:stCxn id="10" idx="0"/>
          </p:cNvCxnSpPr>
          <p:nvPr/>
        </p:nvCxnSpPr>
        <p:spPr>
          <a:xfrm rot="5400000" flipH="1" flipV="1">
            <a:off x="7505701" y="2171700"/>
            <a:ext cx="990600" cy="3175"/>
          </a:xfrm>
          <a:prstGeom prst="line">
            <a:avLst/>
          </a:prstGeom>
        </p:spPr>
        <p:style>
          <a:lnRef idx="2">
            <a:schemeClr val="dk1"/>
          </a:lnRef>
          <a:fillRef idx="0">
            <a:schemeClr val="dk1"/>
          </a:fillRef>
          <a:effectRef idx="1">
            <a:schemeClr val="dk1"/>
          </a:effectRef>
          <a:fontRef idx="minor">
            <a:schemeClr val="tx1"/>
          </a:fontRef>
        </p:style>
      </p:cxnSp>
      <p:sp>
        <p:nvSpPr>
          <p:cNvPr id="12304" name="TextBox 40"/>
          <p:cNvSpPr txBox="1">
            <a:spLocks noChangeArrowheads="1"/>
          </p:cNvSpPr>
          <p:nvPr/>
        </p:nvSpPr>
        <p:spPr bwMode="auto">
          <a:xfrm>
            <a:off x="2057400" y="4648200"/>
            <a:ext cx="5521325" cy="369888"/>
          </a:xfrm>
          <a:prstGeom prst="rect">
            <a:avLst/>
          </a:prstGeom>
          <a:noFill/>
          <a:ln w="9525">
            <a:noFill/>
            <a:miter lim="800000"/>
            <a:headEnd/>
            <a:tailEnd/>
          </a:ln>
        </p:spPr>
        <p:txBody>
          <a:bodyPr wrap="none">
            <a:spAutoFit/>
          </a:bodyPr>
          <a:lstStyle/>
          <a:p>
            <a:r>
              <a:rPr lang="en-US" b="1">
                <a:latin typeface="Verdana" pitchFamily="34" charset="0"/>
              </a:rPr>
              <a:t>Figure Type 1: JDBC-ODBC Bridge Driver </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EB79B47-3C5A-4D51-94C8-456088DE6BFF}" type="slidenum">
              <a:rPr lang="en-US"/>
              <a:pPr>
                <a:defRPr/>
              </a:pPr>
              <a:t>227</a:t>
            </a:fld>
            <a:endParaRPr lang="en-US"/>
          </a:p>
        </p:txBody>
      </p:sp>
      <p:sp>
        <p:nvSpPr>
          <p:cNvPr id="13315"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
        <p:nvSpPr>
          <p:cNvPr id="25602" name="Rectangle 2"/>
          <p:cNvSpPr>
            <a:spLocks noChangeArrowheads="1"/>
          </p:cNvSpPr>
          <p:nvPr/>
        </p:nvSpPr>
        <p:spPr bwMode="auto">
          <a:xfrm>
            <a:off x="76200" y="473075"/>
            <a:ext cx="8763000" cy="5324475"/>
          </a:xfrm>
          <a:prstGeom prst="rect">
            <a:avLst/>
          </a:prstGeom>
          <a:noFill/>
          <a:ln w="9525">
            <a:noFill/>
            <a:miter lim="800000"/>
            <a:headEnd/>
            <a:tailEnd/>
          </a:ln>
          <a:effectLst/>
        </p:spPr>
        <p:txBody>
          <a:bodyPr anchor="ctr">
            <a:spAutoFit/>
          </a:bodyPr>
          <a:lstStyle/>
          <a:p>
            <a:pPr algn="just">
              <a:tabLst>
                <a:tab pos="457200" algn="l"/>
              </a:tabLst>
              <a:defRPr/>
            </a:pPr>
            <a:r>
              <a:rPr lang="en-US" sz="2000" b="1" dirty="0">
                <a:latin typeface="Verdana" pitchFamily="34" charset="0"/>
                <a:ea typeface="Verdana" pitchFamily="34" charset="0"/>
                <a:cs typeface="Verdana" pitchFamily="34" charset="0"/>
              </a:rPr>
              <a:t>Type 2: JDBC-Native API</a:t>
            </a:r>
          </a:p>
          <a:p>
            <a:pPr algn="just">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In a Type 2 driver, JDBC API calls are converted into native C/C++ API calls which are unique to the database. These drivers typically provided by the database vendors and used in the same manner as the JDBC-ODBC Bridge, the vendor-specific driver must be installed on each client machine.</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If we change the Database we have to change the native API as it is specific to a database and they are mostly obsolete now but you may realize some speed increase with a Type 2 driver, because it eliminates ODBC's overhead. </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The Oracle Call Interface (OCI) diver is an example of a Type 2 driver.</a:t>
            </a:r>
          </a:p>
          <a:p>
            <a:pPr algn="just" eaLnBrk="0" hangingPunct="0">
              <a:buFontTx/>
              <a:buChar char="•"/>
              <a:tabLst>
                <a:tab pos="457200" algn="l"/>
              </a:tabLst>
              <a:defRPr/>
            </a:pPr>
            <a:endParaRPr lang="en-US" sz="2000" dirty="0">
              <a:latin typeface="Verdana" pitchFamily="34" charset="0"/>
              <a:ea typeface="Verdana" pitchFamily="34" charset="0"/>
              <a:cs typeface="Verdana" pitchFamily="34" charset="0"/>
            </a:endParaRPr>
          </a:p>
          <a:p>
            <a:pPr algn="just" eaLnBrk="0" hangingPunct="0">
              <a:tabLst>
                <a:tab pos="457200" algn="l"/>
              </a:tabLst>
              <a:defRPr/>
            </a:pPr>
            <a:endParaRPr lang="en-US"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62FCF82-214D-44C4-B66A-F1EC2C6350B1}" type="slidenum">
              <a:rPr lang="en-US"/>
              <a:pPr>
                <a:defRPr/>
              </a:pPr>
              <a:t>228</a:t>
            </a:fld>
            <a:endParaRPr lang="en-US"/>
          </a:p>
        </p:txBody>
      </p:sp>
      <p:sp>
        <p:nvSpPr>
          <p:cNvPr id="14339"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pic>
        <p:nvPicPr>
          <p:cNvPr id="14340" name="Picture 4" descr="DBMS Driver type 2"/>
          <p:cNvPicPr>
            <a:picLocks noChangeAspect="1" noChangeArrowheads="1"/>
          </p:cNvPicPr>
          <p:nvPr/>
        </p:nvPicPr>
        <p:blipFill>
          <a:blip r:embed="rId2"/>
          <a:srcRect/>
          <a:stretch>
            <a:fillRect/>
          </a:stretch>
        </p:blipFill>
        <p:spPr bwMode="auto">
          <a:xfrm>
            <a:off x="990600" y="685800"/>
            <a:ext cx="6172200" cy="4953000"/>
          </a:xfrm>
          <a:prstGeom prst="rect">
            <a:avLst/>
          </a:prstGeom>
          <a:noFill/>
          <a:ln w="9525">
            <a:noFill/>
            <a:miter lim="800000"/>
            <a:headEnd/>
            <a:tailEnd/>
          </a:ln>
        </p:spPr>
      </p:pic>
      <p:sp>
        <p:nvSpPr>
          <p:cNvPr id="14341" name="TextBox 5"/>
          <p:cNvSpPr txBox="1">
            <a:spLocks noChangeArrowheads="1"/>
          </p:cNvSpPr>
          <p:nvPr/>
        </p:nvSpPr>
        <p:spPr bwMode="auto">
          <a:xfrm>
            <a:off x="2057400" y="5791200"/>
            <a:ext cx="4371975" cy="369888"/>
          </a:xfrm>
          <a:prstGeom prst="rect">
            <a:avLst/>
          </a:prstGeom>
          <a:noFill/>
          <a:ln w="9525">
            <a:noFill/>
            <a:miter lim="800000"/>
            <a:headEnd/>
            <a:tailEnd/>
          </a:ln>
        </p:spPr>
        <p:txBody>
          <a:bodyPr wrap="none">
            <a:spAutoFit/>
          </a:bodyPr>
          <a:lstStyle/>
          <a:p>
            <a:r>
              <a:rPr lang="en-US" b="1">
                <a:latin typeface="Verdana" pitchFamily="34" charset="0"/>
              </a:rPr>
              <a:t>Figure Type 2: JDBC-Native API </a:t>
            </a: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52400" y="381000"/>
            <a:ext cx="6324600" cy="3505200"/>
          </a:xfrm>
          <a:prstGeom prst="rect">
            <a:avLst/>
          </a:prstGeom>
          <a:ln>
            <a:prstDash val="sysDot"/>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F8D1AB04-DFE3-448F-A4BC-992063EE18A0}" type="slidenum">
              <a:rPr lang="en-US"/>
              <a:pPr>
                <a:defRPr/>
              </a:pPr>
              <a:t>229</a:t>
            </a:fld>
            <a:endParaRPr lang="en-US"/>
          </a:p>
        </p:txBody>
      </p:sp>
      <p:sp>
        <p:nvSpPr>
          <p:cNvPr id="6" name="Rectangle 5"/>
          <p:cNvSpPr/>
          <p:nvPr/>
        </p:nvSpPr>
        <p:spPr>
          <a:xfrm>
            <a:off x="457200" y="762000"/>
            <a:ext cx="1752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Java Application</a:t>
            </a:r>
          </a:p>
        </p:txBody>
      </p:sp>
      <p:sp>
        <p:nvSpPr>
          <p:cNvPr id="7" name="Oval 6"/>
          <p:cNvSpPr/>
          <p:nvPr/>
        </p:nvSpPr>
        <p:spPr>
          <a:xfrm>
            <a:off x="762000" y="2514600"/>
            <a:ext cx="1219200" cy="9144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API</a:t>
            </a:r>
          </a:p>
        </p:txBody>
      </p:sp>
      <p:sp>
        <p:nvSpPr>
          <p:cNvPr id="8" name="Rectangle 7"/>
          <p:cNvSpPr/>
          <p:nvPr/>
        </p:nvSpPr>
        <p:spPr>
          <a:xfrm>
            <a:off x="2895600" y="2590800"/>
            <a:ext cx="1371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Driver</a:t>
            </a:r>
          </a:p>
        </p:txBody>
      </p:sp>
      <p:sp>
        <p:nvSpPr>
          <p:cNvPr id="11" name="Flowchart: Magnetic Disk 10"/>
          <p:cNvSpPr/>
          <p:nvPr/>
        </p:nvSpPr>
        <p:spPr>
          <a:xfrm>
            <a:off x="7239000" y="609600"/>
            <a:ext cx="1447800" cy="1066800"/>
          </a:xfrm>
          <a:prstGeom prst="flowChartMagneticDisk">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Data Source</a:t>
            </a:r>
          </a:p>
        </p:txBody>
      </p:sp>
      <p:cxnSp>
        <p:nvCxnSpPr>
          <p:cNvPr id="13" name="Straight Connector 12"/>
          <p:cNvCxnSpPr/>
          <p:nvPr/>
        </p:nvCxnSpPr>
        <p:spPr>
          <a:xfrm rot="5400000">
            <a:off x="912813" y="2057400"/>
            <a:ext cx="915988" cy="1587"/>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7" idx="6"/>
            <a:endCxn id="8" idx="1"/>
          </p:cNvCxnSpPr>
          <p:nvPr/>
        </p:nvCxnSpPr>
        <p:spPr>
          <a:xfrm>
            <a:off x="1981200" y="2971800"/>
            <a:ext cx="914400" cy="3810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a:stCxn id="24" idx="6"/>
          </p:cNvCxnSpPr>
          <p:nvPr/>
        </p:nvCxnSpPr>
        <p:spPr>
          <a:xfrm flipV="1">
            <a:off x="6324600" y="1677988"/>
            <a:ext cx="1677988" cy="1331912"/>
          </a:xfrm>
          <a:prstGeom prst="line">
            <a:avLst/>
          </a:prstGeom>
        </p:spPr>
        <p:style>
          <a:lnRef idx="2">
            <a:schemeClr val="dk1"/>
          </a:lnRef>
          <a:fillRef idx="0">
            <a:schemeClr val="dk1"/>
          </a:fillRef>
          <a:effectRef idx="1">
            <a:schemeClr val="dk1"/>
          </a:effectRef>
          <a:fontRef idx="minor">
            <a:schemeClr val="tx1"/>
          </a:fontRef>
        </p:style>
      </p:cxnSp>
      <p:sp>
        <p:nvSpPr>
          <p:cNvPr id="24" name="Oval 23"/>
          <p:cNvSpPr/>
          <p:nvPr/>
        </p:nvSpPr>
        <p:spPr>
          <a:xfrm>
            <a:off x="4800600" y="2514600"/>
            <a:ext cx="1524000" cy="9906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Vendor Specific API</a:t>
            </a:r>
          </a:p>
        </p:txBody>
      </p:sp>
      <p:cxnSp>
        <p:nvCxnSpPr>
          <p:cNvPr id="27" name="Straight Connector 26"/>
          <p:cNvCxnSpPr>
            <a:stCxn id="8" idx="3"/>
            <a:endCxn id="24" idx="2"/>
          </p:cNvCxnSpPr>
          <p:nvPr/>
        </p:nvCxnSpPr>
        <p:spPr>
          <a:xfrm>
            <a:off x="4267200" y="3009900"/>
            <a:ext cx="533400" cy="1588"/>
          </a:xfrm>
          <a:prstGeom prst="line">
            <a:avLst/>
          </a:prstGeom>
        </p:spPr>
        <p:style>
          <a:lnRef idx="2">
            <a:schemeClr val="dk1"/>
          </a:lnRef>
          <a:fillRef idx="0">
            <a:schemeClr val="dk1"/>
          </a:fillRef>
          <a:effectRef idx="1">
            <a:schemeClr val="dk1"/>
          </a:effectRef>
          <a:fontRef idx="minor">
            <a:schemeClr val="tx1"/>
          </a:fontRef>
        </p:style>
      </p:cxnSp>
      <p:sp>
        <p:nvSpPr>
          <p:cNvPr id="15373" name="TextBox 31"/>
          <p:cNvSpPr txBox="1">
            <a:spLocks noChangeArrowheads="1"/>
          </p:cNvSpPr>
          <p:nvPr/>
        </p:nvSpPr>
        <p:spPr bwMode="auto">
          <a:xfrm>
            <a:off x="2209800" y="4572000"/>
            <a:ext cx="4371975" cy="369888"/>
          </a:xfrm>
          <a:prstGeom prst="rect">
            <a:avLst/>
          </a:prstGeom>
          <a:noFill/>
          <a:ln w="9525">
            <a:noFill/>
            <a:miter lim="800000"/>
            <a:headEnd/>
            <a:tailEnd/>
          </a:ln>
        </p:spPr>
        <p:txBody>
          <a:bodyPr wrap="none">
            <a:spAutoFit/>
          </a:bodyPr>
          <a:lstStyle/>
          <a:p>
            <a:r>
              <a:rPr lang="en-US" b="1">
                <a:latin typeface="Verdana" pitchFamily="34" charset="0"/>
              </a:rPr>
              <a:t>Figure Type 2: JDBC-Native API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8600" y="381000"/>
            <a:ext cx="8686800" cy="62484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tmp1 = null &amp;&amp; 1000;	</a:t>
            </a:r>
            <a:r>
              <a:rPr kumimoji="1" lang="en-US" sz="2000">
                <a:solidFill>
                  <a:srgbClr val="009900"/>
                </a:solidFill>
                <a:latin typeface="Courier New" pitchFamily="49" charset="0"/>
              </a:rPr>
              <a:t>// tmp1 is null</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tmp2 = 1000 &amp;&amp; 500;		</a:t>
            </a:r>
            <a:r>
              <a:rPr kumimoji="1" lang="en-US" sz="2000">
                <a:solidFill>
                  <a:srgbClr val="009900"/>
                </a:solidFill>
                <a:latin typeface="Courier New" pitchFamily="49" charset="0"/>
              </a:rPr>
              <a:t>// tmp2 is 500</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tmp3 = false || 500;	</a:t>
            </a:r>
            <a:r>
              <a:rPr kumimoji="1" lang="en-US" sz="2000">
                <a:solidFill>
                  <a:srgbClr val="009900"/>
                </a:solidFill>
                <a:latin typeface="Courier New" pitchFamily="49" charset="0"/>
              </a:rPr>
              <a:t>// tmp3 is 500</a:t>
            </a: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tmp4 = "" || null;		</a:t>
            </a:r>
            <a:r>
              <a:rPr kumimoji="1" lang="en-US" sz="2000">
                <a:solidFill>
                  <a:srgbClr val="009900"/>
                </a:solidFill>
                <a:latin typeface="Courier New" pitchFamily="49" charset="0"/>
              </a:rPr>
              <a:t>// tmp4 is null</a:t>
            </a:r>
          </a:p>
          <a:p>
            <a:pPr eaLnBrk="1" hangingPunct="1">
              <a:lnSpc>
                <a:spcPct val="80000"/>
              </a:lnSpc>
              <a:spcBef>
                <a:spcPct val="20000"/>
              </a:spcBef>
              <a:buClr>
                <a:schemeClr val="hlink"/>
              </a:buClr>
              <a:buSzPct val="70000"/>
              <a:buFont typeface="Wingdings" pitchFamily="2" charset="2"/>
              <a:buNone/>
            </a:pPr>
            <a:endParaRPr kumimoji="1" lang="en-US" sz="2000">
              <a:solidFill>
                <a:srgbClr val="009900"/>
              </a:solidFill>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var tmp5 = 1000 || false;	</a:t>
            </a:r>
            <a:r>
              <a:rPr kumimoji="1" lang="en-US" sz="2000">
                <a:solidFill>
                  <a:srgbClr val="009900"/>
                </a:solidFill>
                <a:latin typeface="Courier New" pitchFamily="49" charset="0"/>
              </a:rPr>
              <a:t>// tmp5 is 1000</a:t>
            </a:r>
          </a:p>
          <a:p>
            <a:pPr eaLnBrk="1" hangingPunct="1">
              <a:lnSpc>
                <a:spcPct val="80000"/>
              </a:lnSpc>
              <a:spcBef>
                <a:spcPct val="20000"/>
              </a:spcBef>
              <a:buClr>
                <a:schemeClr val="hlink"/>
              </a:buClr>
              <a:buSzPct val="70000"/>
              <a:buFont typeface="Wingdings" pitchFamily="2" charset="2"/>
              <a:buNone/>
            </a:pPr>
            <a:endParaRPr kumimoji="1" lang="en-US" sz="2000">
              <a:solidFill>
                <a:srgbClr val="009900"/>
              </a:solidFill>
              <a:latin typeface="Courier New" pitchFamily="49" charset="0"/>
            </a:endParaRPr>
          </a:p>
          <a:p>
            <a:pPr eaLnBrk="1" hangingPunct="1">
              <a:lnSpc>
                <a:spcPct val="80000"/>
              </a:lnSpc>
              <a:spcBef>
                <a:spcPct val="20000"/>
              </a:spcBef>
              <a:buClr>
                <a:schemeClr val="hlink"/>
              </a:buClr>
              <a:buSzPct val="70000"/>
              <a:buFont typeface="Wingdings" pitchFamily="2" charset="2"/>
              <a:buNone/>
            </a:pPr>
            <a:endParaRPr kumimoji="1" lang="en-US" sz="2000">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sz="2000">
                <a:solidFill>
                  <a:srgbClr val="009900"/>
                </a:solidFill>
                <a:latin typeface="Courier New" pitchFamily="49" charset="0"/>
              </a:rPr>
              <a:t>// If foo is null, undefined, false, zero, NaN, </a:t>
            </a:r>
          </a:p>
          <a:p>
            <a:pPr eaLnBrk="1" hangingPunct="1">
              <a:lnSpc>
                <a:spcPct val="80000"/>
              </a:lnSpc>
              <a:spcBef>
                <a:spcPct val="20000"/>
              </a:spcBef>
              <a:buClr>
                <a:schemeClr val="hlink"/>
              </a:buClr>
              <a:buSzPct val="70000"/>
              <a:buFont typeface="Wingdings" pitchFamily="2" charset="2"/>
              <a:buNone/>
            </a:pPr>
            <a:r>
              <a:rPr kumimoji="1" lang="en-US" sz="2000">
                <a:solidFill>
                  <a:srgbClr val="009900"/>
                </a:solidFill>
                <a:latin typeface="Courier New" pitchFamily="49" charset="0"/>
              </a:rPr>
              <a:t>// or an empty string, then set foo to 100.</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foo = foo || 100;				</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A58F72-3244-42BB-901A-5A1263653FC1}" type="slidenum">
              <a:rPr lang="en-US"/>
              <a:pPr>
                <a:defRPr/>
              </a:pPr>
              <a:t>230</a:t>
            </a:fld>
            <a:endParaRPr lang="en-US"/>
          </a:p>
        </p:txBody>
      </p:sp>
      <p:sp>
        <p:nvSpPr>
          <p:cNvPr id="16387"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
        <p:nvSpPr>
          <p:cNvPr id="24577" name="Rectangle 1"/>
          <p:cNvSpPr>
            <a:spLocks noChangeArrowheads="1"/>
          </p:cNvSpPr>
          <p:nvPr/>
        </p:nvSpPr>
        <p:spPr bwMode="auto">
          <a:xfrm>
            <a:off x="152400" y="304800"/>
            <a:ext cx="8839200" cy="6248400"/>
          </a:xfrm>
          <a:prstGeom prst="rect">
            <a:avLst/>
          </a:prstGeom>
          <a:noFill/>
          <a:ln w="9525">
            <a:noFill/>
            <a:miter lim="800000"/>
            <a:headEnd/>
            <a:tailEnd/>
          </a:ln>
          <a:effectLst/>
        </p:spPr>
        <p:txBody>
          <a:bodyPr anchor="ctr">
            <a:spAutoFit/>
          </a:bodyPr>
          <a:lstStyle/>
          <a:p>
            <a:pPr>
              <a:tabLst>
                <a:tab pos="457200" algn="l"/>
              </a:tabLst>
              <a:defRPr/>
            </a:pPr>
            <a:r>
              <a:rPr lang="en-US" sz="2000" b="1" dirty="0">
                <a:latin typeface="Verdana" pitchFamily="34" charset="0"/>
                <a:ea typeface="Verdana" pitchFamily="34" charset="0"/>
                <a:cs typeface="Verdana" pitchFamily="34" charset="0"/>
              </a:rPr>
              <a:t>Type 3: JDBC-Part Java</a:t>
            </a: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In a Type 3 driver, a three-tier approach is used to accessing databases. The JDBC clients use standard network sockets to communicate with a middleware application server. The socket information is then translated by the middleware application server into the call format required by the DBMS, and forwarded to the database server.</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This kind of driver is extremely flexible, since it requires no code installed on the client and a single driver can actually provide access to multiple databases.</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fontAlgn="auto">
              <a:spcBef>
                <a:spcPts val="0"/>
              </a:spcBef>
              <a:spcAft>
                <a:spcPts val="0"/>
              </a:spcAft>
              <a:buFont typeface="Arial" pitchFamily="34" charset="0"/>
              <a:buChar char="•"/>
              <a:defRPr/>
            </a:pPr>
            <a:r>
              <a:rPr lang="en-US" sz="2000" dirty="0">
                <a:latin typeface="Verdana" pitchFamily="34" charset="0"/>
                <a:ea typeface="Verdana" pitchFamily="34" charset="0"/>
                <a:cs typeface="Verdana" pitchFamily="34" charset="0"/>
              </a:rPr>
              <a:t>You can think of the application server as a JDBC "proxy," meaning that it makes calls for the client application. As a result, you need some knowledge of the application server's configuration in order to effectively use this driver type.</a:t>
            </a:r>
          </a:p>
          <a:p>
            <a:pPr marL="457200" indent="-457200" algn="just" fontAlgn="auto">
              <a:spcBef>
                <a:spcPts val="0"/>
              </a:spcBef>
              <a:spcAft>
                <a:spcPts val="0"/>
              </a:spcAft>
              <a:buFont typeface="Arial" pitchFamily="34" charset="0"/>
              <a:buChar char="•"/>
              <a:defRPr/>
            </a:pPr>
            <a:endParaRPr lang="en-US" sz="2000" dirty="0">
              <a:latin typeface="Verdana" pitchFamily="34" charset="0"/>
              <a:ea typeface="Verdana" pitchFamily="34" charset="0"/>
              <a:cs typeface="Verdana" pitchFamily="34" charset="0"/>
            </a:endParaRPr>
          </a:p>
          <a:p>
            <a:pPr marL="457200" indent="-457200" algn="just" fontAlgn="auto">
              <a:spcBef>
                <a:spcPts val="0"/>
              </a:spcBef>
              <a:spcAft>
                <a:spcPts val="0"/>
              </a:spcAft>
              <a:buFont typeface="Arial" pitchFamily="34" charset="0"/>
              <a:buChar char="•"/>
              <a:defRPr/>
            </a:pPr>
            <a:r>
              <a:rPr lang="en-US" sz="2000" dirty="0">
                <a:latin typeface="Verdana" pitchFamily="34" charset="0"/>
                <a:ea typeface="Verdana" pitchFamily="34" charset="0"/>
                <a:cs typeface="Verdana" pitchFamily="34" charset="0"/>
              </a:rPr>
              <a:t>Your application server might use a Type 1, 2, or 4 driver to communicate with the database, understanding the nuances will prove helpful.</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28498AC-F5AA-4DD9-9809-0495B5358A17}" type="slidenum">
              <a:rPr lang="en-US"/>
              <a:pPr>
                <a:defRPr/>
              </a:pPr>
              <a:t>231</a:t>
            </a:fld>
            <a:endParaRPr lang="en-US"/>
          </a:p>
        </p:txBody>
      </p:sp>
      <p:sp>
        <p:nvSpPr>
          <p:cNvPr id="17411"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pic>
        <p:nvPicPr>
          <p:cNvPr id="17412" name="Picture 4" descr="DBMS Driver type 3"/>
          <p:cNvPicPr>
            <a:picLocks noChangeAspect="1" noChangeArrowheads="1"/>
          </p:cNvPicPr>
          <p:nvPr/>
        </p:nvPicPr>
        <p:blipFill>
          <a:blip r:embed="rId2"/>
          <a:srcRect/>
          <a:stretch>
            <a:fillRect/>
          </a:stretch>
        </p:blipFill>
        <p:spPr bwMode="auto">
          <a:xfrm>
            <a:off x="1066800" y="533400"/>
            <a:ext cx="6096000" cy="5181600"/>
          </a:xfrm>
          <a:prstGeom prst="rect">
            <a:avLst/>
          </a:prstGeom>
          <a:noFill/>
          <a:ln w="9525">
            <a:noFill/>
            <a:miter lim="800000"/>
            <a:headEnd/>
            <a:tailEnd/>
          </a:ln>
        </p:spPr>
      </p:pic>
      <p:sp>
        <p:nvSpPr>
          <p:cNvPr id="17413" name="TextBox 5"/>
          <p:cNvSpPr txBox="1">
            <a:spLocks noChangeArrowheads="1"/>
          </p:cNvSpPr>
          <p:nvPr/>
        </p:nvSpPr>
        <p:spPr bwMode="auto">
          <a:xfrm>
            <a:off x="2057400" y="5791200"/>
            <a:ext cx="4110038" cy="369888"/>
          </a:xfrm>
          <a:prstGeom prst="rect">
            <a:avLst/>
          </a:prstGeom>
          <a:noFill/>
          <a:ln w="9525">
            <a:noFill/>
            <a:miter lim="800000"/>
            <a:headEnd/>
            <a:tailEnd/>
          </a:ln>
        </p:spPr>
        <p:txBody>
          <a:bodyPr wrap="none">
            <a:spAutoFit/>
          </a:bodyPr>
          <a:lstStyle/>
          <a:p>
            <a:r>
              <a:rPr lang="en-US" b="1">
                <a:latin typeface="Verdana" pitchFamily="34" charset="0"/>
              </a:rPr>
              <a:t>Figure Type 3: JDBC-Part Java</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52400" y="381000"/>
            <a:ext cx="4648200" cy="3429000"/>
          </a:xfrm>
          <a:prstGeom prst="rect">
            <a:avLst/>
          </a:prstGeom>
          <a:ln>
            <a:prstDash val="sysDot"/>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0039C72D-1C0A-455F-9BCB-FA98A98DEA80}" type="slidenum">
              <a:rPr lang="en-US"/>
              <a:pPr>
                <a:defRPr/>
              </a:pPr>
              <a:t>232</a:t>
            </a:fld>
            <a:endParaRPr lang="en-US"/>
          </a:p>
        </p:txBody>
      </p:sp>
      <p:sp>
        <p:nvSpPr>
          <p:cNvPr id="6" name="Rectangle 5"/>
          <p:cNvSpPr/>
          <p:nvPr/>
        </p:nvSpPr>
        <p:spPr>
          <a:xfrm>
            <a:off x="457200" y="762000"/>
            <a:ext cx="1752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Java Application</a:t>
            </a:r>
          </a:p>
        </p:txBody>
      </p:sp>
      <p:sp>
        <p:nvSpPr>
          <p:cNvPr id="7" name="Oval 6"/>
          <p:cNvSpPr/>
          <p:nvPr/>
        </p:nvSpPr>
        <p:spPr>
          <a:xfrm>
            <a:off x="762000" y="2514600"/>
            <a:ext cx="1219200" cy="9144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API</a:t>
            </a:r>
          </a:p>
        </p:txBody>
      </p:sp>
      <p:sp>
        <p:nvSpPr>
          <p:cNvPr id="8" name="Rectangle 7"/>
          <p:cNvSpPr/>
          <p:nvPr/>
        </p:nvSpPr>
        <p:spPr>
          <a:xfrm>
            <a:off x="2895600" y="2590800"/>
            <a:ext cx="1371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Driver</a:t>
            </a:r>
          </a:p>
        </p:txBody>
      </p:sp>
      <p:sp>
        <p:nvSpPr>
          <p:cNvPr id="9" name="Oval 8"/>
          <p:cNvSpPr/>
          <p:nvPr/>
        </p:nvSpPr>
        <p:spPr>
          <a:xfrm>
            <a:off x="5486400" y="2590800"/>
            <a:ext cx="1371600" cy="9144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Driver Server</a:t>
            </a:r>
          </a:p>
        </p:txBody>
      </p:sp>
      <p:sp>
        <p:nvSpPr>
          <p:cNvPr id="10" name="Rectangle 9"/>
          <p:cNvSpPr/>
          <p:nvPr/>
        </p:nvSpPr>
        <p:spPr>
          <a:xfrm>
            <a:off x="7315200" y="2667000"/>
            <a:ext cx="1371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Native Driver</a:t>
            </a:r>
          </a:p>
        </p:txBody>
      </p:sp>
      <p:sp>
        <p:nvSpPr>
          <p:cNvPr id="11" name="Flowchart: Magnetic Disk 10"/>
          <p:cNvSpPr/>
          <p:nvPr/>
        </p:nvSpPr>
        <p:spPr>
          <a:xfrm>
            <a:off x="7239000" y="609600"/>
            <a:ext cx="1447800" cy="1066800"/>
          </a:xfrm>
          <a:prstGeom prst="flowChartMagneticDisk">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Data Source</a:t>
            </a:r>
          </a:p>
        </p:txBody>
      </p:sp>
      <p:cxnSp>
        <p:nvCxnSpPr>
          <p:cNvPr id="13" name="Straight Connector 12"/>
          <p:cNvCxnSpPr/>
          <p:nvPr/>
        </p:nvCxnSpPr>
        <p:spPr>
          <a:xfrm rot="5400000">
            <a:off x="912813" y="2057400"/>
            <a:ext cx="915988" cy="1587"/>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7" idx="6"/>
            <a:endCxn id="8" idx="1"/>
          </p:cNvCxnSpPr>
          <p:nvPr/>
        </p:nvCxnSpPr>
        <p:spPr>
          <a:xfrm>
            <a:off x="1981200" y="2971800"/>
            <a:ext cx="914400" cy="381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2"/>
          </p:cNvCxnSpPr>
          <p:nvPr/>
        </p:nvCxnSpPr>
        <p:spPr>
          <a:xfrm>
            <a:off x="4267200" y="3009900"/>
            <a:ext cx="1219200" cy="381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858000" y="3048000"/>
            <a:ext cx="457200" cy="158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a:stCxn id="10" idx="0"/>
          </p:cNvCxnSpPr>
          <p:nvPr/>
        </p:nvCxnSpPr>
        <p:spPr>
          <a:xfrm rot="5400000" flipH="1" flipV="1">
            <a:off x="7505701" y="2171700"/>
            <a:ext cx="990600" cy="3175"/>
          </a:xfrm>
          <a:prstGeom prst="line">
            <a:avLst/>
          </a:prstGeom>
        </p:spPr>
        <p:style>
          <a:lnRef idx="2">
            <a:schemeClr val="dk1"/>
          </a:lnRef>
          <a:fillRef idx="0">
            <a:schemeClr val="dk1"/>
          </a:fillRef>
          <a:effectRef idx="1">
            <a:schemeClr val="dk1"/>
          </a:effectRef>
          <a:fontRef idx="minor">
            <a:schemeClr val="tx1"/>
          </a:fontRef>
        </p:style>
      </p:cxnSp>
      <p:sp>
        <p:nvSpPr>
          <p:cNvPr id="18447" name="TextBox 17"/>
          <p:cNvSpPr txBox="1">
            <a:spLocks noChangeArrowheads="1"/>
          </p:cNvSpPr>
          <p:nvPr/>
        </p:nvSpPr>
        <p:spPr bwMode="auto">
          <a:xfrm>
            <a:off x="2438400" y="4495800"/>
            <a:ext cx="4110038" cy="369888"/>
          </a:xfrm>
          <a:prstGeom prst="rect">
            <a:avLst/>
          </a:prstGeom>
          <a:noFill/>
          <a:ln w="9525">
            <a:noFill/>
            <a:miter lim="800000"/>
            <a:headEnd/>
            <a:tailEnd/>
          </a:ln>
        </p:spPr>
        <p:txBody>
          <a:bodyPr wrap="none">
            <a:spAutoFit/>
          </a:bodyPr>
          <a:lstStyle/>
          <a:p>
            <a:r>
              <a:rPr lang="en-US" b="1">
                <a:latin typeface="Verdana" pitchFamily="34" charset="0"/>
              </a:rPr>
              <a:t>Figure Type 3: JDBC-Part Java</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IN" b="1" dirty="0" smtClean="0"/>
              <a:t>What does IDS Server do?</a:t>
            </a:r>
          </a:p>
          <a:p>
            <a:r>
              <a:rPr lang="en-IN" dirty="0" smtClean="0"/>
              <a:t>IDS Server is an internet database access server (or middleware) that allows you to create Web applications that can interact with your backend DBMS. IDS Server offers two ways of doing this:</a:t>
            </a:r>
            <a:br>
              <a:rPr lang="en-IN" dirty="0" smtClean="0"/>
            </a:br>
            <a:r>
              <a:rPr lang="en-IN" dirty="0" smtClean="0"/>
              <a:t/>
            </a:r>
            <a:br>
              <a:rPr lang="en-IN" dirty="0" smtClean="0"/>
            </a:br>
            <a:r>
              <a:rPr lang="en-IN" dirty="0" smtClean="0"/>
              <a:t>(a) You can embed special tags in a normal HTML document which the IDS Server will recognize and process, then return database query results in a Web page that can be view by your browser. We call this technology IDS HTML Extensions.</a:t>
            </a:r>
            <a:br>
              <a:rPr lang="en-IN" dirty="0" smtClean="0"/>
            </a:br>
            <a:r>
              <a:rPr lang="en-IN" dirty="0" smtClean="0"/>
              <a:t/>
            </a:r>
            <a:br>
              <a:rPr lang="en-IN" dirty="0" smtClean="0"/>
            </a:br>
            <a:r>
              <a:rPr lang="en-IN" dirty="0" smtClean="0"/>
              <a:t>(b) IDS Server includes IDS JDBC Driver, a Type-3 JDBC driver that will enable you to write and deploy Java applets and programs using the JDBC API to perform database operations.</a:t>
            </a:r>
            <a:endParaRPr lang="en-IN"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E94257E-DFFA-4BE1-A802-E44DCD9983EF}" type="slidenum">
              <a:rPr lang="en-US"/>
              <a:pPr>
                <a:defRPr/>
              </a:pPr>
              <a:t>234</a:t>
            </a:fld>
            <a:endParaRPr lang="en-US"/>
          </a:p>
        </p:txBody>
      </p:sp>
      <p:sp>
        <p:nvSpPr>
          <p:cNvPr id="19459"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
        <p:nvSpPr>
          <p:cNvPr id="29697" name="Rectangle 1"/>
          <p:cNvSpPr>
            <a:spLocks noChangeArrowheads="1"/>
          </p:cNvSpPr>
          <p:nvPr/>
        </p:nvSpPr>
        <p:spPr bwMode="auto">
          <a:xfrm>
            <a:off x="228600" y="325438"/>
            <a:ext cx="8382000" cy="4708525"/>
          </a:xfrm>
          <a:prstGeom prst="rect">
            <a:avLst/>
          </a:prstGeom>
          <a:noFill/>
          <a:ln w="9525">
            <a:noFill/>
            <a:miter lim="800000"/>
            <a:headEnd/>
            <a:tailEnd/>
          </a:ln>
          <a:effectLst/>
        </p:spPr>
        <p:txBody>
          <a:bodyPr anchor="ctr">
            <a:spAutoFit/>
          </a:bodyPr>
          <a:lstStyle/>
          <a:p>
            <a:pPr algn="just">
              <a:tabLst>
                <a:tab pos="457200" algn="l"/>
              </a:tabLst>
              <a:defRPr/>
            </a:pPr>
            <a:r>
              <a:rPr lang="en-US" sz="2000" b="1" dirty="0">
                <a:latin typeface="Verdana" pitchFamily="34" charset="0"/>
                <a:ea typeface="Verdana" pitchFamily="34" charset="0"/>
                <a:cs typeface="Verdana" pitchFamily="34" charset="0"/>
              </a:rPr>
              <a:t>     Type 4: 100% pure Java</a:t>
            </a:r>
          </a:p>
          <a:p>
            <a:pPr algn="just">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In a Type 4 driver, a pure Java-based driver that communicates directly with vendor's database through socket connection. This is the highest performance driver available for the database and is usually provided by the vendor itself.</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This kind of driver is extremely flexible, you don't need to install special software on the client or server. Further, these drivers can be downloaded dynamically. </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err="1">
                <a:latin typeface="Verdana" pitchFamily="34" charset="0"/>
                <a:ea typeface="Verdana" pitchFamily="34" charset="0"/>
                <a:cs typeface="Verdana" pitchFamily="34" charset="0"/>
              </a:rPr>
              <a:t>MySQL's</a:t>
            </a:r>
            <a:r>
              <a:rPr lang="en-US" sz="2000" dirty="0">
                <a:latin typeface="Verdana" pitchFamily="34" charset="0"/>
                <a:ea typeface="Verdana" pitchFamily="34" charset="0"/>
                <a:cs typeface="Verdana" pitchFamily="34" charset="0"/>
              </a:rPr>
              <a:t> Connector/J driver is a Type 4 driver. Because of the proprietary nature of their network protocols, database vendors usually supply type 4 drivers.</a:t>
            </a: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5B63D9C-0428-4593-A4AF-4BD5EF847141}" type="slidenum">
              <a:rPr lang="en-US"/>
              <a:pPr>
                <a:defRPr/>
              </a:pPr>
              <a:t>235</a:t>
            </a:fld>
            <a:endParaRPr lang="en-US"/>
          </a:p>
        </p:txBody>
      </p:sp>
      <p:sp>
        <p:nvSpPr>
          <p:cNvPr id="20483"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pic>
        <p:nvPicPr>
          <p:cNvPr id="20484" name="Picture 4" descr="DBMS Driver type 4"/>
          <p:cNvPicPr>
            <a:picLocks noChangeAspect="1" noChangeArrowheads="1"/>
          </p:cNvPicPr>
          <p:nvPr/>
        </p:nvPicPr>
        <p:blipFill>
          <a:blip r:embed="rId2"/>
          <a:srcRect/>
          <a:stretch>
            <a:fillRect/>
          </a:stretch>
        </p:blipFill>
        <p:spPr bwMode="auto">
          <a:xfrm>
            <a:off x="1295400" y="304800"/>
            <a:ext cx="6172200" cy="5029200"/>
          </a:xfrm>
          <a:prstGeom prst="rect">
            <a:avLst/>
          </a:prstGeom>
          <a:noFill/>
          <a:ln w="9525">
            <a:noFill/>
            <a:miter lim="800000"/>
            <a:headEnd/>
            <a:tailEnd/>
          </a:ln>
        </p:spPr>
      </p:pic>
      <p:sp>
        <p:nvSpPr>
          <p:cNvPr id="20485" name="TextBox 5"/>
          <p:cNvSpPr txBox="1">
            <a:spLocks noChangeArrowheads="1"/>
          </p:cNvSpPr>
          <p:nvPr/>
        </p:nvSpPr>
        <p:spPr bwMode="auto">
          <a:xfrm>
            <a:off x="2057400" y="5791200"/>
            <a:ext cx="4249738" cy="369888"/>
          </a:xfrm>
          <a:prstGeom prst="rect">
            <a:avLst/>
          </a:prstGeom>
          <a:noFill/>
          <a:ln w="9525">
            <a:noFill/>
            <a:miter lim="800000"/>
            <a:headEnd/>
            <a:tailEnd/>
          </a:ln>
        </p:spPr>
        <p:txBody>
          <a:bodyPr wrap="none">
            <a:spAutoFit/>
          </a:bodyPr>
          <a:lstStyle/>
          <a:p>
            <a:r>
              <a:rPr lang="en-US" b="1">
                <a:latin typeface="Verdana" pitchFamily="34" charset="0"/>
              </a:rPr>
              <a:t>Figure Type 4: 100% pure Java</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52400" y="381000"/>
            <a:ext cx="4648200" cy="3429000"/>
          </a:xfrm>
          <a:prstGeom prst="rect">
            <a:avLst/>
          </a:prstGeom>
          <a:ln>
            <a:prstDash val="sysDot"/>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F4F03C1D-6EB6-4D63-AE02-2748F450C893}" type="slidenum">
              <a:rPr lang="en-US"/>
              <a:pPr>
                <a:defRPr/>
              </a:pPr>
              <a:t>236</a:t>
            </a:fld>
            <a:endParaRPr lang="en-US"/>
          </a:p>
        </p:txBody>
      </p:sp>
      <p:sp>
        <p:nvSpPr>
          <p:cNvPr id="6" name="Rectangle 5"/>
          <p:cNvSpPr/>
          <p:nvPr/>
        </p:nvSpPr>
        <p:spPr>
          <a:xfrm>
            <a:off x="457200" y="762000"/>
            <a:ext cx="1752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Java Application</a:t>
            </a:r>
          </a:p>
        </p:txBody>
      </p:sp>
      <p:sp>
        <p:nvSpPr>
          <p:cNvPr id="7" name="Oval 6"/>
          <p:cNvSpPr/>
          <p:nvPr/>
        </p:nvSpPr>
        <p:spPr>
          <a:xfrm>
            <a:off x="762000" y="2514600"/>
            <a:ext cx="1219200" cy="9144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API</a:t>
            </a:r>
          </a:p>
        </p:txBody>
      </p:sp>
      <p:sp>
        <p:nvSpPr>
          <p:cNvPr id="8" name="Rectangle 7"/>
          <p:cNvSpPr/>
          <p:nvPr/>
        </p:nvSpPr>
        <p:spPr>
          <a:xfrm>
            <a:off x="2895600" y="2590800"/>
            <a:ext cx="1371600" cy="838200"/>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JDBC Driver</a:t>
            </a:r>
          </a:p>
        </p:txBody>
      </p:sp>
      <p:sp>
        <p:nvSpPr>
          <p:cNvPr id="11" name="Flowchart: Magnetic Disk 10"/>
          <p:cNvSpPr/>
          <p:nvPr/>
        </p:nvSpPr>
        <p:spPr>
          <a:xfrm>
            <a:off x="7239000" y="609600"/>
            <a:ext cx="1447800" cy="1066800"/>
          </a:xfrm>
          <a:prstGeom prst="flowChartMagneticDisk">
            <a:avLst/>
          </a:prstGeom>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Verdana" pitchFamily="34" charset="0"/>
                <a:ea typeface="Verdana" pitchFamily="34" charset="0"/>
                <a:cs typeface="Verdana" pitchFamily="34" charset="0"/>
              </a:rPr>
              <a:t>Data Source</a:t>
            </a:r>
          </a:p>
        </p:txBody>
      </p:sp>
      <p:cxnSp>
        <p:nvCxnSpPr>
          <p:cNvPr id="13" name="Straight Connector 12"/>
          <p:cNvCxnSpPr/>
          <p:nvPr/>
        </p:nvCxnSpPr>
        <p:spPr>
          <a:xfrm rot="5400000">
            <a:off x="912813" y="2057400"/>
            <a:ext cx="915988" cy="1587"/>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7" idx="6"/>
            <a:endCxn id="8" idx="1"/>
          </p:cNvCxnSpPr>
          <p:nvPr/>
        </p:nvCxnSpPr>
        <p:spPr>
          <a:xfrm>
            <a:off x="1981200" y="2971800"/>
            <a:ext cx="914400" cy="3810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a:stCxn id="8" idx="3"/>
          </p:cNvCxnSpPr>
          <p:nvPr/>
        </p:nvCxnSpPr>
        <p:spPr>
          <a:xfrm flipV="1">
            <a:off x="4267200" y="1677988"/>
            <a:ext cx="3735388" cy="1331912"/>
          </a:xfrm>
          <a:prstGeom prst="line">
            <a:avLst/>
          </a:prstGeom>
        </p:spPr>
        <p:style>
          <a:lnRef idx="2">
            <a:schemeClr val="dk1"/>
          </a:lnRef>
          <a:fillRef idx="0">
            <a:schemeClr val="dk1"/>
          </a:fillRef>
          <a:effectRef idx="1">
            <a:schemeClr val="dk1"/>
          </a:effectRef>
          <a:fontRef idx="minor">
            <a:schemeClr val="tx1"/>
          </a:fontRef>
        </p:style>
      </p:cxnSp>
      <p:sp>
        <p:nvSpPr>
          <p:cNvPr id="21515" name="TextBox 17"/>
          <p:cNvSpPr txBox="1">
            <a:spLocks noChangeArrowheads="1"/>
          </p:cNvSpPr>
          <p:nvPr/>
        </p:nvSpPr>
        <p:spPr bwMode="auto">
          <a:xfrm>
            <a:off x="2057400" y="4419600"/>
            <a:ext cx="4249738" cy="369888"/>
          </a:xfrm>
          <a:prstGeom prst="rect">
            <a:avLst/>
          </a:prstGeom>
          <a:noFill/>
          <a:ln w="9525">
            <a:noFill/>
            <a:miter lim="800000"/>
            <a:headEnd/>
            <a:tailEnd/>
          </a:ln>
        </p:spPr>
        <p:txBody>
          <a:bodyPr wrap="none">
            <a:spAutoFit/>
          </a:bodyPr>
          <a:lstStyle/>
          <a:p>
            <a:r>
              <a:rPr lang="en-US" b="1">
                <a:latin typeface="Verdana" pitchFamily="34" charset="0"/>
              </a:rPr>
              <a:t>Figure Type 4: 100% pure Java</a:t>
            </a: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145A23C-2BC7-4192-B3C5-8F60D201114B}" type="slidenum">
              <a:rPr lang="en-US"/>
              <a:pPr>
                <a:defRPr/>
              </a:pPr>
              <a:t>237</a:t>
            </a:fld>
            <a:endParaRPr lang="en-US"/>
          </a:p>
        </p:txBody>
      </p:sp>
      <p:sp>
        <p:nvSpPr>
          <p:cNvPr id="22531" name="Rectangle 120"/>
          <p:cNvSpPr>
            <a:spLocks noChangeArrowheads="1"/>
          </p:cNvSpPr>
          <p:nvPr/>
        </p:nvSpPr>
        <p:spPr bwMode="auto">
          <a:xfrm>
            <a:off x="8120063" y="87313"/>
            <a:ext cx="947737" cy="369887"/>
          </a:xfrm>
          <a:prstGeom prst="rect">
            <a:avLst/>
          </a:prstGeom>
          <a:noFill/>
          <a:ln w="9525">
            <a:noFill/>
            <a:miter lim="800000"/>
            <a:headEnd/>
            <a:tailEnd/>
          </a:ln>
        </p:spPr>
        <p:txBody>
          <a:bodyPr wrap="none">
            <a:spAutoFit/>
          </a:bodyPr>
          <a:lstStyle/>
          <a:p>
            <a:r>
              <a:rPr lang="en-US" b="1">
                <a:solidFill>
                  <a:srgbClr val="003399"/>
                </a:solidFill>
                <a:latin typeface="Verdana" pitchFamily="34" charset="0"/>
              </a:rPr>
              <a:t>Cont..</a:t>
            </a:r>
            <a:endParaRPr lang="en-US" b="1">
              <a:latin typeface="Calibri" pitchFamily="34" charset="0"/>
            </a:endParaRPr>
          </a:p>
        </p:txBody>
      </p:sp>
      <p:sp>
        <p:nvSpPr>
          <p:cNvPr id="30721" name="Rectangle 1"/>
          <p:cNvSpPr>
            <a:spLocks noChangeArrowheads="1"/>
          </p:cNvSpPr>
          <p:nvPr/>
        </p:nvSpPr>
        <p:spPr bwMode="auto">
          <a:xfrm>
            <a:off x="152400" y="477838"/>
            <a:ext cx="8839200" cy="4092575"/>
          </a:xfrm>
          <a:prstGeom prst="rect">
            <a:avLst/>
          </a:prstGeom>
          <a:noFill/>
          <a:ln w="9525">
            <a:noFill/>
            <a:miter lim="800000"/>
            <a:headEnd/>
            <a:tailEnd/>
          </a:ln>
          <a:effectLst/>
        </p:spPr>
        <p:txBody>
          <a:bodyPr anchor="ctr">
            <a:spAutoFit/>
          </a:bodyPr>
          <a:lstStyle/>
          <a:p>
            <a:pPr algn="just">
              <a:tabLst>
                <a:tab pos="457200" algn="l"/>
              </a:tabLst>
              <a:defRPr/>
            </a:pPr>
            <a:r>
              <a:rPr lang="en-US" sz="2000" b="1" dirty="0">
                <a:latin typeface="Verdana" pitchFamily="34" charset="0"/>
                <a:ea typeface="Verdana" pitchFamily="34" charset="0"/>
                <a:cs typeface="Verdana" pitchFamily="34" charset="0"/>
              </a:rPr>
              <a:t>Which Driver should be used?</a:t>
            </a: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If you are accessing one type of database, such as Oracle, Sybase, or IBM, the preferred driver type is 4.</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If your Java application is accessing multiple types of databases at the same time, type 3 is the preferred driver.</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Type 2 drivers are useful in situations where a type 3 or type 4 driver is not available yet for your database.</a:t>
            </a:r>
          </a:p>
          <a:p>
            <a:pPr marL="457200" indent="-457200" algn="just" eaLnBrk="0" hangingPunct="0">
              <a:buFont typeface="Arial" pitchFamily="34" charset="0"/>
              <a:buChar char="•"/>
              <a:tabLst>
                <a:tab pos="457200" algn="l"/>
              </a:tabLst>
              <a:defRPr/>
            </a:pPr>
            <a:endParaRPr lang="en-US" sz="2000" dirty="0">
              <a:latin typeface="Verdana" pitchFamily="34" charset="0"/>
              <a:ea typeface="Verdana" pitchFamily="34" charset="0"/>
              <a:cs typeface="Verdana" pitchFamily="34" charset="0"/>
            </a:endParaRPr>
          </a:p>
          <a:p>
            <a:pPr marL="457200" indent="-457200" algn="just" eaLnBrk="0" hangingPunct="0">
              <a:buFont typeface="Arial" pitchFamily="34" charset="0"/>
              <a:buChar char="•"/>
              <a:tabLst>
                <a:tab pos="457200" algn="l"/>
              </a:tabLst>
              <a:defRPr/>
            </a:pPr>
            <a:r>
              <a:rPr lang="en-US" sz="2000" dirty="0">
                <a:latin typeface="Verdana" pitchFamily="34" charset="0"/>
                <a:ea typeface="Verdana" pitchFamily="34" charset="0"/>
                <a:cs typeface="Verdana" pitchFamily="34" charset="0"/>
              </a:rPr>
              <a:t>The type 1 driver is not considered a deployment-level driver and is typically used for development and testing purposes only.</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idx="1"/>
          </p:nvPr>
        </p:nvSpPr>
        <p:spPr>
          <a:xfrm>
            <a:off x="457200" y="0"/>
            <a:ext cx="8686800" cy="6858000"/>
          </a:xfrm>
        </p:spPr>
        <p:txBody>
          <a:bodyPr>
            <a:normAutofit/>
          </a:bodyPr>
          <a:lstStyle/>
          <a:p>
            <a:pPr eaLnBrk="1" hangingPunct="1">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Connection:</a:t>
            </a:r>
          </a:p>
          <a:p>
            <a:pPr eaLnBrk="1" hangingPunct="1"/>
            <a:r>
              <a:rPr lang="en-US" sz="2000" dirty="0" smtClean="0">
                <a:latin typeface="Times New Roman" pitchFamily="18" charset="0"/>
                <a:cs typeface="Times New Roman" pitchFamily="18" charset="0"/>
              </a:rPr>
              <a:t>The connection to the database is established by using one of three </a:t>
            </a:r>
            <a:r>
              <a:rPr lang="en-US" sz="2000" dirty="0" err="1" smtClean="0">
                <a:latin typeface="Times New Roman" pitchFamily="18" charset="0"/>
                <a:cs typeface="Times New Roman" pitchFamily="18" charset="0"/>
              </a:rPr>
              <a:t>getConnection</a:t>
            </a:r>
            <a:r>
              <a:rPr lang="en-US" sz="2000" dirty="0" smtClean="0">
                <a:latin typeface="Times New Roman" pitchFamily="18" charset="0"/>
                <a:cs typeface="Times New Roman" pitchFamily="18" charset="0"/>
              </a:rPr>
              <a:t>()methods of the </a:t>
            </a:r>
            <a:r>
              <a:rPr lang="en-US" sz="2000" dirty="0" err="1" smtClean="0">
                <a:latin typeface="Times New Roman" pitchFamily="18" charset="0"/>
                <a:cs typeface="Times New Roman" pitchFamily="18" charset="0"/>
              </a:rPr>
              <a:t>DriverManager</a:t>
            </a:r>
            <a:r>
              <a:rPr lang="en-US" sz="2000" dirty="0" smtClean="0">
                <a:latin typeface="Times New Roman" pitchFamily="18" charset="0"/>
                <a:cs typeface="Times New Roman" pitchFamily="18" charset="0"/>
              </a:rPr>
              <a:t> object. The </a:t>
            </a:r>
            <a:r>
              <a:rPr lang="en-US" sz="2000" dirty="0" err="1" smtClean="0">
                <a:latin typeface="Times New Roman" pitchFamily="18" charset="0"/>
                <a:cs typeface="Times New Roman" pitchFamily="18" charset="0"/>
              </a:rPr>
              <a:t>getConnection</a:t>
            </a:r>
            <a:r>
              <a:rPr lang="en-US" sz="2000" dirty="0" smtClean="0">
                <a:latin typeface="Times New Roman" pitchFamily="18" charset="0"/>
                <a:cs typeface="Times New Roman" pitchFamily="18" charset="0"/>
              </a:rPr>
              <a:t>() method requests access to the database from the DBMS. It is up to the DBMS to grant or reject access. </a:t>
            </a:r>
            <a:r>
              <a:rPr lang="en-US" sz="2000" dirty="0" err="1" smtClean="0">
                <a:latin typeface="Times New Roman" pitchFamily="18" charset="0"/>
                <a:cs typeface="Times New Roman" pitchFamily="18" charset="0"/>
              </a:rPr>
              <a:t>Aconnection</a:t>
            </a:r>
            <a:r>
              <a:rPr lang="en-US" sz="2000" dirty="0" smtClean="0">
                <a:latin typeface="Times New Roman" pitchFamily="18" charset="0"/>
                <a:cs typeface="Times New Roman" pitchFamily="18" charset="0"/>
              </a:rPr>
              <a:t> object is returned by the </a:t>
            </a:r>
            <a:r>
              <a:rPr lang="en-US" sz="2000" dirty="0" err="1" smtClean="0">
                <a:latin typeface="Times New Roman" pitchFamily="18" charset="0"/>
                <a:cs typeface="Times New Roman" pitchFamily="18" charset="0"/>
              </a:rPr>
              <a:t>getConnection</a:t>
            </a:r>
            <a:r>
              <a:rPr lang="en-US" sz="2000" dirty="0" smtClean="0">
                <a:latin typeface="Times New Roman" pitchFamily="18" charset="0"/>
                <a:cs typeface="Times New Roman" pitchFamily="18" charset="0"/>
              </a:rPr>
              <a:t>() method if access is granted, otherwise the </a:t>
            </a:r>
            <a:r>
              <a:rPr lang="en-US" sz="2000" dirty="0" err="1" smtClean="0">
                <a:latin typeface="Times New Roman" pitchFamily="18" charset="0"/>
                <a:cs typeface="Times New Roman" pitchFamily="18" charset="0"/>
              </a:rPr>
              <a:t>getConnection</a:t>
            </a:r>
            <a:r>
              <a:rPr lang="en-US" sz="2000" dirty="0" smtClean="0">
                <a:latin typeface="Times New Roman" pitchFamily="18" charset="0"/>
                <a:cs typeface="Times New Roman" pitchFamily="18" charset="0"/>
              </a:rPr>
              <a:t>() method throws an </a:t>
            </a:r>
            <a:r>
              <a:rPr lang="en-US" sz="2000" dirty="0" err="1" smtClean="0">
                <a:latin typeface="Times New Roman" pitchFamily="18" charset="0"/>
                <a:cs typeface="Times New Roman" pitchFamily="18" charset="0"/>
              </a:rPr>
              <a:t>SQLException</a:t>
            </a:r>
            <a:r>
              <a:rPr lang="en-US" sz="2000" dirty="0" smtClean="0">
                <a:latin typeface="Times New Roman" pitchFamily="18" charset="0"/>
                <a:cs typeface="Times New Roman" pitchFamily="18" charset="0"/>
              </a:rPr>
              <a:t>.</a:t>
            </a:r>
          </a:p>
          <a:p>
            <a:pPr eaLnBrk="1" hangingPunct="1"/>
            <a:r>
              <a:rPr lang="en-US" sz="2000" dirty="0" smtClean="0">
                <a:latin typeface="Times New Roman" pitchFamily="18" charset="0"/>
                <a:cs typeface="Times New Roman" pitchFamily="18" charset="0"/>
              </a:rPr>
              <a:t>Sometimes the DBMS grants access to a database to anyone. In this case, the J2ME application uses the </a:t>
            </a:r>
            <a:r>
              <a:rPr lang="en-US" sz="2000" dirty="0" err="1" smtClean="0">
                <a:latin typeface="Times New Roman" pitchFamily="18" charset="0"/>
                <a:cs typeface="Times New Roman" pitchFamily="18" charset="0"/>
              </a:rPr>
              <a:t>getConnection</a:t>
            </a:r>
            <a:r>
              <a:rPr lang="en-US" sz="2000" dirty="0" smtClean="0">
                <a:latin typeface="Times New Roman" pitchFamily="18" charset="0"/>
                <a:cs typeface="Times New Roman" pitchFamily="18" charset="0"/>
              </a:rPr>
              <a:t>(String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 method. One parameter is passed to the method because the DBMS only needs the database identified. This is shown in Listing 10-5.</a:t>
            </a:r>
          </a:p>
          <a:p>
            <a:pPr eaLnBrk="1" hangingPunct="1"/>
            <a:r>
              <a:rPr lang="en-US" sz="2000" dirty="0" smtClean="0">
                <a:latin typeface="Times New Roman" pitchFamily="18" charset="0"/>
                <a:cs typeface="Times New Roman" pitchFamily="18" charset="0"/>
              </a:rPr>
              <a:t>String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jdbc:odbc:CustomerInformation</a:t>
            </a:r>
            <a:r>
              <a:rPr lang="en-US" sz="2000" dirty="0" smtClean="0">
                <a:latin typeface="Times New Roman" pitchFamily="18" charset="0"/>
                <a:cs typeface="Times New Roman" pitchFamily="18" charset="0"/>
              </a:rPr>
              <a:t>";</a:t>
            </a:r>
          </a:p>
          <a:p>
            <a:pPr eaLnBrk="1" hangingPunct="1"/>
            <a:r>
              <a:rPr lang="en-US" sz="2000" dirty="0" smtClean="0">
                <a:latin typeface="Times New Roman" pitchFamily="18" charset="0"/>
                <a:cs typeface="Times New Roman" pitchFamily="18" charset="0"/>
              </a:rPr>
              <a:t>Statement </a:t>
            </a:r>
            <a:r>
              <a:rPr lang="en-US" sz="2000" dirty="0" err="1" smtClean="0">
                <a:latin typeface="Times New Roman" pitchFamily="18" charset="0"/>
                <a:cs typeface="Times New Roman" pitchFamily="18" charset="0"/>
              </a:rPr>
              <a:t>DataRequest</a:t>
            </a:r>
            <a:r>
              <a:rPr lang="en-US" sz="2000" dirty="0" smtClean="0">
                <a:latin typeface="Times New Roman" pitchFamily="18" charset="0"/>
                <a:cs typeface="Times New Roman" pitchFamily="18" charset="0"/>
              </a:rPr>
              <a:t>;</a:t>
            </a:r>
          </a:p>
          <a:p>
            <a:pPr eaLnBrk="1" hangingPunct="1"/>
            <a:r>
              <a:rPr lang="en-US" sz="2000" dirty="0" smtClean="0">
                <a:latin typeface="Times New Roman" pitchFamily="18" charset="0"/>
                <a:cs typeface="Times New Roman" pitchFamily="18" charset="0"/>
              </a:rPr>
              <a:t>Connection Db;</a:t>
            </a:r>
          </a:p>
          <a:p>
            <a:pPr eaLnBrk="1" hangingPunct="1"/>
            <a:r>
              <a:rPr lang="en-US" sz="2000" dirty="0" smtClean="0">
                <a:latin typeface="Times New Roman" pitchFamily="18" charset="0"/>
                <a:cs typeface="Times New Roman" pitchFamily="18" charset="0"/>
              </a:rPr>
              <a:t>try {</a:t>
            </a:r>
          </a:p>
          <a:p>
            <a:pPr eaLnBrk="1" hangingPunct="1"/>
            <a:r>
              <a:rPr lang="en-US" sz="2000" dirty="0" err="1" smtClean="0">
                <a:latin typeface="Times New Roman" pitchFamily="18" charset="0"/>
                <a:cs typeface="Times New Roman" pitchFamily="18" charset="0"/>
              </a:rPr>
              <a:t>Class.forName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sun.jdbc.odbc.JdbcOdbcDriver</a:t>
            </a:r>
            <a:r>
              <a:rPr lang="en-US" sz="2000" dirty="0" smtClean="0">
                <a:latin typeface="Times New Roman" pitchFamily="18" charset="0"/>
                <a:cs typeface="Times New Roman" pitchFamily="18" charset="0"/>
              </a:rPr>
              <a:t>");</a:t>
            </a:r>
          </a:p>
          <a:p>
            <a:pPr eaLnBrk="1" hangingPunct="1"/>
            <a:r>
              <a:rPr lang="en-US" sz="2000" dirty="0" smtClean="0">
                <a:latin typeface="Times New Roman" pitchFamily="18" charset="0"/>
                <a:cs typeface="Times New Roman" pitchFamily="18" charset="0"/>
              </a:rPr>
              <a:t>Db = </a:t>
            </a:r>
            <a:r>
              <a:rPr lang="en-US" sz="2000" dirty="0" err="1" smtClean="0">
                <a:latin typeface="Times New Roman" pitchFamily="18" charset="0"/>
                <a:cs typeface="Times New Roman" pitchFamily="18" charset="0"/>
              </a:rPr>
              <a:t>DriverManager.getConnection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a:t>
            </a:r>
          </a:p>
          <a:p>
            <a:pPr eaLnBrk="1" hangingPunct="1"/>
            <a:r>
              <a:rPr lang="en-US" sz="2000" dirty="0" smtClean="0">
                <a:latin typeface="Times New Roman" pitchFamily="18" charset="0"/>
                <a:cs typeface="Times New Roman" pitchFamily="18" charset="0"/>
              </a:rPr>
              <a:t>}</a:t>
            </a:r>
          </a:p>
          <a:p>
            <a:pPr eaLnBrk="1" hangingPunct="1"/>
            <a:r>
              <a:rPr lang="en-US" sz="2000" dirty="0" smtClean="0">
                <a:latin typeface="Times New Roman" pitchFamily="18" charset="0"/>
                <a:cs typeface="Times New Roman" pitchFamily="18" charset="0"/>
              </a:rPr>
              <a:t>catch (</a:t>
            </a:r>
            <a:r>
              <a:rPr lang="en-US" sz="2000" dirty="0" err="1" smtClean="0">
                <a:latin typeface="Times New Roman" pitchFamily="18" charset="0"/>
                <a:cs typeface="Times New Roman" pitchFamily="18" charset="0"/>
              </a:rPr>
              <a:t>ClassNotFoundException</a:t>
            </a:r>
            <a:r>
              <a:rPr lang="en-US" sz="2000" dirty="0" smtClean="0">
                <a:latin typeface="Times New Roman" pitchFamily="18" charset="0"/>
                <a:cs typeface="Times New Roman" pitchFamily="18" charset="0"/>
              </a:rPr>
              <a:t> error) {</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err="1" smtClean="0">
                <a:latin typeface="Times New Roman" pitchFamily="18" charset="0"/>
                <a:cs typeface="Times New Roman" pitchFamily="18" charset="0"/>
              </a:rPr>
              <a:t>System.err.println</a:t>
            </a:r>
            <a:r>
              <a:rPr lang="en-US" dirty="0" smtClean="0">
                <a:latin typeface="Times New Roman" pitchFamily="18" charset="0"/>
                <a:cs typeface="Times New Roman" pitchFamily="18" charset="0"/>
              </a:rPr>
              <a:t>("Unable to load the JDBC/ODBC bridge." +</a:t>
            </a:r>
          </a:p>
          <a:p>
            <a:r>
              <a:rPr lang="en-US" dirty="0" smtClean="0">
                <a:latin typeface="Times New Roman" pitchFamily="18" charset="0"/>
                <a:cs typeface="Times New Roman" pitchFamily="18" charset="0"/>
              </a:rPr>
              <a:t>error);</a:t>
            </a:r>
          </a:p>
          <a:p>
            <a:r>
              <a:rPr lang="en-US" dirty="0" err="1" smtClean="0">
                <a:latin typeface="Times New Roman" pitchFamily="18" charset="0"/>
                <a:cs typeface="Times New Roman" pitchFamily="18" charset="0"/>
              </a:rPr>
              <a:t>System.exit</a:t>
            </a:r>
            <a:r>
              <a:rPr lang="en-US"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catch (</a:t>
            </a:r>
            <a:r>
              <a:rPr lang="en-US" dirty="0" err="1" smtClean="0">
                <a:latin typeface="Times New Roman" pitchFamily="18" charset="0"/>
                <a:cs typeface="Times New Roman" pitchFamily="18" charset="0"/>
              </a:rPr>
              <a:t>SQLException</a:t>
            </a:r>
            <a:r>
              <a:rPr lang="en-US" dirty="0" smtClean="0">
                <a:latin typeface="Times New Roman" pitchFamily="18" charset="0"/>
                <a:cs typeface="Times New Roman" pitchFamily="18" charset="0"/>
              </a:rPr>
              <a:t> error) {</a:t>
            </a:r>
          </a:p>
          <a:p>
            <a:r>
              <a:rPr lang="en-US" dirty="0" err="1" smtClean="0">
                <a:latin typeface="Times New Roman" pitchFamily="18" charset="0"/>
                <a:cs typeface="Times New Roman" pitchFamily="18" charset="0"/>
              </a:rPr>
              <a:t>System.err.println</a:t>
            </a:r>
            <a:r>
              <a:rPr lang="en-US" dirty="0" smtClean="0">
                <a:latin typeface="Times New Roman" pitchFamily="18" charset="0"/>
                <a:cs typeface="Times New Roman" pitchFamily="18" charset="0"/>
              </a:rPr>
              <a:t>("Cannot connect to the database." + error);</a:t>
            </a:r>
          </a:p>
          <a:p>
            <a:r>
              <a:rPr lang="en-US" dirty="0" err="1" smtClean="0">
                <a:latin typeface="Times New Roman" pitchFamily="18" charset="0"/>
                <a:cs typeface="Times New Roman" pitchFamily="18" charset="0"/>
              </a:rPr>
              <a:t>System.exit</a:t>
            </a:r>
            <a:r>
              <a:rPr lang="en-US" dirty="0" smtClean="0">
                <a:latin typeface="Times New Roman" pitchFamily="18" charset="0"/>
                <a:cs typeface="Times New Roman" pitchFamily="18" charset="0"/>
              </a:rPr>
              <a:t>(2);</a:t>
            </a:r>
          </a:p>
          <a:p>
            <a:r>
              <a:rPr lang="en-US" dirty="0" smtClean="0">
                <a:latin typeface="Times New Roman" pitchFamily="18" charset="0"/>
                <a:cs typeface="Times New Roman" pitchFamily="18" charset="0"/>
              </a:rPr>
              <a: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mtClean="0">
                <a:ea typeface="新細明體" pitchFamily="18" charset="-120"/>
              </a:rPr>
              <a:t>Operators (continue)</a:t>
            </a:r>
          </a:p>
        </p:txBody>
      </p:sp>
      <p:sp>
        <p:nvSpPr>
          <p:cNvPr id="30723" name="Rectangle 3"/>
          <p:cNvSpPr>
            <a:spLocks noGrp="1" noChangeArrowheads="1"/>
          </p:cNvSpPr>
          <p:nvPr>
            <p:ph type="body" idx="1"/>
          </p:nvPr>
        </p:nvSpPr>
        <p:spPr/>
        <p:txBody>
          <a:bodyPr>
            <a:normAutofit fontScale="92500" lnSpcReduction="10000"/>
          </a:bodyPr>
          <a:lstStyle/>
          <a:p>
            <a:pPr eaLnBrk="1" hangingPunct="1"/>
            <a:r>
              <a:rPr lang="en-US" altLang="zh-TW" dirty="0" smtClean="0">
                <a:ea typeface="新細明體" pitchFamily="18" charset="-120"/>
              </a:rPr>
              <a:t>String concatenation operator</a:t>
            </a:r>
          </a:p>
          <a:p>
            <a:pPr lvl="1" eaLnBrk="1" hangingPunct="1"/>
            <a:r>
              <a:rPr lang="en-US" altLang="zh-TW" b="1" dirty="0" smtClean="0">
                <a:latin typeface="Courier New" pitchFamily="49" charset="0"/>
                <a:ea typeface="新細明體" pitchFamily="18" charset="-120"/>
              </a:rPr>
              <a:t>+</a:t>
            </a:r>
          </a:p>
          <a:p>
            <a:pPr lvl="1" eaLnBrk="1" hangingPunct="1"/>
            <a:r>
              <a:rPr lang="en-US" altLang="zh-TW" dirty="0" smtClean="0">
                <a:ea typeface="新細明體" pitchFamily="18" charset="-120"/>
              </a:rPr>
              <a:t>If one of the operand is a string, the other operand is automatically converted to its equivalent string value.</a:t>
            </a:r>
          </a:p>
          <a:p>
            <a:pPr lvl="1" eaLnBrk="1" hangingPunct="1"/>
            <a:endParaRPr lang="en-US" altLang="zh-TW" dirty="0" smtClean="0">
              <a:ea typeface="新細明體" pitchFamily="18" charset="-120"/>
            </a:endParaRPr>
          </a:p>
          <a:p>
            <a:pPr eaLnBrk="1" hangingPunct="1"/>
            <a:r>
              <a:rPr lang="en-US" altLang="zh-TW" dirty="0" smtClean="0">
                <a:ea typeface="新細明體" pitchFamily="18" charset="-120"/>
              </a:rPr>
              <a:t>Assignment operators</a:t>
            </a:r>
          </a:p>
          <a:p>
            <a:pPr lvl="1" eaLnBrk="1" hangingPunct="1"/>
            <a:r>
              <a:rPr lang="en-US" altLang="zh-TW" b="1" dirty="0" smtClean="0">
                <a:latin typeface="Courier New" pitchFamily="49" charset="0"/>
                <a:ea typeface="新細明體" pitchFamily="18" charset="-120"/>
              </a:rPr>
              <a:t>=, +=, -=, *=, /=, %=</a:t>
            </a:r>
          </a:p>
          <a:p>
            <a:pPr lvl="1" eaLnBrk="1" hangingPunct="1"/>
            <a:endParaRPr lang="en-US" altLang="zh-TW" b="1" dirty="0" smtClean="0">
              <a:latin typeface="Courier New" pitchFamily="49" charset="0"/>
              <a:ea typeface="新細明體" pitchFamily="18" charset="-120"/>
            </a:endParaRPr>
          </a:p>
          <a:p>
            <a:pPr eaLnBrk="1" hangingPunct="1"/>
            <a:r>
              <a:rPr lang="en-US" altLang="zh-TW" dirty="0" smtClean="0">
                <a:ea typeface="新細明體" pitchFamily="18" charset="-120"/>
              </a:rPr>
              <a:t>Bitwise operators</a:t>
            </a:r>
          </a:p>
          <a:p>
            <a:pPr lvl="1" eaLnBrk="1" hangingPunct="1"/>
            <a:r>
              <a:rPr lang="en-US" altLang="zh-TW" b="1" dirty="0" smtClean="0">
                <a:latin typeface="Courier New" pitchFamily="49" charset="0"/>
                <a:ea typeface="新細明體" pitchFamily="18" charset="-120"/>
              </a:rPr>
              <a:t>&amp;, |, ^, &gt;&gt;, &lt;&lt;, &gt;&gt;&gt;</a:t>
            </a:r>
          </a:p>
          <a:p>
            <a:pPr lvl="1" eaLnBrk="1" hangingPunct="1"/>
            <a:endParaRPr lang="en-US" altLang="zh-TW" b="1" dirty="0" smtClean="0">
              <a:latin typeface="Courier New" pitchFamily="49" charset="0"/>
              <a:ea typeface="新細明體" pitchFamily="18" charset="-120"/>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idx="1"/>
          </p:nvPr>
        </p:nvSpPr>
        <p:spPr>
          <a:xfrm>
            <a:off x="457200" y="0"/>
            <a:ext cx="8686800" cy="6858000"/>
          </a:xfrm>
        </p:spPr>
        <p:txBody>
          <a:bodyPr>
            <a:normAutofit lnSpcReduction="10000"/>
          </a:bodyPr>
          <a:lstStyle/>
          <a:p>
            <a:pPr eaLnBrk="1" hangingPunct="1"/>
            <a:r>
              <a:rPr lang="en-US" sz="2000" smtClean="0">
                <a:latin typeface="Times New Roman" pitchFamily="18" charset="0"/>
                <a:cs typeface="Times New Roman" pitchFamily="18" charset="0"/>
              </a:rPr>
              <a:t>Sometimes the DBMS grants access to a database to anyone. In this case, the J2ME application uses the getConnection(String url) method. One parameter is passed to the method because the DBMS only needs the database identified. This is shown in Listing 10-5.</a:t>
            </a:r>
          </a:p>
          <a:p>
            <a:pPr eaLnBrk="1" hangingPunct="1"/>
            <a:r>
              <a:rPr lang="en-US" sz="2000" smtClean="0">
                <a:latin typeface="Times New Roman" pitchFamily="18" charset="0"/>
                <a:cs typeface="Times New Roman" pitchFamily="18" charset="0"/>
              </a:rPr>
              <a:t>String url = "jdbc:odbc:CustomerInformation";</a:t>
            </a:r>
          </a:p>
          <a:p>
            <a:pPr eaLnBrk="1" hangingPunct="1"/>
            <a:r>
              <a:rPr lang="en-US" sz="2000" smtClean="0">
                <a:latin typeface="Times New Roman" pitchFamily="18" charset="0"/>
                <a:cs typeface="Times New Roman" pitchFamily="18" charset="0"/>
              </a:rPr>
              <a:t>Statement DataRequest;</a:t>
            </a:r>
          </a:p>
          <a:p>
            <a:pPr eaLnBrk="1" hangingPunct="1"/>
            <a:r>
              <a:rPr lang="en-US" sz="2000" smtClean="0">
                <a:latin typeface="Times New Roman" pitchFamily="18" charset="0"/>
                <a:cs typeface="Times New Roman" pitchFamily="18" charset="0"/>
              </a:rPr>
              <a:t>Connection Db;</a:t>
            </a:r>
          </a:p>
          <a:p>
            <a:pPr eaLnBrk="1" hangingPunct="1"/>
            <a:r>
              <a:rPr lang="en-US" sz="2000" smtClean="0">
                <a:latin typeface="Times New Roman" pitchFamily="18" charset="0"/>
                <a:cs typeface="Times New Roman" pitchFamily="18" charset="0"/>
              </a:rPr>
              <a:t>try {</a:t>
            </a:r>
          </a:p>
          <a:p>
            <a:pPr eaLnBrk="1" hangingPunct="1"/>
            <a:r>
              <a:rPr lang="en-US" sz="2000" smtClean="0">
                <a:latin typeface="Times New Roman" pitchFamily="18" charset="0"/>
                <a:cs typeface="Times New Roman" pitchFamily="18" charset="0"/>
              </a:rPr>
              <a:t>Class.forName( "sun.jdbc.odbc.JdbcOdbcDriver");</a:t>
            </a:r>
          </a:p>
          <a:p>
            <a:pPr eaLnBrk="1" hangingPunct="1"/>
            <a:r>
              <a:rPr lang="en-US" sz="2000" smtClean="0">
                <a:latin typeface="Times New Roman" pitchFamily="18" charset="0"/>
                <a:cs typeface="Times New Roman" pitchFamily="18" charset="0"/>
              </a:rPr>
              <a:t>Db = DriverManager.getConnection(url);</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(ClassNotFoundException error) {</a:t>
            </a:r>
          </a:p>
          <a:p>
            <a:pPr eaLnBrk="1" hangingPunct="1"/>
            <a:r>
              <a:rPr lang="en-US" sz="2000" smtClean="0">
                <a:latin typeface="Times New Roman" pitchFamily="18" charset="0"/>
                <a:cs typeface="Times New Roman" pitchFamily="18" charset="0"/>
              </a:rPr>
              <a:t>System.err.println("Unable to load the JDBC/ODBC bridge." +</a:t>
            </a:r>
          </a:p>
          <a:p>
            <a:pPr eaLnBrk="1" hangingPunct="1"/>
            <a:r>
              <a:rPr lang="en-US" sz="2000" smtClean="0">
                <a:latin typeface="Times New Roman" pitchFamily="18" charset="0"/>
                <a:cs typeface="Times New Roman" pitchFamily="18" charset="0"/>
              </a:rPr>
              <a:t>error);</a:t>
            </a:r>
          </a:p>
          <a:p>
            <a:pPr eaLnBrk="1" hangingPunct="1"/>
            <a:r>
              <a:rPr lang="en-US" sz="2000" smtClean="0">
                <a:latin typeface="Times New Roman" pitchFamily="18" charset="0"/>
                <a:cs typeface="Times New Roman" pitchFamily="18" charset="0"/>
              </a:rPr>
              <a:t>System.exit(1);</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(SQLException error) {</a:t>
            </a:r>
          </a:p>
          <a:p>
            <a:pPr eaLnBrk="1" hangingPunct="1"/>
            <a:r>
              <a:rPr lang="en-US" sz="2000" smtClean="0">
                <a:latin typeface="Times New Roman" pitchFamily="18" charset="0"/>
                <a:cs typeface="Times New Roman" pitchFamily="18" charset="0"/>
              </a:rPr>
              <a:t>System.err.println("Cannot connect to the database." + error);</a:t>
            </a:r>
          </a:p>
          <a:p>
            <a:pPr eaLnBrk="1" hangingPunct="1"/>
            <a:r>
              <a:rPr lang="en-US" sz="2000" smtClean="0">
                <a:latin typeface="Times New Roman" pitchFamily="18" charset="0"/>
                <a:cs typeface="Times New Roman" pitchFamily="18" charset="0"/>
              </a:rPr>
              <a:t>System.exit(2);</a:t>
            </a:r>
          </a:p>
          <a:p>
            <a:pPr eaLnBrk="1" hangingPunct="1"/>
            <a:r>
              <a:rPr lang="en-US" sz="20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idx="1"/>
          </p:nvPr>
        </p:nvSpPr>
        <p:spPr>
          <a:xfrm>
            <a:off x="304800" y="152400"/>
            <a:ext cx="8686800" cy="6477000"/>
          </a:xfrm>
        </p:spPr>
        <p:txBody>
          <a:bodyPr/>
          <a:lstStyle/>
          <a:p>
            <a:pPr eaLnBrk="1" hangingPunct="1"/>
            <a:r>
              <a:rPr lang="en-US" b="1" u="sng" smtClean="0"/>
              <a:t>TIME OUT</a:t>
            </a:r>
          </a:p>
          <a:p>
            <a:pPr eaLnBrk="1" hangingPunct="1"/>
            <a:r>
              <a:rPr lang="en-US" sz="2000" smtClean="0"/>
              <a:t>multiple applications might attempt to access a database simultaneously. The DBMS may not respond quickly for a number of reasons, one of which might be that database connections are not available. Rather than wait for a delayed response from the DBMS, the J2ME application can set a timeout period after which the Driver Manager will cease trying to connect to the database.</a:t>
            </a:r>
          </a:p>
          <a:p>
            <a:pPr eaLnBrk="1" hangingPunct="1"/>
            <a:r>
              <a:rPr lang="en-US" sz="2000" smtClean="0">
                <a:latin typeface="Times New Roman" pitchFamily="18" charset="0"/>
                <a:cs typeface="Times New Roman" pitchFamily="18" charset="0"/>
              </a:rPr>
              <a:t>The public static void DriverManager.setLoginTimeout(int seconds) method can be used by the J2ME application to establish the maximum time the DriverManager waits for a response from a DBMS before timing out. Likewise, the public static int DriverManager.getLoginTimeout() method is used to retrieve from the DriverManager the maximum time the DriverManager is set to wait until it times out. The DriverManager.getLoginTimeout() returns an int that represents seconds</a:t>
            </a:r>
            <a:r>
              <a:rPr lang="en-US" sz="2000" smtClean="0"/>
              <a:t>.</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IN" dirty="0" smtClean="0"/>
              <a:t>Connection Pool</a:t>
            </a:r>
            <a:br>
              <a:rPr lang="en-IN" dirty="0" smtClean="0"/>
            </a:br>
            <a:endParaRPr lang="en-IN" dirty="0"/>
          </a:p>
        </p:txBody>
      </p:sp>
      <p:sp>
        <p:nvSpPr>
          <p:cNvPr id="23555" name="Content Placeholder 2"/>
          <p:cNvSpPr>
            <a:spLocks noGrp="1"/>
          </p:cNvSpPr>
          <p:nvPr>
            <p:ph idx="1"/>
          </p:nvPr>
        </p:nvSpPr>
        <p:spPr>
          <a:xfrm>
            <a:off x="0" y="1143000"/>
            <a:ext cx="8991600" cy="5715000"/>
          </a:xfrm>
        </p:spPr>
        <p:txBody>
          <a:bodyPr/>
          <a:lstStyle/>
          <a:p>
            <a:r>
              <a:rPr lang="en-IN" sz="2400" smtClean="0"/>
              <a:t>A </a:t>
            </a:r>
            <a:r>
              <a:rPr lang="en-IN" sz="2400" i="1" smtClean="0"/>
              <a:t>connection pool is a collection of database connections that are </a:t>
            </a:r>
            <a:r>
              <a:rPr lang="en-IN" sz="2400" smtClean="0"/>
              <a:t>opened once and loaded into memory so these connections can be reused without having to reconnect to the DBMS. </a:t>
            </a:r>
          </a:p>
          <a:p>
            <a:r>
              <a:rPr lang="en-IN" sz="2400" smtClean="0"/>
              <a:t>Clients use the Data Source interface to interact with the</a:t>
            </a:r>
          </a:p>
          <a:p>
            <a:r>
              <a:rPr lang="en-IN" sz="2400" smtClean="0"/>
              <a:t>connection pool. </a:t>
            </a:r>
          </a:p>
          <a:p>
            <a:r>
              <a:rPr lang="en-IN" sz="2400" smtClean="0"/>
              <a:t>The connection pool itself is implemented by the application server  and other J2EE-specific technologies, which hide details on how the connection pool</a:t>
            </a:r>
          </a:p>
          <a:p>
            <a:r>
              <a:rPr lang="en-IN" sz="2400" smtClean="0"/>
              <a:t>. There are two types of connections made to the database. The first is the physical connection, which is made by the application server using Pooled Connection objects.</a:t>
            </a:r>
          </a:p>
          <a:p>
            <a:r>
              <a:rPr lang="en-IN" sz="2400" smtClean="0"/>
              <a:t>Pooled Connection objects are cached and reused. The other type of connection is the logical connection.</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p:txBody>
          <a:bodyPr/>
          <a:lstStyle/>
          <a:p>
            <a:r>
              <a:rPr lang="en-IN" smtClean="0"/>
              <a:t>Context ctext = new InitialContext();</a:t>
            </a:r>
          </a:p>
          <a:p>
            <a:r>
              <a:rPr lang="en-IN" smtClean="0"/>
              <a:t>DataSource pool = (DataSource) ctext.lookup("java:comp/env/jdbc/pool");</a:t>
            </a:r>
          </a:p>
          <a:p>
            <a:r>
              <a:rPr lang="en-IN" smtClean="0"/>
              <a:t>Connection db = pool.getConnection();</a:t>
            </a:r>
          </a:p>
          <a:p>
            <a:r>
              <a:rPr lang="en-IN" smtClean="0"/>
              <a:t>// Place code to interact with the database here</a:t>
            </a:r>
          </a:p>
          <a:p>
            <a:r>
              <a:rPr lang="en-IN" smtClean="0"/>
              <a:t>db.close();</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304800" y="457200"/>
            <a:ext cx="8686800" cy="5622925"/>
          </a:xfrm>
        </p:spPr>
        <p:txBody>
          <a:bodyPr>
            <a:normAutofit lnSpcReduction="10000"/>
          </a:bodyPr>
          <a:lstStyle/>
          <a:p>
            <a:r>
              <a:rPr lang="en-IN" sz="2800" b="1" u="sng" smtClean="0"/>
              <a:t>Statement Objects</a:t>
            </a:r>
          </a:p>
          <a:p>
            <a:r>
              <a:rPr lang="en-IN" sz="2800" smtClean="0"/>
              <a:t>Once a connection to the database is opened, the J2ME application creates and sends a</a:t>
            </a:r>
          </a:p>
          <a:p>
            <a:r>
              <a:rPr lang="en-IN" sz="2800" smtClean="0"/>
              <a:t>query to access data contained in the database. The query is written using SQL. </a:t>
            </a:r>
          </a:p>
          <a:p>
            <a:r>
              <a:rPr lang="en-IN" sz="2800" smtClean="0"/>
              <a:t>One of three types of Statement objects is used to execute the query.</a:t>
            </a:r>
          </a:p>
          <a:p>
            <a:r>
              <a:rPr lang="en-IN" sz="2800" smtClean="0"/>
              <a:t> These objects are Statement, which executes a query immediately;</a:t>
            </a:r>
          </a:p>
          <a:p>
            <a:r>
              <a:rPr lang="en-IN" sz="2800" smtClean="0"/>
              <a:t>Prepared Statement, which is used to execute a compiled query; and Callable Statement, which is used to execute store procedures.</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609600"/>
          </a:xfrm>
        </p:spPr>
        <p:txBody>
          <a:bodyPr/>
          <a:lstStyle/>
          <a:p>
            <a:pPr eaLnBrk="1" fontAlgn="auto" hangingPunct="1">
              <a:spcAft>
                <a:spcPts val="0"/>
              </a:spcAft>
              <a:defRPr/>
            </a:pPr>
            <a:r>
              <a:rPr lang="en-US" sz="2400" b="1" dirty="0" smtClean="0">
                <a:latin typeface="Times New Roman" pitchFamily="18" charset="0"/>
                <a:cs typeface="Times New Roman" pitchFamily="18" charset="0"/>
              </a:rPr>
              <a:t>The Statement Object</a:t>
            </a:r>
            <a:endParaRPr lang="en-US" sz="2400" b="1" dirty="0">
              <a:latin typeface="Times New Roman" pitchFamily="18" charset="0"/>
              <a:cs typeface="Times New Roman" pitchFamily="18" charset="0"/>
            </a:endParaRPr>
          </a:p>
        </p:txBody>
      </p:sp>
      <p:sp>
        <p:nvSpPr>
          <p:cNvPr id="26627" name="Content Placeholder 2"/>
          <p:cNvSpPr>
            <a:spLocks noGrp="1"/>
          </p:cNvSpPr>
          <p:nvPr>
            <p:ph idx="1"/>
          </p:nvPr>
        </p:nvSpPr>
        <p:spPr>
          <a:xfrm>
            <a:off x="304800" y="1219200"/>
            <a:ext cx="8686800" cy="5410200"/>
          </a:xfrm>
        </p:spPr>
        <p:txBody>
          <a:bodyPr/>
          <a:lstStyle/>
          <a:p>
            <a:pPr eaLnBrk="1" hangingPunct="1"/>
            <a:r>
              <a:rPr lang="en-US" sz="2000" smtClean="0">
                <a:latin typeface="Times New Roman" pitchFamily="18" charset="0"/>
                <a:cs typeface="Times New Roman" pitchFamily="18" charset="0"/>
              </a:rPr>
              <a:t>The Statement object is used whenever a J2ME application needs to execute a query immediately without first having the query compiled. The Statement object contains the executeQuery() method, which is passed the query as an argument. The query is then transmitted to the DBMS for processing. The executeQuery() method returns one ResultSet object that contains rows, columns, and metadata that represent data requested by the query. The Result Set object also contains methods that are used to manipulate data in the ResultSet.</a:t>
            </a:r>
          </a:p>
          <a:p>
            <a:pPr eaLnBrk="1" hangingPunct="1"/>
            <a:r>
              <a:rPr lang="en-US" sz="2000" smtClean="0">
                <a:latin typeface="Times New Roman" pitchFamily="18" charset="0"/>
                <a:cs typeface="Times New Roman" pitchFamily="18" charset="0"/>
              </a:rPr>
              <a:t>The execute() method of the Statement object is used when multiple results may be returned. A third commonly used method of the Statement object is the executeUpdate() method. The executeUpdate() method is used to execute queries that contain UPDATE and DELETE SQL statements, which change values in a row and remove a row, respectively. The executeUpdate() method returns an integer indicating the number of rows that were</a:t>
            </a:r>
          </a:p>
          <a:p>
            <a:pPr eaLnBrk="1" hangingPunct="1"/>
            <a:r>
              <a:rPr lang="en-US" sz="2000" smtClean="0">
                <a:latin typeface="Times New Roman" pitchFamily="18" charset="0"/>
                <a:cs typeface="Times New Roman" pitchFamily="18" charset="0"/>
              </a:rPr>
              <a:t>updated by the query. ExecuteUpdate() is used to INSERT, UPDATE, DELETE, and DDL statements.</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04800" y="152400"/>
            <a:ext cx="8686800" cy="6477000"/>
          </a:xfrm>
        </p:spPr>
        <p:txBody>
          <a:bodyPr/>
          <a:lstStyle/>
          <a:p>
            <a:pPr eaLnBrk="1" hangingPunct="1"/>
            <a:r>
              <a:rPr lang="en-US" sz="2000" smtClean="0">
                <a:latin typeface="Times New Roman" pitchFamily="18" charset="0"/>
                <a:cs typeface="Times New Roman" pitchFamily="18" charset="0"/>
              </a:rPr>
              <a:t>String url = "jdbc:odbc:CustomerInformation";</a:t>
            </a:r>
          </a:p>
          <a:p>
            <a:pPr eaLnBrk="1" hangingPunct="1"/>
            <a:r>
              <a:rPr lang="en-US" sz="2000" smtClean="0">
                <a:latin typeface="Times New Roman" pitchFamily="18" charset="0"/>
                <a:cs typeface="Times New Roman" pitchFamily="18" charset="0"/>
              </a:rPr>
              <a:t>String userID = "jim";</a:t>
            </a:r>
          </a:p>
          <a:p>
            <a:pPr eaLnBrk="1" hangingPunct="1"/>
            <a:r>
              <a:rPr lang="en-US" sz="2000" smtClean="0">
                <a:latin typeface="Times New Roman" pitchFamily="18" charset="0"/>
                <a:cs typeface="Times New Roman" pitchFamily="18" charset="0"/>
              </a:rPr>
              <a:t>String password = "keogh";</a:t>
            </a:r>
          </a:p>
          <a:p>
            <a:pPr eaLnBrk="1" hangingPunct="1"/>
            <a:r>
              <a:rPr lang="en-US" sz="2000" smtClean="0">
                <a:latin typeface="Times New Roman" pitchFamily="18" charset="0"/>
                <a:cs typeface="Times New Roman" pitchFamily="18" charset="0"/>
              </a:rPr>
              <a:t>Statement DataRequest;</a:t>
            </a:r>
          </a:p>
          <a:p>
            <a:pPr eaLnBrk="1" hangingPunct="1"/>
            <a:r>
              <a:rPr lang="en-US" sz="2000" smtClean="0">
                <a:latin typeface="Times New Roman" pitchFamily="18" charset="0"/>
                <a:cs typeface="Times New Roman" pitchFamily="18" charset="0"/>
              </a:rPr>
              <a:t>ResultSet Results;</a:t>
            </a:r>
          </a:p>
          <a:p>
            <a:pPr eaLnBrk="1" hangingPunct="1"/>
            <a:r>
              <a:rPr lang="en-US" sz="2000" smtClean="0">
                <a:latin typeface="Times New Roman" pitchFamily="18" charset="0"/>
                <a:cs typeface="Times New Roman" pitchFamily="18" charset="0"/>
              </a:rPr>
              <a:t>Connection Db;</a:t>
            </a:r>
          </a:p>
          <a:p>
            <a:pPr eaLnBrk="1" hangingPunct="1"/>
            <a:r>
              <a:rPr lang="en-US" sz="2000" smtClean="0">
                <a:latin typeface="Times New Roman" pitchFamily="18" charset="0"/>
                <a:cs typeface="Times New Roman" pitchFamily="18" charset="0"/>
              </a:rPr>
              <a:t>try {</a:t>
            </a:r>
          </a:p>
          <a:p>
            <a:pPr eaLnBrk="1" hangingPunct="1"/>
            <a:r>
              <a:rPr lang="en-US" sz="2000" smtClean="0">
                <a:latin typeface="Times New Roman" pitchFamily="18" charset="0"/>
                <a:cs typeface="Times New Roman" pitchFamily="18" charset="0"/>
              </a:rPr>
              <a:t>Class.forName( "sun.jdbc.odbc.JdbcOdbcDriver");</a:t>
            </a:r>
          </a:p>
          <a:p>
            <a:pPr eaLnBrk="1" hangingPunct="1"/>
            <a:r>
              <a:rPr lang="en-US" sz="2000" smtClean="0">
                <a:latin typeface="Times New Roman" pitchFamily="18" charset="0"/>
                <a:cs typeface="Times New Roman" pitchFamily="18" charset="0"/>
              </a:rPr>
              <a:t>Db = DriverManager.getConnection(url,userID,password);</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(ClassNotFoundException error) {</a:t>
            </a:r>
          </a:p>
          <a:p>
            <a:pPr eaLnBrk="1" hangingPunct="1"/>
            <a:r>
              <a:rPr lang="en-US" sz="2000" smtClean="0">
                <a:latin typeface="Times New Roman" pitchFamily="18" charset="0"/>
                <a:cs typeface="Times New Roman" pitchFamily="18" charset="0"/>
              </a:rPr>
              <a:t>System.err.println("Unable to load the JDBC/ODBC bridge." +</a:t>
            </a:r>
          </a:p>
          <a:p>
            <a:pPr eaLnBrk="1" hangingPunct="1"/>
            <a:r>
              <a:rPr lang="en-US" sz="2000" smtClean="0">
                <a:latin typeface="Times New Roman" pitchFamily="18" charset="0"/>
                <a:cs typeface="Times New Roman" pitchFamily="18" charset="0"/>
              </a:rPr>
              <a:t>error);</a:t>
            </a:r>
          </a:p>
          <a:p>
            <a:pPr eaLnBrk="1" hangingPunct="1"/>
            <a:r>
              <a:rPr lang="en-US" sz="2000" smtClean="0">
                <a:latin typeface="Times New Roman" pitchFamily="18" charset="0"/>
                <a:cs typeface="Times New Roman" pitchFamily="18" charset="0"/>
              </a:rPr>
              <a:t>System.exit(1);</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(SQLException error) {</a:t>
            </a:r>
          </a:p>
          <a:p>
            <a:pPr eaLnBrk="1" hangingPunct="1"/>
            <a:r>
              <a:rPr lang="en-US" sz="2000" smtClean="0">
                <a:latin typeface="Times New Roman" pitchFamily="18" charset="0"/>
                <a:cs typeface="Times New Roman" pitchFamily="18" charset="0"/>
              </a:rPr>
              <a:t>System.err.println("Cannot connect to the database." + error);</a:t>
            </a: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idx="1"/>
          </p:nvPr>
        </p:nvSpPr>
        <p:spPr>
          <a:xfrm>
            <a:off x="304800" y="152400"/>
            <a:ext cx="8686800" cy="6477000"/>
          </a:xfrm>
        </p:spPr>
        <p:txBody>
          <a:bodyPr/>
          <a:lstStyle/>
          <a:p>
            <a:pPr eaLnBrk="1" hangingPunct="1"/>
            <a:r>
              <a:rPr lang="en-US" sz="2000" smtClean="0">
                <a:latin typeface="Times New Roman" pitchFamily="18" charset="0"/>
                <a:cs typeface="Times New Roman" pitchFamily="18" charset="0"/>
              </a:rPr>
              <a:t>System.exit(2);</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try {</a:t>
            </a:r>
          </a:p>
          <a:p>
            <a:pPr eaLnBrk="1" hangingPunct="1"/>
            <a:r>
              <a:rPr lang="en-US" sz="2000" smtClean="0">
                <a:latin typeface="Times New Roman" pitchFamily="18" charset="0"/>
                <a:cs typeface="Times New Roman" pitchFamily="18" charset="0"/>
              </a:rPr>
              <a:t>String query = "SELECT * FROM Customers";</a:t>
            </a:r>
          </a:p>
          <a:p>
            <a:pPr eaLnBrk="1" hangingPunct="1"/>
            <a:r>
              <a:rPr lang="en-US" sz="2000" smtClean="0">
                <a:latin typeface="Times New Roman" pitchFamily="18" charset="0"/>
                <a:cs typeface="Times New Roman" pitchFamily="18" charset="0"/>
              </a:rPr>
              <a:t>DataRequest = Db.createStatement();</a:t>
            </a:r>
          </a:p>
          <a:p>
            <a:pPr eaLnBrk="1" hangingPunct="1"/>
            <a:r>
              <a:rPr lang="en-US" sz="2000" smtClean="0">
                <a:latin typeface="Times New Roman" pitchFamily="18" charset="0"/>
                <a:cs typeface="Times New Roman" pitchFamily="18" charset="0"/>
              </a:rPr>
              <a:t>Results = DataRequest.executeQuery (query);</a:t>
            </a:r>
          </a:p>
          <a:p>
            <a:pPr eaLnBrk="1" hangingPunct="1"/>
            <a:r>
              <a:rPr lang="en-US" sz="2000" smtClean="0">
                <a:latin typeface="Times New Roman" pitchFamily="18" charset="0"/>
                <a:cs typeface="Times New Roman" pitchFamily="18" charset="0"/>
              </a:rPr>
              <a:t>//Place code here to interact with the ResultSet</a:t>
            </a:r>
          </a:p>
          <a:p>
            <a:pPr eaLnBrk="1" hangingPunct="1"/>
            <a:r>
              <a:rPr lang="en-US" sz="2000" smtClean="0">
                <a:latin typeface="Times New Roman" pitchFamily="18" charset="0"/>
                <a:cs typeface="Times New Roman" pitchFamily="18" charset="0"/>
              </a:rPr>
              <a:t>DataRequest.close();</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 SQLException error ){</a:t>
            </a:r>
          </a:p>
          <a:p>
            <a:pPr eaLnBrk="1" hangingPunct="1"/>
            <a:r>
              <a:rPr lang="en-US" sz="2000" smtClean="0">
                <a:latin typeface="Times New Roman" pitchFamily="18" charset="0"/>
                <a:cs typeface="Times New Roman" pitchFamily="18" charset="0"/>
              </a:rPr>
              <a:t>System.err.println("SQL error." + error);</a:t>
            </a:r>
          </a:p>
          <a:p>
            <a:pPr eaLnBrk="1" hangingPunct="1"/>
            <a:r>
              <a:rPr lang="en-US" sz="2000" smtClean="0">
                <a:latin typeface="Times New Roman" pitchFamily="18" charset="0"/>
                <a:cs typeface="Times New Roman" pitchFamily="18" charset="0"/>
              </a:rPr>
              <a:t>System.exit(3);</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Db.close();</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pPr eaLnBrk="1" fontAlgn="auto" hangingPunct="1">
              <a:spcAft>
                <a:spcPts val="0"/>
              </a:spcAft>
              <a:defRPr/>
            </a:pPr>
            <a:r>
              <a:rPr lang="en-US" sz="2400" b="1" dirty="0" smtClean="0">
                <a:latin typeface="Times New Roman" pitchFamily="18" charset="0"/>
                <a:cs typeface="Times New Roman" pitchFamily="18" charset="0"/>
              </a:rPr>
              <a:t>Example for executeupdate() method</a:t>
            </a:r>
            <a:endParaRPr lang="en-US" sz="2400" b="1" dirty="0">
              <a:latin typeface="Times New Roman" pitchFamily="18" charset="0"/>
              <a:cs typeface="Times New Roman" pitchFamily="18" charset="0"/>
            </a:endParaRPr>
          </a:p>
        </p:txBody>
      </p:sp>
      <p:sp>
        <p:nvSpPr>
          <p:cNvPr id="29699" name="Content Placeholder 2"/>
          <p:cNvSpPr>
            <a:spLocks noGrp="1"/>
          </p:cNvSpPr>
          <p:nvPr>
            <p:ph idx="1"/>
          </p:nvPr>
        </p:nvSpPr>
        <p:spPr>
          <a:xfrm>
            <a:off x="304800" y="914400"/>
            <a:ext cx="8839200" cy="5715000"/>
          </a:xfrm>
        </p:spPr>
        <p:txBody>
          <a:bodyPr/>
          <a:lstStyle/>
          <a:p>
            <a:pPr eaLnBrk="1" hangingPunct="1"/>
            <a:r>
              <a:rPr lang="en-US" sz="2000" smtClean="0">
                <a:latin typeface="Times New Roman" pitchFamily="18" charset="0"/>
                <a:cs typeface="Times New Roman" pitchFamily="18" charset="0"/>
              </a:rPr>
              <a:t>String url = "jdbc:odbc:CustomerInformation";</a:t>
            </a:r>
          </a:p>
          <a:p>
            <a:pPr eaLnBrk="1" hangingPunct="1"/>
            <a:r>
              <a:rPr lang="en-US" sz="2000" smtClean="0">
                <a:latin typeface="Times New Roman" pitchFamily="18" charset="0"/>
                <a:cs typeface="Times New Roman" pitchFamily="18" charset="0"/>
              </a:rPr>
              <a:t>String userID = "jim";</a:t>
            </a:r>
          </a:p>
          <a:p>
            <a:pPr eaLnBrk="1" hangingPunct="1"/>
            <a:r>
              <a:rPr lang="en-US" sz="2000" smtClean="0">
                <a:latin typeface="Times New Roman" pitchFamily="18" charset="0"/>
                <a:cs typeface="Times New Roman" pitchFamily="18" charset="0"/>
              </a:rPr>
              <a:t>String password = "keogh";</a:t>
            </a:r>
          </a:p>
          <a:p>
            <a:pPr eaLnBrk="1" hangingPunct="1"/>
            <a:r>
              <a:rPr lang="en-US" sz="2000" smtClean="0">
                <a:latin typeface="Times New Roman" pitchFamily="18" charset="0"/>
                <a:cs typeface="Times New Roman" pitchFamily="18" charset="0"/>
              </a:rPr>
              <a:t>Statement DataRequest;</a:t>
            </a:r>
          </a:p>
          <a:p>
            <a:pPr eaLnBrk="1" hangingPunct="1"/>
            <a:r>
              <a:rPr lang="en-US" sz="2000" smtClean="0">
                <a:latin typeface="Times New Roman" pitchFamily="18" charset="0"/>
                <a:cs typeface="Times New Roman" pitchFamily="18" charset="0"/>
              </a:rPr>
              <a:t>Connection Db;</a:t>
            </a:r>
          </a:p>
          <a:p>
            <a:pPr eaLnBrk="1" hangingPunct="1"/>
            <a:r>
              <a:rPr lang="en-US" sz="2000" smtClean="0">
                <a:latin typeface="Times New Roman" pitchFamily="18" charset="0"/>
                <a:cs typeface="Times New Roman" pitchFamily="18" charset="0"/>
              </a:rPr>
              <a:t>int rowsUpdated;</a:t>
            </a:r>
          </a:p>
          <a:p>
            <a:pPr eaLnBrk="1" hangingPunct="1"/>
            <a:r>
              <a:rPr lang="en-US" sz="2000" smtClean="0">
                <a:latin typeface="Times New Roman" pitchFamily="18" charset="0"/>
                <a:cs typeface="Times New Roman" pitchFamily="18" charset="0"/>
              </a:rPr>
              <a:t>try {</a:t>
            </a:r>
          </a:p>
          <a:p>
            <a:pPr eaLnBrk="1" hangingPunct="1"/>
            <a:r>
              <a:rPr lang="en-US" sz="2000" smtClean="0">
                <a:latin typeface="Times New Roman" pitchFamily="18" charset="0"/>
                <a:cs typeface="Times New Roman" pitchFamily="18" charset="0"/>
              </a:rPr>
              <a:t>Class.forName( "sun.jdbc.odbc.JdbcOdbcDriver");</a:t>
            </a:r>
          </a:p>
          <a:p>
            <a:pPr eaLnBrk="1" hangingPunct="1"/>
            <a:r>
              <a:rPr lang="en-US" sz="2000" smtClean="0">
                <a:latin typeface="Times New Roman" pitchFamily="18" charset="0"/>
                <a:cs typeface="Times New Roman" pitchFamily="18" charset="0"/>
              </a:rPr>
              <a:t>Db = DriverManager.getConnection(url,userID,password);</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(ClassNotFoundException error) {</a:t>
            </a:r>
          </a:p>
          <a:p>
            <a:pPr eaLnBrk="1" hangingPunct="1"/>
            <a:r>
              <a:rPr lang="en-US" sz="2000" smtClean="0">
                <a:latin typeface="Times New Roman" pitchFamily="18" charset="0"/>
                <a:cs typeface="Times New Roman" pitchFamily="18" charset="0"/>
              </a:rPr>
              <a:t>System.err.println("Unable to load the JDBC/ODBC bridge." +</a:t>
            </a:r>
          </a:p>
          <a:p>
            <a:pPr eaLnBrk="1" hangingPunct="1"/>
            <a:r>
              <a:rPr lang="en-US" sz="2000" smtClean="0">
                <a:latin typeface="Times New Roman" pitchFamily="18" charset="0"/>
                <a:cs typeface="Times New Roman" pitchFamily="18" charset="0"/>
              </a:rPr>
              <a:t>error);</a:t>
            </a:r>
          </a:p>
          <a:p>
            <a:pPr eaLnBrk="1" hangingPunct="1"/>
            <a:r>
              <a:rPr lang="en-US" sz="2000" smtClean="0">
                <a:latin typeface="Times New Roman" pitchFamily="18" charset="0"/>
                <a:cs typeface="Times New Roman" pitchFamily="18" charset="0"/>
              </a:rPr>
              <a:t>System.exit(1);</a:t>
            </a:r>
          </a:p>
          <a:p>
            <a:pPr eaLnBrk="1" hangingPunct="1"/>
            <a:r>
              <a:rPr lang="en-US" sz="20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idx="1"/>
          </p:nvPr>
        </p:nvSpPr>
        <p:spPr>
          <a:xfrm>
            <a:off x="228600" y="152400"/>
            <a:ext cx="8686800" cy="6172200"/>
          </a:xfrm>
        </p:spPr>
        <p:txBody>
          <a:bodyPr/>
          <a:lstStyle/>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(SQLException error) {</a:t>
            </a:r>
          </a:p>
          <a:p>
            <a:pPr eaLnBrk="1" hangingPunct="1"/>
            <a:r>
              <a:rPr lang="en-US" sz="2000" smtClean="0">
                <a:latin typeface="Times New Roman" pitchFamily="18" charset="0"/>
                <a:cs typeface="Times New Roman" pitchFamily="18" charset="0"/>
              </a:rPr>
              <a:t>System.err.println("Cannot connect to the database." + error);</a:t>
            </a:r>
          </a:p>
          <a:p>
            <a:pPr eaLnBrk="1" hangingPunct="1"/>
            <a:r>
              <a:rPr lang="en-US" sz="2000" smtClean="0">
                <a:latin typeface="Times New Roman" pitchFamily="18" charset="0"/>
                <a:cs typeface="Times New Roman" pitchFamily="18" charset="0"/>
              </a:rPr>
              <a:t>System.exit(2);</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try {</a:t>
            </a:r>
          </a:p>
          <a:p>
            <a:pPr eaLnBrk="1" hangingPunct="1"/>
            <a:r>
              <a:rPr lang="en-US" sz="2000" smtClean="0">
                <a:latin typeface="Times New Roman" pitchFamily="18" charset="0"/>
                <a:cs typeface="Times New Roman" pitchFamily="18" charset="0"/>
              </a:rPr>
              <a:t>String query = "UPDATE Customers SET PAID='Y' WHERE BALANCE = '0';</a:t>
            </a:r>
          </a:p>
          <a:p>
            <a:pPr eaLnBrk="1" hangingPunct="1"/>
            <a:r>
              <a:rPr lang="en-US" sz="2000" smtClean="0">
                <a:latin typeface="Times New Roman" pitchFamily="18" charset="0"/>
                <a:cs typeface="Times New Roman" pitchFamily="18" charset="0"/>
              </a:rPr>
              <a:t>DataRequest = Db.createStatement();</a:t>
            </a:r>
          </a:p>
          <a:p>
            <a:pPr eaLnBrk="1" hangingPunct="1"/>
            <a:r>
              <a:rPr lang="en-US" sz="2000" smtClean="0">
                <a:latin typeface="Times New Roman" pitchFamily="18" charset="0"/>
                <a:cs typeface="Times New Roman" pitchFamily="18" charset="0"/>
              </a:rPr>
              <a:t>rowsUpdated = DataRequest.executeUpdate (query);</a:t>
            </a:r>
          </a:p>
          <a:p>
            <a:pPr eaLnBrk="1" hangingPunct="1"/>
            <a:r>
              <a:rPr lang="en-US" sz="2000" smtClean="0">
                <a:latin typeface="Times New Roman" pitchFamily="18" charset="0"/>
                <a:cs typeface="Times New Roman" pitchFamily="18" charset="0"/>
              </a:rPr>
              <a:t>DataRequest.close();</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catch ( SQLException error ){</a:t>
            </a:r>
          </a:p>
          <a:p>
            <a:pPr eaLnBrk="1" hangingPunct="1"/>
            <a:r>
              <a:rPr lang="en-US" sz="2000" smtClean="0">
                <a:latin typeface="Times New Roman" pitchFamily="18" charset="0"/>
                <a:cs typeface="Times New Roman" pitchFamily="18" charset="0"/>
              </a:rPr>
              <a:t>System.err.println("SQL error." + error);</a:t>
            </a:r>
          </a:p>
          <a:p>
            <a:pPr eaLnBrk="1" hangingPunct="1"/>
            <a:r>
              <a:rPr lang="en-US" sz="2000" smtClean="0">
                <a:latin typeface="Times New Roman" pitchFamily="18" charset="0"/>
                <a:cs typeface="Times New Roman" pitchFamily="18" charset="0"/>
              </a:rPr>
              <a:t>System.exit(3);</a:t>
            </a:r>
          </a:p>
          <a:p>
            <a:pPr eaLnBrk="1" hangingPunct="1"/>
            <a:r>
              <a:rPr lang="en-US" sz="2000" smtClean="0">
                <a:latin typeface="Times New Roman" pitchFamily="18" charset="0"/>
                <a:cs typeface="Times New Roman" pitchFamily="18" charset="0"/>
              </a:rPr>
              <a:t>}</a:t>
            </a:r>
          </a:p>
          <a:p>
            <a:pPr eaLnBrk="1" hangingPunct="1"/>
            <a:r>
              <a:rPr lang="en-US" sz="2000" smtClean="0">
                <a:latin typeface="Times New Roman" pitchFamily="18" charset="0"/>
                <a:cs typeface="Times New Roman" pitchFamily="18" charset="0"/>
              </a:rPr>
              <a:t>Db.close();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mtClean="0">
                <a:ea typeface="新細明體" pitchFamily="18" charset="-120"/>
              </a:rPr>
              <a:t>Conditional Statements</a:t>
            </a:r>
          </a:p>
        </p:txBody>
      </p:sp>
      <p:sp>
        <p:nvSpPr>
          <p:cNvPr id="31747" name="Rectangle 3"/>
          <p:cNvSpPr>
            <a:spLocks noGrp="1" noChangeArrowheads="1"/>
          </p:cNvSpPr>
          <p:nvPr>
            <p:ph type="body" idx="1"/>
          </p:nvPr>
        </p:nvSpPr>
        <p:spPr/>
        <p:txBody>
          <a:bodyPr/>
          <a:lstStyle/>
          <a:p>
            <a:pPr eaLnBrk="1" hangingPunct="1"/>
            <a:r>
              <a:rPr lang="en-US" sz="3200" smtClean="0"/>
              <a:t>“if” statement</a:t>
            </a:r>
          </a:p>
          <a:p>
            <a:pPr eaLnBrk="1" hangingPunct="1"/>
            <a:r>
              <a:rPr lang="en-US" sz="3200" smtClean="0"/>
              <a:t>“if … else” statement</a:t>
            </a:r>
          </a:p>
          <a:p>
            <a:pPr eaLnBrk="1" hangingPunct="1"/>
            <a:r>
              <a:rPr lang="en-US" sz="3200" smtClean="0"/>
              <a:t>"? :" ternary conditional statement</a:t>
            </a:r>
          </a:p>
          <a:p>
            <a:pPr eaLnBrk="1" hangingPunct="1"/>
            <a:r>
              <a:rPr lang="en-US" sz="3200" smtClean="0"/>
              <a:t>“switch” statement</a:t>
            </a:r>
          </a:p>
          <a:p>
            <a:pPr eaLnBrk="1" hangingPunct="1"/>
            <a:endParaRPr lang="en-US" altLang="zh-TW" smtClean="0">
              <a:ea typeface="新細明體" pitchFamily="18" charset="-120"/>
            </a:endParaRPr>
          </a:p>
          <a:p>
            <a:pPr eaLnBrk="1" hangingPunct="1"/>
            <a:r>
              <a:rPr lang="en-US" altLang="zh-TW" smtClean="0">
                <a:ea typeface="新細明體" pitchFamily="18" charset="-120"/>
              </a:rPr>
              <a:t>The syntax of these statements are similar to those found in C and Java.</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838200"/>
          </a:xfrm>
        </p:spPr>
        <p:txBody>
          <a:bodyPr/>
          <a:lstStyle/>
          <a:p>
            <a:pPr eaLnBrk="1" fontAlgn="auto" hangingPunct="1">
              <a:spcAft>
                <a:spcPts val="0"/>
              </a:spcAft>
              <a:defRPr/>
            </a:pPr>
            <a:r>
              <a:rPr lang="en-US" sz="2400" b="1" dirty="0" smtClean="0">
                <a:latin typeface="Times New Roman" pitchFamily="18" charset="0"/>
                <a:cs typeface="Times New Roman" pitchFamily="18" charset="0"/>
              </a:rPr>
              <a:t>PreparedStatement Object</a:t>
            </a:r>
            <a:endParaRPr lang="en-US" sz="2400" b="1" dirty="0">
              <a:latin typeface="Times New Roman" pitchFamily="18" charset="0"/>
              <a:cs typeface="Times New Roman" pitchFamily="18" charset="0"/>
            </a:endParaRPr>
          </a:p>
        </p:txBody>
      </p:sp>
      <p:sp>
        <p:nvSpPr>
          <p:cNvPr id="31747" name="Content Placeholder 2"/>
          <p:cNvSpPr>
            <a:spLocks noGrp="1"/>
          </p:cNvSpPr>
          <p:nvPr>
            <p:ph idx="1"/>
          </p:nvPr>
        </p:nvSpPr>
        <p:spPr>
          <a:xfrm>
            <a:off x="304800" y="1219200"/>
            <a:ext cx="8686800" cy="5410200"/>
          </a:xfrm>
        </p:spPr>
        <p:txBody>
          <a:bodyPr/>
          <a:lstStyle/>
          <a:p>
            <a:pPr eaLnBrk="1" hangingPunct="1"/>
            <a:r>
              <a:rPr lang="en-US" sz="2000" smtClean="0">
                <a:latin typeface="Times New Roman" pitchFamily="18" charset="0"/>
                <a:cs typeface="Times New Roman" pitchFamily="18" charset="0"/>
              </a:rPr>
              <a:t>An SQL query must be compiled before the DBMS processes the query. Compiling occurs after one of the Statement object’s execution methods is called. Compiling a query is an overhead that is acceptable if the query is called once. However, the compiling process can become an expensive overhead if the query is executed several times by the same instance of the J2ME application during the same session.</a:t>
            </a:r>
          </a:p>
          <a:p>
            <a:pPr eaLnBrk="1" hangingPunct="1"/>
            <a:r>
              <a:rPr lang="en-US" sz="2000" smtClean="0">
                <a:latin typeface="Times New Roman" pitchFamily="18" charset="0"/>
                <a:cs typeface="Times New Roman" pitchFamily="18" charset="0"/>
              </a:rPr>
              <a:t>An SQL query can be precompiled and executed by using the PreparedStatement object. The preparedStatement() method of the Connection object is called to return the PreparedStatement object. The preparedStatement() method is passed the query that is then precompiled. The set</a:t>
            </a:r>
            <a:r>
              <a:rPr lang="en-US" sz="2000" i="1" smtClean="0">
                <a:latin typeface="Times New Roman" pitchFamily="18" charset="0"/>
                <a:cs typeface="Times New Roman" pitchFamily="18" charset="0"/>
              </a:rPr>
              <a:t>XXX() method of the PreparedStatement object is used to </a:t>
            </a:r>
            <a:r>
              <a:rPr lang="en-US" sz="2000" smtClean="0">
                <a:latin typeface="Times New Roman" pitchFamily="18" charset="0"/>
                <a:cs typeface="Times New Roman" pitchFamily="18" charset="0"/>
              </a:rPr>
              <a:t>replace the question mark with the value passed to the set</a:t>
            </a:r>
            <a:r>
              <a:rPr lang="en-US" sz="2000" i="1" smtClean="0">
                <a:latin typeface="Times New Roman" pitchFamily="18" charset="0"/>
                <a:cs typeface="Times New Roman" pitchFamily="18" charset="0"/>
              </a:rPr>
              <a:t>XXX() method. There are a</a:t>
            </a:r>
          </a:p>
          <a:p>
            <a:pPr eaLnBrk="1" hangingPunct="1"/>
            <a:r>
              <a:rPr lang="en-US" sz="2000" smtClean="0">
                <a:latin typeface="Times New Roman" pitchFamily="18" charset="0"/>
                <a:cs typeface="Times New Roman" pitchFamily="18" charset="0"/>
              </a:rPr>
              <a:t>number of set</a:t>
            </a:r>
            <a:r>
              <a:rPr lang="en-US" sz="2000" i="1" smtClean="0">
                <a:latin typeface="Times New Roman" pitchFamily="18" charset="0"/>
                <a:cs typeface="Times New Roman" pitchFamily="18" charset="0"/>
              </a:rPr>
              <a:t>XXX() methods available in the PreparedStatement object, each of which </a:t>
            </a:r>
            <a:r>
              <a:rPr lang="en-US" sz="2000" smtClean="0">
                <a:latin typeface="Times New Roman" pitchFamily="18" charset="0"/>
                <a:cs typeface="Times New Roman" pitchFamily="18" charset="0"/>
              </a:rPr>
              <a:t>specifies the data type of the value that is being passed to the set</a:t>
            </a:r>
            <a:r>
              <a:rPr lang="en-US" sz="2000" i="1" smtClean="0">
                <a:latin typeface="Times New Roman" pitchFamily="18" charset="0"/>
                <a:cs typeface="Times New Roman" pitchFamily="18" charset="0"/>
              </a:rPr>
              <a:t>XXX() method</a:t>
            </a: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304800" y="0"/>
            <a:ext cx="8686800" cy="6080125"/>
          </a:xfrm>
        </p:spPr>
        <p:txBody>
          <a:bodyPr>
            <a:normAutofit lnSpcReduction="10000"/>
          </a:bodyPr>
          <a:lstStyle/>
          <a:p>
            <a:r>
              <a:rPr lang="en-IN" sz="2400" smtClean="0"/>
              <a:t>String url = "jdbc:odbc:CustomerInformation";</a:t>
            </a:r>
          </a:p>
          <a:p>
            <a:r>
              <a:rPr lang="en-IN" sz="2400" smtClean="0"/>
              <a:t>String userID = "jim";</a:t>
            </a:r>
          </a:p>
          <a:p>
            <a:r>
              <a:rPr lang="en-IN" sz="2400" smtClean="0"/>
              <a:t>String password = "keogh";</a:t>
            </a:r>
          </a:p>
          <a:p>
            <a:r>
              <a:rPr lang="en-IN" sz="2400" smtClean="0"/>
              <a:t>ResultSet Results;</a:t>
            </a:r>
          </a:p>
          <a:p>
            <a:r>
              <a:rPr lang="en-IN" sz="2400" smtClean="0"/>
              <a:t>Connection Db;</a:t>
            </a:r>
          </a:p>
          <a:p>
            <a:r>
              <a:rPr lang="en-IN" sz="2400" smtClean="0"/>
              <a:t>try {</a:t>
            </a:r>
          </a:p>
          <a:p>
            <a:r>
              <a:rPr lang="en-IN" sz="2400" smtClean="0"/>
              <a:t>Class.forName( "sun.jdbc.odbc.JdbcOdbcDriver");</a:t>
            </a:r>
          </a:p>
          <a:p>
            <a:r>
              <a:rPr lang="en-IN" sz="2400" smtClean="0"/>
              <a:t>Db = DriverManager.getConnection(url,userID,password);</a:t>
            </a:r>
          </a:p>
          <a:p>
            <a:r>
              <a:rPr lang="en-IN" sz="2400" smtClean="0"/>
              <a:t>}</a:t>
            </a:r>
          </a:p>
          <a:p>
            <a:r>
              <a:rPr lang="en-IN" sz="2400" smtClean="0"/>
              <a:t>catch (ClassNotFoundException error) {</a:t>
            </a:r>
          </a:p>
          <a:p>
            <a:r>
              <a:rPr lang="en-IN" sz="2400" smtClean="0"/>
              <a:t>System.err.println(</a:t>
            </a:r>
          </a:p>
          <a:p>
            <a:r>
              <a:rPr lang="en-IN" sz="2400" smtClean="0"/>
              <a:t>"Unable to load the JDBC/ODBC bridge." + error);</a:t>
            </a:r>
          </a:p>
          <a:p>
            <a:r>
              <a:rPr lang="en-IN" sz="2400" smtClean="0"/>
              <a:t>System.exit(1);</a:t>
            </a:r>
          </a:p>
          <a:p>
            <a:r>
              <a:rPr lang="en-IN" sz="2400" smtClean="0"/>
              <a:t>}</a:t>
            </a: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533400" y="336550"/>
            <a:ext cx="7467600" cy="7416800"/>
          </a:xfrm>
          <a:prstGeom prst="rect">
            <a:avLst/>
          </a:prstGeom>
          <a:noFill/>
          <a:ln w="9525">
            <a:noFill/>
            <a:miter lim="800000"/>
            <a:headEnd/>
            <a:tailEnd/>
          </a:ln>
        </p:spPr>
        <p:txBody>
          <a:bodyPr>
            <a:spAutoFit/>
          </a:bodyPr>
          <a:lstStyle/>
          <a:p>
            <a:endParaRPr lang="en-IN" sz="2800"/>
          </a:p>
          <a:p>
            <a:r>
              <a:rPr lang="en-IN" sz="2800"/>
              <a:t>catch (SQLException error) {</a:t>
            </a:r>
          </a:p>
          <a:p>
            <a:r>
              <a:rPr lang="en-IN" sz="2800"/>
              <a:t>System.err.println("Cannot connect to the database." + error);</a:t>
            </a:r>
          </a:p>
          <a:p>
            <a:r>
              <a:rPr lang="en-IN" sz="2800"/>
              <a:t>System.exit(2);</a:t>
            </a:r>
          </a:p>
          <a:p>
            <a:r>
              <a:rPr lang="en-IN" sz="2800"/>
              <a:t>}</a:t>
            </a:r>
          </a:p>
          <a:p>
            <a:r>
              <a:rPr lang="en-IN" sz="2800"/>
              <a:t>try {</a:t>
            </a:r>
          </a:p>
          <a:p>
            <a:r>
              <a:rPr lang="en-IN" sz="2800"/>
              <a:t>String query = "SELECT * FROM Customers WHERE CustNumber = ?";</a:t>
            </a:r>
          </a:p>
          <a:p>
            <a:r>
              <a:rPr lang="en-IN" sz="2800"/>
              <a:t>PreparedStatement pstatement = Db.preparedStatement(query);</a:t>
            </a:r>
          </a:p>
          <a:p>
            <a:r>
              <a:rPr lang="en-IN" sz="2800"/>
              <a:t>pstatement.setString(1, "123");</a:t>
            </a:r>
          </a:p>
          <a:p>
            <a:r>
              <a:rPr lang="en-IN" sz="2800"/>
              <a:t>Results = pstatement.executeQuery ();</a:t>
            </a:r>
          </a:p>
          <a:p>
            <a:r>
              <a:rPr lang="en-IN" sz="2800"/>
              <a:t>//Place code here to interact with the ResultSet</a:t>
            </a:r>
            <a:endParaRPr lang="en-US" sz="2800"/>
          </a:p>
          <a:p>
            <a:endParaRPr lang="en-US" sz="2800"/>
          </a:p>
          <a:p>
            <a:endParaRPr lang="en-IN" sz="280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838200"/>
            <a:ext cx="8686800" cy="4525963"/>
          </a:xfrm>
        </p:spPr>
        <p:txBody>
          <a:bodyPr/>
          <a:lstStyle/>
          <a:p>
            <a:endParaRPr lang="en-IN" smtClean="0"/>
          </a:p>
          <a:p>
            <a:r>
              <a:rPr lang="en-IN" smtClean="0"/>
              <a:t>pstatement.close();</a:t>
            </a:r>
          </a:p>
          <a:p>
            <a:r>
              <a:rPr lang="en-IN" smtClean="0"/>
              <a:t>}</a:t>
            </a:r>
          </a:p>
          <a:p>
            <a:r>
              <a:rPr lang="en-IN" smtClean="0"/>
              <a:t>catch ( SQLException error ){</a:t>
            </a:r>
          </a:p>
          <a:p>
            <a:r>
              <a:rPr lang="en-IN" smtClean="0"/>
              <a:t>System.err.println("SQL error." + error);</a:t>
            </a:r>
          </a:p>
          <a:p>
            <a:r>
              <a:rPr lang="en-IN" smtClean="0"/>
              <a:t>System.exit(3);</a:t>
            </a:r>
          </a:p>
          <a:p>
            <a:r>
              <a:rPr lang="en-IN" smtClean="0"/>
              <a:t>}</a:t>
            </a:r>
          </a:p>
          <a:p>
            <a:r>
              <a:rPr lang="en-IN" smtClean="0"/>
              <a:t>Db.close();</a:t>
            </a:r>
          </a:p>
          <a:p>
            <a:endParaRPr lang="en-IN" smtClean="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Callable Statement</a:t>
            </a:r>
            <a:endParaRPr lang="en-IN" dirty="0"/>
          </a:p>
        </p:txBody>
      </p:sp>
      <p:sp>
        <p:nvSpPr>
          <p:cNvPr id="35843" name="Content Placeholder 2"/>
          <p:cNvSpPr>
            <a:spLocks noGrp="1"/>
          </p:cNvSpPr>
          <p:nvPr>
            <p:ph idx="1"/>
          </p:nvPr>
        </p:nvSpPr>
        <p:spPr/>
        <p:txBody>
          <a:bodyPr/>
          <a:lstStyle/>
          <a:p>
            <a:r>
              <a:rPr lang="en-IN" smtClean="0"/>
              <a:t>The Callable Statement is used to call a stored procedure from within a J2ME object. A</a:t>
            </a:r>
          </a:p>
          <a:p>
            <a:r>
              <a:rPr lang="en-IN" smtClean="0"/>
              <a:t>stored procedure is a block of code and is identified by a unique name.</a:t>
            </a:r>
          </a:p>
          <a:p>
            <a:r>
              <a:rPr lang="en-IN" smtClean="0"/>
              <a:t>The Callable Statement object uses three types of parameters when calling a stored procedure.</a:t>
            </a:r>
          </a:p>
          <a:p>
            <a:r>
              <a:rPr lang="en-IN" smtClean="0"/>
              <a:t> These parameters are IN, OUT, and INOUT.</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304800" y="304800"/>
            <a:ext cx="8686800" cy="6248400"/>
          </a:xfrm>
        </p:spPr>
        <p:txBody>
          <a:bodyPr/>
          <a:lstStyle/>
          <a:p>
            <a:r>
              <a:rPr lang="en-IN" sz="3000" smtClean="0"/>
              <a:t>The IN parameter contains any data that needs to be passed to the stored procedure and whose value is assigned using the set</a:t>
            </a:r>
            <a:r>
              <a:rPr lang="en-IN" sz="3000" i="1" smtClean="0"/>
              <a:t>XXX() method.</a:t>
            </a:r>
          </a:p>
          <a:p>
            <a:r>
              <a:rPr lang="en-IN" sz="3000" smtClean="0"/>
              <a:t>The OUT parameter contains the value returned by the stored procedures, if any. The OUT parameter must be registered using the registerOutParameter() method .</a:t>
            </a:r>
          </a:p>
          <a:p>
            <a:r>
              <a:rPr lang="en-IN" sz="3000" smtClean="0"/>
              <a:t>J2ME application using the get</a:t>
            </a:r>
            <a:r>
              <a:rPr lang="en-IN" sz="3000" i="1" smtClean="0"/>
              <a:t>XXX() method. The INOUT parameter is a single parameter </a:t>
            </a:r>
            <a:r>
              <a:rPr lang="en-IN" sz="3000" smtClean="0"/>
              <a:t>used for both passing information to the stored procedure and retrieving information from a stored procedure using the techniques described in the previous two paragraphs.</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err="1" smtClean="0"/>
              <a:t>ResultSet</a:t>
            </a:r>
            <a:endParaRPr lang="en-IN" dirty="0"/>
          </a:p>
        </p:txBody>
      </p:sp>
      <p:sp>
        <p:nvSpPr>
          <p:cNvPr id="37891" name="Content Placeholder 2"/>
          <p:cNvSpPr>
            <a:spLocks noGrp="1"/>
          </p:cNvSpPr>
          <p:nvPr>
            <p:ph idx="1"/>
          </p:nvPr>
        </p:nvSpPr>
        <p:spPr>
          <a:xfrm>
            <a:off x="0" y="1143000"/>
            <a:ext cx="8991600" cy="5486400"/>
          </a:xfrm>
        </p:spPr>
        <p:txBody>
          <a:bodyPr/>
          <a:lstStyle/>
          <a:p>
            <a:r>
              <a:rPr lang="en-IN" sz="2400" smtClean="0"/>
              <a:t>A query is used to update,delete, and retrieve information stored in a database. </a:t>
            </a:r>
          </a:p>
          <a:p>
            <a:r>
              <a:rPr lang="en-IN" sz="2400" smtClean="0"/>
              <a:t>The executeQuery() method is used to send the query to the DBMS for processing and returns a ResultSet object that</a:t>
            </a:r>
          </a:p>
          <a:p>
            <a:r>
              <a:rPr lang="en-IN" sz="2400" smtClean="0"/>
              <a:t>contains data requested by the query.</a:t>
            </a:r>
          </a:p>
          <a:p>
            <a:r>
              <a:rPr lang="en-IN" sz="2400" smtClean="0"/>
              <a:t>The ResultSet object contains methods that are used to copy data from the ResultSet into a Java collection of objects or variable(s) for further processing.</a:t>
            </a:r>
          </a:p>
          <a:p>
            <a:r>
              <a:rPr lang="en-IN" sz="2400" smtClean="0"/>
              <a:t> Data in a ResultSet object is logically organized into a virtual table consisting of rows and columns. </a:t>
            </a:r>
          </a:p>
          <a:p>
            <a:r>
              <a:rPr lang="en-IN" sz="2400" smtClean="0"/>
              <a:t>In addition to data, the ResultSet object also contains metadata, such as column names, column size, and column data type.</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0" y="0"/>
            <a:ext cx="9144000" cy="9510713"/>
          </a:xfrm>
          <a:prstGeom prst="rect">
            <a:avLst/>
          </a:prstGeom>
          <a:noFill/>
          <a:ln w="9525">
            <a:noFill/>
            <a:miter lim="800000"/>
            <a:headEnd/>
            <a:tailEnd/>
          </a:ln>
        </p:spPr>
        <p:txBody>
          <a:bodyPr>
            <a:spAutoFit/>
          </a:bodyPr>
          <a:lstStyle/>
          <a:p>
            <a:r>
              <a:rPr lang="en-IN" b="1"/>
              <a:t>The ResultSet uses a virtual cursor to point to a row of the virtual table.</a:t>
            </a:r>
          </a:p>
          <a:p>
            <a:endParaRPr lang="en-IN" b="1"/>
          </a:p>
          <a:p>
            <a:r>
              <a:rPr lang="en-IN" b="1"/>
              <a:t> A J2ME application must move the virtual cursor to each row, then use other methods of the ResultSet object to interact with the data stored in columns of that row.</a:t>
            </a:r>
          </a:p>
          <a:p>
            <a:endParaRPr lang="en-IN" b="1"/>
          </a:p>
          <a:p>
            <a:r>
              <a:rPr lang="en-IN" b="1"/>
              <a:t> The virtual cursor is positioned above the first row of data when the ResultSet is returned by the executeQuery() method. </a:t>
            </a:r>
          </a:p>
          <a:p>
            <a:endParaRPr lang="en-IN" b="1"/>
          </a:p>
          <a:p>
            <a:r>
              <a:rPr lang="en-IN" b="1"/>
              <a:t>This means that the virtual cursor must be moved to the first row using the next() method. </a:t>
            </a:r>
          </a:p>
          <a:p>
            <a:endParaRPr lang="en-IN" b="1"/>
          </a:p>
          <a:p>
            <a:r>
              <a:rPr lang="en-IN" b="1"/>
              <a:t>The next() method returns a boolean true if the row contains data, otherwise a boolean false is returned, indicating that no more rows exist in the ResultSet.</a:t>
            </a:r>
          </a:p>
          <a:p>
            <a:endParaRPr lang="en-IN" b="1"/>
          </a:p>
          <a:p>
            <a:r>
              <a:rPr lang="en-IN" b="1"/>
              <a:t>Columns appear in the ResultSet in the order in which column names appeared in</a:t>
            </a:r>
          </a:p>
          <a:p>
            <a:r>
              <a:rPr lang="en-IN" b="1"/>
              <a:t>the SELECT statement in the query. </a:t>
            </a:r>
          </a:p>
          <a:p>
            <a:endParaRPr lang="en-IN" b="1"/>
          </a:p>
          <a:p>
            <a:r>
              <a:rPr lang="en-IN" b="1"/>
              <a:t>Let’s say a query contained the following SELECT statement:</a:t>
            </a:r>
          </a:p>
          <a:p>
            <a:r>
              <a:rPr lang="en-IN" b="1"/>
              <a:t>SELECT CustomerFirstName, CustomerLastName FROM Customer</a:t>
            </a:r>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IN" b="1"/>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457200"/>
          </a:xfrm>
        </p:spPr>
        <p:txBody>
          <a:bodyPr>
            <a:normAutofit fontScale="90000"/>
          </a:bodyPr>
          <a:lstStyle/>
          <a:p>
            <a:pPr eaLnBrk="1" fontAlgn="auto" hangingPunct="1">
              <a:spcAft>
                <a:spcPts val="0"/>
              </a:spcAft>
              <a:defRPr/>
            </a:pPr>
            <a:r>
              <a:rPr lang="en-US" dirty="0" smtClean="0"/>
              <a:t>READING A RESULT SET</a:t>
            </a:r>
            <a:endParaRPr lang="en-US" dirty="0"/>
          </a:p>
        </p:txBody>
      </p:sp>
      <p:sp>
        <p:nvSpPr>
          <p:cNvPr id="39939" name="Content Placeholder 2"/>
          <p:cNvSpPr>
            <a:spLocks noGrp="1"/>
          </p:cNvSpPr>
          <p:nvPr>
            <p:ph idx="1"/>
          </p:nvPr>
        </p:nvSpPr>
        <p:spPr>
          <a:xfrm>
            <a:off x="0" y="457200"/>
            <a:ext cx="8991600" cy="6400800"/>
          </a:xfrm>
        </p:spPr>
        <p:txBody>
          <a:bodyPr/>
          <a:lstStyle/>
          <a:p>
            <a:pPr eaLnBrk="1" hangingPunct="1"/>
            <a:endParaRPr lang="en-US" sz="2100" b="1" smtClean="0">
              <a:latin typeface="Times New Roman" pitchFamily="18" charset="0"/>
              <a:cs typeface="Times New Roman" pitchFamily="18" charset="0"/>
            </a:endParaRPr>
          </a:p>
          <a:p>
            <a:pPr eaLnBrk="1" hangingPunct="1"/>
            <a:r>
              <a:rPr lang="en-US" sz="2100" b="1" smtClean="0">
                <a:latin typeface="Times New Roman" pitchFamily="18" charset="0"/>
                <a:cs typeface="Times New Roman" pitchFamily="18" charset="0"/>
              </a:rPr>
              <a:t>Once a successful connection is made to the database, a query is defined in the second try {} block to retrieve the first name and last name of customers from the Customers table of the CustomerInformation database. </a:t>
            </a:r>
          </a:p>
          <a:p>
            <a:pPr eaLnBrk="1" hangingPunct="1"/>
            <a:r>
              <a:rPr lang="en-US" sz="2100" b="1" smtClean="0">
                <a:latin typeface="Times New Roman" pitchFamily="18" charset="0"/>
                <a:cs typeface="Times New Roman" pitchFamily="18" charset="0"/>
              </a:rPr>
              <a:t>The next() method of the ResultSet is called to move the virtual pointer to the first row in the ResultSet. If there is data in that row, the next() returns a true, which is assigned the boolean variable Records. If there isn’t any data in that row, Records is assigned a false value.</a:t>
            </a:r>
          </a:p>
          <a:p>
            <a:pPr eaLnBrk="1" hangingPunct="1"/>
            <a:r>
              <a:rPr lang="en-US" sz="2100" b="1" smtClean="0">
                <a:latin typeface="Times New Roman" pitchFamily="18" charset="0"/>
                <a:cs typeface="Times New Roman" pitchFamily="18" charset="0"/>
              </a:rPr>
              <a:t> A false value is trapped by the if statement, where the “End of data.” message is displayed and the program terminates. A true value causes the program to enter the do…while in the third try {} block, where the getString() method is called to retrieve values in the first and second columns of the ResultSet. The values correspond to the first name and last name. These values are assigned to their corresponding String object, which is then concatenated and assigned the printrow String object and printed on the screen.</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304800" y="381000"/>
            <a:ext cx="8686800" cy="6096000"/>
          </a:xfrm>
        </p:spPr>
        <p:txBody>
          <a:bodyPr/>
          <a:lstStyle/>
          <a:p>
            <a:pPr eaLnBrk="1" hangingPunct="1">
              <a:buFont typeface="Wingdings 2" pitchFamily="18" charset="2"/>
              <a:buNone/>
            </a:pPr>
            <a:r>
              <a:rPr lang="en-US" sz="2400" smtClean="0">
                <a:latin typeface="Times New Roman" pitchFamily="18" charset="0"/>
                <a:cs typeface="Times New Roman" pitchFamily="18" charset="0"/>
              </a:rPr>
              <a:t>   boolean Records = Results.next();</a:t>
            </a:r>
          </a:p>
          <a:p>
            <a:pPr eaLnBrk="1" hangingPunct="1">
              <a:buFont typeface="Wingdings 2" pitchFamily="18" charset="2"/>
              <a:buNone/>
            </a:pPr>
            <a:r>
              <a:rPr lang="en-US" sz="2400" smtClean="0">
                <a:latin typeface="Times New Roman" pitchFamily="18" charset="0"/>
                <a:cs typeface="Times New Roman" pitchFamily="18" charset="0"/>
              </a:rPr>
              <a:t>    if (!Records ) {</a:t>
            </a:r>
          </a:p>
          <a:p>
            <a:pPr eaLnBrk="1" hangingPunct="1">
              <a:buFont typeface="Wingdings 2" pitchFamily="18" charset="2"/>
              <a:buNone/>
            </a:pPr>
            <a:r>
              <a:rPr lang="en-US" sz="2400" smtClean="0">
                <a:latin typeface="Times New Roman" pitchFamily="18" charset="0"/>
                <a:cs typeface="Times New Roman" pitchFamily="18" charset="0"/>
              </a:rPr>
              <a:t>         System.out.println("No data returned");</a:t>
            </a:r>
          </a:p>
          <a:p>
            <a:pPr eaLnBrk="1" hangingPunct="1">
              <a:buFont typeface="Wingdings 2" pitchFamily="18" charset="2"/>
              <a:buNone/>
            </a:pPr>
            <a:r>
              <a:rPr lang="en-US" sz="2400" smtClean="0">
                <a:latin typeface="Times New Roman" pitchFamily="18" charset="0"/>
                <a:cs typeface="Times New Roman" pitchFamily="18" charset="0"/>
              </a:rPr>
              <a:t>         System.exit(4);</a:t>
            </a:r>
          </a:p>
          <a:p>
            <a:pPr eaLnBrk="1" hangingPunct="1">
              <a:buFont typeface="Wingdings 2" pitchFamily="18" charset="2"/>
              <a:buNone/>
            </a:pPr>
            <a:r>
              <a:rPr lang="en-US" sz="2400" smtClean="0">
                <a:latin typeface="Times New Roman" pitchFamily="18" charset="0"/>
                <a:cs typeface="Times New Roman" pitchFamily="18" charset="0"/>
              </a:rPr>
              <a:t>        }</a:t>
            </a:r>
          </a:p>
          <a:p>
            <a:pPr eaLnBrk="1" hangingPunct="1">
              <a:buFont typeface="Wingdings 2" pitchFamily="18" charset="2"/>
              <a:buNone/>
            </a:pPr>
            <a:r>
              <a:rPr lang="en-US" sz="2400" smtClean="0">
                <a:latin typeface="Times New Roman" pitchFamily="18" charset="0"/>
                <a:cs typeface="Times New Roman" pitchFamily="18" charset="0"/>
              </a:rPr>
              <a:t>         try {</a:t>
            </a:r>
          </a:p>
          <a:p>
            <a:pPr eaLnBrk="1" hangingPunct="1">
              <a:buFont typeface="Wingdings 2" pitchFamily="18" charset="2"/>
              <a:buNone/>
            </a:pPr>
            <a:r>
              <a:rPr lang="en-US" sz="2400" smtClean="0">
                <a:latin typeface="Times New Roman" pitchFamily="18" charset="0"/>
                <a:cs typeface="Times New Roman" pitchFamily="18" charset="0"/>
              </a:rPr>
              <a:t>                     do {</a:t>
            </a:r>
          </a:p>
          <a:p>
            <a:pPr eaLnBrk="1" hangingPunct="1">
              <a:buFont typeface="Wingdings 2" pitchFamily="18" charset="2"/>
              <a:buNone/>
            </a:pPr>
            <a:r>
              <a:rPr lang="en-US" sz="2400" smtClean="0">
                <a:latin typeface="Times New Roman" pitchFamily="18" charset="0"/>
                <a:cs typeface="Times New Roman" pitchFamily="18" charset="0"/>
              </a:rPr>
              <a:t>                               FirstName = Results.getString ( 1 ) ;</a:t>
            </a:r>
          </a:p>
          <a:p>
            <a:pPr eaLnBrk="1" hangingPunct="1">
              <a:buFont typeface="Wingdings 2" pitchFamily="18" charset="2"/>
              <a:buNone/>
            </a:pPr>
            <a:r>
              <a:rPr lang="en-US" sz="2400" smtClean="0">
                <a:latin typeface="Times New Roman" pitchFamily="18" charset="0"/>
                <a:cs typeface="Times New Roman" pitchFamily="18" charset="0"/>
              </a:rPr>
              <a:t>                               LastName = Results.getString ( 2 ) ;</a:t>
            </a:r>
          </a:p>
          <a:p>
            <a:pPr eaLnBrk="1" hangingPunct="1">
              <a:buFont typeface="Wingdings 2" pitchFamily="18" charset="2"/>
              <a:buNone/>
            </a:pPr>
            <a:r>
              <a:rPr lang="en-US" sz="2400" smtClean="0">
                <a:latin typeface="Times New Roman" pitchFamily="18" charset="0"/>
                <a:cs typeface="Times New Roman" pitchFamily="18" charset="0"/>
              </a:rPr>
              <a:t>                               printrow = FirstName + " " + LastName;</a:t>
            </a:r>
          </a:p>
          <a:p>
            <a:pPr eaLnBrk="1" hangingPunct="1">
              <a:buFont typeface="Wingdings 2" pitchFamily="18" charset="2"/>
              <a:buNone/>
            </a:pPr>
            <a:r>
              <a:rPr lang="en-US" sz="2400" smtClean="0">
                <a:latin typeface="Times New Roman" pitchFamily="18" charset="0"/>
                <a:cs typeface="Times New Roman" pitchFamily="18" charset="0"/>
              </a:rPr>
              <a:t>                               System.out.println(printrow);</a:t>
            </a:r>
          </a:p>
          <a:p>
            <a:pPr eaLnBrk="1" hangingPunct="1">
              <a:buFont typeface="Wingdings 2" pitchFamily="18" charset="2"/>
              <a:buNone/>
            </a:pPr>
            <a:r>
              <a:rPr lang="en-US" sz="2400" smtClean="0">
                <a:latin typeface="Times New Roman" pitchFamily="18" charset="0"/>
                <a:cs typeface="Times New Roman" pitchFamily="18" charset="0"/>
              </a:rPr>
              <a:t>                                } while (Results.next() );</a:t>
            </a:r>
          </a:p>
          <a:p>
            <a:pPr eaLnBrk="1" hangingPunct="1">
              <a:buFont typeface="Wingdings 2" pitchFamily="18" charset="2"/>
              <a:buNone/>
            </a:pPr>
            <a:r>
              <a:rPr lang="en-US" sz="2400" smtClean="0">
                <a:latin typeface="Times New Roman" pitchFamily="18" charset="0"/>
                <a:cs typeface="Times New Roman" pitchFamily="18" charset="0"/>
              </a:rPr>
              <a:t>                             DataRequest.close();</a:t>
            </a:r>
          </a:p>
          <a:p>
            <a:pPr eaLnBrk="1" hangingPunct="1"/>
            <a:endParaRPr lang="en-US"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tr-TR" dirty="0"/>
              <a:t>Conditional Statements</a:t>
            </a:r>
          </a:p>
        </p:txBody>
      </p:sp>
      <p:sp>
        <p:nvSpPr>
          <p:cNvPr id="30723" name="Rectangle 3"/>
          <p:cNvSpPr>
            <a:spLocks noGrp="1" noRot="1" noChangeArrowheads="1"/>
          </p:cNvSpPr>
          <p:nvPr>
            <p:ph type="body" idx="1"/>
          </p:nvPr>
        </p:nvSpPr>
        <p:spPr/>
        <p:txBody>
          <a:bodyPr/>
          <a:lstStyle/>
          <a:p>
            <a:pPr>
              <a:lnSpc>
                <a:spcPct val="80000"/>
              </a:lnSpc>
              <a:buFont typeface="Arial" pitchFamily="34" charset="0"/>
              <a:buNone/>
            </a:pPr>
            <a:endParaRPr lang="tr-TR" sz="2000" dirty="0"/>
          </a:p>
          <a:p>
            <a:pPr>
              <a:lnSpc>
                <a:spcPct val="80000"/>
              </a:lnSpc>
              <a:buFont typeface="Arial" pitchFamily="34" charset="0"/>
              <a:buNone/>
            </a:pPr>
            <a:r>
              <a:rPr lang="tr-TR" sz="2000" dirty="0"/>
              <a:t>In JavaScript we have the following conditional statements:</a:t>
            </a:r>
          </a:p>
          <a:p>
            <a:pPr>
              <a:lnSpc>
                <a:spcPct val="80000"/>
              </a:lnSpc>
            </a:pPr>
            <a:r>
              <a:rPr lang="tr-TR" sz="2000" b="1" dirty="0"/>
              <a:t>if statement</a:t>
            </a:r>
            <a:r>
              <a:rPr lang="tr-TR" sz="2000" dirty="0"/>
              <a:t> - use this statement if you want to execute some code only if a specified condition is true </a:t>
            </a:r>
          </a:p>
          <a:p>
            <a:pPr>
              <a:lnSpc>
                <a:spcPct val="80000"/>
              </a:lnSpc>
            </a:pPr>
            <a:r>
              <a:rPr lang="tr-TR" sz="2000" b="1" dirty="0"/>
              <a:t>if...else statement</a:t>
            </a:r>
            <a:r>
              <a:rPr lang="tr-TR" sz="2000" dirty="0"/>
              <a:t> - use this statement if you want to execute some code if the condition is true and another code if the condition is false </a:t>
            </a:r>
          </a:p>
          <a:p>
            <a:pPr>
              <a:lnSpc>
                <a:spcPct val="80000"/>
              </a:lnSpc>
            </a:pPr>
            <a:r>
              <a:rPr lang="tr-TR" sz="2000" b="1" dirty="0"/>
              <a:t>if...else if....else statement</a:t>
            </a:r>
            <a:r>
              <a:rPr lang="tr-TR" sz="2000" dirty="0"/>
              <a:t> - use this statement if you want to select one of many blocks of code to be executed </a:t>
            </a:r>
          </a:p>
          <a:p>
            <a:pPr>
              <a:lnSpc>
                <a:spcPct val="80000"/>
              </a:lnSpc>
            </a:pPr>
            <a:r>
              <a:rPr lang="tr-TR" sz="2000" b="1" dirty="0"/>
              <a:t>switch statement</a:t>
            </a:r>
            <a:r>
              <a:rPr lang="tr-TR" sz="2000" dirty="0"/>
              <a:t> - use this statement if you want to select one of many blocks of code to be executed </a:t>
            </a:r>
          </a:p>
          <a:p>
            <a:pPr>
              <a:lnSpc>
                <a:spcPct val="80000"/>
              </a:lnSpc>
            </a:pPr>
            <a:endParaRPr lang="tr-TR" sz="2000"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0" y="0"/>
            <a:ext cx="9144000" cy="8402638"/>
          </a:xfrm>
          <a:prstGeom prst="rect">
            <a:avLst/>
          </a:prstGeom>
          <a:noFill/>
          <a:ln w="9525">
            <a:noFill/>
            <a:miter lim="800000"/>
            <a:headEnd/>
            <a:tailEnd/>
          </a:ln>
        </p:spPr>
        <p:txBody>
          <a:bodyPr>
            <a:spAutoFit/>
          </a:bodyPr>
          <a:lstStyle/>
          <a:p>
            <a:r>
              <a:rPr lang="en-IN" b="1"/>
              <a:t>String url = "jdbc:odbc:CustomerInformation";</a:t>
            </a:r>
          </a:p>
          <a:p>
            <a:r>
              <a:rPr lang="en-IN" b="1"/>
              <a:t>String userID = "jim";</a:t>
            </a:r>
          </a:p>
          <a:p>
            <a:r>
              <a:rPr lang="en-IN" b="1"/>
              <a:t>String password = "keogh";</a:t>
            </a:r>
          </a:p>
          <a:p>
            <a:r>
              <a:rPr lang="en-IN" b="1"/>
              <a:t>String printrow;</a:t>
            </a:r>
          </a:p>
          <a:p>
            <a:r>
              <a:rPr lang="en-IN" b="1"/>
              <a:t>String FirstName;</a:t>
            </a:r>
          </a:p>
          <a:p>
            <a:r>
              <a:rPr lang="en-IN" b="1"/>
              <a:t>String LastName;</a:t>
            </a:r>
          </a:p>
          <a:p>
            <a:r>
              <a:rPr lang="en-IN" b="1"/>
              <a:t>Statement DataRequest;</a:t>
            </a:r>
          </a:p>
          <a:p>
            <a:r>
              <a:rPr lang="en-IN" b="1"/>
              <a:t>ResultSet Results;</a:t>
            </a:r>
          </a:p>
          <a:p>
            <a:r>
              <a:rPr lang="en-IN" b="1"/>
              <a:t>Connection Db;</a:t>
            </a:r>
          </a:p>
          <a:p>
            <a:r>
              <a:rPr lang="en-IN" b="1"/>
              <a:t>try {</a:t>
            </a:r>
          </a:p>
          <a:p>
            <a:r>
              <a:rPr lang="en-IN" b="1"/>
              <a:t>Class.forName( "sun.jdbc.odbc.JdbcOdbcDriver");</a:t>
            </a:r>
          </a:p>
          <a:p>
            <a:r>
              <a:rPr lang="en-IN" b="1"/>
              <a:t>Db = DriverManager.getConnection(url,userID,password);</a:t>
            </a:r>
          </a:p>
          <a:p>
            <a:r>
              <a:rPr lang="en-IN" b="1"/>
              <a:t>}</a:t>
            </a:r>
          </a:p>
          <a:p>
            <a:r>
              <a:rPr lang="en-IN" b="1"/>
              <a:t>catch (ClassNotFoundException error) {</a:t>
            </a:r>
          </a:p>
          <a:p>
            <a:r>
              <a:rPr lang="en-IN" b="1"/>
              <a:t>System.err.println("Unable to load the JDBC/ODBC bridge." +</a:t>
            </a:r>
          </a:p>
          <a:p>
            <a:r>
              <a:rPr lang="en-IN" b="1"/>
              <a:t>error);</a:t>
            </a:r>
          </a:p>
          <a:p>
            <a:r>
              <a:rPr lang="en-IN" b="1"/>
              <a:t>System.exit(1);</a:t>
            </a:r>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IN" b="1"/>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0" y="0"/>
            <a:ext cx="9144000" cy="7016750"/>
          </a:xfrm>
          <a:prstGeom prst="rect">
            <a:avLst/>
          </a:prstGeom>
          <a:noFill/>
          <a:ln w="9525">
            <a:noFill/>
            <a:miter lim="800000"/>
            <a:headEnd/>
            <a:tailEnd/>
          </a:ln>
        </p:spPr>
        <p:txBody>
          <a:bodyPr>
            <a:spAutoFit/>
          </a:bodyPr>
          <a:lstStyle/>
          <a:p>
            <a:r>
              <a:rPr lang="en-IN"/>
              <a:t>} catch (SQLException error) {</a:t>
            </a:r>
          </a:p>
          <a:p>
            <a:r>
              <a:rPr lang="en-IN"/>
              <a:t>System.err.println("Cannot connect to the database." + error);</a:t>
            </a:r>
          </a:p>
          <a:p>
            <a:r>
              <a:rPr lang="en-IN"/>
              <a:t>System.exit(2);</a:t>
            </a:r>
          </a:p>
          <a:p>
            <a:r>
              <a:rPr lang="en-IN"/>
              <a:t>} try {</a:t>
            </a:r>
          </a:p>
          <a:p>
            <a:r>
              <a:rPr lang="en-IN"/>
              <a:t>String query = "SELECT FirstName,LastName FROM Customers";</a:t>
            </a:r>
          </a:p>
          <a:p>
            <a:r>
              <a:rPr lang="en-IN"/>
              <a:t>DataRequest = Db.createStatement();</a:t>
            </a:r>
          </a:p>
          <a:p>
            <a:r>
              <a:rPr lang="en-IN"/>
              <a:t>Results = DataRequest.executeQuery (query);</a:t>
            </a:r>
          </a:p>
          <a:p>
            <a:r>
              <a:rPr lang="en-IN"/>
              <a:t>}</a:t>
            </a:r>
          </a:p>
          <a:p>
            <a:r>
              <a:rPr lang="en-IN"/>
              <a:t>catch ( SQLException error ){</a:t>
            </a:r>
          </a:p>
          <a:p>
            <a:r>
              <a:rPr lang="en-IN"/>
              <a:t>System.err.println("SQL error." + error);</a:t>
            </a:r>
          </a:p>
          <a:p>
            <a:r>
              <a:rPr lang="en-IN"/>
              <a:t>System.exit(3);</a:t>
            </a:r>
          </a:p>
          <a:p>
            <a:r>
              <a:rPr lang="en-IN"/>
              <a:t>} boolean Records = Results.next();</a:t>
            </a:r>
          </a:p>
          <a:p>
            <a:r>
              <a:rPr lang="en-IN"/>
              <a:t>if (!Records ) {</a:t>
            </a:r>
          </a:p>
          <a:p>
            <a:r>
              <a:rPr lang="en-IN"/>
              <a:t>System.out.println("No data returned");</a:t>
            </a:r>
          </a:p>
          <a:p>
            <a:r>
              <a:rPr lang="en-IN"/>
              <a:t>System.exit(4);</a:t>
            </a:r>
          </a:p>
          <a:p>
            <a:r>
              <a:rPr lang="en-IN"/>
              <a:t>} try { do {</a:t>
            </a:r>
          </a:p>
          <a:p>
            <a:r>
              <a:rPr lang="en-IN"/>
              <a:t>FirstName = Results.getString ( 1 ) ;</a:t>
            </a:r>
          </a:p>
          <a:p>
            <a:r>
              <a:rPr lang="en-IN"/>
              <a:t>LastName = Results.getString ( 2 ) ;</a:t>
            </a:r>
          </a:p>
          <a:p>
            <a:r>
              <a:rPr lang="en-IN"/>
              <a:t>printrow = FirstName + " " + LastName;</a:t>
            </a:r>
          </a:p>
          <a:p>
            <a:r>
              <a:rPr lang="en-IN"/>
              <a:t>System.out.println(printrow);</a:t>
            </a:r>
          </a:p>
          <a:p>
            <a:r>
              <a:rPr lang="en-IN"/>
              <a:t>} while (Results.next() );</a:t>
            </a:r>
          </a:p>
          <a:p>
            <a:r>
              <a:rPr lang="en-IN"/>
              <a:t>DataRequest.close();</a:t>
            </a:r>
          </a:p>
          <a:p>
            <a:r>
              <a:rPr lang="en-IN"/>
              <a:t>} catch (SQLException error ) {</a:t>
            </a:r>
          </a:p>
          <a:p>
            <a:r>
              <a:rPr lang="en-IN"/>
              <a:t>System.err.println("Data display error." + error);</a:t>
            </a:r>
          </a:p>
          <a:p>
            <a:r>
              <a:rPr lang="en-IN"/>
              <a:t>System.exit(5); }</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0" y="0"/>
            <a:ext cx="9144000" cy="9510713"/>
          </a:xfrm>
          <a:prstGeom prst="rect">
            <a:avLst/>
          </a:prstGeom>
          <a:noFill/>
          <a:ln w="9525">
            <a:noFill/>
            <a:miter lim="800000"/>
            <a:headEnd/>
            <a:tailEnd/>
          </a:ln>
        </p:spPr>
        <p:txBody>
          <a:bodyPr>
            <a:spAutoFit/>
          </a:bodyPr>
          <a:lstStyle/>
          <a:p>
            <a:r>
              <a:rPr lang="en-IN" b="1" u="sng"/>
              <a:t>Scrollable ResultSet</a:t>
            </a:r>
          </a:p>
          <a:p>
            <a:r>
              <a:rPr lang="en-IN" b="1"/>
              <a:t>Until the release of JDBC 2.1 API, the virtual cursor could only be moved down the</a:t>
            </a:r>
          </a:p>
          <a:p>
            <a:r>
              <a:rPr lang="en-IN" b="1"/>
              <a:t>ResultSet object. </a:t>
            </a:r>
          </a:p>
          <a:p>
            <a:r>
              <a:rPr lang="en-IN" b="1"/>
              <a:t>But today the virtual cursor can be moved backwards or even positioned</a:t>
            </a:r>
          </a:p>
          <a:p>
            <a:r>
              <a:rPr lang="en-IN" b="1"/>
              <a:t>at a specific row. </a:t>
            </a:r>
          </a:p>
          <a:p>
            <a:r>
              <a:rPr lang="en-IN" b="1"/>
              <a:t>The JDBC 2.1 API also enables a J2ME application to specify the number</a:t>
            </a:r>
          </a:p>
          <a:p>
            <a:r>
              <a:rPr lang="en-IN" b="1"/>
              <a:t>of rows to return from the DBMS. </a:t>
            </a:r>
          </a:p>
          <a:p>
            <a:endParaRPr lang="en-IN" b="1"/>
          </a:p>
          <a:p>
            <a:r>
              <a:rPr lang="en-IN" b="1"/>
              <a:t>Six methods of the ResultSet object are used to position the virtual cursor, in addition to the next() method discussed in the previous section.</a:t>
            </a:r>
          </a:p>
          <a:p>
            <a:endParaRPr lang="en-IN" b="1"/>
          </a:p>
          <a:p>
            <a:r>
              <a:rPr lang="en-IN" b="1"/>
              <a:t>These are first(), last(), previous(), absolute(), relative(), and getRow().</a:t>
            </a:r>
          </a:p>
          <a:p>
            <a:endParaRPr lang="en-IN" b="1"/>
          </a:p>
          <a:p>
            <a:r>
              <a:rPr lang="en-IN" b="1"/>
              <a:t>The first() method moves the virtual cursor to the first row in the ResultSet. Likewise, the last() method positions the virtual cursor at the last row in the ResultSet. </a:t>
            </a:r>
          </a:p>
          <a:p>
            <a:r>
              <a:rPr lang="en-IN" b="1"/>
              <a:t>The previous() method moves the virtual cursor to the previous row.</a:t>
            </a:r>
          </a:p>
          <a:p>
            <a:endParaRPr lang="en-IN" b="1"/>
          </a:p>
          <a:p>
            <a:r>
              <a:rPr lang="en-IN" b="1"/>
              <a:t> The absolute() method positions the virtual cursor at the row number specified by the integer passed as a parameter to the absolute() method.</a:t>
            </a:r>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US" b="1"/>
          </a:p>
          <a:p>
            <a:endParaRPr lang="en-IN" b="1"/>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0" y="-79375"/>
            <a:ext cx="9144000" cy="10248900"/>
          </a:xfrm>
          <a:prstGeom prst="rect">
            <a:avLst/>
          </a:prstGeom>
          <a:noFill/>
          <a:ln w="9525">
            <a:noFill/>
            <a:miter lim="800000"/>
            <a:headEnd/>
            <a:tailEnd/>
          </a:ln>
        </p:spPr>
        <p:txBody>
          <a:bodyPr>
            <a:spAutoFit/>
          </a:bodyPr>
          <a:lstStyle/>
          <a:p>
            <a:r>
              <a:rPr lang="en-IN" sz="2000" b="1"/>
              <a:t>The relative() method moves the virtual cursor the specified number of rows contained in the parameter.  </a:t>
            </a:r>
          </a:p>
          <a:p>
            <a:endParaRPr lang="en-IN" sz="2000" b="1"/>
          </a:p>
          <a:p>
            <a:r>
              <a:rPr lang="en-IN" sz="2000" b="1"/>
              <a:t>The parameter is a positive or negative integer, where the sign represents</a:t>
            </a:r>
          </a:p>
          <a:p>
            <a:r>
              <a:rPr lang="en-IN" sz="2000" b="1"/>
              <a:t>the direction the virtual cursor is moved.</a:t>
            </a:r>
          </a:p>
          <a:p>
            <a:endParaRPr lang="en-IN" sz="2000" b="1"/>
          </a:p>
          <a:p>
            <a:r>
              <a:rPr lang="en-IN" sz="2000" b="1"/>
              <a:t> For example, a –4 moves the virtual cursor back four rows from the current row. Likewise, a 5 moves the virtual cursor forward five rows from the current row.</a:t>
            </a:r>
          </a:p>
          <a:p>
            <a:endParaRPr lang="en-IN" sz="2000" b="1"/>
          </a:p>
          <a:p>
            <a:r>
              <a:rPr lang="en-IN" sz="2000" b="1"/>
              <a:t> And the getRow() method returns an integer that represents the number of the current row in the ResultSet.</a:t>
            </a:r>
          </a:p>
          <a:p>
            <a:endParaRPr lang="en-IN" sz="2000" b="1"/>
          </a:p>
          <a:p>
            <a:r>
              <a:rPr lang="en-IN" sz="2000" b="1"/>
              <a:t>The Statement object that is created using the createStatement() of the Connection object must be set up to handle a scrollable ResultSet by passing the createStatement() method one of three constants. </a:t>
            </a:r>
          </a:p>
          <a:p>
            <a:endParaRPr lang="en-IN" sz="2000" b="1"/>
          </a:p>
          <a:p>
            <a:r>
              <a:rPr lang="en-IN" sz="2000" b="1"/>
              <a:t>These constants are TYPE_FORWARD_ONLY, TYPE_SCROLL_INSENSITIVE, and TYPE_SCROLL_SENSITIVE.</a:t>
            </a:r>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IN" sz="2000" b="1"/>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0" y="0"/>
            <a:ext cx="9144000" cy="11726863"/>
          </a:xfrm>
          <a:prstGeom prst="rect">
            <a:avLst/>
          </a:prstGeom>
          <a:noFill/>
          <a:ln w="9525">
            <a:noFill/>
            <a:miter lim="800000"/>
            <a:headEnd/>
            <a:tailEnd/>
          </a:ln>
        </p:spPr>
        <p:txBody>
          <a:bodyPr>
            <a:spAutoFit/>
          </a:bodyPr>
          <a:lstStyle/>
          <a:p>
            <a:r>
              <a:rPr lang="en-IN" sz="2000" b="1"/>
              <a:t>The TYPE_FORWARD_ONLY constant restricts the virtual cursor to downward</a:t>
            </a:r>
          </a:p>
          <a:p>
            <a:r>
              <a:rPr lang="en-IN" sz="2000" b="1"/>
              <a:t>movement, which is the default setting. TYPE_SCROLL_INSENSITIVE and TYPE_</a:t>
            </a:r>
          </a:p>
          <a:p>
            <a:r>
              <a:rPr lang="en-IN" sz="2000" b="1"/>
              <a:t>SCROLL_SENSITIVE constants permit the virtual cursor to move in both directions.</a:t>
            </a:r>
          </a:p>
          <a:p>
            <a:r>
              <a:rPr lang="en-IN" sz="2000" b="1"/>
              <a:t>TYPE_SCROLL_INSENSITIVE makes the ResultSet insensitive to data changes made by</a:t>
            </a:r>
          </a:p>
          <a:p>
            <a:r>
              <a:rPr lang="en-IN" sz="2000" b="1"/>
              <a:t>another J2ME application in the table whose rows are reflected in the ResultSet. The</a:t>
            </a:r>
          </a:p>
          <a:p>
            <a:r>
              <a:rPr lang="en-IN" sz="2000" b="1"/>
              <a:t>TYPE_SCROLL_SENSITIVE constant makes the ResultSet sensitive to those changes.</a:t>
            </a:r>
          </a:p>
          <a:p>
            <a:endParaRPr lang="en-US" sz="2000" b="1"/>
          </a:p>
          <a:p>
            <a:r>
              <a:rPr lang="en-IN" sz="2000" b="1"/>
              <a:t>String url = "jdbc:odbc:CustomerInformation";</a:t>
            </a:r>
          </a:p>
          <a:p>
            <a:r>
              <a:rPr lang="en-IN" sz="2000" b="1"/>
              <a:t>String userID = "jim";</a:t>
            </a:r>
          </a:p>
          <a:p>
            <a:r>
              <a:rPr lang="en-IN" sz="2000" b="1"/>
              <a:t>String password = "keogh";</a:t>
            </a:r>
          </a:p>
          <a:p>
            <a:r>
              <a:rPr lang="en-IN" sz="2000" b="1"/>
              <a:t>String printrow;</a:t>
            </a:r>
          </a:p>
          <a:p>
            <a:r>
              <a:rPr lang="en-IN" sz="2000" b="1"/>
              <a:t>String FirstName;</a:t>
            </a:r>
          </a:p>
          <a:p>
            <a:r>
              <a:rPr lang="en-IN" sz="2000" b="1"/>
              <a:t>String LastName;</a:t>
            </a:r>
          </a:p>
          <a:p>
            <a:r>
              <a:rPr lang="en-IN" sz="2000" b="1"/>
              <a:t>Statement DataRequest;</a:t>
            </a:r>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IN" sz="2000" b="1"/>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0" y="0"/>
            <a:ext cx="9144000" cy="7570788"/>
          </a:xfrm>
          <a:prstGeom prst="rect">
            <a:avLst/>
          </a:prstGeom>
          <a:noFill/>
          <a:ln w="9525">
            <a:noFill/>
            <a:miter lim="800000"/>
            <a:headEnd/>
            <a:tailEnd/>
          </a:ln>
        </p:spPr>
        <p:txBody>
          <a:bodyPr>
            <a:spAutoFit/>
          </a:bodyPr>
          <a:lstStyle/>
          <a:p>
            <a:r>
              <a:rPr lang="en-IN" b="1"/>
              <a:t>ResultSet Results;</a:t>
            </a:r>
          </a:p>
          <a:p>
            <a:r>
              <a:rPr lang="en-IN" b="1"/>
              <a:t>Connection Db;</a:t>
            </a:r>
          </a:p>
          <a:p>
            <a:r>
              <a:rPr lang="en-IN" b="1"/>
              <a:t>try {</a:t>
            </a:r>
          </a:p>
          <a:p>
            <a:r>
              <a:rPr lang="en-IN" b="1"/>
              <a:t>Class.forName( "sun.jdbc.odbc.JdbcOdbcDriver");</a:t>
            </a:r>
          </a:p>
          <a:p>
            <a:r>
              <a:rPr lang="en-IN" b="1"/>
              <a:t>Db = DriverManager.getConnection(url,userID,password);</a:t>
            </a:r>
          </a:p>
          <a:p>
            <a:r>
              <a:rPr lang="en-IN" b="1"/>
              <a:t>}</a:t>
            </a:r>
          </a:p>
          <a:p>
            <a:r>
              <a:rPr lang="en-IN" b="1"/>
              <a:t>catch (ClassNotFoundException error) {</a:t>
            </a:r>
          </a:p>
          <a:p>
            <a:r>
              <a:rPr lang="en-IN" b="1"/>
              <a:t>System.err.println("Unable to load the JDBC/ODBC bridge." +</a:t>
            </a:r>
          </a:p>
          <a:p>
            <a:r>
              <a:rPr lang="en-IN" b="1"/>
              <a:t>error);</a:t>
            </a:r>
          </a:p>
          <a:p>
            <a:r>
              <a:rPr lang="en-IN" b="1"/>
              <a:t>System.exit(1);</a:t>
            </a:r>
          </a:p>
          <a:p>
            <a:r>
              <a:rPr lang="en-IN" b="1"/>
              <a:t>}</a:t>
            </a:r>
          </a:p>
          <a:p>
            <a:r>
              <a:rPr lang="en-IN" b="1"/>
              <a:t>catch (SQLException error) {</a:t>
            </a:r>
          </a:p>
          <a:p>
            <a:r>
              <a:rPr lang="en-IN" b="1"/>
              <a:t>System.err.println("Cannot connect to the database." + error);</a:t>
            </a:r>
          </a:p>
          <a:p>
            <a:r>
              <a:rPr lang="en-IN" b="1"/>
              <a:t>System.exit(2);</a:t>
            </a:r>
          </a:p>
          <a:p>
            <a:r>
              <a:rPr lang="en-IN" b="1"/>
              <a:t>}</a:t>
            </a:r>
          </a:p>
          <a:p>
            <a:r>
              <a:rPr lang="en-IN" b="1"/>
              <a:t>try {</a:t>
            </a:r>
          </a:p>
          <a:p>
            <a:r>
              <a:rPr lang="en-IN" b="1"/>
              <a:t>String query = "SELECT FirstName,LastName FROM Customers";</a:t>
            </a:r>
          </a:p>
          <a:p>
            <a:r>
              <a:rPr lang="en-IN" b="1"/>
              <a:t>DataRequest = Db.createStatement(TYPE_SCROLL_INSENSITIVE);</a:t>
            </a:r>
          </a:p>
          <a:p>
            <a:r>
              <a:rPr lang="en-IN" b="1"/>
              <a:t>Results = DataRequest.executeQuery (query);</a:t>
            </a:r>
          </a:p>
          <a:p>
            <a:r>
              <a:rPr lang="en-IN" b="1"/>
              <a:t>}</a:t>
            </a:r>
          </a:p>
          <a:p>
            <a:r>
              <a:rPr lang="en-IN" b="1"/>
              <a:t>catch ( SQLException error ){</a:t>
            </a:r>
          </a:p>
          <a:p>
            <a:r>
              <a:rPr lang="en-IN" b="1"/>
              <a:t>System.err.println("SQL error." + error);</a:t>
            </a:r>
          </a:p>
          <a:p>
            <a:r>
              <a:rPr lang="en-IN" b="1"/>
              <a:t>System.exit(3);</a:t>
            </a:r>
          </a:p>
          <a:p>
            <a:endParaRPr lang="en-US" b="1"/>
          </a:p>
          <a:p>
            <a:endParaRPr lang="en-US" b="1"/>
          </a:p>
          <a:p>
            <a:endParaRPr lang="en-US" b="1"/>
          </a:p>
          <a:p>
            <a:endParaRPr lang="en-IN" b="1"/>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0" y="0"/>
            <a:ext cx="9144000" cy="7075488"/>
          </a:xfrm>
          <a:prstGeom prst="rect">
            <a:avLst/>
          </a:prstGeom>
          <a:noFill/>
          <a:ln w="9525">
            <a:noFill/>
            <a:miter lim="800000"/>
            <a:headEnd/>
            <a:tailEnd/>
          </a:ln>
        </p:spPr>
        <p:txBody>
          <a:bodyPr>
            <a:spAutoFit/>
          </a:bodyPr>
          <a:lstStyle/>
          <a:p>
            <a:r>
              <a:rPr lang="en-IN" b="1"/>
              <a:t>}</a:t>
            </a:r>
          </a:p>
          <a:p>
            <a:r>
              <a:rPr lang="en-IN" b="1"/>
              <a:t>boolean Records = Results.next();</a:t>
            </a:r>
          </a:p>
          <a:p>
            <a:r>
              <a:rPr lang="en-IN" b="1"/>
              <a:t>if (!Records ) {</a:t>
            </a:r>
          </a:p>
          <a:p>
            <a:r>
              <a:rPr lang="en-IN" b="1"/>
              <a:t>System.out.println("No data returned");</a:t>
            </a:r>
          </a:p>
          <a:p>
            <a:r>
              <a:rPr lang="en-IN" b="1"/>
              <a:t>System.exit(4);</a:t>
            </a:r>
          </a:p>
          <a:p>
            <a:r>
              <a:rPr lang="en-IN" b="1"/>
              <a:t>}</a:t>
            </a:r>
          </a:p>
          <a:p>
            <a:r>
              <a:rPr lang="en-IN" b="1"/>
              <a:t>try {</a:t>
            </a:r>
          </a:p>
          <a:p>
            <a:r>
              <a:rPr lang="en-IN" b="1"/>
              <a:t>do {</a:t>
            </a:r>
          </a:p>
          <a:p>
            <a:r>
              <a:rPr lang="en-IN" b="1"/>
              <a:t>Results.first();</a:t>
            </a:r>
          </a:p>
          <a:p>
            <a:r>
              <a:rPr lang="en-IN" b="1"/>
              <a:t>Results.last();</a:t>
            </a:r>
          </a:p>
          <a:p>
            <a:r>
              <a:rPr lang="en-IN" b="1"/>
              <a:t>Results.previous();</a:t>
            </a:r>
          </a:p>
          <a:p>
            <a:r>
              <a:rPr lang="en-IN" b="1"/>
              <a:t>Results.absolute(10);</a:t>
            </a:r>
          </a:p>
          <a:p>
            <a:r>
              <a:rPr lang="en-IN" b="1"/>
              <a:t>Results.relative(-2);</a:t>
            </a:r>
          </a:p>
          <a:p>
            <a:r>
              <a:rPr lang="en-IN" b="1"/>
              <a:t>Results.relative(2);</a:t>
            </a:r>
          </a:p>
          <a:p>
            <a:r>
              <a:rPr lang="en-IN" b="1"/>
              <a:t>FirstName = Results.getString ( 1 ) ;</a:t>
            </a:r>
          </a:p>
          <a:p>
            <a:r>
              <a:rPr lang="en-IN" b="1"/>
              <a:t>LastName = Results.getString ( 2 ) ;</a:t>
            </a:r>
          </a:p>
          <a:p>
            <a:r>
              <a:rPr lang="en-IN" b="1"/>
              <a:t>printrow = FirstName + " " + LastName;</a:t>
            </a:r>
          </a:p>
          <a:p>
            <a:r>
              <a:rPr lang="en-IN" b="1"/>
              <a:t>System.out.println(printrow);</a:t>
            </a:r>
          </a:p>
          <a:p>
            <a:r>
              <a:rPr lang="en-IN" b="1"/>
              <a:t>} while (Results.next() );</a:t>
            </a:r>
          </a:p>
          <a:p>
            <a:r>
              <a:rPr lang="en-IN" b="1"/>
              <a:t>DataRequest.close();</a:t>
            </a:r>
          </a:p>
          <a:p>
            <a:r>
              <a:rPr lang="en-IN" b="1"/>
              <a:t>}</a:t>
            </a:r>
          </a:p>
          <a:p>
            <a:r>
              <a:rPr lang="en-IN" b="1"/>
              <a:t>catch (SQLException error ) {</a:t>
            </a:r>
          </a:p>
          <a:p>
            <a:r>
              <a:rPr lang="en-IN" b="1"/>
              <a:t>System.err.println("Data display error." + error);</a:t>
            </a:r>
          </a:p>
          <a:p>
            <a:r>
              <a:rPr lang="en-IN" b="1"/>
              <a:t>System.exit(5);</a:t>
            </a:r>
          </a:p>
          <a:p>
            <a:r>
              <a:rPr lang="en-IN" b="1"/>
              <a:t>}</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0" y="0"/>
            <a:ext cx="9144000" cy="9879013"/>
          </a:xfrm>
          <a:prstGeom prst="rect">
            <a:avLst/>
          </a:prstGeom>
          <a:noFill/>
          <a:ln w="9525">
            <a:noFill/>
            <a:miter lim="800000"/>
            <a:headEnd/>
            <a:tailEnd/>
          </a:ln>
        </p:spPr>
        <p:txBody>
          <a:bodyPr>
            <a:spAutoFit/>
          </a:bodyPr>
          <a:lstStyle/>
          <a:p>
            <a:r>
              <a:rPr lang="en-IN" b="1" u="sng"/>
              <a:t>Not All JDBC Drivers Are Scrollable</a:t>
            </a:r>
          </a:p>
          <a:p>
            <a:r>
              <a:rPr lang="en-IN" sz="2400" b="1"/>
              <a:t>Although the JDBC API contains methods to scroll a ResultSet, some JDBC drivers may not support some or all of these features, and therefore they will not be able to return a</a:t>
            </a:r>
          </a:p>
          <a:p>
            <a:r>
              <a:rPr lang="en-IN" sz="2400" b="1"/>
              <a:t>scrollable ResultSet. </a:t>
            </a:r>
          </a:p>
          <a:p>
            <a:r>
              <a:rPr lang="en-IN" sz="2400" b="1"/>
              <a:t>Listing 10-15 can be used to test whether or not the JDBC driver in use supports a scrollable ResultSet.</a:t>
            </a:r>
          </a:p>
          <a:p>
            <a:r>
              <a:rPr lang="en-IN" sz="2400" b="1"/>
              <a:t>boolean forward, insensitive, sensitive;</a:t>
            </a:r>
          </a:p>
          <a:p>
            <a:r>
              <a:rPr lang="en-IN" sz="2400" b="1"/>
              <a:t>DataBaseMetaData meta = Db.getMetaData();</a:t>
            </a:r>
          </a:p>
          <a:p>
            <a:r>
              <a:rPr lang="en-IN" sz="2400" b="1"/>
              <a:t>forward = meta.supportsResultsSetType(ResultSet.TYPE_FORWARD_ONLY);</a:t>
            </a:r>
          </a:p>
          <a:p>
            <a:r>
              <a:rPr lang="en-IN" sz="2400" b="1"/>
              <a:t>insensitive = meta.supportsResultsSetType(</a:t>
            </a:r>
          </a:p>
          <a:p>
            <a:r>
              <a:rPr lang="en-IN" sz="2400" b="1"/>
              <a:t>ResultSet. TYPE_SCROLL_INSENSITIVE);</a:t>
            </a:r>
          </a:p>
          <a:p>
            <a:r>
              <a:rPr lang="en-IN" sz="2400" b="1"/>
              <a:t>sensitive = meta.supportsResultsSetType(</a:t>
            </a:r>
          </a:p>
          <a:p>
            <a:r>
              <a:rPr lang="en-IN" sz="2400" b="1"/>
              <a:t>ResultSet. TYPE_SCROLL_SENSITIVE);</a:t>
            </a:r>
          </a:p>
          <a:p>
            <a:r>
              <a:rPr lang="en-IN" sz="2400" b="1"/>
              <a:t>System.out.println("forward: " + answer);</a:t>
            </a:r>
          </a:p>
          <a:p>
            <a:r>
              <a:rPr lang="en-IN" sz="2400" b="1"/>
              <a:t>System.out.println("insensitive: " + insensitive);</a:t>
            </a:r>
          </a:p>
          <a:p>
            <a:r>
              <a:rPr lang="en-IN" sz="2400" b="1"/>
              <a:t>System.out.println("sensitive: " + sensitive);</a:t>
            </a:r>
          </a:p>
          <a:p>
            <a:endParaRPr lang="en-US"/>
          </a:p>
          <a:p>
            <a:endParaRPr lang="en-US"/>
          </a:p>
          <a:p>
            <a:endParaRPr lang="en-US"/>
          </a:p>
          <a:p>
            <a:endParaRPr lang="en-US"/>
          </a:p>
          <a:p>
            <a:endParaRPr lang="en-US"/>
          </a:p>
          <a:p>
            <a:endParaRPr lang="en-US"/>
          </a:p>
          <a:p>
            <a:endParaRPr lang="en-US"/>
          </a:p>
          <a:p>
            <a:endParaRPr lang="en-US"/>
          </a:p>
          <a:p>
            <a:endParaRPr lang="en-IN"/>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Updatable ResultSet</a:t>
            </a:r>
            <a:endParaRPr lang="en-US" dirty="0"/>
          </a:p>
        </p:txBody>
      </p:sp>
      <p:sp>
        <p:nvSpPr>
          <p:cNvPr id="50179" name="Content Placeholder 2"/>
          <p:cNvSpPr>
            <a:spLocks noGrp="1"/>
          </p:cNvSpPr>
          <p:nvPr>
            <p:ph idx="1"/>
          </p:nvPr>
        </p:nvSpPr>
        <p:spPr>
          <a:xfrm>
            <a:off x="304800" y="1295400"/>
            <a:ext cx="8686800" cy="5181600"/>
          </a:xfrm>
        </p:spPr>
        <p:txBody>
          <a:bodyPr/>
          <a:lstStyle/>
          <a:p>
            <a:pPr eaLnBrk="1" hangingPunct="1"/>
            <a:r>
              <a:rPr lang="en-US" sz="2000" smtClean="0">
                <a:latin typeface="Times New Roman" pitchFamily="18" charset="0"/>
                <a:cs typeface="Times New Roman" pitchFamily="18" charset="0"/>
              </a:rPr>
              <a:t>Rows contained in the ResultSet can be updated similar to how rows in a table can be updated. This is made possible by passing the createStatement() method of the Connection  object the CONCUR_UPDATABLE. Alternatively, the CONCUR_READ_ONLY constant can be passed to the createStatement() method to prevent the ResultSet from being updated.</a:t>
            </a:r>
          </a:p>
          <a:p>
            <a:pPr eaLnBrk="1" hangingPunct="1"/>
            <a:r>
              <a:rPr lang="en-US" sz="2000" smtClean="0">
                <a:latin typeface="Times New Roman" pitchFamily="18" charset="0"/>
                <a:cs typeface="Times New Roman" pitchFamily="18" charset="0"/>
              </a:rPr>
              <a:t>There are three ways to update a ResultSet. These are updating values in a row, deleting a row, and inserting a new row. All of these changes are accomplished by using methods of the Statement object.</a:t>
            </a:r>
          </a:p>
          <a:p>
            <a:r>
              <a:rPr lang="en-IN" sz="2000" smtClean="0"/>
              <a:t>The updateRow() method is called after all the update</a:t>
            </a:r>
            <a:r>
              <a:rPr lang="en-IN" sz="2000" i="1" smtClean="0"/>
              <a:t>XXX() methods are called. The </a:t>
            </a:r>
            <a:r>
              <a:rPr lang="en-IN" sz="2000" smtClean="0"/>
              <a:t>updateRow() method changes values in columns of the current row of the ResultSet based on the values of the update</a:t>
            </a:r>
            <a:r>
              <a:rPr lang="en-IN" sz="2000" i="1" smtClean="0"/>
              <a:t>XXX() methods.</a:t>
            </a:r>
          </a:p>
          <a:p>
            <a:r>
              <a:rPr lang="en-IN" sz="2000" smtClean="0"/>
              <a:t>The updateString() method is used to change the value of the last name</a:t>
            </a:r>
          </a:p>
          <a:p>
            <a:r>
              <a:rPr lang="en-IN" sz="2000" smtClean="0"/>
              <a:t>column of the ResultSet to ‘Smith’. The change takes effect once the updateRow() method is called, but this change only occurs in the ResultSet</a:t>
            </a: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0" y="0"/>
            <a:ext cx="9144000" cy="6858000"/>
          </a:xfrm>
        </p:spPr>
        <p:txBody>
          <a:bodyPr/>
          <a:lstStyle/>
          <a:p>
            <a:r>
              <a:rPr lang="en-IN" sz="2000" smtClean="0"/>
              <a:t>String url = "jdbc:odbc:CustomerInformation";</a:t>
            </a:r>
          </a:p>
          <a:p>
            <a:r>
              <a:rPr lang="en-IN" sz="2000" smtClean="0"/>
              <a:t>String userID = "jim";</a:t>
            </a:r>
          </a:p>
          <a:p>
            <a:r>
              <a:rPr lang="en-IN" sz="2000" smtClean="0"/>
              <a:t>String password = "keogh";</a:t>
            </a:r>
          </a:p>
          <a:p>
            <a:r>
              <a:rPr lang="en-IN" sz="2000" smtClean="0"/>
              <a:t>String printrow;</a:t>
            </a:r>
          </a:p>
          <a:p>
            <a:r>
              <a:rPr lang="en-IN" sz="2000" smtClean="0"/>
              <a:t>String FirstName;</a:t>
            </a:r>
          </a:p>
          <a:p>
            <a:r>
              <a:rPr lang="en-IN" sz="2000" smtClean="0"/>
              <a:t>String LastName;</a:t>
            </a:r>
          </a:p>
          <a:p>
            <a:r>
              <a:rPr lang="en-IN" sz="2000" smtClean="0"/>
              <a:t>Statement DataRequest;</a:t>
            </a:r>
          </a:p>
          <a:p>
            <a:r>
              <a:rPr lang="en-IN" sz="2000" smtClean="0"/>
              <a:t>ResultSet Results;</a:t>
            </a:r>
          </a:p>
          <a:p>
            <a:r>
              <a:rPr lang="en-IN" sz="2000" smtClean="0"/>
              <a:t>Connection Db;</a:t>
            </a:r>
          </a:p>
          <a:p>
            <a:r>
              <a:rPr lang="en-IN" sz="2000" smtClean="0"/>
              <a:t>try {</a:t>
            </a:r>
          </a:p>
          <a:p>
            <a:r>
              <a:rPr lang="en-IN" sz="2000" smtClean="0"/>
              <a:t>Class.forName( "sun.jdbc.odbc.JdbcOdbcDriver");</a:t>
            </a:r>
          </a:p>
          <a:p>
            <a:r>
              <a:rPr lang="en-IN" sz="2000" smtClean="0"/>
              <a:t>Db = DriverManager.getConnection(url,userID,password);</a:t>
            </a:r>
          </a:p>
          <a:p>
            <a:r>
              <a:rPr lang="en-IN" sz="2000" smtClean="0"/>
              <a:t>}</a:t>
            </a:r>
          </a:p>
          <a:p>
            <a:r>
              <a:rPr lang="en-IN" sz="2000" smtClean="0"/>
              <a:t>catch (ClassNotFoundException error) {</a:t>
            </a:r>
          </a:p>
          <a:p>
            <a:r>
              <a:rPr lang="en-IN" sz="2000" smtClean="0"/>
              <a:t>System.err.println("Unable to load the JDBC/ODBC bridge." +</a:t>
            </a:r>
          </a:p>
          <a:p>
            <a:r>
              <a:rPr lang="en-IN" sz="2000" smtClean="0"/>
              <a:t>error);</a:t>
            </a:r>
          </a:p>
          <a:p>
            <a:r>
              <a:rPr lang="en-IN" sz="2000" smtClean="0"/>
              <a:t>System.exit(1);</a:t>
            </a:r>
          </a:p>
          <a:p>
            <a:r>
              <a:rPr lang="en-IN" sz="2000" smtClean="0"/>
              <a:t>}</a:t>
            </a:r>
          </a:p>
          <a:p>
            <a:endParaRPr lang="en-IN" sz="20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tr-TR"/>
              <a:t>Conditional Statements - 2</a:t>
            </a:r>
          </a:p>
        </p:txBody>
      </p:sp>
      <p:sp>
        <p:nvSpPr>
          <p:cNvPr id="31747" name="Rectangle 3"/>
          <p:cNvSpPr>
            <a:spLocks noGrp="1" noRot="1" noChangeArrowheads="1"/>
          </p:cNvSpPr>
          <p:nvPr>
            <p:ph type="body" idx="1"/>
          </p:nvPr>
        </p:nvSpPr>
        <p:spPr/>
        <p:txBody>
          <a:bodyPr/>
          <a:lstStyle/>
          <a:p>
            <a:pPr>
              <a:lnSpc>
                <a:spcPct val="80000"/>
              </a:lnSpc>
              <a:buFont typeface="Arial" pitchFamily="34" charset="0"/>
              <a:buNone/>
            </a:pPr>
            <a:r>
              <a:rPr lang="tr-TR" sz="1800"/>
              <a:t>if (</a:t>
            </a:r>
            <a:r>
              <a:rPr lang="tr-TR" sz="1800" i="1"/>
              <a:t>condition</a:t>
            </a:r>
            <a:r>
              <a:rPr lang="tr-TR" sz="1800"/>
              <a:t>)</a:t>
            </a:r>
          </a:p>
          <a:p>
            <a:pPr>
              <a:lnSpc>
                <a:spcPct val="80000"/>
              </a:lnSpc>
              <a:buFont typeface="Arial" pitchFamily="34" charset="0"/>
              <a:buNone/>
            </a:pPr>
            <a:r>
              <a:rPr lang="tr-TR" sz="1800"/>
              <a:t>{</a:t>
            </a:r>
          </a:p>
          <a:p>
            <a:pPr>
              <a:lnSpc>
                <a:spcPct val="80000"/>
              </a:lnSpc>
              <a:buFont typeface="Arial" pitchFamily="34" charset="0"/>
              <a:buNone/>
            </a:pPr>
            <a:r>
              <a:rPr lang="tr-TR" sz="1800" i="1"/>
              <a:t>code to be executed if condition is true</a:t>
            </a:r>
            <a:endParaRPr lang="tr-TR" sz="1800"/>
          </a:p>
          <a:p>
            <a:pPr>
              <a:lnSpc>
                <a:spcPct val="80000"/>
              </a:lnSpc>
              <a:buFont typeface="Arial" pitchFamily="34" charset="0"/>
              <a:buNone/>
            </a:pPr>
            <a:r>
              <a:rPr lang="tr-TR" sz="1800"/>
              <a:t>}</a:t>
            </a:r>
            <a:r>
              <a:rPr lang="tr-TR" sz="2800"/>
              <a:t> </a:t>
            </a:r>
          </a:p>
          <a:p>
            <a:pPr>
              <a:lnSpc>
                <a:spcPct val="80000"/>
              </a:lnSpc>
              <a:buFont typeface="Arial" pitchFamily="34" charset="0"/>
              <a:buNone/>
            </a:pPr>
            <a:endParaRPr lang="tr-TR" sz="2800"/>
          </a:p>
          <a:p>
            <a:pPr>
              <a:lnSpc>
                <a:spcPct val="80000"/>
              </a:lnSpc>
              <a:buFont typeface="Arial" pitchFamily="34" charset="0"/>
              <a:buNone/>
            </a:pPr>
            <a:endParaRPr lang="tr-TR" sz="2000"/>
          </a:p>
          <a:p>
            <a:pPr>
              <a:lnSpc>
                <a:spcPct val="80000"/>
              </a:lnSpc>
              <a:buFont typeface="Arial" pitchFamily="34" charset="0"/>
              <a:buNone/>
            </a:pPr>
            <a:r>
              <a:rPr lang="tr-TR" sz="2000"/>
              <a:t>if (</a:t>
            </a:r>
            <a:r>
              <a:rPr lang="tr-TR" sz="2000" i="1"/>
              <a:t>condition</a:t>
            </a:r>
            <a:r>
              <a:rPr lang="tr-TR" sz="2000"/>
              <a:t>)</a:t>
            </a:r>
          </a:p>
          <a:p>
            <a:pPr>
              <a:lnSpc>
                <a:spcPct val="80000"/>
              </a:lnSpc>
              <a:buFont typeface="Arial" pitchFamily="34" charset="0"/>
              <a:buNone/>
            </a:pPr>
            <a:r>
              <a:rPr lang="tr-TR" sz="2000"/>
              <a:t>{</a:t>
            </a:r>
          </a:p>
          <a:p>
            <a:pPr>
              <a:lnSpc>
                <a:spcPct val="80000"/>
              </a:lnSpc>
              <a:buFont typeface="Arial" pitchFamily="34" charset="0"/>
              <a:buNone/>
            </a:pPr>
            <a:r>
              <a:rPr lang="tr-TR" sz="2000" i="1"/>
              <a:t>code to be executed if condition is true</a:t>
            </a:r>
          </a:p>
          <a:p>
            <a:pPr>
              <a:lnSpc>
                <a:spcPct val="80000"/>
              </a:lnSpc>
              <a:buFont typeface="Arial" pitchFamily="34" charset="0"/>
              <a:buNone/>
            </a:pPr>
            <a:r>
              <a:rPr lang="tr-TR" sz="2000"/>
              <a:t>}</a:t>
            </a:r>
          </a:p>
          <a:p>
            <a:pPr>
              <a:lnSpc>
                <a:spcPct val="80000"/>
              </a:lnSpc>
              <a:buFont typeface="Arial" pitchFamily="34" charset="0"/>
              <a:buNone/>
            </a:pPr>
            <a:r>
              <a:rPr lang="tr-TR" sz="2000"/>
              <a:t>else</a:t>
            </a:r>
          </a:p>
          <a:p>
            <a:pPr>
              <a:lnSpc>
                <a:spcPct val="80000"/>
              </a:lnSpc>
              <a:buFont typeface="Arial" pitchFamily="34" charset="0"/>
              <a:buNone/>
            </a:pPr>
            <a:r>
              <a:rPr lang="tr-TR" sz="2000"/>
              <a:t>{</a:t>
            </a:r>
          </a:p>
          <a:p>
            <a:pPr>
              <a:lnSpc>
                <a:spcPct val="80000"/>
              </a:lnSpc>
              <a:buFont typeface="Arial" pitchFamily="34" charset="0"/>
              <a:buNone/>
            </a:pPr>
            <a:r>
              <a:rPr lang="tr-TR" sz="2000" i="1"/>
              <a:t>code to be executed if condition is not true</a:t>
            </a:r>
          </a:p>
          <a:p>
            <a:pPr>
              <a:lnSpc>
                <a:spcPct val="80000"/>
              </a:lnSpc>
              <a:buFont typeface="Arial" pitchFamily="34" charset="0"/>
              <a:buNone/>
            </a:pPr>
            <a:r>
              <a:rPr lang="tr-TR" sz="2000"/>
              <a:t>} </a:t>
            </a:r>
          </a:p>
        </p:txBody>
      </p:sp>
      <p:sp>
        <p:nvSpPr>
          <p:cNvPr id="31748" name="Line 4"/>
          <p:cNvSpPr>
            <a:spLocks noChangeShapeType="1"/>
          </p:cNvSpPr>
          <p:nvPr/>
        </p:nvSpPr>
        <p:spPr bwMode="auto">
          <a:xfrm>
            <a:off x="395288" y="3213100"/>
            <a:ext cx="8137525" cy="0"/>
          </a:xfrm>
          <a:prstGeom prst="line">
            <a:avLst/>
          </a:prstGeom>
          <a:noFill/>
          <a:ln w="28575">
            <a:solidFill>
              <a:schemeClr val="tx1"/>
            </a:solidFill>
            <a:round/>
            <a:headEnd/>
            <a:tailEnd/>
          </a:ln>
          <a:effectLst/>
        </p:spPr>
        <p:txBody>
          <a:bodyPr/>
          <a:lstStyle/>
          <a:p>
            <a:endParaRPr lang="en-US"/>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304800" y="0"/>
            <a:ext cx="8686800" cy="6858000"/>
          </a:xfrm>
        </p:spPr>
        <p:txBody>
          <a:bodyPr/>
          <a:lstStyle/>
          <a:p>
            <a:endParaRPr lang="en-IN" sz="1800" smtClean="0"/>
          </a:p>
          <a:p>
            <a:r>
              <a:rPr lang="en-IN" sz="1800" smtClean="0"/>
              <a:t>catch (SQLException error) {</a:t>
            </a:r>
          </a:p>
          <a:p>
            <a:r>
              <a:rPr lang="en-IN" sz="1800" smtClean="0"/>
              <a:t>System.err.println("Cannot connect to the database." + error);</a:t>
            </a:r>
          </a:p>
          <a:p>
            <a:r>
              <a:rPr lang="en-IN" sz="1800" smtClean="0"/>
              <a:t>System.exit(2);</a:t>
            </a:r>
          </a:p>
          <a:p>
            <a:r>
              <a:rPr lang="en-IN" sz="1800" smtClean="0"/>
              <a:t>}</a:t>
            </a:r>
          </a:p>
          <a:p>
            <a:r>
              <a:rPr lang="en-IN" sz="1800" smtClean="0"/>
              <a:t>try {</a:t>
            </a:r>
          </a:p>
          <a:p>
            <a:r>
              <a:rPr lang="en-IN" sz="1800" smtClean="0"/>
              <a:t>String query = "SELECT FirstName,LastName FROM Customers";</a:t>
            </a:r>
          </a:p>
          <a:p>
            <a:r>
              <a:rPr lang="en-IN" sz="1800" smtClean="0"/>
              <a:t>DataRequest = Db.createStatement();</a:t>
            </a:r>
          </a:p>
          <a:p>
            <a:r>
              <a:rPr lang="en-IN" sz="1800" smtClean="0"/>
              <a:t>Results = DataRequest.executeQuery (query);</a:t>
            </a:r>
          </a:p>
          <a:p>
            <a:r>
              <a:rPr lang="en-IN" sz="1800" smtClean="0"/>
              <a:t>}</a:t>
            </a:r>
          </a:p>
          <a:p>
            <a:r>
              <a:rPr lang="en-IN" sz="1800" smtClean="0"/>
              <a:t>catch ( SQLException error ){</a:t>
            </a:r>
          </a:p>
          <a:p>
            <a:r>
              <a:rPr lang="en-IN" sz="1800" smtClean="0"/>
              <a:t>System.err.println("SQL error." + error);</a:t>
            </a:r>
          </a:p>
          <a:p>
            <a:r>
              <a:rPr lang="en-IN" sz="1800" smtClean="0"/>
              <a:t>System.exit(3);</a:t>
            </a:r>
          </a:p>
          <a:p>
            <a:r>
              <a:rPr lang="en-IN" sz="1800" smtClean="0"/>
              <a:t>}</a:t>
            </a:r>
          </a:p>
          <a:p>
            <a:r>
              <a:rPr lang="en-IN" sz="1800" smtClean="0"/>
              <a:t>boolean Records = Results.next();</a:t>
            </a:r>
          </a:p>
          <a:p>
            <a:r>
              <a:rPr lang="en-IN" sz="1800" smtClean="0"/>
              <a:t>if (!Records ) {</a:t>
            </a:r>
          </a:p>
          <a:p>
            <a:r>
              <a:rPr lang="en-IN" sz="1800" smtClean="0"/>
              <a:t>System.out.println("No data returned");</a:t>
            </a:r>
          </a:p>
          <a:p>
            <a:r>
              <a:rPr lang="en-IN" sz="1800" smtClean="0"/>
              <a:t>System.exit(4);</a:t>
            </a:r>
          </a:p>
          <a:p>
            <a:r>
              <a:rPr lang="en-IN" sz="1800" smtClean="0"/>
              <a:t>}</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0" y="457200"/>
            <a:ext cx="8686800" cy="6400800"/>
          </a:xfrm>
        </p:spPr>
        <p:txBody>
          <a:bodyPr/>
          <a:lstStyle/>
          <a:p>
            <a:r>
              <a:rPr lang="en-IN" sz="2000" smtClean="0"/>
              <a:t>try {</a:t>
            </a:r>
          </a:p>
          <a:p>
            <a:r>
              <a:rPr lang="en-IN" sz="2000" smtClean="0"/>
              <a:t>do {</a:t>
            </a:r>
          </a:p>
          <a:p>
            <a:r>
              <a:rPr lang="en-IN" sz="2000" smtClean="0"/>
              <a:t>FirstName = Results.getString ( 1 ) ;</a:t>
            </a:r>
          </a:p>
          <a:p>
            <a:r>
              <a:rPr lang="en-IN" sz="2000" smtClean="0"/>
              <a:t>LastName = Results.getString ( 2 ) ;</a:t>
            </a:r>
          </a:p>
          <a:p>
            <a:r>
              <a:rPr lang="en-IN" sz="2000" smtClean="0"/>
              <a:t>printrow = FirstName + " " + LastName;</a:t>
            </a:r>
          </a:p>
          <a:p>
            <a:r>
              <a:rPr lang="en-IN" sz="2000" smtClean="0"/>
              <a:t>System.out.println(printrow);</a:t>
            </a:r>
          </a:p>
          <a:p>
            <a:r>
              <a:rPr lang="en-IN" sz="2000" smtClean="0"/>
              <a:t>} while (Results.next() );</a:t>
            </a:r>
          </a:p>
          <a:p>
            <a:r>
              <a:rPr lang="en-IN" sz="2000" smtClean="0"/>
              <a:t>DataRequest.close();</a:t>
            </a:r>
          </a:p>
          <a:p>
            <a:r>
              <a:rPr lang="en-IN" sz="2000" smtClean="0"/>
              <a:t>}</a:t>
            </a:r>
          </a:p>
          <a:p>
            <a:r>
              <a:rPr lang="en-IN" sz="2000" smtClean="0"/>
              <a:t>catch (SQLException error ) {</a:t>
            </a:r>
          </a:p>
          <a:p>
            <a:r>
              <a:rPr lang="en-IN" sz="2000" smtClean="0"/>
              <a:t>System.err.println("Data display error." + error);</a:t>
            </a:r>
          </a:p>
          <a:p>
            <a:r>
              <a:rPr lang="en-IN" sz="2000" smtClean="0"/>
              <a:t>System.exit(5);</a:t>
            </a:r>
          </a:p>
          <a:p>
            <a:r>
              <a:rPr lang="en-IN" sz="2000" smtClean="0"/>
              <a:t>}</a:t>
            </a:r>
          </a:p>
          <a:p>
            <a:endParaRPr lang="en-IN" sz="2000" smtClean="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914400"/>
          </a:xfrm>
        </p:spPr>
        <p:txBody>
          <a:bodyPr/>
          <a:lstStyle/>
          <a:p>
            <a:pPr eaLnBrk="1" fontAlgn="auto" hangingPunct="1">
              <a:spcAft>
                <a:spcPts val="0"/>
              </a:spcAft>
              <a:defRPr/>
            </a:pPr>
            <a:r>
              <a:rPr lang="en-US" dirty="0" smtClean="0"/>
              <a:t>Delete a Row in the ResultSet</a:t>
            </a:r>
            <a:endParaRPr lang="en-US" dirty="0"/>
          </a:p>
        </p:txBody>
      </p:sp>
      <p:sp>
        <p:nvSpPr>
          <p:cNvPr id="54275" name="Content Placeholder 2"/>
          <p:cNvSpPr>
            <a:spLocks noGrp="1"/>
          </p:cNvSpPr>
          <p:nvPr>
            <p:ph idx="1"/>
          </p:nvPr>
        </p:nvSpPr>
        <p:spPr>
          <a:xfrm>
            <a:off x="0" y="1066800"/>
            <a:ext cx="8991600" cy="5791200"/>
          </a:xfrm>
        </p:spPr>
        <p:txBody>
          <a:bodyPr/>
          <a:lstStyle/>
          <a:p>
            <a:pPr eaLnBrk="1" hangingPunct="1"/>
            <a:r>
              <a:rPr lang="en-US" sz="2800" b="1" smtClean="0">
                <a:latin typeface="Times New Roman" pitchFamily="18" charset="0"/>
                <a:cs typeface="Times New Roman" pitchFamily="18" charset="0"/>
              </a:rPr>
              <a:t>The deleteRow() method is used to remove a row from a ResultSet. Sometimes this is advantageous when processing the ResultSet because this is a way to eliminate rows from future processing.</a:t>
            </a:r>
          </a:p>
          <a:p>
            <a:pPr eaLnBrk="1" hangingPunct="1"/>
            <a:endParaRPr lang="en-US" sz="2800" b="1" smtClean="0">
              <a:latin typeface="Times New Roman" pitchFamily="18" charset="0"/>
              <a:cs typeface="Times New Roman" pitchFamily="18" charset="0"/>
            </a:endParaRPr>
          </a:p>
          <a:p>
            <a:pPr eaLnBrk="1" hangingPunct="1"/>
            <a:r>
              <a:rPr lang="en-US" sz="2800" b="1" smtClean="0">
                <a:latin typeface="Times New Roman" pitchFamily="18" charset="0"/>
                <a:cs typeface="Times New Roman" pitchFamily="18" charset="0"/>
              </a:rPr>
              <a:t>The deleteRow() method is passed an integer that contains the number of the row to be deleted. The deleteRow() method is passed an integer that contains the number of the row to be deleted.</a:t>
            </a:r>
          </a:p>
          <a:p>
            <a:pPr eaLnBrk="1" hangingPunct="1"/>
            <a:r>
              <a:rPr lang="en-US" b="1" smtClean="0"/>
              <a:t>                     </a:t>
            </a:r>
          </a:p>
          <a:p>
            <a:pPr eaLnBrk="1" hangingPunct="1"/>
            <a:r>
              <a:rPr lang="en-US" b="1" smtClean="0"/>
              <a:t>                           Results.deleteRow(0);</a:t>
            </a:r>
            <a:endParaRPr lang="en-US"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Insert a Row in the </a:t>
            </a:r>
            <a:r>
              <a:rPr lang="en-IN" dirty="0" err="1" smtClean="0"/>
              <a:t>ResultSet</a:t>
            </a:r>
            <a:endParaRPr lang="en-IN" dirty="0"/>
          </a:p>
        </p:txBody>
      </p:sp>
      <p:sp>
        <p:nvSpPr>
          <p:cNvPr id="55299" name="Content Placeholder 2"/>
          <p:cNvSpPr>
            <a:spLocks noGrp="1"/>
          </p:cNvSpPr>
          <p:nvPr>
            <p:ph idx="1"/>
          </p:nvPr>
        </p:nvSpPr>
        <p:spPr/>
        <p:txBody>
          <a:bodyPr/>
          <a:lstStyle/>
          <a:p>
            <a:r>
              <a:rPr lang="en-IN" sz="2400" smtClean="0"/>
              <a:t>Inserting a row into the ResultSet is accomplished using basically the same technique used to update the ResultSet. That is, the update</a:t>
            </a:r>
            <a:r>
              <a:rPr lang="en-IN" sz="2400" i="1" smtClean="0"/>
              <a:t>XXX() method is used to specify the </a:t>
            </a:r>
            <a:r>
              <a:rPr lang="en-IN" sz="2400" smtClean="0"/>
              <a:t>column and value that will be placed into the column of the ResultSet.</a:t>
            </a:r>
          </a:p>
          <a:p>
            <a:r>
              <a:rPr lang="en-IN" sz="2400" smtClean="0"/>
              <a:t>The update</a:t>
            </a:r>
            <a:r>
              <a:rPr lang="en-IN" sz="2400" i="1" smtClean="0"/>
              <a:t>XXX() method requires two parameters.</a:t>
            </a:r>
          </a:p>
          <a:p>
            <a:r>
              <a:rPr lang="en-IN" sz="2400" i="1" smtClean="0"/>
              <a:t> The first parameter is either the </a:t>
            </a:r>
            <a:r>
              <a:rPr lang="en-IN" sz="2400" smtClean="0"/>
              <a:t>name of the column or the number of the column of the ResultSet. </a:t>
            </a:r>
          </a:p>
          <a:p>
            <a:r>
              <a:rPr lang="en-IN" sz="2400" smtClean="0"/>
              <a:t>The second parameter is the new value that will be placed in the column of the ResultSet..</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304800" y="0"/>
            <a:ext cx="8686800" cy="6080125"/>
          </a:xfrm>
        </p:spPr>
        <p:txBody>
          <a:bodyPr/>
          <a:lstStyle/>
          <a:p>
            <a:r>
              <a:rPr lang="en-IN" sz="2400" smtClean="0"/>
              <a:t>String url = "jdbc:odbc:CustomerInformation";</a:t>
            </a:r>
          </a:p>
          <a:p>
            <a:r>
              <a:rPr lang="en-IN" sz="2400" smtClean="0"/>
              <a:t>String userID = "jim";</a:t>
            </a:r>
          </a:p>
          <a:p>
            <a:r>
              <a:rPr lang="en-IN" sz="2400" smtClean="0"/>
              <a:t>String password = "keogh";</a:t>
            </a:r>
          </a:p>
          <a:p>
            <a:r>
              <a:rPr lang="en-IN" sz="2400" smtClean="0"/>
              <a:t>Statement DataRequest;</a:t>
            </a:r>
          </a:p>
          <a:p>
            <a:r>
              <a:rPr lang="en-IN" sz="2400" smtClean="0"/>
              <a:t>ResultSet Results;</a:t>
            </a:r>
          </a:p>
          <a:p>
            <a:r>
              <a:rPr lang="en-IN" sz="2400" smtClean="0"/>
              <a:t>Connection Db;</a:t>
            </a:r>
          </a:p>
          <a:p>
            <a:r>
              <a:rPr lang="en-IN" sz="2400" smtClean="0"/>
              <a:t>try {</a:t>
            </a:r>
          </a:p>
          <a:p>
            <a:r>
              <a:rPr lang="en-IN" sz="2400" smtClean="0"/>
              <a:t>Class.forName( "sun.jdbc.odbc.JdbcOdbcDriver");</a:t>
            </a:r>
          </a:p>
          <a:p>
            <a:r>
              <a:rPr lang="en-IN" sz="2400" smtClean="0"/>
              <a:t>Db = DriverManager.getConnection(url,userID,password);</a:t>
            </a:r>
          </a:p>
          <a:p>
            <a:r>
              <a:rPr lang="en-IN" sz="2400" smtClean="0"/>
              <a:t>}</a:t>
            </a:r>
          </a:p>
          <a:p>
            <a:r>
              <a:rPr lang="en-IN" sz="2400" smtClean="0"/>
              <a:t>catch (ClassNotFoundException error) {</a:t>
            </a:r>
          </a:p>
          <a:p>
            <a:r>
              <a:rPr lang="en-IN" sz="2400" smtClean="0"/>
              <a:t>System.err.println("Unable to load the JDBC/ODBC bridge." +</a:t>
            </a:r>
          </a:p>
          <a:p>
            <a:r>
              <a:rPr lang="en-IN" sz="2400" smtClean="0"/>
              <a:t>error);</a:t>
            </a:r>
          </a:p>
          <a:p>
            <a:r>
              <a:rPr lang="en-IN" sz="2400" smtClean="0"/>
              <a:t>System.exit(1);</a:t>
            </a:r>
          </a:p>
          <a:p>
            <a:r>
              <a:rPr lang="en-IN" sz="2400" smtClean="0"/>
              <a:t>}</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304800" y="0"/>
            <a:ext cx="8686800" cy="6080125"/>
          </a:xfrm>
        </p:spPr>
        <p:txBody>
          <a:bodyPr/>
          <a:lstStyle/>
          <a:p>
            <a:r>
              <a:rPr lang="en-IN" sz="2200" smtClean="0"/>
              <a:t>catch (SQLException error) {</a:t>
            </a:r>
          </a:p>
          <a:p>
            <a:r>
              <a:rPr lang="en-IN" sz="2200" smtClean="0"/>
              <a:t>System.err.println("Cannot connect to the database." + error);</a:t>
            </a:r>
          </a:p>
          <a:p>
            <a:r>
              <a:rPr lang="en-IN" sz="2200" smtClean="0"/>
              <a:t>System.exit(2);</a:t>
            </a:r>
          </a:p>
          <a:p>
            <a:r>
              <a:rPr lang="en-IN" sz="2200" smtClean="0"/>
              <a:t>}</a:t>
            </a:r>
          </a:p>
          <a:p>
            <a:r>
              <a:rPr lang="en-IN" sz="2200" smtClean="0"/>
              <a:t>try {</a:t>
            </a:r>
          </a:p>
          <a:p>
            <a:r>
              <a:rPr lang="en-IN" sz="2200" smtClean="0"/>
              <a:t>String query = "SELECT FirstName,LastName FROM Customers";</a:t>
            </a:r>
          </a:p>
          <a:p>
            <a:r>
              <a:rPr lang="en-IN" sz="2200" smtClean="0"/>
              <a:t>DataRequest = Db.createStatement(CONCUR_UPDATABLE);</a:t>
            </a:r>
          </a:p>
          <a:p>
            <a:r>
              <a:rPr lang="en-IN" sz="2200" smtClean="0"/>
              <a:t>Results = DataRequest.executeQuery (query);</a:t>
            </a:r>
          </a:p>
          <a:p>
            <a:r>
              <a:rPr lang="en-IN" sz="2200" smtClean="0"/>
              <a:t>}</a:t>
            </a:r>
          </a:p>
          <a:p>
            <a:r>
              <a:rPr lang="en-IN" sz="2200" smtClean="0"/>
              <a:t>catch ( SQLException error ){</a:t>
            </a:r>
          </a:p>
          <a:p>
            <a:r>
              <a:rPr lang="en-IN" sz="2200" smtClean="0"/>
              <a:t>System.err.println("SQL error." + error);</a:t>
            </a:r>
          </a:p>
          <a:p>
            <a:r>
              <a:rPr lang="en-IN" sz="2200" smtClean="0"/>
              <a:t>System.exit(3);</a:t>
            </a:r>
          </a:p>
          <a:p>
            <a:r>
              <a:rPr lang="en-IN" sz="2200" smtClean="0"/>
              <a:t>}</a:t>
            </a:r>
          </a:p>
          <a:p>
            <a:r>
              <a:rPr lang="en-IN" sz="2200" smtClean="0"/>
              <a:t>boolean Records = Results.next();</a:t>
            </a:r>
          </a:p>
          <a:p>
            <a:r>
              <a:rPr lang="en-IN" sz="2200" smtClean="0"/>
              <a:t>if (!Records ) {</a:t>
            </a:r>
          </a:p>
          <a:p>
            <a:r>
              <a:rPr lang="en-IN" sz="2200" smtClean="0"/>
              <a:t>System.out.println("No data returned");</a:t>
            </a:r>
          </a:p>
          <a:p>
            <a:endParaRPr lang="en-IN" sz="2200" smtClean="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0" y="0"/>
            <a:ext cx="8686800" cy="4525963"/>
          </a:xfrm>
        </p:spPr>
        <p:txBody>
          <a:bodyPr/>
          <a:lstStyle/>
          <a:p>
            <a:r>
              <a:rPr lang="en-IN" sz="2400" smtClean="0"/>
              <a:t>String url = "jdbc:odbc:CustomerInformation";</a:t>
            </a:r>
          </a:p>
          <a:p>
            <a:r>
              <a:rPr lang="en-IN" sz="2400" smtClean="0"/>
              <a:t>String userID = "jim";</a:t>
            </a:r>
          </a:p>
          <a:p>
            <a:r>
              <a:rPr lang="en-IN" sz="2400" smtClean="0"/>
              <a:t>String password = "keogh";</a:t>
            </a:r>
          </a:p>
          <a:p>
            <a:r>
              <a:rPr lang="en-IN" sz="2400" smtClean="0"/>
              <a:t>Statement DataRequest;</a:t>
            </a:r>
          </a:p>
          <a:p>
            <a:r>
              <a:rPr lang="en-IN" sz="2400" smtClean="0"/>
              <a:t>ResultSet Results;</a:t>
            </a:r>
          </a:p>
          <a:p>
            <a:r>
              <a:rPr lang="en-IN" sz="2400" smtClean="0"/>
              <a:t>Connection Db;</a:t>
            </a:r>
          </a:p>
          <a:p>
            <a:r>
              <a:rPr lang="en-IN" sz="2400" smtClean="0"/>
              <a:t>try {</a:t>
            </a:r>
          </a:p>
          <a:p>
            <a:r>
              <a:rPr lang="en-IN" sz="2400" smtClean="0"/>
              <a:t>Class.forName( "sun.jdbc.odbc.JdbcOdbcDriver");</a:t>
            </a:r>
          </a:p>
          <a:p>
            <a:r>
              <a:rPr lang="en-IN" sz="2400" smtClean="0"/>
              <a:t>Db = DriverManager.getConnection(url,userID,password);</a:t>
            </a:r>
          </a:p>
          <a:p>
            <a:r>
              <a:rPr lang="en-IN" sz="2400" smtClean="0"/>
              <a:t>}</a:t>
            </a:r>
          </a:p>
          <a:p>
            <a:r>
              <a:rPr lang="en-IN" sz="2400" smtClean="0"/>
              <a:t>catch (ClassNotFoundException error) {</a:t>
            </a:r>
          </a:p>
          <a:p>
            <a:r>
              <a:rPr lang="en-IN" sz="2400" smtClean="0"/>
              <a:t>System.err.println("Unable to load the JDBC/ODBC bridge." +</a:t>
            </a:r>
          </a:p>
          <a:p>
            <a:r>
              <a:rPr lang="en-IN" sz="2400" smtClean="0"/>
              <a:t>error);</a:t>
            </a:r>
          </a:p>
          <a:p>
            <a:r>
              <a:rPr lang="en-IN" sz="2400" smtClean="0"/>
              <a:t>System.exit(1);</a:t>
            </a:r>
          </a:p>
          <a:p>
            <a:r>
              <a:rPr lang="en-IN" sz="2400" smtClean="0"/>
              <a:t>);</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a:xfrm>
            <a:off x="0" y="0"/>
            <a:ext cx="8686800" cy="6858000"/>
          </a:xfrm>
        </p:spPr>
        <p:txBody>
          <a:bodyPr/>
          <a:lstStyle/>
          <a:p>
            <a:r>
              <a:rPr lang="en-IN" sz="2400" smtClean="0"/>
              <a:t>}</a:t>
            </a:r>
          </a:p>
          <a:p>
            <a:r>
              <a:rPr lang="en-IN" sz="2400" smtClean="0"/>
              <a:t>catch (SQLException error) {</a:t>
            </a:r>
          </a:p>
          <a:p>
            <a:r>
              <a:rPr lang="en-IN" sz="2400" smtClean="0"/>
              <a:t>System.err.println("Cannot connect to the database." + error);</a:t>
            </a:r>
          </a:p>
          <a:p>
            <a:r>
              <a:rPr lang="en-IN" sz="2400" smtClean="0"/>
              <a:t>System.exit(2</a:t>
            </a:r>
          </a:p>
          <a:p>
            <a:r>
              <a:rPr lang="en-IN" sz="2400" smtClean="0"/>
              <a:t>}</a:t>
            </a:r>
          </a:p>
          <a:p>
            <a:r>
              <a:rPr lang="en-IN" sz="2400" smtClean="0"/>
              <a:t>try {</a:t>
            </a:r>
          </a:p>
          <a:p>
            <a:r>
              <a:rPr lang="en-IN" sz="2400" smtClean="0"/>
              <a:t>String query = "SELECT FirstName,LastName FROM Customers";</a:t>
            </a:r>
          </a:p>
          <a:p>
            <a:r>
              <a:rPr lang="en-IN" sz="2400" smtClean="0"/>
              <a:t>DataRequest = Db.createStatement(CONCUR_UPDATABLE);</a:t>
            </a:r>
          </a:p>
          <a:p>
            <a:r>
              <a:rPr lang="en-IN" sz="2400" smtClean="0"/>
              <a:t>Results = DataRequest.executeQuery (query);</a:t>
            </a:r>
          </a:p>
          <a:p>
            <a:r>
              <a:rPr lang="en-IN" sz="2400" smtClean="0"/>
              <a:t>}</a:t>
            </a:r>
          </a:p>
          <a:p>
            <a:r>
              <a:rPr lang="en-IN" sz="2400" smtClean="0"/>
              <a:t>catch ( SQLException error ){</a:t>
            </a:r>
          </a:p>
          <a:p>
            <a:r>
              <a:rPr lang="en-IN" sz="2400" smtClean="0"/>
              <a:t>System.err.println("SQL error." + error);</a:t>
            </a:r>
          </a:p>
          <a:p>
            <a:r>
              <a:rPr lang="en-IN" sz="2400" smtClean="0"/>
              <a:t>System.exit(3);</a:t>
            </a:r>
          </a:p>
          <a:p>
            <a:endParaRPr lang="en-IN" sz="2400" smtClean="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0" y="0"/>
            <a:ext cx="8991600" cy="6858000"/>
          </a:xfrm>
        </p:spPr>
        <p:txBody>
          <a:bodyPr/>
          <a:lstStyle/>
          <a:p>
            <a:r>
              <a:rPr lang="en-IN" sz="2400" smtClean="0"/>
              <a:t>}</a:t>
            </a:r>
          </a:p>
          <a:p>
            <a:r>
              <a:rPr lang="en-IN" sz="2400" smtClean="0"/>
              <a:t>boolean Records = Results.next();</a:t>
            </a:r>
          </a:p>
          <a:p>
            <a:r>
              <a:rPr lang="en-IN" sz="2400" smtClean="0"/>
              <a:t>if (!Records ) {</a:t>
            </a:r>
          </a:p>
          <a:p>
            <a:r>
              <a:rPr lang="en-IN" sz="2400" smtClean="0"/>
              <a:t>System.out.println("No data returned");</a:t>
            </a:r>
          </a:p>
          <a:p>
            <a:r>
              <a:rPr lang="en-IN" sz="2400" smtClean="0"/>
              <a:t>System.exit(4);</a:t>
            </a:r>
          </a:p>
          <a:p>
            <a:r>
              <a:rPr lang="en-IN" sz="2400" smtClean="0"/>
              <a:t>}</a:t>
            </a:r>
          </a:p>
          <a:p>
            <a:r>
              <a:rPr lang="en-IN" sz="2400" smtClean="0"/>
              <a:t>try {</a:t>
            </a:r>
          </a:p>
          <a:p>
            <a:r>
              <a:rPr lang="en-IN" sz="2400" smtClean="0"/>
              <a:t>Results.updateString (1, "Tom");</a:t>
            </a:r>
          </a:p>
          <a:p>
            <a:r>
              <a:rPr lang="en-IN" sz="2400" smtClean="0"/>
              <a:t>Results.updateString (2, "Smith");</a:t>
            </a:r>
          </a:p>
          <a:p>
            <a:r>
              <a:rPr lang="en-IN" sz="2400" smtClean="0"/>
              <a:t>Results.insertRow();</a:t>
            </a:r>
          </a:p>
          <a:p>
            <a:r>
              <a:rPr lang="en-IN" sz="2400" smtClean="0"/>
              <a:t>DataRequest.close();</a:t>
            </a:r>
          </a:p>
          <a:p>
            <a:r>
              <a:rPr lang="en-IN" sz="2400" smtClean="0"/>
              <a:t>}</a:t>
            </a:r>
          </a:p>
          <a:p>
            <a:r>
              <a:rPr lang="en-IN" sz="2400" smtClean="0"/>
              <a:t>catch (SQLException error ) {</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1"/>
          </p:nvPr>
        </p:nvSpPr>
        <p:spPr>
          <a:xfrm>
            <a:off x="304800" y="0"/>
            <a:ext cx="8686800" cy="6080125"/>
          </a:xfrm>
        </p:spPr>
        <p:txBody>
          <a:bodyPr>
            <a:normAutofit fontScale="92500" lnSpcReduction="10000"/>
          </a:bodyPr>
          <a:lstStyle/>
          <a:p>
            <a:r>
              <a:rPr lang="en-IN" sz="2500" smtClean="0"/>
              <a:t>System.err.println("Data display error." + error);</a:t>
            </a:r>
          </a:p>
          <a:p>
            <a:r>
              <a:rPr lang="en-IN" sz="2500" smtClean="0"/>
              <a:t>System.exit(5);</a:t>
            </a:r>
          </a:p>
          <a:p>
            <a:r>
              <a:rPr lang="en-IN" sz="2500" smtClean="0"/>
              <a:t>}</a:t>
            </a:r>
          </a:p>
          <a:p>
            <a:r>
              <a:rPr lang="en-IN" sz="2500" smtClean="0"/>
              <a:t>System.exit(4);</a:t>
            </a:r>
          </a:p>
          <a:p>
            <a:r>
              <a:rPr lang="en-IN" sz="2500" smtClean="0"/>
              <a:t>}</a:t>
            </a:r>
          </a:p>
          <a:p>
            <a:r>
              <a:rPr lang="en-IN" sz="2500" smtClean="0"/>
              <a:t>try {</a:t>
            </a:r>
          </a:p>
          <a:p>
            <a:r>
              <a:rPr lang="en-IN" sz="2500" smtClean="0"/>
              <a:t>Results.updateString (1, "Tom");</a:t>
            </a:r>
          </a:p>
          <a:p>
            <a:r>
              <a:rPr lang="en-IN" sz="2500" smtClean="0"/>
              <a:t>Results.updateString (2, "Smith");</a:t>
            </a:r>
          </a:p>
          <a:p>
            <a:r>
              <a:rPr lang="en-IN" sz="2500" smtClean="0"/>
              <a:t>Results.insertRow();</a:t>
            </a:r>
          </a:p>
          <a:p>
            <a:r>
              <a:rPr lang="en-IN" sz="2500" smtClean="0"/>
              <a:t>DataRequest.close();</a:t>
            </a:r>
          </a:p>
          <a:p>
            <a:r>
              <a:rPr lang="en-IN" sz="2500" smtClean="0"/>
              <a:t>}</a:t>
            </a:r>
          </a:p>
          <a:p>
            <a:r>
              <a:rPr lang="en-IN" sz="2500" smtClean="0"/>
              <a:t>catch (SQLException error ) {</a:t>
            </a:r>
          </a:p>
          <a:p>
            <a:r>
              <a:rPr lang="en-IN" sz="2500" smtClean="0"/>
              <a:t>System.err.println("Data display error." + error);</a:t>
            </a:r>
          </a:p>
          <a:p>
            <a:r>
              <a:rPr lang="en-IN" sz="2500" smtClean="0"/>
              <a:t>System.exit(5);</a:t>
            </a:r>
          </a:p>
          <a:p>
            <a:r>
              <a:rPr lang="en-IN" sz="2500"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tr-TR"/>
              <a:t>Conditional Statements Examples</a:t>
            </a:r>
          </a:p>
        </p:txBody>
      </p:sp>
      <p:sp>
        <p:nvSpPr>
          <p:cNvPr id="32771" name="Rectangle 3"/>
          <p:cNvSpPr>
            <a:spLocks noGrp="1" noRot="1" noChangeArrowheads="1"/>
          </p:cNvSpPr>
          <p:nvPr>
            <p:ph type="body" idx="1"/>
          </p:nvPr>
        </p:nvSpPr>
        <p:spPr>
          <a:xfrm>
            <a:off x="301625" y="1671638"/>
            <a:ext cx="8540750" cy="4349750"/>
          </a:xfrm>
          <a:ln>
            <a:solidFill>
              <a:schemeClr val="tx1"/>
            </a:solidFill>
          </a:ln>
        </p:spPr>
        <p:txBody>
          <a:bodyPr/>
          <a:lstStyle/>
          <a:p>
            <a:pPr>
              <a:lnSpc>
                <a:spcPct val="80000"/>
              </a:lnSpc>
              <a:buFont typeface="Arial" pitchFamily="34" charset="0"/>
              <a:buNone/>
            </a:pPr>
            <a:r>
              <a:rPr lang="tr-TR" sz="2600"/>
              <a:t>&lt;script&gt;</a:t>
            </a:r>
          </a:p>
          <a:p>
            <a:pPr>
              <a:lnSpc>
                <a:spcPct val="80000"/>
              </a:lnSpc>
              <a:buFont typeface="Arial" pitchFamily="34" charset="0"/>
              <a:buNone/>
            </a:pPr>
            <a:r>
              <a:rPr lang="tr-TR" sz="2400"/>
              <a:t>x=3</a:t>
            </a:r>
          </a:p>
          <a:p>
            <a:pPr>
              <a:lnSpc>
                <a:spcPct val="80000"/>
              </a:lnSpc>
              <a:buFont typeface="Arial" pitchFamily="34" charset="0"/>
              <a:buNone/>
            </a:pPr>
            <a:r>
              <a:rPr lang="tr-TR" sz="2400"/>
              <a:t>if(x&lt;0)</a:t>
            </a:r>
          </a:p>
          <a:p>
            <a:pPr>
              <a:lnSpc>
                <a:spcPct val="80000"/>
              </a:lnSpc>
              <a:buFont typeface="Arial" pitchFamily="34" charset="0"/>
              <a:buNone/>
            </a:pPr>
            <a:r>
              <a:rPr lang="tr-TR" sz="2400"/>
              <a:t>{</a:t>
            </a:r>
          </a:p>
          <a:p>
            <a:pPr>
              <a:lnSpc>
                <a:spcPct val="80000"/>
              </a:lnSpc>
              <a:buFont typeface="Arial" pitchFamily="34" charset="0"/>
              <a:buNone/>
            </a:pPr>
            <a:r>
              <a:rPr lang="tr-TR" sz="2400"/>
              <a:t>alert (“negatif”)</a:t>
            </a:r>
          </a:p>
          <a:p>
            <a:pPr>
              <a:lnSpc>
                <a:spcPct val="80000"/>
              </a:lnSpc>
              <a:buFont typeface="Arial" pitchFamily="34" charset="0"/>
              <a:buNone/>
            </a:pPr>
            <a:r>
              <a:rPr lang="tr-TR" sz="2400"/>
              <a:t>}</a:t>
            </a:r>
          </a:p>
          <a:p>
            <a:pPr>
              <a:lnSpc>
                <a:spcPct val="80000"/>
              </a:lnSpc>
              <a:buFont typeface="Arial" pitchFamily="34" charset="0"/>
              <a:buNone/>
            </a:pPr>
            <a:r>
              <a:rPr lang="tr-TR" sz="2400"/>
              <a:t>else</a:t>
            </a:r>
          </a:p>
          <a:p>
            <a:pPr>
              <a:lnSpc>
                <a:spcPct val="80000"/>
              </a:lnSpc>
              <a:buFont typeface="Arial" pitchFamily="34" charset="0"/>
              <a:buNone/>
            </a:pPr>
            <a:r>
              <a:rPr lang="tr-TR" sz="2400"/>
              <a:t>{</a:t>
            </a:r>
          </a:p>
          <a:p>
            <a:pPr>
              <a:lnSpc>
                <a:spcPct val="80000"/>
              </a:lnSpc>
              <a:buFont typeface="Arial" pitchFamily="34" charset="0"/>
              <a:buNone/>
            </a:pPr>
            <a:r>
              <a:rPr lang="tr-TR" sz="2400"/>
              <a:t>alert (“pozitif”)</a:t>
            </a:r>
          </a:p>
          <a:p>
            <a:pPr>
              <a:lnSpc>
                <a:spcPct val="80000"/>
              </a:lnSpc>
              <a:buFont typeface="Arial" pitchFamily="34" charset="0"/>
              <a:buNone/>
            </a:pPr>
            <a:r>
              <a:rPr lang="tr-TR" sz="2400"/>
              <a:t>}</a:t>
            </a:r>
          </a:p>
          <a:p>
            <a:pPr>
              <a:lnSpc>
                <a:spcPct val="80000"/>
              </a:lnSpc>
              <a:buFont typeface="Arial" pitchFamily="34" charset="0"/>
              <a:buNone/>
            </a:pPr>
            <a:r>
              <a:rPr lang="tr-TR" sz="2600"/>
              <a:t>&lt;/script&gt;</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JSP-JAVA SERVER PAGE</a:t>
            </a:r>
            <a:endParaRPr lang="en-IN" b="1" dirty="0"/>
          </a:p>
        </p:txBody>
      </p:sp>
      <p:sp>
        <p:nvSpPr>
          <p:cNvPr id="3" name="Subtitle 2"/>
          <p:cNvSpPr>
            <a:spLocks noGrp="1"/>
          </p:cNvSpPr>
          <p:nvPr>
            <p:ph type="subTitle" idx="1"/>
          </p:nvPr>
        </p:nvSpPr>
        <p:spPr/>
        <p:txBody>
          <a:bodyPr>
            <a:normAutofit fontScale="92500"/>
          </a:bodyPr>
          <a:lstStyle/>
          <a:p>
            <a:r>
              <a:rPr lang="en-US" dirty="0" smtClean="0">
                <a:solidFill>
                  <a:schemeClr val="tx1"/>
                </a:solidFill>
              </a:rPr>
              <a:t>JSP: Understanding Java Server Pages-JSP Standard Tag Library(JSTL)-Creating HTML forms by embedding JSP code.</a:t>
            </a:r>
            <a:endParaRPr lang="en-IN" dirty="0">
              <a:solidFill>
                <a:schemeClr val="tx1"/>
              </a:solidFill>
            </a:endParaRPr>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lstStyle/>
          <a:p>
            <a:r>
              <a:rPr lang="en-IN" b="1" dirty="0" smtClean="0"/>
              <a:t>Java Server Page</a:t>
            </a:r>
            <a:r>
              <a:rPr lang="en-IN" dirty="0" smtClean="0"/>
              <a:t> (JSP) is a server-side technology.</a:t>
            </a:r>
          </a:p>
          <a:p>
            <a:r>
              <a:rPr lang="en-IN" b="1" dirty="0" smtClean="0"/>
              <a:t>Java Server Pages</a:t>
            </a:r>
            <a:r>
              <a:rPr lang="en-IN" dirty="0" smtClean="0"/>
              <a:t> are an extension to the Java </a:t>
            </a:r>
            <a:r>
              <a:rPr lang="en-IN" dirty="0" err="1" smtClean="0"/>
              <a:t>servlet</a:t>
            </a:r>
            <a:r>
              <a:rPr lang="en-IN" dirty="0" smtClean="0"/>
              <a:t> technology that was developed by Sun.</a:t>
            </a:r>
          </a:p>
          <a:p>
            <a:r>
              <a:rPr lang="en-IN" dirty="0" err="1" smtClean="0"/>
              <a:t>JavaServer</a:t>
            </a:r>
            <a:r>
              <a:rPr lang="en-IN" dirty="0" smtClean="0"/>
              <a:t> Pages (</a:t>
            </a:r>
            <a:r>
              <a:rPr lang="en-IN" b="1" dirty="0" smtClean="0"/>
              <a:t>JSP</a:t>
            </a:r>
            <a:r>
              <a:rPr lang="en-IN" dirty="0" smtClean="0"/>
              <a:t>) is a technology that helps software developers create dynamically generated web pages based on HTML, XML, or other document types. Released in 1999 by Sun Microsystems.</a:t>
            </a:r>
          </a:p>
          <a:p>
            <a:r>
              <a:rPr lang="en-IN" b="1" dirty="0" smtClean="0"/>
              <a:t>JSP</a:t>
            </a:r>
            <a:r>
              <a:rPr lang="en-IN" dirty="0" smtClean="0"/>
              <a:t> is similar to PHP and ASP, but it uses the Java programming language.</a:t>
            </a:r>
            <a:endParaRPr lang="en-IN" dirty="0"/>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705600"/>
          </a:xfrm>
        </p:spPr>
        <p:txBody>
          <a:bodyPr>
            <a:normAutofit fontScale="85000" lnSpcReduction="20000"/>
          </a:bodyPr>
          <a:lstStyle/>
          <a:p>
            <a:r>
              <a:rPr lang="en-IN" dirty="0" smtClean="0"/>
              <a:t>A JSP page consists of HTML tags and JSP tags. The </a:t>
            </a:r>
            <a:r>
              <a:rPr lang="en-IN" dirty="0" err="1" smtClean="0"/>
              <a:t>jsp</a:t>
            </a:r>
            <a:r>
              <a:rPr lang="en-IN" dirty="0" smtClean="0"/>
              <a:t> pages are easier to maintain than </a:t>
            </a:r>
            <a:r>
              <a:rPr lang="en-IN" dirty="0" err="1" smtClean="0"/>
              <a:t>servlet</a:t>
            </a:r>
            <a:r>
              <a:rPr lang="en-IN" dirty="0" smtClean="0"/>
              <a:t> because we can separate designing and development. It provides some additional features such as Expression Language, Custom Tag etc.</a:t>
            </a:r>
          </a:p>
          <a:p>
            <a:pPr>
              <a:buNone/>
            </a:pPr>
            <a:r>
              <a:rPr lang="en-IN" dirty="0" smtClean="0"/>
              <a:t>	</a:t>
            </a:r>
            <a:r>
              <a:rPr lang="en-IN" b="1" dirty="0" smtClean="0">
                <a:solidFill>
                  <a:srgbClr val="FF0000"/>
                </a:solidFill>
              </a:rPr>
              <a:t>Advantage of JSP over </a:t>
            </a:r>
            <a:r>
              <a:rPr lang="en-IN" b="1" dirty="0" err="1" smtClean="0">
                <a:solidFill>
                  <a:srgbClr val="FF0000"/>
                </a:solidFill>
              </a:rPr>
              <a:t>Servlet</a:t>
            </a:r>
            <a:endParaRPr lang="en-IN" b="1" dirty="0" smtClean="0">
              <a:solidFill>
                <a:srgbClr val="FF0000"/>
              </a:solidFill>
            </a:endParaRPr>
          </a:p>
          <a:p>
            <a:r>
              <a:rPr lang="en-IN" dirty="0" smtClean="0"/>
              <a:t>There are many advantages of JSP over </a:t>
            </a:r>
            <a:r>
              <a:rPr lang="en-IN" dirty="0" err="1" smtClean="0"/>
              <a:t>servlet</a:t>
            </a:r>
            <a:r>
              <a:rPr lang="en-IN" dirty="0" smtClean="0"/>
              <a:t>. They are as follows:</a:t>
            </a:r>
          </a:p>
          <a:p>
            <a:pPr>
              <a:buNone/>
            </a:pPr>
            <a:r>
              <a:rPr lang="en-IN" b="1" dirty="0" smtClean="0"/>
              <a:t>	</a:t>
            </a:r>
            <a:r>
              <a:rPr lang="en-IN" b="1" dirty="0" smtClean="0">
                <a:solidFill>
                  <a:srgbClr val="FF0000"/>
                </a:solidFill>
              </a:rPr>
              <a:t>1) Extension to </a:t>
            </a:r>
            <a:r>
              <a:rPr lang="en-IN" b="1" dirty="0" err="1" smtClean="0">
                <a:solidFill>
                  <a:srgbClr val="FF0000"/>
                </a:solidFill>
              </a:rPr>
              <a:t>Servlet</a:t>
            </a:r>
            <a:endParaRPr lang="en-IN" b="1" dirty="0" smtClean="0">
              <a:solidFill>
                <a:srgbClr val="FF0000"/>
              </a:solidFill>
            </a:endParaRPr>
          </a:p>
          <a:p>
            <a:r>
              <a:rPr lang="en-IN" dirty="0" smtClean="0"/>
              <a:t>We can use all the features of </a:t>
            </a:r>
            <a:r>
              <a:rPr lang="en-IN" dirty="0" err="1" smtClean="0"/>
              <a:t>servlet</a:t>
            </a:r>
            <a:r>
              <a:rPr lang="en-IN" dirty="0" smtClean="0"/>
              <a:t> in JSP. In addition to, we can use implicit objects, predefined tags, expression language and Custom tags in JSP, that makes JSP development easy.</a:t>
            </a:r>
          </a:p>
          <a:p>
            <a:pPr>
              <a:buNone/>
            </a:pPr>
            <a:r>
              <a:rPr lang="en-IN" dirty="0" smtClean="0"/>
              <a:t>	</a:t>
            </a:r>
            <a:r>
              <a:rPr lang="en-IN" b="1" dirty="0" smtClean="0">
                <a:solidFill>
                  <a:srgbClr val="FF0000"/>
                </a:solidFill>
              </a:rPr>
              <a:t>2) Easy to maintain</a:t>
            </a:r>
          </a:p>
          <a:p>
            <a:r>
              <a:rPr lang="en-IN" dirty="0" smtClean="0"/>
              <a:t>JSP can be easily managed because we can easily separate our business logic with presentation logic. In </a:t>
            </a:r>
            <a:r>
              <a:rPr lang="en-IN" dirty="0" err="1" smtClean="0"/>
              <a:t>servlet</a:t>
            </a:r>
            <a:r>
              <a:rPr lang="en-IN" dirty="0" smtClean="0"/>
              <a:t> technology, we mix our business logic with the presentation logic.</a:t>
            </a:r>
          </a:p>
          <a:p>
            <a:endParaRPr lang="en-IN" dirty="0"/>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705600"/>
          </a:xfrm>
        </p:spPr>
        <p:txBody>
          <a:bodyPr>
            <a:normAutofit/>
          </a:bodyPr>
          <a:lstStyle/>
          <a:p>
            <a:pPr>
              <a:buNone/>
            </a:pPr>
            <a:r>
              <a:rPr lang="en-IN" dirty="0" smtClean="0">
                <a:solidFill>
                  <a:srgbClr val="FF0000"/>
                </a:solidFill>
              </a:rPr>
              <a:t>3) Fast Development: No need to recompile and redeploy</a:t>
            </a:r>
          </a:p>
          <a:p>
            <a:r>
              <a:rPr lang="en-IN" dirty="0" smtClean="0"/>
              <a:t>If JSP page is modified, we don't need to recompile and redeploy the project. The </a:t>
            </a:r>
            <a:r>
              <a:rPr lang="en-IN" dirty="0" err="1" smtClean="0"/>
              <a:t>servlet</a:t>
            </a:r>
            <a:r>
              <a:rPr lang="en-IN" dirty="0" smtClean="0"/>
              <a:t> code needs to be updated and recompiled if we have to change the look and feel of the application.</a:t>
            </a:r>
          </a:p>
          <a:p>
            <a:pPr>
              <a:buNone/>
            </a:pPr>
            <a:r>
              <a:rPr lang="en-IN" dirty="0" smtClean="0"/>
              <a:t>	</a:t>
            </a:r>
            <a:r>
              <a:rPr lang="en-IN" dirty="0" smtClean="0">
                <a:solidFill>
                  <a:srgbClr val="FF0000"/>
                </a:solidFill>
              </a:rPr>
              <a:t>4) Less code than </a:t>
            </a:r>
            <a:r>
              <a:rPr lang="en-IN" dirty="0" err="1" smtClean="0">
                <a:solidFill>
                  <a:srgbClr val="FF0000"/>
                </a:solidFill>
              </a:rPr>
              <a:t>Servlet</a:t>
            </a:r>
            <a:endParaRPr lang="en-IN" dirty="0" smtClean="0">
              <a:solidFill>
                <a:srgbClr val="FF0000"/>
              </a:solidFill>
            </a:endParaRPr>
          </a:p>
          <a:p>
            <a:r>
              <a:rPr lang="en-IN" dirty="0" smtClean="0"/>
              <a:t>In JSP, we can use a lot of tags such as action tags, </a:t>
            </a:r>
            <a:r>
              <a:rPr lang="en-IN" dirty="0" err="1" smtClean="0"/>
              <a:t>jstl</a:t>
            </a:r>
            <a:r>
              <a:rPr lang="en-IN" dirty="0" smtClean="0"/>
              <a:t>, custom tags etc. that reduces the code. Moreover, we can use EL, implicit objects etc.</a:t>
            </a:r>
          </a:p>
          <a:p>
            <a:endParaRPr lang="en-IN"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IN" dirty="0" smtClean="0"/>
              <a:t>Life cycle of a JSP Page</a:t>
            </a:r>
            <a:br>
              <a:rPr lang="en-IN" dirty="0" smtClean="0"/>
            </a:br>
            <a:endParaRPr lang="en-IN" dirty="0"/>
          </a:p>
        </p:txBody>
      </p:sp>
      <p:sp>
        <p:nvSpPr>
          <p:cNvPr id="3" name="Content Placeholder 2"/>
          <p:cNvSpPr>
            <a:spLocks noGrp="1"/>
          </p:cNvSpPr>
          <p:nvPr>
            <p:ph idx="1"/>
          </p:nvPr>
        </p:nvSpPr>
        <p:spPr>
          <a:xfrm>
            <a:off x="304800" y="990600"/>
            <a:ext cx="8382000" cy="5638800"/>
          </a:xfrm>
        </p:spPr>
        <p:txBody>
          <a:bodyPr>
            <a:normAutofit fontScale="92500" lnSpcReduction="20000"/>
          </a:bodyPr>
          <a:lstStyle/>
          <a:p>
            <a:r>
              <a:rPr lang="en-IN" dirty="0" smtClean="0"/>
              <a:t>The JSP pages follows these phases:</a:t>
            </a:r>
          </a:p>
          <a:p>
            <a:r>
              <a:rPr lang="en-IN" dirty="0" smtClean="0"/>
              <a:t>Translation of JSP Page</a:t>
            </a:r>
          </a:p>
          <a:p>
            <a:r>
              <a:rPr lang="en-IN" dirty="0" smtClean="0"/>
              <a:t>Compilation of JSP Page</a:t>
            </a:r>
          </a:p>
          <a:p>
            <a:r>
              <a:rPr lang="en-IN" dirty="0" err="1" smtClean="0"/>
              <a:t>Classloading</a:t>
            </a:r>
            <a:r>
              <a:rPr lang="en-IN" dirty="0" smtClean="0"/>
              <a:t> (class file is loaded by the </a:t>
            </a:r>
            <a:r>
              <a:rPr lang="en-IN" dirty="0" err="1" smtClean="0"/>
              <a:t>classloader</a:t>
            </a:r>
            <a:r>
              <a:rPr lang="en-IN" dirty="0" smtClean="0"/>
              <a:t>)</a:t>
            </a:r>
          </a:p>
          <a:p>
            <a:r>
              <a:rPr lang="en-IN" dirty="0" smtClean="0"/>
              <a:t>Instantiation (Object of the Generated </a:t>
            </a:r>
            <a:r>
              <a:rPr lang="en-IN" dirty="0" err="1" smtClean="0"/>
              <a:t>Servlet</a:t>
            </a:r>
            <a:r>
              <a:rPr lang="en-IN" dirty="0" smtClean="0"/>
              <a:t> is created).</a:t>
            </a:r>
          </a:p>
          <a:p>
            <a:r>
              <a:rPr lang="en-IN" dirty="0" smtClean="0"/>
              <a:t>Initialization ( </a:t>
            </a:r>
            <a:r>
              <a:rPr lang="en-IN" dirty="0" err="1" smtClean="0"/>
              <a:t>jspInit</a:t>
            </a:r>
            <a:r>
              <a:rPr lang="en-IN" dirty="0" smtClean="0"/>
              <a:t>() method is invoked by the container).</a:t>
            </a:r>
          </a:p>
          <a:p>
            <a:r>
              <a:rPr lang="en-IN" dirty="0" smtClean="0"/>
              <a:t>Request processing ( _</a:t>
            </a:r>
            <a:r>
              <a:rPr lang="en-IN" dirty="0" err="1" smtClean="0"/>
              <a:t>jspService</a:t>
            </a:r>
            <a:r>
              <a:rPr lang="en-IN" dirty="0" smtClean="0"/>
              <a:t>() method is invoked by the container).</a:t>
            </a:r>
          </a:p>
          <a:p>
            <a:r>
              <a:rPr lang="en-IN" dirty="0" smtClean="0"/>
              <a:t>Destroy ( </a:t>
            </a:r>
            <a:r>
              <a:rPr lang="en-IN" dirty="0" err="1" smtClean="0"/>
              <a:t>jspDestroy</a:t>
            </a:r>
            <a:r>
              <a:rPr lang="en-IN" dirty="0" smtClean="0"/>
              <a:t>() method is invoked by the container).</a:t>
            </a:r>
          </a:p>
          <a:p>
            <a:endParaRPr lang="en-IN"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spflow.JPG"/>
          <p:cNvPicPr>
            <a:picLocks noGrp="1" noChangeAspect="1"/>
          </p:cNvPicPr>
          <p:nvPr>
            <p:ph idx="1"/>
          </p:nvPr>
        </p:nvPicPr>
        <p:blipFill>
          <a:blip r:embed="rId2"/>
          <a:stretch>
            <a:fillRect/>
          </a:stretch>
        </p:blipFill>
        <p:spPr>
          <a:xfrm>
            <a:off x="381000" y="533401"/>
            <a:ext cx="8458200" cy="5970832"/>
          </a:xfrm>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IN" dirty="0" smtClean="0"/>
              <a:t>As depicted in the above diagram, JSP page is translated into </a:t>
            </a:r>
            <a:r>
              <a:rPr lang="en-IN" dirty="0" err="1" smtClean="0"/>
              <a:t>servlet</a:t>
            </a:r>
            <a:r>
              <a:rPr lang="en-IN" dirty="0" smtClean="0"/>
              <a:t> by the help of JSP translator.</a:t>
            </a:r>
          </a:p>
          <a:p>
            <a:r>
              <a:rPr lang="en-IN" dirty="0" smtClean="0"/>
              <a:t> The JSP translator is a part of </a:t>
            </a:r>
            <a:r>
              <a:rPr lang="en-IN" dirty="0" err="1" smtClean="0"/>
              <a:t>webserver</a:t>
            </a:r>
            <a:r>
              <a:rPr lang="en-IN" dirty="0" smtClean="0"/>
              <a:t> that is responsible to translate the JSP page into </a:t>
            </a:r>
            <a:r>
              <a:rPr lang="en-IN" dirty="0" err="1" smtClean="0"/>
              <a:t>servlet</a:t>
            </a:r>
            <a:r>
              <a:rPr lang="en-IN" dirty="0" smtClean="0"/>
              <a:t>.</a:t>
            </a:r>
          </a:p>
          <a:p>
            <a:r>
              <a:rPr lang="en-IN" dirty="0" smtClean="0"/>
              <a:t> After that </a:t>
            </a:r>
            <a:r>
              <a:rPr lang="en-IN" dirty="0" err="1" smtClean="0"/>
              <a:t>Servlet</a:t>
            </a:r>
            <a:r>
              <a:rPr lang="en-IN" dirty="0" smtClean="0"/>
              <a:t> page is compiled by the compiler and gets converted into the class file. </a:t>
            </a:r>
          </a:p>
          <a:p>
            <a:r>
              <a:rPr lang="en-IN" dirty="0" smtClean="0"/>
              <a:t>Moreover, all the processes that happens in </a:t>
            </a:r>
            <a:r>
              <a:rPr lang="en-IN" dirty="0" err="1" smtClean="0"/>
              <a:t>servlet</a:t>
            </a:r>
            <a:r>
              <a:rPr lang="en-IN" dirty="0" smtClean="0"/>
              <a:t> is performed on JSP later like initialization, committing response to the browser and destroy.</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629400"/>
          </a:xfrm>
        </p:spPr>
        <p:txBody>
          <a:bodyPr>
            <a:normAutofit fontScale="92500" lnSpcReduction="20000"/>
          </a:bodyPr>
          <a:lstStyle/>
          <a:p>
            <a:r>
              <a:rPr lang="en-IN" dirty="0" smtClean="0">
                <a:solidFill>
                  <a:srgbClr val="FF0000"/>
                </a:solidFill>
              </a:rPr>
              <a:t>Creating a simple JSP Page</a:t>
            </a:r>
          </a:p>
          <a:p>
            <a:r>
              <a:rPr lang="en-IN" dirty="0" smtClean="0"/>
              <a:t>To create the first </a:t>
            </a:r>
            <a:r>
              <a:rPr lang="en-IN" dirty="0" err="1" smtClean="0"/>
              <a:t>jsp</a:t>
            </a:r>
            <a:r>
              <a:rPr lang="en-IN" dirty="0" smtClean="0"/>
              <a:t> page, write some html code as given below, and save it by .</a:t>
            </a:r>
            <a:r>
              <a:rPr lang="en-IN" dirty="0" err="1" smtClean="0"/>
              <a:t>jsp</a:t>
            </a:r>
            <a:r>
              <a:rPr lang="en-IN" dirty="0" smtClean="0"/>
              <a:t> extension. We have save this file as index.jsp. Put it in a folder and paste the folder in the web-apps directory in apache tomcat to run the </a:t>
            </a:r>
            <a:r>
              <a:rPr lang="en-IN" dirty="0" err="1" smtClean="0"/>
              <a:t>jsp</a:t>
            </a:r>
            <a:r>
              <a:rPr lang="en-IN" dirty="0" smtClean="0"/>
              <a:t> page.</a:t>
            </a:r>
          </a:p>
          <a:p>
            <a:r>
              <a:rPr lang="en-IN" b="1" dirty="0" err="1" smtClean="0"/>
              <a:t>index.jsp</a:t>
            </a:r>
            <a:r>
              <a:rPr lang="en-IN" dirty="0" err="1" smtClean="0"/>
              <a:t>Let's</a:t>
            </a:r>
            <a:r>
              <a:rPr lang="en-IN" dirty="0" smtClean="0"/>
              <a:t> see the simple example of JSP, here we are using the </a:t>
            </a:r>
            <a:r>
              <a:rPr lang="en-IN" dirty="0" err="1" smtClean="0"/>
              <a:t>scriptlet</a:t>
            </a:r>
            <a:r>
              <a:rPr lang="en-IN" dirty="0" smtClean="0"/>
              <a:t> tag to put java code in the JSP page. We will learn </a:t>
            </a:r>
            <a:r>
              <a:rPr lang="en-IN" dirty="0" err="1" smtClean="0"/>
              <a:t>scriptlet</a:t>
            </a:r>
            <a:r>
              <a:rPr lang="en-IN" dirty="0" smtClean="0"/>
              <a:t> tag later.</a:t>
            </a:r>
          </a:p>
          <a:p>
            <a:r>
              <a:rPr lang="en-IN" dirty="0" smtClean="0">
                <a:solidFill>
                  <a:srgbClr val="FF0000"/>
                </a:solidFill>
              </a:rPr>
              <a:t>&lt;html&gt;  </a:t>
            </a:r>
          </a:p>
          <a:p>
            <a:r>
              <a:rPr lang="en-IN" dirty="0" smtClean="0">
                <a:solidFill>
                  <a:srgbClr val="FF0000"/>
                </a:solidFill>
              </a:rPr>
              <a:t>&lt;body&gt;  </a:t>
            </a:r>
          </a:p>
          <a:p>
            <a:r>
              <a:rPr lang="en-IN" dirty="0" smtClean="0">
                <a:solidFill>
                  <a:srgbClr val="FF0000"/>
                </a:solidFill>
              </a:rPr>
              <a:t>&lt;% </a:t>
            </a:r>
            <a:r>
              <a:rPr lang="en-IN" dirty="0" err="1" smtClean="0">
                <a:solidFill>
                  <a:srgbClr val="FF0000"/>
                </a:solidFill>
              </a:rPr>
              <a:t>out.print</a:t>
            </a:r>
            <a:r>
              <a:rPr lang="en-IN" dirty="0" smtClean="0">
                <a:solidFill>
                  <a:srgbClr val="FF0000"/>
                </a:solidFill>
              </a:rPr>
              <a:t>(2*5); %&gt;  </a:t>
            </a:r>
          </a:p>
          <a:p>
            <a:r>
              <a:rPr lang="en-IN" dirty="0" smtClean="0">
                <a:solidFill>
                  <a:srgbClr val="FF0000"/>
                </a:solidFill>
              </a:rPr>
              <a:t>&lt;/body&gt;  </a:t>
            </a:r>
          </a:p>
          <a:p>
            <a:r>
              <a:rPr lang="en-IN" dirty="0" smtClean="0">
                <a:solidFill>
                  <a:srgbClr val="FF0000"/>
                </a:solidFill>
              </a:rPr>
              <a:t>&lt;/html&gt; </a:t>
            </a:r>
            <a:r>
              <a:rPr lang="en-IN" dirty="0" smtClean="0"/>
              <a:t> </a:t>
            </a:r>
          </a:p>
          <a:p>
            <a:r>
              <a:rPr lang="en-IN" dirty="0" smtClean="0"/>
              <a:t>It will print </a:t>
            </a:r>
            <a:r>
              <a:rPr lang="en-IN" b="1" dirty="0" smtClean="0"/>
              <a:t>10</a:t>
            </a:r>
            <a:r>
              <a:rPr lang="en-IN" dirty="0" smtClean="0"/>
              <a:t> on the browser.</a:t>
            </a:r>
          </a:p>
          <a:p>
            <a:endParaRPr lang="en-IN" dirty="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How to run a simple JSP Page ?</a:t>
            </a:r>
            <a:br>
              <a:rPr lang="en-IN" dirty="0" smtClean="0"/>
            </a:br>
            <a:endParaRPr lang="en-IN" dirty="0"/>
          </a:p>
        </p:txBody>
      </p:sp>
      <p:sp>
        <p:nvSpPr>
          <p:cNvPr id="3" name="Content Placeholder 2"/>
          <p:cNvSpPr>
            <a:spLocks noGrp="1"/>
          </p:cNvSpPr>
          <p:nvPr>
            <p:ph idx="1"/>
          </p:nvPr>
        </p:nvSpPr>
        <p:spPr>
          <a:xfrm>
            <a:off x="304800" y="685800"/>
            <a:ext cx="8382000" cy="5867400"/>
          </a:xfrm>
        </p:spPr>
        <p:txBody>
          <a:bodyPr>
            <a:normAutofit/>
          </a:bodyPr>
          <a:lstStyle/>
          <a:p>
            <a:r>
              <a:rPr lang="en-IN" dirty="0" smtClean="0"/>
              <a:t>Follow the following steps to execute this JSP page:</a:t>
            </a:r>
          </a:p>
          <a:p>
            <a:r>
              <a:rPr lang="en-IN" dirty="0" smtClean="0"/>
              <a:t>Start the server</a:t>
            </a:r>
          </a:p>
          <a:p>
            <a:r>
              <a:rPr lang="en-IN" dirty="0" smtClean="0"/>
              <a:t>put the </a:t>
            </a:r>
            <a:r>
              <a:rPr lang="en-IN" dirty="0" err="1" smtClean="0"/>
              <a:t>jsp</a:t>
            </a:r>
            <a:r>
              <a:rPr lang="en-IN" dirty="0" smtClean="0"/>
              <a:t> file in a folder and deploy on the server</a:t>
            </a:r>
          </a:p>
          <a:p>
            <a:r>
              <a:rPr lang="en-IN" dirty="0" smtClean="0"/>
              <a:t>visit the browser by the </a:t>
            </a:r>
            <a:r>
              <a:rPr lang="en-IN" dirty="0" err="1" smtClean="0"/>
              <a:t>url</a:t>
            </a:r>
            <a:r>
              <a:rPr lang="en-IN" dirty="0" smtClean="0"/>
              <a:t> http://localhost:portno/contextRoot/jspfile e.g. http://localhost:8888/myapplication/index.jsp</a:t>
            </a:r>
          </a:p>
          <a:p>
            <a:endParaRPr lang="en-IN"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Directory structure of JSP</a:t>
            </a:r>
            <a:br>
              <a:rPr lang="en-IN" dirty="0" smtClean="0"/>
            </a:br>
            <a:endParaRPr lang="en-IN" dirty="0"/>
          </a:p>
        </p:txBody>
      </p:sp>
      <p:sp>
        <p:nvSpPr>
          <p:cNvPr id="3" name="Content Placeholder 2"/>
          <p:cNvSpPr>
            <a:spLocks noGrp="1"/>
          </p:cNvSpPr>
          <p:nvPr>
            <p:ph idx="1"/>
          </p:nvPr>
        </p:nvSpPr>
        <p:spPr>
          <a:xfrm>
            <a:off x="304800" y="685800"/>
            <a:ext cx="8534400" cy="5943600"/>
          </a:xfrm>
        </p:spPr>
        <p:txBody>
          <a:bodyPr/>
          <a:lstStyle/>
          <a:p>
            <a:r>
              <a:rPr lang="en-IN" dirty="0" smtClean="0"/>
              <a:t>The directory structure of JSP page is same as </a:t>
            </a:r>
            <a:r>
              <a:rPr lang="en-IN" dirty="0" err="1" smtClean="0"/>
              <a:t>servlet</a:t>
            </a:r>
            <a:r>
              <a:rPr lang="en-IN" dirty="0" smtClean="0"/>
              <a:t>. We contains the </a:t>
            </a:r>
            <a:r>
              <a:rPr lang="en-IN" dirty="0" err="1" smtClean="0"/>
              <a:t>jsp</a:t>
            </a:r>
            <a:r>
              <a:rPr lang="en-IN" dirty="0" smtClean="0"/>
              <a:t> page outside the WEB-INF folder or in any directory.</a:t>
            </a:r>
          </a:p>
          <a:p>
            <a:endParaRPr lang="en-IN" dirty="0"/>
          </a:p>
        </p:txBody>
      </p:sp>
      <p:pic>
        <p:nvPicPr>
          <p:cNvPr id="1026" name="Picture 2" descr="E:\Academics\2015 batch\B.TECH III-II CSE (2015-2019)\WT PPT\unit-2\images\jspdirectory.JPG"/>
          <p:cNvPicPr>
            <a:picLocks noChangeAspect="1" noChangeArrowheads="1"/>
          </p:cNvPicPr>
          <p:nvPr/>
        </p:nvPicPr>
        <p:blipFill>
          <a:blip r:embed="rId2"/>
          <a:srcRect/>
          <a:stretch>
            <a:fillRect/>
          </a:stretch>
        </p:blipFill>
        <p:spPr bwMode="auto">
          <a:xfrm>
            <a:off x="457200" y="2286000"/>
            <a:ext cx="6934200" cy="420517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tr-TR" sz="4000"/>
              <a:t>Conditional Statements Examples - 2</a:t>
            </a:r>
          </a:p>
        </p:txBody>
      </p:sp>
      <p:sp>
        <p:nvSpPr>
          <p:cNvPr id="33795" name="Rectangle 3"/>
          <p:cNvSpPr>
            <a:spLocks noGrp="1" noRot="1" noChangeArrowheads="1"/>
          </p:cNvSpPr>
          <p:nvPr>
            <p:ph type="body" idx="1"/>
          </p:nvPr>
        </p:nvSpPr>
        <p:spPr>
          <a:xfrm>
            <a:off x="301625" y="1600200"/>
            <a:ext cx="8540750" cy="4276725"/>
          </a:xfrm>
          <a:ln>
            <a:solidFill>
              <a:schemeClr val="tx1"/>
            </a:solidFill>
          </a:ln>
        </p:spPr>
        <p:txBody>
          <a:bodyPr/>
          <a:lstStyle/>
          <a:p>
            <a:pPr>
              <a:lnSpc>
                <a:spcPct val="80000"/>
              </a:lnSpc>
              <a:buFont typeface="Arial" pitchFamily="34" charset="0"/>
              <a:buNone/>
            </a:pPr>
            <a:r>
              <a:rPr lang="tr-TR" sz="2600"/>
              <a:t>&lt;script&gt;</a:t>
            </a:r>
          </a:p>
          <a:p>
            <a:pPr>
              <a:lnSpc>
                <a:spcPct val="80000"/>
              </a:lnSpc>
              <a:buFont typeface="Arial" pitchFamily="34" charset="0"/>
              <a:buNone/>
            </a:pPr>
            <a:r>
              <a:rPr lang="tr-TR" sz="2400"/>
              <a:t>c=confirm(“Kitap Okuyor musunuz?”)</a:t>
            </a:r>
          </a:p>
          <a:p>
            <a:pPr>
              <a:lnSpc>
                <a:spcPct val="80000"/>
              </a:lnSpc>
              <a:buFont typeface="Arial" pitchFamily="34" charset="0"/>
              <a:buNone/>
            </a:pPr>
            <a:r>
              <a:rPr lang="tr-TR" sz="2400"/>
              <a:t>if(c)</a:t>
            </a:r>
          </a:p>
          <a:p>
            <a:pPr>
              <a:lnSpc>
                <a:spcPct val="80000"/>
              </a:lnSpc>
              <a:buFont typeface="Arial" pitchFamily="34" charset="0"/>
              <a:buNone/>
            </a:pPr>
            <a:r>
              <a:rPr lang="tr-TR" sz="2400"/>
              <a:t>{</a:t>
            </a:r>
          </a:p>
          <a:p>
            <a:pPr>
              <a:lnSpc>
                <a:spcPct val="80000"/>
              </a:lnSpc>
              <a:buFont typeface="Arial" pitchFamily="34" charset="0"/>
              <a:buNone/>
            </a:pPr>
            <a:r>
              <a:rPr lang="tr-TR" sz="2400"/>
              <a:t>alert (“tebrikler walla”)</a:t>
            </a:r>
          </a:p>
          <a:p>
            <a:pPr>
              <a:lnSpc>
                <a:spcPct val="80000"/>
              </a:lnSpc>
              <a:buFont typeface="Arial" pitchFamily="34" charset="0"/>
              <a:buNone/>
            </a:pPr>
            <a:r>
              <a:rPr lang="tr-TR" sz="2400"/>
              <a:t>}</a:t>
            </a:r>
          </a:p>
          <a:p>
            <a:pPr>
              <a:lnSpc>
                <a:spcPct val="80000"/>
              </a:lnSpc>
              <a:buFont typeface="Arial" pitchFamily="34" charset="0"/>
              <a:buNone/>
            </a:pPr>
            <a:r>
              <a:rPr lang="tr-TR" sz="2400"/>
              <a:t>else</a:t>
            </a:r>
          </a:p>
          <a:p>
            <a:pPr>
              <a:lnSpc>
                <a:spcPct val="80000"/>
              </a:lnSpc>
              <a:buFont typeface="Arial" pitchFamily="34" charset="0"/>
              <a:buNone/>
            </a:pPr>
            <a:r>
              <a:rPr lang="tr-TR" sz="2400"/>
              <a:t>{</a:t>
            </a:r>
          </a:p>
          <a:p>
            <a:pPr>
              <a:lnSpc>
                <a:spcPct val="80000"/>
              </a:lnSpc>
              <a:buFont typeface="Arial" pitchFamily="34" charset="0"/>
              <a:buNone/>
            </a:pPr>
            <a:r>
              <a:rPr lang="tr-TR" sz="2400"/>
              <a:t>alert (“ayıp ettiniz ama”)</a:t>
            </a:r>
          </a:p>
          <a:p>
            <a:pPr>
              <a:lnSpc>
                <a:spcPct val="80000"/>
              </a:lnSpc>
              <a:buFont typeface="Arial" pitchFamily="34" charset="0"/>
              <a:buNone/>
            </a:pPr>
            <a:r>
              <a:rPr lang="tr-TR" sz="2400"/>
              <a:t>}</a:t>
            </a:r>
          </a:p>
          <a:p>
            <a:pPr>
              <a:lnSpc>
                <a:spcPct val="80000"/>
              </a:lnSpc>
              <a:buFont typeface="Arial" pitchFamily="34" charset="0"/>
              <a:buNone/>
            </a:pPr>
            <a:r>
              <a:rPr lang="tr-TR" sz="2600"/>
              <a:t>&lt;/script&gt;</a:t>
            </a:r>
            <a:endParaRPr lang="tr-TR" sz="240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hlinkClick r:id="rId2"/>
              </a:rPr>
              <a:t>The JSP API</a:t>
            </a:r>
            <a:r>
              <a:rPr lang="en-IN" dirty="0" smtClean="0"/>
              <a:t/>
            </a:r>
            <a:br>
              <a:rPr lang="en-IN" dirty="0" smtClean="0"/>
            </a:br>
            <a:endParaRPr lang="en-IN" dirty="0"/>
          </a:p>
        </p:txBody>
      </p:sp>
      <p:sp>
        <p:nvSpPr>
          <p:cNvPr id="3" name="Content Placeholder 2"/>
          <p:cNvSpPr>
            <a:spLocks noGrp="1"/>
          </p:cNvSpPr>
          <p:nvPr>
            <p:ph idx="1"/>
          </p:nvPr>
        </p:nvSpPr>
        <p:spPr>
          <a:xfrm>
            <a:off x="304800" y="838200"/>
            <a:ext cx="8382000" cy="5791200"/>
          </a:xfrm>
        </p:spPr>
        <p:txBody>
          <a:bodyPr>
            <a:normAutofit fontScale="70000" lnSpcReduction="20000"/>
          </a:bodyPr>
          <a:lstStyle/>
          <a:p>
            <a:r>
              <a:rPr lang="en-IN" dirty="0" smtClean="0"/>
              <a:t>The JSP API consists of two packages:</a:t>
            </a:r>
          </a:p>
          <a:p>
            <a:pPr>
              <a:buNone/>
            </a:pPr>
            <a:r>
              <a:rPr lang="en-IN" dirty="0" smtClean="0"/>
              <a:t>	</a:t>
            </a:r>
            <a:r>
              <a:rPr lang="en-IN" dirty="0" smtClean="0">
                <a:solidFill>
                  <a:srgbClr val="FF0000"/>
                </a:solidFill>
              </a:rPr>
              <a:t>1.javax.servlet.jsp</a:t>
            </a:r>
          </a:p>
          <a:p>
            <a:pPr>
              <a:buNone/>
            </a:pPr>
            <a:r>
              <a:rPr lang="en-IN" dirty="0" smtClean="0">
                <a:solidFill>
                  <a:srgbClr val="FF0000"/>
                </a:solidFill>
              </a:rPr>
              <a:t>	2.javax.servlet.jsp.tagext</a:t>
            </a:r>
          </a:p>
          <a:p>
            <a:pPr>
              <a:buNone/>
            </a:pPr>
            <a:r>
              <a:rPr lang="en-US" dirty="0" smtClean="0">
                <a:solidFill>
                  <a:srgbClr val="FF0000"/>
                </a:solidFill>
              </a:rPr>
              <a:t>	3.javax.servlet.jsp.el</a:t>
            </a:r>
            <a:endParaRPr lang="en-IN" dirty="0" smtClean="0">
              <a:solidFill>
                <a:srgbClr val="FF0000"/>
              </a:solidFill>
            </a:endParaRPr>
          </a:p>
          <a:p>
            <a:pPr algn="ctr">
              <a:buNone/>
            </a:pPr>
            <a:r>
              <a:rPr lang="en-IN" dirty="0" smtClean="0"/>
              <a:t>	</a:t>
            </a:r>
            <a:r>
              <a:rPr lang="en-IN" dirty="0" err="1" smtClean="0"/>
              <a:t>javax.servlet.jsp</a:t>
            </a:r>
            <a:r>
              <a:rPr lang="en-IN" dirty="0" smtClean="0"/>
              <a:t> package</a:t>
            </a:r>
          </a:p>
          <a:p>
            <a:r>
              <a:rPr lang="en-IN" dirty="0" smtClean="0"/>
              <a:t>The </a:t>
            </a:r>
            <a:r>
              <a:rPr lang="en-IN" dirty="0" err="1" smtClean="0"/>
              <a:t>javax.servlet.jsp</a:t>
            </a:r>
            <a:r>
              <a:rPr lang="en-IN" dirty="0" smtClean="0"/>
              <a:t> package has two interfaces and classes.</a:t>
            </a:r>
          </a:p>
          <a:p>
            <a:r>
              <a:rPr lang="en-IN" dirty="0" smtClean="0"/>
              <a:t>The two interfaces are as follows:</a:t>
            </a:r>
          </a:p>
          <a:p>
            <a:pPr>
              <a:buNone/>
            </a:pPr>
            <a:r>
              <a:rPr lang="en-IN" dirty="0" smtClean="0"/>
              <a:t>				</a:t>
            </a:r>
            <a:r>
              <a:rPr lang="en-IN" dirty="0" err="1" smtClean="0"/>
              <a:t>JspPage</a:t>
            </a:r>
            <a:endParaRPr lang="en-IN" dirty="0" smtClean="0"/>
          </a:p>
          <a:p>
            <a:pPr>
              <a:buNone/>
            </a:pPr>
            <a:r>
              <a:rPr lang="en-IN" dirty="0" smtClean="0"/>
              <a:t>				</a:t>
            </a:r>
            <a:r>
              <a:rPr lang="en-IN" dirty="0" err="1" smtClean="0"/>
              <a:t>HttpJspPage</a:t>
            </a:r>
            <a:endParaRPr lang="en-IN" dirty="0" smtClean="0"/>
          </a:p>
          <a:p>
            <a:r>
              <a:rPr lang="en-IN" dirty="0" smtClean="0"/>
              <a:t>The classes are as follows:</a:t>
            </a:r>
          </a:p>
          <a:p>
            <a:pPr algn="ctr">
              <a:buNone/>
            </a:pPr>
            <a:r>
              <a:rPr lang="en-IN" dirty="0" err="1" smtClean="0"/>
              <a:t>JspWriter</a:t>
            </a:r>
            <a:endParaRPr lang="en-IN" dirty="0" smtClean="0"/>
          </a:p>
          <a:p>
            <a:pPr algn="ctr">
              <a:buNone/>
            </a:pPr>
            <a:r>
              <a:rPr lang="en-IN" dirty="0" err="1" smtClean="0"/>
              <a:t>PageContext</a:t>
            </a:r>
            <a:endParaRPr lang="en-IN" dirty="0" smtClean="0"/>
          </a:p>
          <a:p>
            <a:pPr algn="ctr">
              <a:buNone/>
            </a:pPr>
            <a:r>
              <a:rPr lang="en-IN" dirty="0" err="1" smtClean="0"/>
              <a:t>JspFactory</a:t>
            </a:r>
            <a:endParaRPr lang="en-IN" dirty="0" smtClean="0"/>
          </a:p>
          <a:p>
            <a:pPr algn="ctr">
              <a:buNone/>
            </a:pPr>
            <a:r>
              <a:rPr lang="en-IN" dirty="0" err="1" smtClean="0"/>
              <a:t>JspEngineInfo</a:t>
            </a:r>
            <a:endParaRPr lang="en-IN" dirty="0" smtClean="0"/>
          </a:p>
          <a:p>
            <a:pPr algn="ctr">
              <a:buNone/>
            </a:pPr>
            <a:r>
              <a:rPr lang="en-IN" dirty="0" err="1" smtClean="0"/>
              <a:t>JspException</a:t>
            </a:r>
            <a:endParaRPr lang="en-IN" dirty="0" smtClean="0"/>
          </a:p>
          <a:p>
            <a:pPr algn="ctr">
              <a:buNone/>
            </a:pPr>
            <a:r>
              <a:rPr lang="en-IN" dirty="0" err="1" smtClean="0"/>
              <a:t>JspError</a:t>
            </a:r>
            <a:endParaRPr lang="en-IN" dirty="0" smtClean="0"/>
          </a:p>
          <a:p>
            <a:r>
              <a:rPr lang="en-US" dirty="0" smtClean="0"/>
              <a:t>Exception </a:t>
            </a:r>
            <a:r>
              <a:rPr lang="en-US" dirty="0" err="1" smtClean="0"/>
              <a:t>classes:jsp,jsptag,skippage</a:t>
            </a:r>
            <a:r>
              <a:rPr lang="en-US" dirty="0" smtClean="0"/>
              <a:t> exception classes</a:t>
            </a:r>
            <a:endParaRPr lang="en-IN" dirty="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3048000"/>
          </a:xfrm>
        </p:spPr>
        <p:txBody>
          <a:bodyPr/>
          <a:lstStyle/>
          <a:p>
            <a:pPr>
              <a:buNone/>
            </a:pPr>
            <a:r>
              <a:rPr lang="en-IN" dirty="0" smtClean="0"/>
              <a:t>	</a:t>
            </a:r>
            <a:r>
              <a:rPr lang="en-IN" dirty="0" smtClean="0">
                <a:solidFill>
                  <a:srgbClr val="FF0000"/>
                </a:solidFill>
              </a:rPr>
              <a:t>The </a:t>
            </a:r>
            <a:r>
              <a:rPr lang="en-IN" dirty="0" err="1" smtClean="0">
                <a:solidFill>
                  <a:srgbClr val="FF0000"/>
                </a:solidFill>
              </a:rPr>
              <a:t>JspPage</a:t>
            </a:r>
            <a:r>
              <a:rPr lang="en-IN" dirty="0" smtClean="0">
                <a:solidFill>
                  <a:srgbClr val="FF0000"/>
                </a:solidFill>
              </a:rPr>
              <a:t> interface</a:t>
            </a:r>
          </a:p>
          <a:p>
            <a:r>
              <a:rPr lang="en-IN" dirty="0" smtClean="0"/>
              <a:t>According to the JSP specification, all the generated </a:t>
            </a:r>
            <a:r>
              <a:rPr lang="en-IN" dirty="0" err="1" smtClean="0"/>
              <a:t>servlet</a:t>
            </a:r>
            <a:r>
              <a:rPr lang="en-IN" dirty="0" smtClean="0"/>
              <a:t> classes must implement the </a:t>
            </a:r>
            <a:r>
              <a:rPr lang="en-IN" dirty="0" err="1" smtClean="0"/>
              <a:t>JspPage</a:t>
            </a:r>
            <a:r>
              <a:rPr lang="en-IN" dirty="0" smtClean="0"/>
              <a:t> interface. It extends the </a:t>
            </a:r>
            <a:r>
              <a:rPr lang="en-IN" dirty="0" err="1" smtClean="0"/>
              <a:t>Servlet</a:t>
            </a:r>
            <a:r>
              <a:rPr lang="en-IN" dirty="0" smtClean="0"/>
              <a:t> interface. It provides two life cycle methods.</a:t>
            </a:r>
          </a:p>
          <a:p>
            <a:endParaRPr lang="en-IN" dirty="0"/>
          </a:p>
        </p:txBody>
      </p:sp>
      <p:pic>
        <p:nvPicPr>
          <p:cNvPr id="2051" name="Picture 3" descr="E:\Academics\2015 batch\B.TECH III-II CSE (2015-2019)\WT PPT\unit-2\images\jspapi.jpg"/>
          <p:cNvPicPr>
            <a:picLocks noChangeAspect="1" noChangeArrowheads="1"/>
          </p:cNvPicPr>
          <p:nvPr/>
        </p:nvPicPr>
        <p:blipFill>
          <a:blip r:embed="rId2"/>
          <a:srcRect/>
          <a:stretch>
            <a:fillRect/>
          </a:stretch>
        </p:blipFill>
        <p:spPr bwMode="auto">
          <a:xfrm>
            <a:off x="3048000" y="2971799"/>
            <a:ext cx="2438400" cy="3886201"/>
          </a:xfrm>
          <a:prstGeom prst="rect">
            <a:avLst/>
          </a:prstGeom>
          <a:noFill/>
        </p:spPr>
      </p:pic>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Methods of </a:t>
            </a:r>
            <a:r>
              <a:rPr lang="en-IN" dirty="0" err="1" smtClean="0"/>
              <a:t>JspPage</a:t>
            </a:r>
            <a:r>
              <a:rPr lang="en-IN" dirty="0" smtClean="0"/>
              <a:t> interface</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b="1" dirty="0" smtClean="0"/>
              <a:t>public void </a:t>
            </a:r>
            <a:r>
              <a:rPr lang="en-IN" b="1" dirty="0" err="1" smtClean="0"/>
              <a:t>jspInit</a:t>
            </a:r>
            <a:r>
              <a:rPr lang="en-IN" b="1" dirty="0" smtClean="0"/>
              <a:t>():</a:t>
            </a:r>
            <a:r>
              <a:rPr lang="en-IN" dirty="0" smtClean="0"/>
              <a:t> It is invoked only once during the life cycle of the JSP when JSP page is requested firstly. It is used to perform initialization. It is same as the init() method of </a:t>
            </a:r>
            <a:r>
              <a:rPr lang="en-IN" dirty="0" err="1" smtClean="0"/>
              <a:t>Servlet</a:t>
            </a:r>
            <a:r>
              <a:rPr lang="en-IN" dirty="0" smtClean="0"/>
              <a:t> interface.</a:t>
            </a:r>
          </a:p>
          <a:p>
            <a:r>
              <a:rPr lang="en-IN" b="1" dirty="0" smtClean="0"/>
              <a:t>public void </a:t>
            </a:r>
            <a:r>
              <a:rPr lang="en-IN" b="1" dirty="0" err="1" smtClean="0"/>
              <a:t>jspDestroy</a:t>
            </a:r>
            <a:r>
              <a:rPr lang="en-IN" b="1" dirty="0" smtClean="0"/>
              <a:t>():</a:t>
            </a:r>
            <a:r>
              <a:rPr lang="en-IN" dirty="0" smtClean="0"/>
              <a:t> It is invoked only once during the life cycle of the JSP before the JSP page is destroyed. It can be used to perform some clean up operation.</a:t>
            </a:r>
          </a:p>
          <a:p>
            <a:endParaRPr lang="en-IN" dirty="0"/>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a:t>
            </a:r>
            <a:r>
              <a:rPr lang="en-IN" dirty="0" err="1" smtClean="0"/>
              <a:t>HttpJspPage</a:t>
            </a:r>
            <a:r>
              <a:rPr lang="en-IN" dirty="0" smtClean="0"/>
              <a:t> interface</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a:t>
            </a:r>
            <a:r>
              <a:rPr lang="en-IN" dirty="0" err="1" smtClean="0"/>
              <a:t>HttpJspPage</a:t>
            </a:r>
            <a:r>
              <a:rPr lang="en-IN" dirty="0" smtClean="0"/>
              <a:t> interface provides the one life cycle method of JSP. It extends the </a:t>
            </a:r>
            <a:r>
              <a:rPr lang="en-IN" dirty="0" err="1" smtClean="0"/>
              <a:t>JspPage</a:t>
            </a:r>
            <a:r>
              <a:rPr lang="en-IN" dirty="0" smtClean="0"/>
              <a:t> interface.</a:t>
            </a:r>
          </a:p>
          <a:p>
            <a:r>
              <a:rPr lang="en-IN" dirty="0" smtClean="0"/>
              <a:t>Method of </a:t>
            </a:r>
            <a:r>
              <a:rPr lang="en-IN" dirty="0" err="1" smtClean="0"/>
              <a:t>HttpJspPage</a:t>
            </a:r>
            <a:r>
              <a:rPr lang="en-IN" dirty="0" smtClean="0"/>
              <a:t> interface:</a:t>
            </a:r>
          </a:p>
          <a:p>
            <a:r>
              <a:rPr lang="en-IN" b="1" dirty="0" smtClean="0"/>
              <a:t>public void _</a:t>
            </a:r>
            <a:r>
              <a:rPr lang="en-IN" b="1" dirty="0" err="1" smtClean="0"/>
              <a:t>jspService</a:t>
            </a:r>
            <a:r>
              <a:rPr lang="en-IN" b="1" dirty="0" smtClean="0"/>
              <a:t>():</a:t>
            </a:r>
            <a:r>
              <a:rPr lang="en-IN" dirty="0" smtClean="0"/>
              <a:t> It is invoked each time when request for the JSP page comes to the container. It is used to process the request. The underscore _ signifies that you cannot override this method.</a:t>
            </a:r>
          </a:p>
          <a:p>
            <a:endParaRPr lang="en-IN" dirty="0"/>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dirty="0" smtClean="0"/>
              <a:t>JSP </a:t>
            </a:r>
            <a:r>
              <a:rPr lang="en-IN" dirty="0" err="1" smtClean="0"/>
              <a:t>Scriptlet</a:t>
            </a:r>
            <a:r>
              <a:rPr lang="en-IN" dirty="0" smtClean="0"/>
              <a:t> tag (Scripting elements)</a:t>
            </a:r>
            <a:br>
              <a:rPr lang="en-IN" dirty="0" smtClean="0"/>
            </a:br>
            <a:endParaRPr lang="en-IN" dirty="0"/>
          </a:p>
        </p:txBody>
      </p:sp>
      <p:sp>
        <p:nvSpPr>
          <p:cNvPr id="3" name="Content Placeholder 2"/>
          <p:cNvSpPr>
            <a:spLocks noGrp="1"/>
          </p:cNvSpPr>
          <p:nvPr>
            <p:ph idx="1"/>
          </p:nvPr>
        </p:nvSpPr>
        <p:spPr>
          <a:xfrm>
            <a:off x="304800" y="762000"/>
            <a:ext cx="8382000" cy="5867400"/>
          </a:xfrm>
        </p:spPr>
        <p:txBody>
          <a:bodyPr/>
          <a:lstStyle/>
          <a:p>
            <a:r>
              <a:rPr lang="en-IN" dirty="0" smtClean="0"/>
              <a:t>In JSP, java code can be written inside the </a:t>
            </a:r>
            <a:r>
              <a:rPr lang="en-IN" dirty="0" err="1" smtClean="0"/>
              <a:t>jsp</a:t>
            </a:r>
            <a:r>
              <a:rPr lang="en-IN" dirty="0" smtClean="0"/>
              <a:t> page using the </a:t>
            </a:r>
            <a:r>
              <a:rPr lang="en-IN" dirty="0" err="1" smtClean="0"/>
              <a:t>scriptlet</a:t>
            </a:r>
            <a:r>
              <a:rPr lang="en-IN" dirty="0" smtClean="0"/>
              <a:t> tag. Let's see what are the scripting elements first.</a:t>
            </a:r>
          </a:p>
          <a:p>
            <a:r>
              <a:rPr lang="en-IN" dirty="0" smtClean="0">
                <a:solidFill>
                  <a:srgbClr val="FF0000"/>
                </a:solidFill>
              </a:rPr>
              <a:t>JSP Scripting elements</a:t>
            </a:r>
          </a:p>
          <a:p>
            <a:r>
              <a:rPr lang="en-IN" dirty="0" smtClean="0"/>
              <a:t>The scripting elements provides the ability to insert java code inside the </a:t>
            </a:r>
            <a:r>
              <a:rPr lang="en-IN" dirty="0" err="1" smtClean="0"/>
              <a:t>jsp</a:t>
            </a:r>
            <a:r>
              <a:rPr lang="en-IN" dirty="0" smtClean="0"/>
              <a:t>. There are three types of scripting elements:</a:t>
            </a:r>
          </a:p>
          <a:p>
            <a:r>
              <a:rPr lang="en-IN" dirty="0" err="1" smtClean="0">
                <a:solidFill>
                  <a:srgbClr val="FF0000"/>
                </a:solidFill>
              </a:rPr>
              <a:t>scriptlet</a:t>
            </a:r>
            <a:r>
              <a:rPr lang="en-IN" dirty="0" smtClean="0">
                <a:solidFill>
                  <a:srgbClr val="FF0000"/>
                </a:solidFill>
              </a:rPr>
              <a:t> tag</a:t>
            </a:r>
          </a:p>
          <a:p>
            <a:r>
              <a:rPr lang="en-IN" dirty="0" smtClean="0">
                <a:solidFill>
                  <a:srgbClr val="FF0000"/>
                </a:solidFill>
              </a:rPr>
              <a:t>expression tag</a:t>
            </a:r>
          </a:p>
          <a:p>
            <a:r>
              <a:rPr lang="en-IN" dirty="0" smtClean="0">
                <a:solidFill>
                  <a:srgbClr val="FF0000"/>
                </a:solidFill>
              </a:rPr>
              <a:t>declaration tag</a:t>
            </a:r>
          </a:p>
          <a:p>
            <a:endParaRPr lang="en-IN" dirty="0"/>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fontScale="92500" lnSpcReduction="10000"/>
          </a:bodyPr>
          <a:lstStyle/>
          <a:p>
            <a:r>
              <a:rPr lang="en-IN" dirty="0" smtClean="0">
                <a:solidFill>
                  <a:srgbClr val="FF0000"/>
                </a:solidFill>
              </a:rPr>
              <a:t>JSP </a:t>
            </a:r>
            <a:r>
              <a:rPr lang="en-IN" dirty="0" err="1" smtClean="0">
                <a:solidFill>
                  <a:srgbClr val="FF0000"/>
                </a:solidFill>
              </a:rPr>
              <a:t>scriptlet</a:t>
            </a:r>
            <a:r>
              <a:rPr lang="en-IN" dirty="0" smtClean="0">
                <a:solidFill>
                  <a:srgbClr val="FF0000"/>
                </a:solidFill>
              </a:rPr>
              <a:t> tag</a:t>
            </a:r>
          </a:p>
          <a:p>
            <a:r>
              <a:rPr lang="en-IN" dirty="0" smtClean="0"/>
              <a:t>A </a:t>
            </a:r>
            <a:r>
              <a:rPr lang="en-IN" dirty="0" err="1" smtClean="0"/>
              <a:t>scriptlet</a:t>
            </a:r>
            <a:r>
              <a:rPr lang="en-IN" dirty="0" smtClean="0"/>
              <a:t> tag is used to execute java source code in JSP. Syntax is as follows:</a:t>
            </a:r>
          </a:p>
          <a:p>
            <a:r>
              <a:rPr lang="en-IN" dirty="0" smtClean="0">
                <a:solidFill>
                  <a:srgbClr val="FF0000"/>
                </a:solidFill>
              </a:rPr>
              <a:t>&lt;%  java source code %&gt; </a:t>
            </a:r>
            <a:r>
              <a:rPr lang="en-IN" dirty="0" smtClean="0"/>
              <a:t> </a:t>
            </a:r>
          </a:p>
          <a:p>
            <a:r>
              <a:rPr lang="en-IN" dirty="0" smtClean="0"/>
              <a:t>Example of JSP </a:t>
            </a:r>
            <a:r>
              <a:rPr lang="en-IN" dirty="0" err="1" smtClean="0"/>
              <a:t>scriptlet</a:t>
            </a:r>
            <a:r>
              <a:rPr lang="en-IN" dirty="0" smtClean="0"/>
              <a:t> tag</a:t>
            </a:r>
          </a:p>
          <a:p>
            <a:r>
              <a:rPr lang="en-IN" dirty="0" smtClean="0"/>
              <a:t>In this example, we are displaying a welcome message.</a:t>
            </a:r>
          </a:p>
          <a:p>
            <a:r>
              <a:rPr lang="en-IN" b="1" dirty="0" smtClean="0"/>
              <a:t>&lt;html&gt;</a:t>
            </a:r>
            <a:r>
              <a:rPr lang="en-IN" dirty="0" smtClean="0"/>
              <a:t>  </a:t>
            </a:r>
          </a:p>
          <a:p>
            <a:r>
              <a:rPr lang="en-IN" b="1" dirty="0" smtClean="0"/>
              <a:t>&lt;body&gt;</a:t>
            </a:r>
            <a:r>
              <a:rPr lang="en-IN" dirty="0" smtClean="0"/>
              <a:t>  </a:t>
            </a:r>
          </a:p>
          <a:p>
            <a:r>
              <a:rPr lang="en-IN" b="1" dirty="0" smtClean="0">
                <a:solidFill>
                  <a:srgbClr val="FF0000"/>
                </a:solidFill>
              </a:rPr>
              <a:t>&lt;</a:t>
            </a:r>
            <a:r>
              <a:rPr lang="en-IN" dirty="0" smtClean="0">
                <a:solidFill>
                  <a:srgbClr val="FF0000"/>
                </a:solidFill>
              </a:rPr>
              <a:t>% </a:t>
            </a:r>
            <a:r>
              <a:rPr lang="en-IN" dirty="0" err="1" smtClean="0">
                <a:solidFill>
                  <a:srgbClr val="FF0000"/>
                </a:solidFill>
              </a:rPr>
              <a:t>out.print</a:t>
            </a:r>
            <a:r>
              <a:rPr lang="en-IN" dirty="0" smtClean="0">
                <a:solidFill>
                  <a:srgbClr val="FF0000"/>
                </a:solidFill>
              </a:rPr>
              <a:t>("welcome to </a:t>
            </a:r>
            <a:r>
              <a:rPr lang="en-IN" dirty="0" err="1" smtClean="0">
                <a:solidFill>
                  <a:srgbClr val="FF0000"/>
                </a:solidFill>
              </a:rPr>
              <a:t>jsp</a:t>
            </a:r>
            <a:r>
              <a:rPr lang="en-IN" dirty="0" smtClean="0">
                <a:solidFill>
                  <a:srgbClr val="FF0000"/>
                </a:solidFill>
              </a:rPr>
              <a:t>"); %</a:t>
            </a:r>
            <a:r>
              <a:rPr lang="en-IN" b="1" dirty="0" smtClean="0">
                <a:solidFill>
                  <a:srgbClr val="FF0000"/>
                </a:solidFill>
              </a:rPr>
              <a:t>&gt;</a:t>
            </a:r>
            <a:r>
              <a:rPr lang="en-IN" dirty="0" smtClean="0"/>
              <a:t>  </a:t>
            </a:r>
          </a:p>
          <a:p>
            <a:r>
              <a:rPr lang="en-IN" b="1" dirty="0" smtClean="0"/>
              <a:t>&lt;/body&gt;</a:t>
            </a:r>
            <a:r>
              <a:rPr lang="en-IN" dirty="0" smtClean="0"/>
              <a:t>  </a:t>
            </a:r>
          </a:p>
          <a:p>
            <a:r>
              <a:rPr lang="en-IN" b="1" dirty="0" smtClean="0"/>
              <a:t>&lt;/html&gt;</a:t>
            </a:r>
            <a:r>
              <a:rPr lang="en-IN" dirty="0" smtClean="0"/>
              <a:t>  </a:t>
            </a:r>
          </a:p>
          <a:p>
            <a:endParaRPr lang="en-IN"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fontScale="90000"/>
          </a:bodyPr>
          <a:lstStyle/>
          <a:p>
            <a:r>
              <a:rPr lang="en-IN" sz="3600" dirty="0" smtClean="0"/>
              <a:t/>
            </a:r>
            <a:br>
              <a:rPr lang="en-IN" sz="3600" dirty="0" smtClean="0"/>
            </a:br>
            <a:r>
              <a:rPr lang="en-IN" sz="3600" dirty="0" smtClean="0"/>
              <a:t>Example of JSP </a:t>
            </a:r>
            <a:r>
              <a:rPr lang="en-IN" sz="3600" dirty="0" err="1" smtClean="0"/>
              <a:t>scriptlet</a:t>
            </a:r>
            <a:r>
              <a:rPr lang="en-IN" sz="3600" dirty="0" smtClean="0"/>
              <a:t> tag that prints the user name</a:t>
            </a:r>
            <a:r>
              <a:rPr lang="en-IN" dirty="0" smtClean="0"/>
              <a:t/>
            </a:r>
            <a:br>
              <a:rPr lang="en-IN" dirty="0" smtClean="0"/>
            </a:br>
            <a:endParaRPr lang="en-IN" dirty="0"/>
          </a:p>
        </p:txBody>
      </p:sp>
      <p:sp>
        <p:nvSpPr>
          <p:cNvPr id="3" name="Content Placeholder 2"/>
          <p:cNvSpPr>
            <a:spLocks noGrp="1"/>
          </p:cNvSpPr>
          <p:nvPr>
            <p:ph idx="1"/>
          </p:nvPr>
        </p:nvSpPr>
        <p:spPr>
          <a:xfrm>
            <a:off x="0" y="914400"/>
            <a:ext cx="8686800" cy="5715000"/>
          </a:xfrm>
        </p:spPr>
        <p:txBody>
          <a:bodyPr>
            <a:normAutofit/>
          </a:bodyPr>
          <a:lstStyle/>
          <a:p>
            <a:pPr>
              <a:buNone/>
            </a:pPr>
            <a:r>
              <a:rPr lang="en-IN" i="1" dirty="0" smtClean="0"/>
              <a:t>File: index.html</a:t>
            </a:r>
          </a:p>
          <a:p>
            <a:pPr>
              <a:buNone/>
            </a:pPr>
            <a:r>
              <a:rPr lang="en-IN" b="1" dirty="0" smtClean="0"/>
              <a:t>&lt;html&gt;</a:t>
            </a:r>
            <a:r>
              <a:rPr lang="en-IN" dirty="0" smtClean="0"/>
              <a:t>  </a:t>
            </a:r>
          </a:p>
          <a:p>
            <a:pPr>
              <a:buNone/>
            </a:pPr>
            <a:r>
              <a:rPr lang="en-IN" b="1" dirty="0" smtClean="0"/>
              <a:t>&lt;body&gt;</a:t>
            </a:r>
            <a:r>
              <a:rPr lang="en-IN" dirty="0" smtClean="0"/>
              <a:t>  </a:t>
            </a:r>
          </a:p>
          <a:p>
            <a:pPr>
              <a:buNone/>
            </a:pPr>
            <a:r>
              <a:rPr lang="en-IN" b="1" dirty="0" smtClean="0"/>
              <a:t>&lt;form</a:t>
            </a:r>
            <a:r>
              <a:rPr lang="en-IN" dirty="0" smtClean="0"/>
              <a:t> action="welcome.jsp"</a:t>
            </a:r>
            <a:r>
              <a:rPr lang="en-IN" b="1" dirty="0" smtClean="0"/>
              <a:t>&gt;</a:t>
            </a:r>
            <a:r>
              <a:rPr lang="en-IN" dirty="0" smtClean="0"/>
              <a:t>  </a:t>
            </a:r>
          </a:p>
          <a:p>
            <a:pPr>
              <a:buNone/>
            </a:pPr>
            <a:r>
              <a:rPr lang="en-IN" b="1" dirty="0" smtClean="0"/>
              <a:t>&lt;input</a:t>
            </a:r>
            <a:r>
              <a:rPr lang="en-IN" dirty="0" smtClean="0"/>
              <a:t> type="text" name="</a:t>
            </a:r>
            <a:r>
              <a:rPr lang="en-IN" dirty="0" err="1" smtClean="0"/>
              <a:t>uname</a:t>
            </a:r>
            <a:r>
              <a:rPr lang="en-IN" dirty="0" smtClean="0"/>
              <a:t>"</a:t>
            </a:r>
            <a:r>
              <a:rPr lang="en-IN" b="1" dirty="0" smtClean="0"/>
              <a:t>&gt;</a:t>
            </a:r>
            <a:r>
              <a:rPr lang="en-IN" dirty="0" smtClean="0"/>
              <a:t>  </a:t>
            </a:r>
          </a:p>
          <a:p>
            <a:pPr>
              <a:buNone/>
            </a:pPr>
            <a:r>
              <a:rPr lang="en-IN" b="1" dirty="0" smtClean="0"/>
              <a:t>&lt;input</a:t>
            </a:r>
            <a:r>
              <a:rPr lang="en-IN" dirty="0" smtClean="0"/>
              <a:t> type="submit" value="go"</a:t>
            </a:r>
            <a:r>
              <a:rPr lang="en-IN" b="1" dirty="0" smtClean="0"/>
              <a:t>&gt;&lt;</a:t>
            </a:r>
            <a:r>
              <a:rPr lang="en-IN" b="1" dirty="0" err="1" smtClean="0"/>
              <a:t>br</a:t>
            </a:r>
            <a:r>
              <a:rPr lang="en-IN" b="1" dirty="0" smtClean="0"/>
              <a:t>/&gt;</a:t>
            </a:r>
            <a:r>
              <a:rPr lang="en-IN" dirty="0" smtClean="0"/>
              <a:t>  </a:t>
            </a:r>
          </a:p>
          <a:p>
            <a:pPr>
              <a:buNone/>
            </a:pPr>
            <a:r>
              <a:rPr lang="en-IN" b="1" dirty="0" smtClean="0"/>
              <a:t>&lt;/form&gt;</a:t>
            </a:r>
            <a:r>
              <a:rPr lang="en-IN" dirty="0" smtClean="0"/>
              <a:t>  </a:t>
            </a:r>
          </a:p>
          <a:p>
            <a:pPr>
              <a:buNone/>
            </a:pPr>
            <a:r>
              <a:rPr lang="en-IN" b="1" dirty="0" smtClean="0"/>
              <a:t>&lt;/body&gt;</a:t>
            </a:r>
            <a:r>
              <a:rPr lang="en-IN" dirty="0" smtClean="0"/>
              <a:t>  </a:t>
            </a:r>
          </a:p>
          <a:p>
            <a:pPr>
              <a:buNone/>
            </a:pPr>
            <a:r>
              <a:rPr lang="en-IN" b="1" dirty="0" smtClean="0"/>
              <a:t>&lt;/html&gt;</a:t>
            </a:r>
            <a:r>
              <a:rPr lang="en-IN" dirty="0" smtClean="0"/>
              <a:t>  </a:t>
            </a:r>
          </a:p>
          <a:p>
            <a:endParaRPr lang="en-IN" dirty="0"/>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a:bodyPr>
          <a:lstStyle/>
          <a:p>
            <a:pPr marL="514350" indent="-514350">
              <a:buNone/>
            </a:pPr>
            <a:r>
              <a:rPr lang="en-IN" i="1" dirty="0" smtClean="0"/>
              <a:t>File: welcome.jsp</a:t>
            </a:r>
          </a:p>
          <a:p>
            <a:pPr marL="514350" indent="-514350">
              <a:buNone/>
            </a:pPr>
            <a:r>
              <a:rPr lang="en-IN" dirty="0" smtClean="0"/>
              <a:t>&lt;html&gt;  </a:t>
            </a:r>
          </a:p>
          <a:p>
            <a:pPr marL="514350" indent="-514350">
              <a:buNone/>
            </a:pPr>
            <a:r>
              <a:rPr lang="en-IN" dirty="0" smtClean="0"/>
              <a:t>&lt;body&gt;  </a:t>
            </a:r>
          </a:p>
          <a:p>
            <a:pPr marL="514350" indent="-514350">
              <a:buNone/>
            </a:pPr>
            <a:r>
              <a:rPr lang="en-IN" dirty="0" smtClean="0"/>
              <a:t>&lt;%  </a:t>
            </a:r>
          </a:p>
          <a:p>
            <a:pPr marL="514350" indent="-514350">
              <a:buNone/>
            </a:pPr>
            <a:r>
              <a:rPr lang="en-IN" dirty="0" smtClean="0"/>
              <a:t>String name=</a:t>
            </a:r>
            <a:r>
              <a:rPr lang="en-IN" dirty="0" err="1" smtClean="0"/>
              <a:t>request.getParameter</a:t>
            </a:r>
            <a:r>
              <a:rPr lang="en-IN" dirty="0" smtClean="0"/>
              <a:t>("</a:t>
            </a:r>
            <a:r>
              <a:rPr lang="en-IN" dirty="0" err="1" smtClean="0"/>
              <a:t>uname</a:t>
            </a:r>
            <a:r>
              <a:rPr lang="en-IN" dirty="0" smtClean="0"/>
              <a:t>");  </a:t>
            </a:r>
          </a:p>
          <a:p>
            <a:pPr marL="514350" indent="-514350">
              <a:buNone/>
            </a:pPr>
            <a:r>
              <a:rPr lang="en-IN" dirty="0" err="1" smtClean="0"/>
              <a:t>out.print</a:t>
            </a:r>
            <a:r>
              <a:rPr lang="en-IN" dirty="0" smtClean="0"/>
              <a:t>("welcome "+name);  </a:t>
            </a:r>
          </a:p>
          <a:p>
            <a:pPr marL="514350" indent="-514350">
              <a:buNone/>
            </a:pPr>
            <a:r>
              <a:rPr lang="en-IN" dirty="0" smtClean="0"/>
              <a:t>%&gt;  </a:t>
            </a:r>
          </a:p>
          <a:p>
            <a:pPr marL="514350" indent="-514350">
              <a:buNone/>
            </a:pPr>
            <a:r>
              <a:rPr lang="en-IN" dirty="0" smtClean="0"/>
              <a:t>&lt;/form&gt;  </a:t>
            </a:r>
          </a:p>
          <a:p>
            <a:pPr marL="514350" indent="-514350">
              <a:buNone/>
            </a:pPr>
            <a:r>
              <a:rPr lang="en-IN" dirty="0" smtClean="0"/>
              <a:t>&lt;/body&gt;  </a:t>
            </a:r>
          </a:p>
          <a:p>
            <a:pPr marL="514350" indent="-514350">
              <a:buNone/>
            </a:pPr>
            <a:r>
              <a:rPr lang="en-IN" dirty="0" smtClean="0"/>
              <a:t>&lt;/html&gt;  </a:t>
            </a:r>
          </a:p>
          <a:p>
            <a:endParaRPr lang="en-IN" dirty="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JSP expression tag</a:t>
            </a:r>
            <a:br>
              <a:rPr lang="en-IN" dirty="0" smtClean="0"/>
            </a:br>
            <a:endParaRPr lang="en-IN" dirty="0"/>
          </a:p>
        </p:txBody>
      </p:sp>
      <p:sp>
        <p:nvSpPr>
          <p:cNvPr id="3" name="Content Placeholder 2"/>
          <p:cNvSpPr>
            <a:spLocks noGrp="1"/>
          </p:cNvSpPr>
          <p:nvPr>
            <p:ph idx="1"/>
          </p:nvPr>
        </p:nvSpPr>
        <p:spPr>
          <a:xfrm>
            <a:off x="228600" y="762000"/>
            <a:ext cx="8458200" cy="5791200"/>
          </a:xfrm>
        </p:spPr>
        <p:txBody>
          <a:bodyPr>
            <a:normAutofit fontScale="85000" lnSpcReduction="20000"/>
          </a:bodyPr>
          <a:lstStyle/>
          <a:p>
            <a:pPr>
              <a:buNone/>
            </a:pPr>
            <a:r>
              <a:rPr lang="en-IN" dirty="0" smtClean="0"/>
              <a:t>The code placed within </a:t>
            </a:r>
            <a:r>
              <a:rPr lang="en-IN" b="1" dirty="0" smtClean="0"/>
              <a:t>JSP expression tag</a:t>
            </a:r>
            <a:r>
              <a:rPr lang="en-IN" dirty="0" smtClean="0"/>
              <a:t> is </a:t>
            </a:r>
            <a:r>
              <a:rPr lang="en-IN" i="1" dirty="0" smtClean="0"/>
              <a:t>written to the output stream of the response</a:t>
            </a:r>
            <a:r>
              <a:rPr lang="en-IN" dirty="0" smtClean="0"/>
              <a:t>. So you need not write </a:t>
            </a:r>
            <a:r>
              <a:rPr lang="en-IN" dirty="0" err="1" smtClean="0"/>
              <a:t>out.print</a:t>
            </a:r>
            <a:r>
              <a:rPr lang="en-IN" dirty="0" smtClean="0"/>
              <a:t>() to write data. It is mainly used to print the values of variable or method.</a:t>
            </a:r>
          </a:p>
          <a:p>
            <a:pPr>
              <a:buNone/>
            </a:pPr>
            <a:r>
              <a:rPr lang="en-IN" b="1" dirty="0" smtClean="0"/>
              <a:t>Syntax of JSP expression tag</a:t>
            </a:r>
          </a:p>
          <a:p>
            <a:pPr>
              <a:buNone/>
            </a:pPr>
            <a:r>
              <a:rPr lang="en-IN" b="1" dirty="0" smtClean="0">
                <a:solidFill>
                  <a:srgbClr val="FF0000"/>
                </a:solidFill>
              </a:rPr>
              <a:t>&lt;</a:t>
            </a:r>
            <a:r>
              <a:rPr lang="en-IN" dirty="0" smtClean="0">
                <a:solidFill>
                  <a:srgbClr val="FF0000"/>
                </a:solidFill>
              </a:rPr>
              <a:t>%=  statement %</a:t>
            </a:r>
            <a:r>
              <a:rPr lang="en-IN" b="1" dirty="0" smtClean="0">
                <a:solidFill>
                  <a:srgbClr val="FF0000"/>
                </a:solidFill>
              </a:rPr>
              <a:t>&gt;</a:t>
            </a:r>
            <a:r>
              <a:rPr lang="en-IN" dirty="0" smtClean="0"/>
              <a:t>  </a:t>
            </a:r>
          </a:p>
          <a:p>
            <a:pPr algn="ctr">
              <a:buNone/>
            </a:pPr>
            <a:r>
              <a:rPr lang="en-IN" dirty="0" smtClean="0">
                <a:solidFill>
                  <a:srgbClr val="FF0000"/>
                </a:solidFill>
              </a:rPr>
              <a:t>Example of JSP expression tag</a:t>
            </a:r>
          </a:p>
          <a:p>
            <a:pPr>
              <a:buNone/>
            </a:pPr>
            <a:r>
              <a:rPr lang="en-IN" dirty="0" smtClean="0"/>
              <a:t>In this example of </a:t>
            </a:r>
            <a:r>
              <a:rPr lang="en-IN" dirty="0" err="1" smtClean="0"/>
              <a:t>jsp</a:t>
            </a:r>
            <a:r>
              <a:rPr lang="en-IN" dirty="0" smtClean="0"/>
              <a:t> expression tag, we are simply displaying a welcome message.</a:t>
            </a:r>
          </a:p>
          <a:p>
            <a:pPr>
              <a:buNone/>
            </a:pPr>
            <a:r>
              <a:rPr lang="en-IN" b="1" dirty="0" smtClean="0"/>
              <a:t>&lt;html&gt;</a:t>
            </a:r>
            <a:r>
              <a:rPr lang="en-IN" dirty="0" smtClean="0"/>
              <a:t>  </a:t>
            </a:r>
          </a:p>
          <a:p>
            <a:pPr>
              <a:buNone/>
            </a:pPr>
            <a:r>
              <a:rPr lang="en-IN" b="1" dirty="0" smtClean="0"/>
              <a:t>&lt;body&gt;</a:t>
            </a:r>
            <a:r>
              <a:rPr lang="en-IN" dirty="0" smtClean="0"/>
              <a:t>  </a:t>
            </a:r>
          </a:p>
          <a:p>
            <a:pPr>
              <a:buNone/>
            </a:pPr>
            <a:r>
              <a:rPr lang="en-IN" b="1" dirty="0" smtClean="0">
                <a:solidFill>
                  <a:srgbClr val="FF0000"/>
                </a:solidFill>
              </a:rPr>
              <a:t>&lt;</a:t>
            </a:r>
            <a:r>
              <a:rPr lang="en-IN" dirty="0" smtClean="0">
                <a:solidFill>
                  <a:srgbClr val="FF0000"/>
                </a:solidFill>
              </a:rPr>
              <a:t>%= "welcome to </a:t>
            </a:r>
            <a:r>
              <a:rPr lang="en-IN" dirty="0" err="1" smtClean="0">
                <a:solidFill>
                  <a:srgbClr val="FF0000"/>
                </a:solidFill>
              </a:rPr>
              <a:t>jsp</a:t>
            </a:r>
            <a:r>
              <a:rPr lang="en-IN" dirty="0" smtClean="0">
                <a:solidFill>
                  <a:srgbClr val="FF0000"/>
                </a:solidFill>
              </a:rPr>
              <a:t>" %</a:t>
            </a:r>
            <a:r>
              <a:rPr lang="en-IN" b="1" dirty="0" smtClean="0">
                <a:solidFill>
                  <a:srgbClr val="FF0000"/>
                </a:solidFill>
              </a:rPr>
              <a:t>&gt;</a:t>
            </a:r>
            <a:r>
              <a:rPr lang="en-IN" dirty="0" smtClean="0">
                <a:solidFill>
                  <a:srgbClr val="FF0000"/>
                </a:solidFill>
              </a:rPr>
              <a:t> </a:t>
            </a:r>
            <a:r>
              <a:rPr lang="en-IN" dirty="0" smtClean="0"/>
              <a:t> </a:t>
            </a:r>
          </a:p>
          <a:p>
            <a:pPr>
              <a:buNone/>
            </a:pPr>
            <a:r>
              <a:rPr lang="en-IN" b="1" dirty="0" smtClean="0"/>
              <a:t>&lt;/body&gt;</a:t>
            </a:r>
            <a:r>
              <a:rPr lang="en-IN" dirty="0" smtClean="0"/>
              <a:t>  </a:t>
            </a:r>
          </a:p>
          <a:p>
            <a:pPr>
              <a:buNone/>
            </a:pPr>
            <a:r>
              <a:rPr lang="en-IN" b="1" dirty="0" smtClean="0"/>
              <a:t>&lt;/html&gt;</a:t>
            </a:r>
            <a:r>
              <a:rPr lang="en-IN" dirty="0" smtClean="0"/>
              <a:t>  </a:t>
            </a:r>
          </a:p>
          <a:p>
            <a:endParaRPr lang="en-IN" dirty="0"/>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fontScale="90000"/>
          </a:bodyPr>
          <a:lstStyle/>
          <a:p>
            <a:r>
              <a:rPr lang="en-IN" sz="3600" dirty="0" smtClean="0"/>
              <a:t>Example of JSP expression tag that prints current time</a:t>
            </a:r>
            <a:r>
              <a:rPr lang="en-IN" dirty="0" smtClean="0"/>
              <a:t/>
            </a:r>
            <a:br>
              <a:rPr lang="en-IN" dirty="0" smtClean="0"/>
            </a:br>
            <a:endParaRPr lang="en-IN" dirty="0"/>
          </a:p>
        </p:txBody>
      </p:sp>
      <p:sp>
        <p:nvSpPr>
          <p:cNvPr id="3" name="Content Placeholder 2"/>
          <p:cNvSpPr>
            <a:spLocks noGrp="1"/>
          </p:cNvSpPr>
          <p:nvPr>
            <p:ph idx="1"/>
          </p:nvPr>
        </p:nvSpPr>
        <p:spPr>
          <a:xfrm>
            <a:off x="0" y="914400"/>
            <a:ext cx="8991600" cy="5638800"/>
          </a:xfrm>
        </p:spPr>
        <p:txBody>
          <a:bodyPr>
            <a:normAutofit fontScale="92500" lnSpcReduction="10000"/>
          </a:bodyPr>
          <a:lstStyle/>
          <a:p>
            <a:pPr>
              <a:buNone/>
            </a:pPr>
            <a:r>
              <a:rPr lang="en-IN" dirty="0" smtClean="0"/>
              <a:t>To display the current time, we have used the </a:t>
            </a:r>
            <a:r>
              <a:rPr lang="en-IN" dirty="0" err="1" smtClean="0"/>
              <a:t>getTime</a:t>
            </a:r>
            <a:r>
              <a:rPr lang="en-IN" dirty="0" smtClean="0"/>
              <a:t>() method of Calendar class. The </a:t>
            </a:r>
            <a:r>
              <a:rPr lang="en-IN" dirty="0" err="1" smtClean="0"/>
              <a:t>getTime</a:t>
            </a:r>
            <a:r>
              <a:rPr lang="en-IN" dirty="0" smtClean="0"/>
              <a:t>() is an instance method of Calendar class, so we have called it after getting the instance of Calendar class by the </a:t>
            </a:r>
            <a:r>
              <a:rPr lang="en-IN" dirty="0" err="1" smtClean="0"/>
              <a:t>getInstance</a:t>
            </a:r>
            <a:r>
              <a:rPr lang="en-IN" dirty="0" smtClean="0"/>
              <a:t>() method.</a:t>
            </a:r>
          </a:p>
          <a:p>
            <a:pPr>
              <a:buNone/>
            </a:pPr>
            <a:r>
              <a:rPr lang="en-IN" i="1" dirty="0" smtClean="0">
                <a:solidFill>
                  <a:srgbClr val="FF0000"/>
                </a:solidFill>
              </a:rPr>
              <a:t>index.jsp</a:t>
            </a:r>
          </a:p>
          <a:p>
            <a:pPr>
              <a:buNone/>
            </a:pPr>
            <a:r>
              <a:rPr lang="en-IN" b="1" dirty="0" smtClean="0"/>
              <a:t>&lt;html&gt;</a:t>
            </a:r>
            <a:r>
              <a:rPr lang="en-IN" dirty="0" smtClean="0"/>
              <a:t>  </a:t>
            </a:r>
          </a:p>
          <a:p>
            <a:pPr>
              <a:buNone/>
            </a:pPr>
            <a:r>
              <a:rPr lang="en-IN" b="1" dirty="0" smtClean="0"/>
              <a:t>&lt;body&gt;</a:t>
            </a:r>
            <a:r>
              <a:rPr lang="en-IN" dirty="0" smtClean="0"/>
              <a:t>  </a:t>
            </a:r>
          </a:p>
          <a:p>
            <a:pPr>
              <a:buNone/>
            </a:pPr>
            <a:r>
              <a:rPr lang="en-IN" sz="2600" dirty="0" smtClean="0"/>
              <a:t>Current Time: </a:t>
            </a:r>
            <a:r>
              <a:rPr lang="en-IN" sz="2600" b="1" dirty="0" smtClean="0"/>
              <a:t>&lt;</a:t>
            </a:r>
            <a:r>
              <a:rPr lang="en-IN" sz="2600" dirty="0" smtClean="0"/>
              <a:t>%= </a:t>
            </a:r>
            <a:r>
              <a:rPr lang="en-IN" sz="2600" dirty="0" err="1" smtClean="0"/>
              <a:t>java.util.Calendar.getInstance</a:t>
            </a:r>
            <a:r>
              <a:rPr lang="en-IN" sz="2600" dirty="0" smtClean="0"/>
              <a:t>().</a:t>
            </a:r>
            <a:r>
              <a:rPr lang="en-IN" sz="2600" dirty="0" err="1" smtClean="0"/>
              <a:t>getTime</a:t>
            </a:r>
            <a:r>
              <a:rPr lang="en-IN" sz="2600" dirty="0" smtClean="0"/>
              <a:t>() %</a:t>
            </a:r>
            <a:r>
              <a:rPr lang="en-IN" sz="2600" b="1" dirty="0" smtClean="0"/>
              <a:t>&gt;</a:t>
            </a:r>
            <a:r>
              <a:rPr lang="en-IN" dirty="0" smtClean="0"/>
              <a:t>  </a:t>
            </a:r>
          </a:p>
          <a:p>
            <a:pPr>
              <a:buNone/>
            </a:pPr>
            <a:r>
              <a:rPr lang="en-IN" b="1" dirty="0" smtClean="0"/>
              <a:t>&lt;/body&gt;</a:t>
            </a:r>
            <a:r>
              <a:rPr lang="en-IN" dirty="0" smtClean="0"/>
              <a:t>  </a:t>
            </a:r>
          </a:p>
          <a:p>
            <a:pPr>
              <a:buNone/>
            </a:pPr>
            <a:r>
              <a:rPr lang="en-IN" b="1" dirty="0" smtClean="0"/>
              <a:t>&lt;/html&gt;</a:t>
            </a:r>
            <a:r>
              <a:rPr lang="en-IN" dirty="0" smtClean="0"/>
              <a:t>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Where it is used?</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used to create interactive websites. It is mainly used for:</a:t>
            </a:r>
          </a:p>
          <a:p>
            <a:r>
              <a:rPr lang="en-US" dirty="0" smtClean="0"/>
              <a:t>Client-side validation</a:t>
            </a:r>
          </a:p>
          <a:p>
            <a:r>
              <a:rPr lang="en-US" dirty="0" smtClean="0"/>
              <a:t>Dynamic drop-down menus</a:t>
            </a:r>
          </a:p>
          <a:p>
            <a:r>
              <a:rPr lang="en-US" dirty="0" smtClean="0"/>
              <a:t>Displaying date and time</a:t>
            </a:r>
          </a:p>
          <a:p>
            <a:r>
              <a:rPr lang="en-US" dirty="0" smtClean="0"/>
              <a:t>Build small but complete client side programs .</a:t>
            </a:r>
          </a:p>
          <a:p>
            <a:r>
              <a:rPr lang="en-US" dirty="0" smtClean="0"/>
              <a:t>Displaying popup windows and dialog boxes (like alert dialog box, confirm dialog box and prompt dialog box)</a:t>
            </a:r>
          </a:p>
          <a:p>
            <a:r>
              <a:rPr lang="en-US" dirty="0" smtClean="0"/>
              <a:t>Displaying clocks etc.</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tr-TR" sz="4000"/>
              <a:t>Conditional Statements Examples - 3</a:t>
            </a:r>
          </a:p>
        </p:txBody>
      </p:sp>
      <p:sp>
        <p:nvSpPr>
          <p:cNvPr id="34819" name="Rectangle 3"/>
          <p:cNvSpPr>
            <a:spLocks noGrp="1" noRot="1" noChangeArrowheads="1"/>
          </p:cNvSpPr>
          <p:nvPr>
            <p:ph type="body" idx="1"/>
          </p:nvPr>
        </p:nvSpPr>
        <p:spPr/>
        <p:txBody>
          <a:bodyPr/>
          <a:lstStyle/>
          <a:p>
            <a:pPr>
              <a:lnSpc>
                <a:spcPct val="90000"/>
              </a:lnSpc>
              <a:buFont typeface="Arial" pitchFamily="34" charset="0"/>
              <a:buNone/>
            </a:pPr>
            <a:r>
              <a:rPr lang="tr-TR" sz="2400"/>
              <a:t>&lt;script&gt;</a:t>
            </a:r>
          </a:p>
          <a:p>
            <a:pPr>
              <a:lnSpc>
                <a:spcPct val="90000"/>
              </a:lnSpc>
              <a:buFont typeface="Arial" pitchFamily="34" charset="0"/>
              <a:buNone/>
            </a:pPr>
            <a:r>
              <a:rPr lang="tr-TR" sz="2400"/>
              <a:t>p=prompt("Ankara'nın plaka numarası nedir?", " ")</a:t>
            </a:r>
          </a:p>
          <a:p>
            <a:pPr>
              <a:lnSpc>
                <a:spcPct val="90000"/>
              </a:lnSpc>
              <a:buFont typeface="Arial" pitchFamily="34" charset="0"/>
              <a:buNone/>
            </a:pPr>
            <a:r>
              <a:rPr lang="tr-TR" sz="2400"/>
              <a:t>if(p=="06")</a:t>
            </a:r>
          </a:p>
          <a:p>
            <a:pPr>
              <a:lnSpc>
                <a:spcPct val="90000"/>
              </a:lnSpc>
              <a:buFont typeface="Arial" pitchFamily="34" charset="0"/>
              <a:buNone/>
            </a:pPr>
            <a:r>
              <a:rPr lang="tr-TR" sz="2400"/>
              <a:t>{</a:t>
            </a:r>
          </a:p>
          <a:p>
            <a:pPr>
              <a:lnSpc>
                <a:spcPct val="90000"/>
              </a:lnSpc>
              <a:buFont typeface="Arial" pitchFamily="34" charset="0"/>
              <a:buNone/>
            </a:pPr>
            <a:r>
              <a:rPr lang="tr-TR" sz="2400"/>
              <a:t>alert("Doğru")</a:t>
            </a:r>
          </a:p>
          <a:p>
            <a:pPr>
              <a:lnSpc>
                <a:spcPct val="90000"/>
              </a:lnSpc>
              <a:buFont typeface="Arial" pitchFamily="34" charset="0"/>
              <a:buNone/>
            </a:pPr>
            <a:r>
              <a:rPr lang="tr-TR" sz="2400"/>
              <a:t>}</a:t>
            </a:r>
          </a:p>
          <a:p>
            <a:pPr>
              <a:lnSpc>
                <a:spcPct val="90000"/>
              </a:lnSpc>
              <a:buFont typeface="Arial" pitchFamily="34" charset="0"/>
              <a:buNone/>
            </a:pPr>
            <a:r>
              <a:rPr lang="tr-TR" sz="2400"/>
              <a:t>else</a:t>
            </a:r>
          </a:p>
          <a:p>
            <a:pPr>
              <a:lnSpc>
                <a:spcPct val="90000"/>
              </a:lnSpc>
              <a:buFont typeface="Arial" pitchFamily="34" charset="0"/>
              <a:buNone/>
            </a:pPr>
            <a:r>
              <a:rPr lang="tr-TR" sz="2400"/>
              <a:t>{</a:t>
            </a:r>
          </a:p>
          <a:p>
            <a:pPr>
              <a:lnSpc>
                <a:spcPct val="90000"/>
              </a:lnSpc>
              <a:buFont typeface="Arial" pitchFamily="34" charset="0"/>
              <a:buNone/>
            </a:pPr>
            <a:r>
              <a:rPr lang="tr-TR" sz="2400"/>
              <a:t>alert("Yanlış")</a:t>
            </a:r>
          </a:p>
          <a:p>
            <a:pPr>
              <a:lnSpc>
                <a:spcPct val="90000"/>
              </a:lnSpc>
              <a:buFont typeface="Arial" pitchFamily="34" charset="0"/>
              <a:buNone/>
            </a:pPr>
            <a:r>
              <a:rPr lang="tr-TR" sz="2400"/>
              <a:t>}</a:t>
            </a:r>
          </a:p>
          <a:p>
            <a:pPr>
              <a:lnSpc>
                <a:spcPct val="90000"/>
              </a:lnSpc>
              <a:buFont typeface="Arial" pitchFamily="34" charset="0"/>
              <a:buNone/>
            </a:pPr>
            <a:r>
              <a:rPr lang="tr-TR" sz="2400"/>
              <a:t>&lt;/script&gt;</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JSP Declaration Tag</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The </a:t>
            </a:r>
            <a:r>
              <a:rPr lang="en-IN" b="1" dirty="0" smtClean="0"/>
              <a:t>JSP declaration tag</a:t>
            </a:r>
            <a:r>
              <a:rPr lang="en-IN" dirty="0" smtClean="0"/>
              <a:t> is used </a:t>
            </a:r>
            <a:r>
              <a:rPr lang="en-IN" i="1" dirty="0" smtClean="0"/>
              <a:t>to declare fields and methods</a:t>
            </a:r>
            <a:r>
              <a:rPr lang="en-IN" dirty="0" smtClean="0"/>
              <a:t>.</a:t>
            </a:r>
          </a:p>
          <a:p>
            <a:pPr>
              <a:buNone/>
            </a:pPr>
            <a:r>
              <a:rPr lang="en-IN" dirty="0" smtClean="0"/>
              <a:t>The code written inside the </a:t>
            </a:r>
            <a:r>
              <a:rPr lang="en-IN" dirty="0" err="1" smtClean="0"/>
              <a:t>jsp</a:t>
            </a:r>
            <a:r>
              <a:rPr lang="en-IN" dirty="0" smtClean="0"/>
              <a:t> declaration tag is placed outside the service() method of auto generated </a:t>
            </a:r>
            <a:r>
              <a:rPr lang="en-IN" dirty="0" err="1" smtClean="0"/>
              <a:t>servlet</a:t>
            </a:r>
            <a:r>
              <a:rPr lang="en-IN" dirty="0" smtClean="0"/>
              <a:t>.</a:t>
            </a:r>
          </a:p>
          <a:p>
            <a:pPr>
              <a:buNone/>
            </a:pPr>
            <a:r>
              <a:rPr lang="en-IN" dirty="0" smtClean="0"/>
              <a:t>So it doesn't get memory at each request.</a:t>
            </a:r>
          </a:p>
          <a:p>
            <a:pPr>
              <a:buNone/>
            </a:pPr>
            <a:r>
              <a:rPr lang="en-IN" b="1" dirty="0" smtClean="0"/>
              <a:t>Syntax of JSP declaration tag</a:t>
            </a:r>
          </a:p>
          <a:p>
            <a:pPr>
              <a:buNone/>
            </a:pPr>
            <a:r>
              <a:rPr lang="en-IN" dirty="0" smtClean="0"/>
              <a:t>The syntax of the declaration tag is as follows:</a:t>
            </a:r>
          </a:p>
          <a:p>
            <a:pPr>
              <a:buNone/>
            </a:pPr>
            <a:r>
              <a:rPr lang="en-IN" b="1" dirty="0" smtClean="0">
                <a:solidFill>
                  <a:srgbClr val="FF0000"/>
                </a:solidFill>
              </a:rPr>
              <a:t>&lt;</a:t>
            </a:r>
            <a:r>
              <a:rPr lang="en-IN" dirty="0" smtClean="0">
                <a:solidFill>
                  <a:srgbClr val="FF0000"/>
                </a:solidFill>
              </a:rPr>
              <a:t>%!  field or method declaration %</a:t>
            </a:r>
            <a:r>
              <a:rPr lang="en-IN" b="1" dirty="0" smtClean="0">
                <a:solidFill>
                  <a:srgbClr val="FF0000"/>
                </a:solidFill>
              </a:rPr>
              <a:t>&gt;</a:t>
            </a:r>
            <a:r>
              <a:rPr lang="en-IN" dirty="0" smtClean="0">
                <a:solidFill>
                  <a:srgbClr val="FF0000"/>
                </a:solidFill>
              </a:rPr>
              <a:t> </a:t>
            </a:r>
            <a:r>
              <a:rPr lang="en-IN" dirty="0" smtClean="0"/>
              <a:t> </a:t>
            </a:r>
          </a:p>
          <a:p>
            <a:endParaRPr lang="en-IN" dirty="0"/>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JSP </a:t>
            </a:r>
            <a:r>
              <a:rPr lang="en-IN" dirty="0" err="1" smtClean="0"/>
              <a:t>Scriptlet</a:t>
            </a:r>
            <a:r>
              <a:rPr lang="en-IN" dirty="0" smtClean="0"/>
              <a:t> tag and Declaration tag</a:t>
            </a:r>
            <a:br>
              <a:rPr lang="en-IN" dirty="0" smtClean="0"/>
            </a:br>
            <a:endParaRPr lang="en-IN" dirty="0"/>
          </a:p>
        </p:txBody>
      </p:sp>
      <p:graphicFrame>
        <p:nvGraphicFramePr>
          <p:cNvPr id="4" name="Content Placeholder 3"/>
          <p:cNvGraphicFramePr>
            <a:graphicFrameLocks noGrp="1"/>
          </p:cNvGraphicFramePr>
          <p:nvPr>
            <p:ph idx="1"/>
          </p:nvPr>
        </p:nvGraphicFramePr>
        <p:xfrm>
          <a:off x="304800" y="1600200"/>
          <a:ext cx="8534400" cy="3657600"/>
        </p:xfrm>
        <a:graphic>
          <a:graphicData uri="http://schemas.openxmlformats.org/drawingml/2006/table">
            <a:tbl>
              <a:tblPr firstRow="1" bandRow="1">
                <a:tableStyleId>{5C22544A-7EE6-4342-B048-85BDC9FD1C3A}</a:tableStyleId>
              </a:tblPr>
              <a:tblGrid>
                <a:gridCol w="4267200"/>
                <a:gridCol w="4267200"/>
              </a:tblGrid>
              <a:tr h="1027416">
                <a:tc>
                  <a:txBody>
                    <a:bodyPr/>
                    <a:lstStyle/>
                    <a:p>
                      <a:pPr algn="l" fontAlgn="t"/>
                      <a:r>
                        <a:rPr lang="en-IN">
                          <a:solidFill>
                            <a:srgbClr val="000000"/>
                          </a:solidFill>
                          <a:latin typeface="times new roman"/>
                        </a:rPr>
                        <a:t>Jsp Scriptlet Tag</a:t>
                      </a:r>
                    </a:p>
                  </a:txBody>
                  <a:tcPr marL="114300" marR="114300" marT="114300" marB="114300"/>
                </a:tc>
                <a:tc>
                  <a:txBody>
                    <a:bodyPr/>
                    <a:lstStyle/>
                    <a:p>
                      <a:pPr algn="l" fontAlgn="t"/>
                      <a:r>
                        <a:rPr lang="en-IN">
                          <a:solidFill>
                            <a:srgbClr val="000000"/>
                          </a:solidFill>
                          <a:latin typeface="times new roman"/>
                        </a:rPr>
                        <a:t>Jsp Declaration Tag</a:t>
                      </a:r>
                    </a:p>
                  </a:txBody>
                  <a:tcPr marL="114300" marR="114300" marT="114300" marB="114300"/>
                </a:tc>
              </a:tr>
              <a:tr h="1315092">
                <a:tc>
                  <a:txBody>
                    <a:bodyPr/>
                    <a:lstStyle/>
                    <a:p>
                      <a:pPr algn="just" fontAlgn="t"/>
                      <a:r>
                        <a:rPr lang="en-IN" b="0" i="0">
                          <a:solidFill>
                            <a:srgbClr val="000000"/>
                          </a:solidFill>
                          <a:latin typeface="verdana"/>
                        </a:rPr>
                        <a:t>The jsp scriptlet tag can only declare variables not methods.</a:t>
                      </a:r>
                    </a:p>
                  </a:txBody>
                  <a:tcPr marL="76200" marR="76200" marT="76200" marB="76200"/>
                </a:tc>
                <a:tc>
                  <a:txBody>
                    <a:bodyPr/>
                    <a:lstStyle/>
                    <a:p>
                      <a:pPr algn="just" fontAlgn="t"/>
                      <a:r>
                        <a:rPr lang="en-IN" b="0" i="0">
                          <a:solidFill>
                            <a:srgbClr val="000000"/>
                          </a:solidFill>
                          <a:latin typeface="verdana"/>
                        </a:rPr>
                        <a:t>The jsp declaration tag can declare variables as well as methods.</a:t>
                      </a:r>
                    </a:p>
                  </a:txBody>
                  <a:tcPr marL="76200" marR="76200" marT="76200" marB="76200"/>
                </a:tc>
              </a:tr>
              <a:tr h="1315092">
                <a:tc>
                  <a:txBody>
                    <a:bodyPr/>
                    <a:lstStyle/>
                    <a:p>
                      <a:pPr algn="just" fontAlgn="t"/>
                      <a:r>
                        <a:rPr lang="en-IN" b="0" i="0">
                          <a:solidFill>
                            <a:srgbClr val="000000"/>
                          </a:solidFill>
                          <a:latin typeface="verdana"/>
                        </a:rPr>
                        <a:t>The declaration of scriptlet tag is placed inside the _jspService() method.</a:t>
                      </a:r>
                    </a:p>
                  </a:txBody>
                  <a:tcPr marL="76200" marR="76200" marT="76200" marB="76200"/>
                </a:tc>
                <a:tc>
                  <a:txBody>
                    <a:bodyPr/>
                    <a:lstStyle/>
                    <a:p>
                      <a:pPr algn="just" fontAlgn="t"/>
                      <a:r>
                        <a:rPr lang="en-IN" b="0" i="0" dirty="0">
                          <a:solidFill>
                            <a:srgbClr val="000000"/>
                          </a:solidFill>
                          <a:latin typeface="verdana"/>
                        </a:rPr>
                        <a:t>The declaration of </a:t>
                      </a:r>
                      <a:r>
                        <a:rPr lang="en-IN" b="0" i="0" dirty="0" err="1">
                          <a:solidFill>
                            <a:srgbClr val="000000"/>
                          </a:solidFill>
                          <a:latin typeface="verdana"/>
                        </a:rPr>
                        <a:t>jsp</a:t>
                      </a:r>
                      <a:r>
                        <a:rPr lang="en-IN" b="0" i="0" dirty="0">
                          <a:solidFill>
                            <a:srgbClr val="000000"/>
                          </a:solidFill>
                          <a:latin typeface="verdana"/>
                        </a:rPr>
                        <a:t> declaration tag is placed outside the _</a:t>
                      </a:r>
                      <a:r>
                        <a:rPr lang="en-IN" b="0" i="0" dirty="0" err="1">
                          <a:solidFill>
                            <a:srgbClr val="000000"/>
                          </a:solidFill>
                          <a:latin typeface="verdana"/>
                        </a:rPr>
                        <a:t>jspService</a:t>
                      </a:r>
                      <a:r>
                        <a:rPr lang="en-IN" b="0" i="0" dirty="0">
                          <a:solidFill>
                            <a:srgbClr val="000000"/>
                          </a:solidFill>
                          <a:latin typeface="verdana"/>
                        </a:rPr>
                        <a:t>() method.</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fontScale="90000"/>
          </a:bodyPr>
          <a:lstStyle/>
          <a:p>
            <a:r>
              <a:rPr lang="en-IN" sz="3600" dirty="0" smtClean="0"/>
              <a:t>Example of JSP declaration tag that declares field</a:t>
            </a:r>
            <a:r>
              <a:rPr lang="en-IN" dirty="0" smtClean="0"/>
              <a:t/>
            </a:r>
            <a:br>
              <a:rPr lang="en-IN" dirty="0" smtClean="0"/>
            </a:br>
            <a:endParaRPr lang="en-IN" dirty="0"/>
          </a:p>
        </p:txBody>
      </p:sp>
      <p:sp>
        <p:nvSpPr>
          <p:cNvPr id="3" name="Content Placeholder 2"/>
          <p:cNvSpPr>
            <a:spLocks noGrp="1"/>
          </p:cNvSpPr>
          <p:nvPr>
            <p:ph idx="1"/>
          </p:nvPr>
        </p:nvSpPr>
        <p:spPr>
          <a:xfrm>
            <a:off x="304800" y="533400"/>
            <a:ext cx="8382000" cy="6172200"/>
          </a:xfrm>
        </p:spPr>
        <p:txBody>
          <a:bodyPr>
            <a:normAutofit/>
          </a:bodyPr>
          <a:lstStyle/>
          <a:p>
            <a:pPr>
              <a:buNone/>
            </a:pPr>
            <a:r>
              <a:rPr lang="en-IN" dirty="0" smtClean="0"/>
              <a:t>In this example of JSP declaration tag, we are declaring the field and printing the value of the declared field using the </a:t>
            </a:r>
            <a:r>
              <a:rPr lang="en-IN" dirty="0" err="1" smtClean="0"/>
              <a:t>jsp</a:t>
            </a:r>
            <a:r>
              <a:rPr lang="en-IN" dirty="0" smtClean="0"/>
              <a:t> expression tag.</a:t>
            </a:r>
          </a:p>
          <a:p>
            <a:pPr>
              <a:buNone/>
            </a:pPr>
            <a:r>
              <a:rPr lang="en-IN" dirty="0" smtClean="0">
                <a:solidFill>
                  <a:srgbClr val="FF0000"/>
                </a:solidFill>
              </a:rPr>
              <a:t>index.jsp</a:t>
            </a:r>
          </a:p>
          <a:p>
            <a:pPr>
              <a:buNone/>
            </a:pPr>
            <a:r>
              <a:rPr lang="en-IN" b="1" dirty="0" smtClean="0"/>
              <a:t>&lt;html&gt;</a:t>
            </a:r>
            <a:r>
              <a:rPr lang="en-IN" dirty="0" smtClean="0"/>
              <a:t>  </a:t>
            </a:r>
          </a:p>
          <a:p>
            <a:pPr>
              <a:buNone/>
            </a:pPr>
            <a:r>
              <a:rPr lang="en-IN" b="1" dirty="0" smtClean="0"/>
              <a:t>&lt;body&gt;</a:t>
            </a:r>
            <a:r>
              <a:rPr lang="en-IN" dirty="0" smtClean="0"/>
              <a:t>  </a:t>
            </a:r>
          </a:p>
          <a:p>
            <a:pPr>
              <a:buNone/>
            </a:pPr>
            <a:r>
              <a:rPr lang="en-IN" b="1" dirty="0" smtClean="0"/>
              <a:t>&lt;</a:t>
            </a:r>
            <a:r>
              <a:rPr lang="en-IN" dirty="0" smtClean="0"/>
              <a:t>%! </a:t>
            </a:r>
            <a:r>
              <a:rPr lang="en-IN" dirty="0" err="1" smtClean="0"/>
              <a:t>int</a:t>
            </a:r>
            <a:r>
              <a:rPr lang="en-IN" dirty="0" smtClean="0"/>
              <a:t> data=50; %</a:t>
            </a:r>
            <a:r>
              <a:rPr lang="en-IN" b="1" dirty="0" smtClean="0"/>
              <a:t>&gt;</a:t>
            </a:r>
            <a:r>
              <a:rPr lang="en-IN" dirty="0" smtClean="0"/>
              <a:t>  </a:t>
            </a:r>
          </a:p>
          <a:p>
            <a:pPr>
              <a:buNone/>
            </a:pPr>
            <a:r>
              <a:rPr lang="en-IN" b="1" dirty="0" smtClean="0"/>
              <a:t>&lt;</a:t>
            </a:r>
            <a:r>
              <a:rPr lang="en-IN" dirty="0" smtClean="0"/>
              <a:t>%= "Value of the variable is:"+data %</a:t>
            </a:r>
            <a:r>
              <a:rPr lang="en-IN" b="1" dirty="0" smtClean="0"/>
              <a:t>&gt;</a:t>
            </a:r>
            <a:r>
              <a:rPr lang="en-IN" dirty="0" smtClean="0"/>
              <a:t>  </a:t>
            </a:r>
          </a:p>
          <a:p>
            <a:pPr>
              <a:buNone/>
            </a:pPr>
            <a:r>
              <a:rPr lang="en-IN" b="1" dirty="0" smtClean="0"/>
              <a:t>&lt;/body&gt;</a:t>
            </a:r>
            <a:r>
              <a:rPr lang="en-IN" dirty="0" smtClean="0"/>
              <a:t>  </a:t>
            </a:r>
          </a:p>
          <a:p>
            <a:pPr>
              <a:buNone/>
            </a:pPr>
            <a:r>
              <a:rPr lang="en-IN" b="1" dirty="0" smtClean="0"/>
              <a:t>&lt;/html&gt;</a:t>
            </a:r>
            <a:r>
              <a:rPr lang="en-IN" dirty="0" smtClean="0"/>
              <a:t>  </a:t>
            </a:r>
          </a:p>
          <a:p>
            <a:endParaRPr lang="en-IN" dirty="0"/>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body" idx="1"/>
          </p:nvPr>
        </p:nvSpPr>
        <p:spPr>
          <a:xfrm>
            <a:off x="304800" y="1143000"/>
            <a:ext cx="8610600" cy="5334000"/>
          </a:xfrm>
        </p:spPr>
        <p:txBody>
          <a:bodyPr/>
          <a:lstStyle/>
          <a:p>
            <a:pPr marL="609600" indent="-609600"/>
            <a:r>
              <a:rPr lang="en-US" sz="2800">
                <a:solidFill>
                  <a:srgbClr val="000000"/>
                </a:solidFill>
                <a:latin typeface="Verdana" pitchFamily="34" charset="0"/>
                <a:ea typeface="Arial Unicode MS" pitchFamily="34" charset="-128"/>
                <a:cs typeface="Arial Unicode MS" pitchFamily="34" charset="-128"/>
              </a:rPr>
              <a:t>JSP Fundamentals</a:t>
            </a:r>
          </a:p>
          <a:p>
            <a:pPr marL="609600" indent="-609600"/>
            <a:r>
              <a:rPr lang="en-US" sz="2800">
                <a:solidFill>
                  <a:srgbClr val="000000"/>
                </a:solidFill>
                <a:latin typeface="Verdana" pitchFamily="34" charset="0"/>
                <a:ea typeface="Arial Unicode MS" pitchFamily="34" charset="-128"/>
                <a:cs typeface="Arial Unicode MS" pitchFamily="34" charset="-128"/>
              </a:rPr>
              <a:t>JSP Scripting Elements</a:t>
            </a:r>
          </a:p>
          <a:p>
            <a:pPr marL="609600" indent="-609600"/>
            <a:r>
              <a:rPr lang="en-US" sz="2800">
                <a:solidFill>
                  <a:srgbClr val="000000"/>
                </a:solidFill>
                <a:latin typeface="Verdana" pitchFamily="34" charset="0"/>
                <a:ea typeface="Arial Unicode MS" pitchFamily="34" charset="-128"/>
                <a:cs typeface="Arial Unicode MS" pitchFamily="34" charset="-128"/>
              </a:rPr>
              <a:t>JSP Implicit Objects</a:t>
            </a:r>
          </a:p>
          <a:p>
            <a:pPr marL="609600" indent="-609600"/>
            <a:r>
              <a:rPr lang="en-US" sz="2800">
                <a:solidFill>
                  <a:srgbClr val="000000"/>
                </a:solidFill>
                <a:latin typeface="Verdana" pitchFamily="34" charset="0"/>
                <a:ea typeface="Arial Unicode MS" pitchFamily="34" charset="-128"/>
                <a:cs typeface="Arial Unicode MS" pitchFamily="34" charset="-128"/>
              </a:rPr>
              <a:t>JSP Directives</a:t>
            </a:r>
          </a:p>
          <a:p>
            <a:pPr marL="609600" indent="-609600"/>
            <a:r>
              <a:rPr lang="en-US" sz="2800">
                <a:solidFill>
                  <a:srgbClr val="000000"/>
                </a:solidFill>
                <a:latin typeface="Verdana" pitchFamily="34" charset="0"/>
                <a:ea typeface="Arial Unicode MS" pitchFamily="34" charset="-128"/>
                <a:cs typeface="Arial Unicode MS" pitchFamily="34" charset="-128"/>
              </a:rPr>
              <a:t>JSP Actions</a:t>
            </a:r>
          </a:p>
          <a:p>
            <a:pPr marL="609600" indent="-609600"/>
            <a:r>
              <a:rPr lang="en-US" sz="2800">
                <a:solidFill>
                  <a:srgbClr val="000000"/>
                </a:solidFill>
                <a:latin typeface="Verdana" pitchFamily="34" charset="0"/>
                <a:ea typeface="Arial Unicode MS" pitchFamily="34" charset="-128"/>
                <a:cs typeface="Arial Unicode MS" pitchFamily="34" charset="-128"/>
              </a:rPr>
              <a:t>JSP Example (Loan Calculator)</a:t>
            </a:r>
          </a:p>
          <a:p>
            <a:pPr marL="609600" indent="-609600"/>
            <a:r>
              <a:rPr lang="en-US" sz="2800">
                <a:solidFill>
                  <a:srgbClr val="000000"/>
                </a:solidFill>
                <a:latin typeface="Verdana" pitchFamily="34" charset="0"/>
                <a:ea typeface="Arial Unicode MS" pitchFamily="34" charset="-128"/>
                <a:cs typeface="Arial Unicode MS" pitchFamily="34" charset="-128"/>
              </a:rPr>
              <a:t>Servlets &amp; JSPs together</a:t>
            </a:r>
          </a:p>
          <a:p>
            <a:pPr marL="609600" indent="-609600"/>
            <a:r>
              <a:rPr lang="en-US" sz="2800">
                <a:solidFill>
                  <a:srgbClr val="000000"/>
                </a:solidFill>
                <a:latin typeface="Verdana" pitchFamily="34" charset="0"/>
                <a:ea typeface="Arial Unicode MS" pitchFamily="34" charset="-128"/>
                <a:cs typeface="Arial Unicode MS" pitchFamily="34" charset="-128"/>
              </a:rPr>
              <a:t>Tag Libraries</a:t>
            </a:r>
          </a:p>
          <a:p>
            <a:pPr marL="609600" indent="-609600"/>
            <a:r>
              <a:rPr lang="en-US" sz="2800">
                <a:solidFill>
                  <a:srgbClr val="000000"/>
                </a:solidFill>
                <a:latin typeface="Verdana" pitchFamily="34" charset="0"/>
                <a:ea typeface="Arial Unicode MS" pitchFamily="34" charset="-128"/>
                <a:cs typeface="Arial Unicode MS" pitchFamily="34" charset="-128"/>
              </a:rPr>
              <a:t>Deploying and Running a JSP Application</a:t>
            </a:r>
          </a:p>
          <a:p>
            <a:pPr marL="1100138" lvl="1" indent="-533400"/>
            <a:endParaRPr lang="en-US" sz="2400">
              <a:solidFill>
                <a:srgbClr val="000000"/>
              </a:solidFill>
              <a:latin typeface="Verdana" pitchFamily="34" charset="0"/>
              <a:ea typeface="Arial Unicode MS" pitchFamily="34" charset="-128"/>
              <a:cs typeface="Arial Unicode MS" pitchFamily="34" charset="-128"/>
            </a:endParaRPr>
          </a:p>
        </p:txBody>
      </p:sp>
      <p:sp>
        <p:nvSpPr>
          <p:cNvPr id="36659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Topics </a:t>
            </a:r>
          </a:p>
        </p:txBody>
      </p:sp>
    </p:spTree>
  </p:cSld>
  <p:clrMapOvr>
    <a:masterClrMapping/>
  </p:clrMapOvr>
  <p:transition/>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1026"/>
          <p:cNvSpPr>
            <a:spLocks noGrp="1" noChangeArrowheads="1"/>
          </p:cNvSpPr>
          <p:nvPr>
            <p:ph type="body" idx="1"/>
          </p:nvPr>
        </p:nvSpPr>
        <p:spPr>
          <a:xfrm>
            <a:off x="685800" y="1143000"/>
            <a:ext cx="8229600" cy="5410200"/>
          </a:xfrm>
        </p:spPr>
        <p:txBody>
          <a:bodyPr/>
          <a:lstStyle/>
          <a:p>
            <a:pPr marL="609600" indent="-609600"/>
            <a:r>
              <a:rPr lang="en-US" sz="2800">
                <a:solidFill>
                  <a:srgbClr val="000000"/>
                </a:solidFill>
                <a:ea typeface="Arial Unicode MS" pitchFamily="34" charset="-128"/>
                <a:cs typeface="Arial Unicode MS" pitchFamily="34" charset="-128"/>
              </a:rPr>
              <a:t>Java Server Pages are HTML pages embedded with snippets of Java code.</a:t>
            </a:r>
          </a:p>
          <a:p>
            <a:pPr marL="1100138" lvl="1" indent="-533400"/>
            <a:r>
              <a:rPr lang="en-US" sz="2400">
                <a:solidFill>
                  <a:srgbClr val="000000"/>
                </a:solidFill>
                <a:ea typeface="Arial Unicode MS" pitchFamily="34" charset="-128"/>
                <a:cs typeface="Arial Unicode MS" pitchFamily="34" charset="-128"/>
              </a:rPr>
              <a:t>It is an inverse of a Java Servlet</a:t>
            </a:r>
          </a:p>
          <a:p>
            <a:pPr marL="609600" indent="-609600"/>
            <a:r>
              <a:rPr lang="en-US" sz="2800">
                <a:solidFill>
                  <a:srgbClr val="000000"/>
                </a:solidFill>
                <a:ea typeface="Arial Unicode MS" pitchFamily="34" charset="-128"/>
                <a:cs typeface="Arial Unicode MS" pitchFamily="34" charset="-128"/>
              </a:rPr>
              <a:t>Four different elements are used in constructing JSPs </a:t>
            </a:r>
          </a:p>
          <a:p>
            <a:pPr marL="1100138" lvl="1" indent="-533400"/>
            <a:r>
              <a:rPr lang="en-US" sz="2400">
                <a:solidFill>
                  <a:srgbClr val="000000"/>
                </a:solidFill>
                <a:ea typeface="Arial Unicode MS" pitchFamily="34" charset="-128"/>
                <a:cs typeface="Arial Unicode MS" pitchFamily="34" charset="-128"/>
              </a:rPr>
              <a:t>Scripting Elements</a:t>
            </a:r>
          </a:p>
          <a:p>
            <a:pPr marL="1100138" lvl="1" indent="-533400"/>
            <a:r>
              <a:rPr lang="en-US" sz="2400">
                <a:solidFill>
                  <a:srgbClr val="000000"/>
                </a:solidFill>
                <a:ea typeface="Arial Unicode MS" pitchFamily="34" charset="-128"/>
                <a:cs typeface="Arial Unicode MS" pitchFamily="34" charset="-128"/>
              </a:rPr>
              <a:t>Implicit Objects</a:t>
            </a:r>
          </a:p>
          <a:p>
            <a:pPr marL="1100138" lvl="1" indent="-533400"/>
            <a:r>
              <a:rPr lang="en-US" sz="2400">
                <a:solidFill>
                  <a:srgbClr val="000000"/>
                </a:solidFill>
                <a:ea typeface="Arial Unicode MS" pitchFamily="34" charset="-128"/>
                <a:cs typeface="Arial Unicode MS" pitchFamily="34" charset="-128"/>
              </a:rPr>
              <a:t>Directives</a:t>
            </a:r>
          </a:p>
          <a:p>
            <a:pPr marL="1100138" lvl="1" indent="-533400"/>
            <a:r>
              <a:rPr lang="en-US" sz="2400">
                <a:solidFill>
                  <a:srgbClr val="000000"/>
                </a:solidFill>
                <a:ea typeface="Arial Unicode MS" pitchFamily="34" charset="-128"/>
                <a:cs typeface="Arial Unicode MS" pitchFamily="34" charset="-128"/>
              </a:rPr>
              <a:t>Actions</a:t>
            </a:r>
          </a:p>
        </p:txBody>
      </p:sp>
      <p:sp>
        <p:nvSpPr>
          <p:cNvPr id="412675" name="Rectangle 1027"/>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Java Server Pages (JSP) </a:t>
            </a:r>
            <a:br>
              <a:rPr lang="en-US" sz="3600">
                <a:solidFill>
                  <a:srgbClr val="CC0000"/>
                </a:solidFill>
                <a:latin typeface="Times New Roman" pitchFamily="18" charset="0"/>
              </a:rPr>
            </a:br>
            <a:r>
              <a:rPr lang="en-US">
                <a:solidFill>
                  <a:srgbClr val="333399"/>
                </a:solidFill>
              </a:rPr>
              <a:t>Fundamentals </a:t>
            </a:r>
            <a:endParaRPr lang="en-US" sz="4400">
              <a:solidFill>
                <a:srgbClr val="CC0000"/>
              </a:solidFill>
              <a:latin typeface="Arial-BoldMT"/>
            </a:endParaRPr>
          </a:p>
        </p:txBody>
      </p:sp>
    </p:spTree>
  </p:cSld>
  <p:clrMapOvr>
    <a:masterClrMapping/>
  </p:clrMapOvr>
  <p:transition/>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body" idx="1"/>
          </p:nvPr>
        </p:nvSpPr>
        <p:spPr>
          <a:xfrm>
            <a:off x="685800" y="1143000"/>
            <a:ext cx="4267200" cy="5410200"/>
          </a:xfrm>
        </p:spPr>
        <p:txBody>
          <a:bodyPr/>
          <a:lstStyle/>
          <a:p>
            <a:pPr marL="609600" indent="-609600"/>
            <a:r>
              <a:rPr lang="en-US" sz="2800">
                <a:solidFill>
                  <a:srgbClr val="000000"/>
                </a:solidFill>
                <a:latin typeface="Garamond" pitchFamily="18" charset="0"/>
                <a:ea typeface="Arial Unicode MS" pitchFamily="34" charset="-128"/>
                <a:cs typeface="Arial Unicode MS" pitchFamily="34" charset="-128"/>
              </a:rPr>
              <a:t>JSPs run in two phases</a:t>
            </a:r>
          </a:p>
          <a:p>
            <a:pPr marL="1100138" lvl="1" indent="-533400"/>
            <a:r>
              <a:rPr lang="en-US" sz="2400">
                <a:solidFill>
                  <a:srgbClr val="000000"/>
                </a:solidFill>
                <a:latin typeface="Garamond" pitchFamily="18" charset="0"/>
                <a:ea typeface="Arial Unicode MS" pitchFamily="34" charset="-128"/>
                <a:cs typeface="Arial Unicode MS" pitchFamily="34" charset="-128"/>
              </a:rPr>
              <a:t>Translation Phase</a:t>
            </a:r>
          </a:p>
          <a:p>
            <a:pPr marL="1100138" lvl="1" indent="-533400"/>
            <a:r>
              <a:rPr lang="en-US" sz="2400">
                <a:solidFill>
                  <a:srgbClr val="000000"/>
                </a:solidFill>
                <a:latin typeface="Garamond" pitchFamily="18" charset="0"/>
                <a:ea typeface="Arial Unicode MS" pitchFamily="34" charset="-128"/>
                <a:cs typeface="Arial Unicode MS" pitchFamily="34" charset="-128"/>
              </a:rPr>
              <a:t>Execution Phase</a:t>
            </a:r>
          </a:p>
          <a:p>
            <a:pPr marL="609600" indent="-609600"/>
            <a:r>
              <a:rPr lang="en-US" sz="2800">
                <a:solidFill>
                  <a:srgbClr val="000000"/>
                </a:solidFill>
                <a:latin typeface="Garamond" pitchFamily="18" charset="0"/>
                <a:ea typeface="Arial Unicode MS" pitchFamily="34" charset="-128"/>
                <a:cs typeface="Arial Unicode MS" pitchFamily="34" charset="-128"/>
              </a:rPr>
              <a:t>In translation phase JSP page is compiled into a servlet</a:t>
            </a:r>
          </a:p>
          <a:p>
            <a:pPr marL="1100138" lvl="1" indent="-533400"/>
            <a:r>
              <a:rPr lang="en-US" sz="2400">
                <a:solidFill>
                  <a:srgbClr val="000000"/>
                </a:solidFill>
                <a:latin typeface="Garamond" pitchFamily="18" charset="0"/>
                <a:ea typeface="Arial Unicode MS" pitchFamily="34" charset="-128"/>
                <a:cs typeface="Arial Unicode MS" pitchFamily="34" charset="-128"/>
              </a:rPr>
              <a:t>called JSP Page Implementation class</a:t>
            </a:r>
          </a:p>
          <a:p>
            <a:pPr marL="609600" indent="-609600"/>
            <a:r>
              <a:rPr lang="en-US" sz="2800">
                <a:solidFill>
                  <a:srgbClr val="000000"/>
                </a:solidFill>
                <a:latin typeface="Garamond" pitchFamily="18" charset="0"/>
                <a:ea typeface="Arial Unicode MS" pitchFamily="34" charset="-128"/>
                <a:cs typeface="Arial Unicode MS" pitchFamily="34" charset="-128"/>
              </a:rPr>
              <a:t>In execution phase the compliled JSP is processed</a:t>
            </a:r>
          </a:p>
        </p:txBody>
      </p:sp>
      <p:sp>
        <p:nvSpPr>
          <p:cNvPr id="60723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Java Server Pages (JSP) </a:t>
            </a:r>
            <a:br>
              <a:rPr lang="en-US" sz="3600">
                <a:solidFill>
                  <a:srgbClr val="CC0000"/>
                </a:solidFill>
                <a:latin typeface="Times New Roman" pitchFamily="18" charset="0"/>
              </a:rPr>
            </a:br>
            <a:r>
              <a:rPr lang="en-US">
                <a:solidFill>
                  <a:srgbClr val="333399"/>
                </a:solidFill>
              </a:rPr>
              <a:t>Architecture </a:t>
            </a:r>
            <a:endParaRPr lang="en-US" sz="4400">
              <a:solidFill>
                <a:srgbClr val="CC0000"/>
              </a:solidFill>
              <a:latin typeface="Arial-BoldMT"/>
            </a:endParaRPr>
          </a:p>
        </p:txBody>
      </p:sp>
      <p:grpSp>
        <p:nvGrpSpPr>
          <p:cNvPr id="2" name="Group 53"/>
          <p:cNvGrpSpPr>
            <a:grpSpLocks/>
          </p:cNvGrpSpPr>
          <p:nvPr/>
        </p:nvGrpSpPr>
        <p:grpSpPr bwMode="auto">
          <a:xfrm>
            <a:off x="4876800" y="1143000"/>
            <a:ext cx="4038600" cy="5334000"/>
            <a:chOff x="3072" y="720"/>
            <a:chExt cx="2544" cy="3360"/>
          </a:xfrm>
        </p:grpSpPr>
        <p:sp>
          <p:nvSpPr>
            <p:cNvPr id="607237" name="Rectangle 5"/>
            <p:cNvSpPr>
              <a:spLocks noChangeArrowheads="1"/>
            </p:cNvSpPr>
            <p:nvPr/>
          </p:nvSpPr>
          <p:spPr bwMode="auto">
            <a:xfrm>
              <a:off x="3072" y="720"/>
              <a:ext cx="2496" cy="3360"/>
            </a:xfrm>
            <a:prstGeom prst="rect">
              <a:avLst/>
            </a:prstGeom>
            <a:solidFill>
              <a:srgbClr val="C0C0C0"/>
            </a:solidFill>
            <a:ln w="9525">
              <a:solidFill>
                <a:schemeClr val="tx1"/>
              </a:solidFill>
              <a:miter lim="800000"/>
              <a:headEnd/>
              <a:tailEnd/>
            </a:ln>
            <a:effectLst/>
          </p:spPr>
          <p:txBody>
            <a:bodyPr wrap="none" anchor="ctr"/>
            <a:lstStyle/>
            <a:p>
              <a:endParaRPr lang="en-IN"/>
            </a:p>
          </p:txBody>
        </p:sp>
        <p:sp>
          <p:nvSpPr>
            <p:cNvPr id="607238" name="Rectangle 6"/>
            <p:cNvSpPr>
              <a:spLocks noChangeArrowheads="1"/>
            </p:cNvSpPr>
            <p:nvPr/>
          </p:nvSpPr>
          <p:spPr bwMode="auto">
            <a:xfrm>
              <a:off x="3176" y="1168"/>
              <a:ext cx="2293" cy="2449"/>
            </a:xfrm>
            <a:prstGeom prst="rect">
              <a:avLst/>
            </a:prstGeom>
            <a:solidFill>
              <a:schemeClr val="bg1"/>
            </a:solidFill>
            <a:ln w="9525">
              <a:solidFill>
                <a:schemeClr val="bg1"/>
              </a:solidFill>
              <a:miter lim="800000"/>
              <a:headEnd/>
              <a:tailEnd/>
            </a:ln>
            <a:effectLst/>
          </p:spPr>
          <p:txBody>
            <a:bodyPr wrap="none" anchor="ctr"/>
            <a:lstStyle/>
            <a:p>
              <a:pPr algn="ctr">
                <a:spcBef>
                  <a:spcPct val="0"/>
                </a:spcBef>
              </a:pPr>
              <a:endParaRPr lang="en-US" b="0">
                <a:solidFill>
                  <a:schemeClr val="tx1"/>
                </a:solidFill>
                <a:latin typeface="Times New Roman" pitchFamily="18" charset="0"/>
              </a:endParaRPr>
            </a:p>
          </p:txBody>
        </p:sp>
        <p:sp>
          <p:nvSpPr>
            <p:cNvPr id="607239" name="Rectangle 7"/>
            <p:cNvSpPr>
              <a:spLocks noChangeArrowheads="1"/>
            </p:cNvSpPr>
            <p:nvPr/>
          </p:nvSpPr>
          <p:spPr bwMode="auto">
            <a:xfrm>
              <a:off x="3261" y="1325"/>
              <a:ext cx="2110" cy="1583"/>
            </a:xfrm>
            <a:prstGeom prst="rect">
              <a:avLst/>
            </a:prstGeom>
            <a:solidFill>
              <a:srgbClr val="C0C0C0"/>
            </a:solidFill>
            <a:ln w="9525">
              <a:solidFill>
                <a:srgbClr val="C0C0C0"/>
              </a:solidFill>
              <a:miter lim="800000"/>
              <a:headEnd/>
              <a:tailEnd/>
            </a:ln>
            <a:effectLst/>
          </p:spPr>
          <p:txBody>
            <a:bodyPr wrap="none" anchor="ctr"/>
            <a:lstStyle/>
            <a:p>
              <a:endParaRPr lang="en-IN"/>
            </a:p>
          </p:txBody>
        </p:sp>
        <p:sp>
          <p:nvSpPr>
            <p:cNvPr id="607240" name="Rectangle 8"/>
            <p:cNvSpPr>
              <a:spLocks noChangeArrowheads="1"/>
            </p:cNvSpPr>
            <p:nvPr/>
          </p:nvSpPr>
          <p:spPr bwMode="auto">
            <a:xfrm>
              <a:off x="3261" y="2990"/>
              <a:ext cx="2110" cy="560"/>
            </a:xfrm>
            <a:prstGeom prst="rect">
              <a:avLst/>
            </a:prstGeom>
            <a:solidFill>
              <a:srgbClr val="C0C0C0"/>
            </a:solidFill>
            <a:ln w="9525">
              <a:solidFill>
                <a:srgbClr val="C0C0C0"/>
              </a:solidFill>
              <a:miter lim="800000"/>
              <a:headEnd/>
              <a:tailEnd/>
            </a:ln>
            <a:effectLst/>
          </p:spPr>
          <p:txBody>
            <a:bodyPr wrap="none" anchor="ctr"/>
            <a:lstStyle/>
            <a:p>
              <a:endParaRPr lang="en-IN"/>
            </a:p>
          </p:txBody>
        </p:sp>
        <p:sp>
          <p:nvSpPr>
            <p:cNvPr id="607241" name="AutoShape 9"/>
            <p:cNvSpPr>
              <a:spLocks noChangeArrowheads="1"/>
            </p:cNvSpPr>
            <p:nvPr/>
          </p:nvSpPr>
          <p:spPr bwMode="auto">
            <a:xfrm>
              <a:off x="3533" y="3722"/>
              <a:ext cx="741" cy="313"/>
            </a:xfrm>
            <a:prstGeom prst="parallelogram">
              <a:avLst>
                <a:gd name="adj" fmla="val 59185"/>
              </a:avLst>
            </a:prstGeom>
            <a:solidFill>
              <a:srgbClr val="FFFFFF"/>
            </a:solidFill>
            <a:ln w="9525">
              <a:solidFill>
                <a:schemeClr val="tx1"/>
              </a:solidFill>
              <a:miter lim="800000"/>
              <a:headEnd/>
              <a:tailEnd/>
            </a:ln>
            <a:effectLst/>
          </p:spPr>
          <p:txBody>
            <a:bodyPr wrap="none" anchor="ctr"/>
            <a:lstStyle/>
            <a:p>
              <a:pPr algn="ctr">
                <a:spcBef>
                  <a:spcPct val="0"/>
                </a:spcBef>
              </a:pPr>
              <a:r>
                <a:rPr lang="en-US" sz="1200" b="0">
                  <a:solidFill>
                    <a:schemeClr val="tx1"/>
                  </a:solidFill>
                  <a:latin typeface="Times New Roman" pitchFamily="18" charset="0"/>
                </a:rPr>
                <a:t>Send </a:t>
              </a:r>
            </a:p>
            <a:p>
              <a:pPr algn="ctr">
                <a:spcBef>
                  <a:spcPct val="0"/>
                </a:spcBef>
              </a:pPr>
              <a:r>
                <a:rPr lang="en-US" sz="1200" b="0">
                  <a:solidFill>
                    <a:schemeClr val="tx1"/>
                  </a:solidFill>
                  <a:latin typeface="Times New Roman" pitchFamily="18" charset="0"/>
                </a:rPr>
                <a:t>Response</a:t>
              </a:r>
            </a:p>
          </p:txBody>
        </p:sp>
        <p:sp>
          <p:nvSpPr>
            <p:cNvPr id="607242" name="AutoShape 10"/>
            <p:cNvSpPr>
              <a:spLocks noChangeArrowheads="1"/>
            </p:cNvSpPr>
            <p:nvPr/>
          </p:nvSpPr>
          <p:spPr bwMode="auto">
            <a:xfrm>
              <a:off x="3533" y="765"/>
              <a:ext cx="741" cy="313"/>
            </a:xfrm>
            <a:prstGeom prst="parallelogram">
              <a:avLst>
                <a:gd name="adj" fmla="val 59185"/>
              </a:avLst>
            </a:prstGeom>
            <a:solidFill>
              <a:srgbClr val="FFFFFF"/>
            </a:solidFill>
            <a:ln w="9525">
              <a:solidFill>
                <a:schemeClr val="tx1"/>
              </a:solidFill>
              <a:miter lim="800000"/>
              <a:headEnd/>
              <a:tailEnd/>
            </a:ln>
            <a:effectLst/>
          </p:spPr>
          <p:txBody>
            <a:bodyPr wrap="none" anchor="ctr"/>
            <a:lstStyle/>
            <a:p>
              <a:pPr algn="ctr">
                <a:spcBef>
                  <a:spcPct val="0"/>
                </a:spcBef>
              </a:pPr>
              <a:r>
                <a:rPr lang="en-US" sz="1200" b="0">
                  <a:solidFill>
                    <a:schemeClr val="tx1"/>
                  </a:solidFill>
                  <a:latin typeface="Times New Roman" pitchFamily="18" charset="0"/>
                </a:rPr>
                <a:t>Receive </a:t>
              </a:r>
            </a:p>
            <a:p>
              <a:pPr algn="ctr">
                <a:spcBef>
                  <a:spcPct val="0"/>
                </a:spcBef>
              </a:pPr>
              <a:r>
                <a:rPr lang="en-US" sz="1200" b="0">
                  <a:solidFill>
                    <a:schemeClr val="tx1"/>
                  </a:solidFill>
                  <a:latin typeface="Times New Roman" pitchFamily="18" charset="0"/>
                </a:rPr>
                <a:t>Request</a:t>
              </a:r>
            </a:p>
          </p:txBody>
        </p:sp>
        <p:grpSp>
          <p:nvGrpSpPr>
            <p:cNvPr id="3" name="Group 11"/>
            <p:cNvGrpSpPr>
              <a:grpSpLocks/>
            </p:cNvGrpSpPr>
            <p:nvPr/>
          </p:nvGrpSpPr>
          <p:grpSpPr bwMode="auto">
            <a:xfrm>
              <a:off x="3533" y="2445"/>
              <a:ext cx="741" cy="313"/>
              <a:chOff x="1776" y="2304"/>
              <a:chExt cx="768" cy="336"/>
            </a:xfrm>
          </p:grpSpPr>
          <p:sp>
            <p:nvSpPr>
              <p:cNvPr id="607244" name="Rectangle 12"/>
              <p:cNvSpPr>
                <a:spLocks noChangeArrowheads="1"/>
              </p:cNvSpPr>
              <p:nvPr/>
            </p:nvSpPr>
            <p:spPr bwMode="auto">
              <a:xfrm>
                <a:off x="1776" y="2304"/>
                <a:ext cx="768" cy="336"/>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pPr>
                <a:r>
                  <a:rPr lang="en-US" sz="1200" b="0">
                    <a:solidFill>
                      <a:schemeClr val="tx1"/>
                    </a:solidFill>
                    <a:latin typeface="Times New Roman" pitchFamily="18" charset="0"/>
                  </a:rPr>
                  <a:t>Load Servlet</a:t>
                </a:r>
              </a:p>
            </p:txBody>
          </p:sp>
          <p:sp>
            <p:nvSpPr>
              <p:cNvPr id="607245" name="Line 13"/>
              <p:cNvSpPr>
                <a:spLocks noChangeShapeType="1"/>
              </p:cNvSpPr>
              <p:nvPr/>
            </p:nvSpPr>
            <p:spPr bwMode="auto">
              <a:xfrm>
                <a:off x="1837" y="2304"/>
                <a:ext cx="0" cy="336"/>
              </a:xfrm>
              <a:prstGeom prst="line">
                <a:avLst/>
              </a:prstGeom>
              <a:noFill/>
              <a:ln w="9525">
                <a:solidFill>
                  <a:schemeClr val="tx1"/>
                </a:solidFill>
                <a:round/>
                <a:headEnd/>
                <a:tailEnd/>
              </a:ln>
              <a:effectLst/>
            </p:spPr>
            <p:txBody>
              <a:bodyPr/>
              <a:lstStyle/>
              <a:p>
                <a:endParaRPr lang="en-IN"/>
              </a:p>
            </p:txBody>
          </p:sp>
          <p:sp>
            <p:nvSpPr>
              <p:cNvPr id="607246" name="Line 14"/>
              <p:cNvSpPr>
                <a:spLocks noChangeShapeType="1"/>
              </p:cNvSpPr>
              <p:nvPr/>
            </p:nvSpPr>
            <p:spPr bwMode="auto">
              <a:xfrm>
                <a:off x="2483" y="2304"/>
                <a:ext cx="0" cy="336"/>
              </a:xfrm>
              <a:prstGeom prst="line">
                <a:avLst/>
              </a:prstGeom>
              <a:noFill/>
              <a:ln w="9525">
                <a:solidFill>
                  <a:schemeClr val="tx1"/>
                </a:solidFill>
                <a:round/>
                <a:headEnd/>
                <a:tailEnd/>
              </a:ln>
              <a:effectLst/>
            </p:spPr>
            <p:txBody>
              <a:bodyPr/>
              <a:lstStyle/>
              <a:p>
                <a:endParaRPr lang="en-IN"/>
              </a:p>
            </p:txBody>
          </p:sp>
        </p:grpSp>
        <p:grpSp>
          <p:nvGrpSpPr>
            <p:cNvPr id="4" name="Group 15"/>
            <p:cNvGrpSpPr>
              <a:grpSpLocks/>
            </p:cNvGrpSpPr>
            <p:nvPr/>
          </p:nvGrpSpPr>
          <p:grpSpPr bwMode="auto">
            <a:xfrm>
              <a:off x="4551" y="2445"/>
              <a:ext cx="741" cy="313"/>
              <a:chOff x="2832" y="2304"/>
              <a:chExt cx="768" cy="336"/>
            </a:xfrm>
          </p:grpSpPr>
          <p:sp>
            <p:nvSpPr>
              <p:cNvPr id="607248" name="Rectangle 16"/>
              <p:cNvSpPr>
                <a:spLocks noChangeArrowheads="1"/>
              </p:cNvSpPr>
              <p:nvPr/>
            </p:nvSpPr>
            <p:spPr bwMode="auto">
              <a:xfrm>
                <a:off x="2832" y="2304"/>
                <a:ext cx="768" cy="336"/>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pPr>
                <a:r>
                  <a:rPr lang="en-US" sz="1200" b="0">
                    <a:solidFill>
                      <a:schemeClr val="tx1"/>
                    </a:solidFill>
                    <a:latin typeface="Times New Roman" pitchFamily="18" charset="0"/>
                  </a:rPr>
                  <a:t>Compile JSP</a:t>
                </a:r>
              </a:p>
              <a:p>
                <a:pPr algn="ctr">
                  <a:spcBef>
                    <a:spcPct val="0"/>
                  </a:spcBef>
                </a:pPr>
                <a:r>
                  <a:rPr lang="en-US" sz="1200" b="0">
                    <a:solidFill>
                      <a:schemeClr val="tx1"/>
                    </a:solidFill>
                    <a:latin typeface="Times New Roman" pitchFamily="18" charset="0"/>
                  </a:rPr>
                  <a:t>Servlet</a:t>
                </a:r>
              </a:p>
            </p:txBody>
          </p:sp>
          <p:sp>
            <p:nvSpPr>
              <p:cNvPr id="607249" name="Line 17"/>
              <p:cNvSpPr>
                <a:spLocks noChangeShapeType="1"/>
              </p:cNvSpPr>
              <p:nvPr/>
            </p:nvSpPr>
            <p:spPr bwMode="auto">
              <a:xfrm>
                <a:off x="2893" y="2304"/>
                <a:ext cx="0" cy="336"/>
              </a:xfrm>
              <a:prstGeom prst="line">
                <a:avLst/>
              </a:prstGeom>
              <a:noFill/>
              <a:ln w="9525">
                <a:solidFill>
                  <a:schemeClr val="tx1"/>
                </a:solidFill>
                <a:round/>
                <a:headEnd/>
                <a:tailEnd/>
              </a:ln>
              <a:effectLst/>
            </p:spPr>
            <p:txBody>
              <a:bodyPr/>
              <a:lstStyle/>
              <a:p>
                <a:endParaRPr lang="en-IN"/>
              </a:p>
            </p:txBody>
          </p:sp>
          <p:sp>
            <p:nvSpPr>
              <p:cNvPr id="607250" name="Line 18"/>
              <p:cNvSpPr>
                <a:spLocks noChangeShapeType="1"/>
              </p:cNvSpPr>
              <p:nvPr/>
            </p:nvSpPr>
            <p:spPr bwMode="auto">
              <a:xfrm>
                <a:off x="3539" y="2304"/>
                <a:ext cx="0" cy="336"/>
              </a:xfrm>
              <a:prstGeom prst="line">
                <a:avLst/>
              </a:prstGeom>
              <a:noFill/>
              <a:ln w="9525">
                <a:solidFill>
                  <a:schemeClr val="tx1"/>
                </a:solidFill>
                <a:round/>
                <a:headEnd/>
                <a:tailEnd/>
              </a:ln>
              <a:effectLst/>
            </p:spPr>
            <p:txBody>
              <a:bodyPr/>
              <a:lstStyle/>
              <a:p>
                <a:endParaRPr lang="en-IN"/>
              </a:p>
            </p:txBody>
          </p:sp>
        </p:grpSp>
        <p:grpSp>
          <p:nvGrpSpPr>
            <p:cNvPr id="5" name="Group 19"/>
            <p:cNvGrpSpPr>
              <a:grpSpLocks/>
            </p:cNvGrpSpPr>
            <p:nvPr/>
          </p:nvGrpSpPr>
          <p:grpSpPr bwMode="auto">
            <a:xfrm>
              <a:off x="4551" y="2004"/>
              <a:ext cx="741" cy="314"/>
              <a:chOff x="2832" y="1832"/>
              <a:chExt cx="768" cy="336"/>
            </a:xfrm>
          </p:grpSpPr>
          <p:sp>
            <p:nvSpPr>
              <p:cNvPr id="607252" name="Rectangle 20"/>
              <p:cNvSpPr>
                <a:spLocks noChangeArrowheads="1"/>
              </p:cNvSpPr>
              <p:nvPr/>
            </p:nvSpPr>
            <p:spPr bwMode="auto">
              <a:xfrm>
                <a:off x="2832" y="1832"/>
                <a:ext cx="768" cy="336"/>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pPr>
                <a:r>
                  <a:rPr lang="en-US" sz="1200" b="0">
                    <a:solidFill>
                      <a:schemeClr val="tx1"/>
                    </a:solidFill>
                    <a:latin typeface="Times New Roman" pitchFamily="18" charset="0"/>
                  </a:rPr>
                  <a:t>Generate JSP</a:t>
                </a:r>
              </a:p>
              <a:p>
                <a:pPr algn="ctr">
                  <a:spcBef>
                    <a:spcPct val="0"/>
                  </a:spcBef>
                </a:pPr>
                <a:r>
                  <a:rPr lang="en-US" sz="1200" b="0">
                    <a:solidFill>
                      <a:schemeClr val="tx1"/>
                    </a:solidFill>
                    <a:latin typeface="Times New Roman" pitchFamily="18" charset="0"/>
                  </a:rPr>
                  <a:t>Servlet Source</a:t>
                </a:r>
              </a:p>
            </p:txBody>
          </p:sp>
          <p:sp>
            <p:nvSpPr>
              <p:cNvPr id="607253" name="Line 21"/>
              <p:cNvSpPr>
                <a:spLocks noChangeShapeType="1"/>
              </p:cNvSpPr>
              <p:nvPr/>
            </p:nvSpPr>
            <p:spPr bwMode="auto">
              <a:xfrm>
                <a:off x="2893" y="1832"/>
                <a:ext cx="0" cy="336"/>
              </a:xfrm>
              <a:prstGeom prst="line">
                <a:avLst/>
              </a:prstGeom>
              <a:noFill/>
              <a:ln w="9525">
                <a:solidFill>
                  <a:schemeClr val="tx1"/>
                </a:solidFill>
                <a:round/>
                <a:headEnd/>
                <a:tailEnd/>
              </a:ln>
              <a:effectLst/>
            </p:spPr>
            <p:txBody>
              <a:bodyPr/>
              <a:lstStyle/>
              <a:p>
                <a:endParaRPr lang="en-IN"/>
              </a:p>
            </p:txBody>
          </p:sp>
          <p:sp>
            <p:nvSpPr>
              <p:cNvPr id="607254" name="Line 22"/>
              <p:cNvSpPr>
                <a:spLocks noChangeShapeType="1"/>
              </p:cNvSpPr>
              <p:nvPr/>
            </p:nvSpPr>
            <p:spPr bwMode="auto">
              <a:xfrm>
                <a:off x="3539" y="1832"/>
                <a:ext cx="0" cy="336"/>
              </a:xfrm>
              <a:prstGeom prst="line">
                <a:avLst/>
              </a:prstGeom>
              <a:noFill/>
              <a:ln w="9525">
                <a:solidFill>
                  <a:schemeClr val="tx1"/>
                </a:solidFill>
                <a:round/>
                <a:headEnd/>
                <a:tailEnd/>
              </a:ln>
              <a:effectLst/>
            </p:spPr>
            <p:txBody>
              <a:bodyPr/>
              <a:lstStyle/>
              <a:p>
                <a:endParaRPr lang="en-IN"/>
              </a:p>
            </p:txBody>
          </p:sp>
        </p:grpSp>
        <p:grpSp>
          <p:nvGrpSpPr>
            <p:cNvPr id="6" name="Group 23"/>
            <p:cNvGrpSpPr>
              <a:grpSpLocks/>
            </p:cNvGrpSpPr>
            <p:nvPr/>
          </p:nvGrpSpPr>
          <p:grpSpPr bwMode="auto">
            <a:xfrm>
              <a:off x="4551" y="1526"/>
              <a:ext cx="741" cy="314"/>
              <a:chOff x="2832" y="1320"/>
              <a:chExt cx="768" cy="336"/>
            </a:xfrm>
          </p:grpSpPr>
          <p:sp>
            <p:nvSpPr>
              <p:cNvPr id="607256" name="Rectangle 24"/>
              <p:cNvSpPr>
                <a:spLocks noChangeArrowheads="1"/>
              </p:cNvSpPr>
              <p:nvPr/>
            </p:nvSpPr>
            <p:spPr bwMode="auto">
              <a:xfrm>
                <a:off x="2832" y="1320"/>
                <a:ext cx="768" cy="336"/>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pPr>
                <a:r>
                  <a:rPr lang="en-US" sz="1200" b="0">
                    <a:solidFill>
                      <a:schemeClr val="tx1"/>
                    </a:solidFill>
                    <a:latin typeface="Times New Roman" pitchFamily="18" charset="0"/>
                  </a:rPr>
                  <a:t>Parse JSP</a:t>
                </a:r>
              </a:p>
            </p:txBody>
          </p:sp>
          <p:sp>
            <p:nvSpPr>
              <p:cNvPr id="607257" name="Line 25"/>
              <p:cNvSpPr>
                <a:spLocks noChangeShapeType="1"/>
              </p:cNvSpPr>
              <p:nvPr/>
            </p:nvSpPr>
            <p:spPr bwMode="auto">
              <a:xfrm>
                <a:off x="2893" y="1320"/>
                <a:ext cx="0" cy="336"/>
              </a:xfrm>
              <a:prstGeom prst="line">
                <a:avLst/>
              </a:prstGeom>
              <a:noFill/>
              <a:ln w="9525">
                <a:solidFill>
                  <a:schemeClr val="tx1"/>
                </a:solidFill>
                <a:round/>
                <a:headEnd/>
                <a:tailEnd/>
              </a:ln>
              <a:effectLst/>
            </p:spPr>
            <p:txBody>
              <a:bodyPr/>
              <a:lstStyle/>
              <a:p>
                <a:endParaRPr lang="en-IN"/>
              </a:p>
            </p:txBody>
          </p:sp>
          <p:sp>
            <p:nvSpPr>
              <p:cNvPr id="607258" name="Line 26"/>
              <p:cNvSpPr>
                <a:spLocks noChangeShapeType="1"/>
              </p:cNvSpPr>
              <p:nvPr/>
            </p:nvSpPr>
            <p:spPr bwMode="auto">
              <a:xfrm>
                <a:off x="3539" y="1320"/>
                <a:ext cx="0" cy="336"/>
              </a:xfrm>
              <a:prstGeom prst="line">
                <a:avLst/>
              </a:prstGeom>
              <a:noFill/>
              <a:ln w="9525">
                <a:solidFill>
                  <a:schemeClr val="tx1"/>
                </a:solidFill>
                <a:round/>
                <a:headEnd/>
                <a:tailEnd/>
              </a:ln>
              <a:effectLst/>
            </p:spPr>
            <p:txBody>
              <a:bodyPr/>
              <a:lstStyle/>
              <a:p>
                <a:endParaRPr lang="en-IN"/>
              </a:p>
            </p:txBody>
          </p:sp>
        </p:grpSp>
        <p:sp>
          <p:nvSpPr>
            <p:cNvPr id="607259" name="AutoShape 27"/>
            <p:cNvSpPr>
              <a:spLocks noChangeArrowheads="1"/>
            </p:cNvSpPr>
            <p:nvPr/>
          </p:nvSpPr>
          <p:spPr bwMode="auto">
            <a:xfrm>
              <a:off x="3533" y="1504"/>
              <a:ext cx="741" cy="358"/>
            </a:xfrm>
            <a:prstGeom prst="diamond">
              <a:avLst/>
            </a:prstGeom>
            <a:solidFill>
              <a:schemeClr val="bg1"/>
            </a:solidFill>
            <a:ln w="9525">
              <a:solidFill>
                <a:schemeClr val="tx1"/>
              </a:solidFill>
              <a:miter lim="800000"/>
              <a:headEnd/>
              <a:tailEnd/>
            </a:ln>
            <a:effectLst/>
          </p:spPr>
          <p:txBody>
            <a:bodyPr wrap="none" anchor="ctr"/>
            <a:lstStyle/>
            <a:p>
              <a:pPr algn="ctr">
                <a:spcBef>
                  <a:spcPct val="0"/>
                </a:spcBef>
              </a:pPr>
              <a:r>
                <a:rPr lang="en-US" sz="1100" b="0">
                  <a:solidFill>
                    <a:schemeClr val="tx1"/>
                  </a:solidFill>
                  <a:latin typeface="Times New Roman" pitchFamily="18" charset="0"/>
                </a:rPr>
                <a:t>JSP Servlet</a:t>
              </a:r>
            </a:p>
            <a:p>
              <a:pPr algn="ctr">
                <a:spcBef>
                  <a:spcPct val="0"/>
                </a:spcBef>
              </a:pPr>
              <a:r>
                <a:rPr lang="en-US" sz="1100" b="0">
                  <a:solidFill>
                    <a:schemeClr val="tx1"/>
                  </a:solidFill>
                  <a:latin typeface="Times New Roman" pitchFamily="18" charset="0"/>
                </a:rPr>
                <a:t>Current?</a:t>
              </a:r>
            </a:p>
          </p:txBody>
        </p:sp>
        <p:sp>
          <p:nvSpPr>
            <p:cNvPr id="607260" name="AutoShape 28"/>
            <p:cNvSpPr>
              <a:spLocks noChangeArrowheads="1"/>
            </p:cNvSpPr>
            <p:nvPr/>
          </p:nvSpPr>
          <p:spPr bwMode="auto">
            <a:xfrm>
              <a:off x="3533" y="1952"/>
              <a:ext cx="741" cy="358"/>
            </a:xfrm>
            <a:prstGeom prst="diamond">
              <a:avLst/>
            </a:prstGeom>
            <a:solidFill>
              <a:schemeClr val="bg1"/>
            </a:solidFill>
            <a:ln w="9525">
              <a:solidFill>
                <a:schemeClr val="tx1"/>
              </a:solidFill>
              <a:miter lim="800000"/>
              <a:headEnd/>
              <a:tailEnd/>
            </a:ln>
            <a:effectLst/>
          </p:spPr>
          <p:txBody>
            <a:bodyPr wrap="none" anchor="ctr"/>
            <a:lstStyle/>
            <a:p>
              <a:pPr algn="ctr">
                <a:spcBef>
                  <a:spcPct val="0"/>
                </a:spcBef>
              </a:pPr>
              <a:r>
                <a:rPr lang="en-US" sz="1100" b="0">
                  <a:solidFill>
                    <a:schemeClr val="tx1"/>
                  </a:solidFill>
                  <a:latin typeface="Times New Roman" pitchFamily="18" charset="0"/>
                </a:rPr>
                <a:t>JSP Servlet</a:t>
              </a:r>
            </a:p>
            <a:p>
              <a:pPr algn="ctr">
                <a:spcBef>
                  <a:spcPct val="0"/>
                </a:spcBef>
              </a:pPr>
              <a:r>
                <a:rPr lang="en-US" sz="1100" b="0">
                  <a:solidFill>
                    <a:schemeClr val="tx1"/>
                  </a:solidFill>
                  <a:latin typeface="Times New Roman" pitchFamily="18" charset="0"/>
                </a:rPr>
                <a:t>Loaded?</a:t>
              </a:r>
            </a:p>
          </p:txBody>
        </p:sp>
        <p:grpSp>
          <p:nvGrpSpPr>
            <p:cNvPr id="7" name="Group 29"/>
            <p:cNvGrpSpPr>
              <a:grpSpLocks/>
            </p:cNvGrpSpPr>
            <p:nvPr/>
          </p:nvGrpSpPr>
          <p:grpSpPr bwMode="auto">
            <a:xfrm>
              <a:off x="3533" y="3117"/>
              <a:ext cx="741" cy="313"/>
              <a:chOff x="1776" y="3024"/>
              <a:chExt cx="768" cy="336"/>
            </a:xfrm>
          </p:grpSpPr>
          <p:sp>
            <p:nvSpPr>
              <p:cNvPr id="607262" name="Rectangle 30"/>
              <p:cNvSpPr>
                <a:spLocks noChangeArrowheads="1"/>
              </p:cNvSpPr>
              <p:nvPr/>
            </p:nvSpPr>
            <p:spPr bwMode="auto">
              <a:xfrm>
                <a:off x="1776" y="3024"/>
                <a:ext cx="768" cy="336"/>
              </a:xfrm>
              <a:prstGeom prst="rect">
                <a:avLst/>
              </a:prstGeom>
              <a:solidFill>
                <a:schemeClr val="bg1"/>
              </a:solidFill>
              <a:ln w="9525">
                <a:solidFill>
                  <a:schemeClr val="tx1"/>
                </a:solidFill>
                <a:miter lim="800000"/>
                <a:headEnd/>
                <a:tailEnd/>
              </a:ln>
              <a:effectLst/>
            </p:spPr>
            <p:txBody>
              <a:bodyPr wrap="none" anchor="ctr"/>
              <a:lstStyle/>
              <a:p>
                <a:pPr algn="ctr">
                  <a:spcBef>
                    <a:spcPct val="0"/>
                  </a:spcBef>
                </a:pPr>
                <a:r>
                  <a:rPr lang="en-US" sz="1200" b="0">
                    <a:solidFill>
                      <a:schemeClr val="tx1"/>
                    </a:solidFill>
                    <a:latin typeface="Times New Roman" pitchFamily="18" charset="0"/>
                  </a:rPr>
                  <a:t>Generate</a:t>
                </a:r>
              </a:p>
              <a:p>
                <a:pPr algn="ctr">
                  <a:spcBef>
                    <a:spcPct val="0"/>
                  </a:spcBef>
                </a:pPr>
                <a:r>
                  <a:rPr lang="en-US" sz="1200" b="0">
                    <a:solidFill>
                      <a:schemeClr val="tx1"/>
                    </a:solidFill>
                    <a:latin typeface="Times New Roman" pitchFamily="18" charset="0"/>
                  </a:rPr>
                  <a:t>Response</a:t>
                </a:r>
              </a:p>
            </p:txBody>
          </p:sp>
          <p:sp>
            <p:nvSpPr>
              <p:cNvPr id="607263" name="Line 31"/>
              <p:cNvSpPr>
                <a:spLocks noChangeShapeType="1"/>
              </p:cNvSpPr>
              <p:nvPr/>
            </p:nvSpPr>
            <p:spPr bwMode="auto">
              <a:xfrm>
                <a:off x="1837" y="3024"/>
                <a:ext cx="0" cy="336"/>
              </a:xfrm>
              <a:prstGeom prst="line">
                <a:avLst/>
              </a:prstGeom>
              <a:noFill/>
              <a:ln w="9525">
                <a:solidFill>
                  <a:schemeClr val="tx1"/>
                </a:solidFill>
                <a:round/>
                <a:headEnd/>
                <a:tailEnd/>
              </a:ln>
              <a:effectLst/>
            </p:spPr>
            <p:txBody>
              <a:bodyPr/>
              <a:lstStyle/>
              <a:p>
                <a:endParaRPr lang="en-IN"/>
              </a:p>
            </p:txBody>
          </p:sp>
          <p:sp>
            <p:nvSpPr>
              <p:cNvPr id="607264" name="Line 32"/>
              <p:cNvSpPr>
                <a:spLocks noChangeShapeType="1"/>
              </p:cNvSpPr>
              <p:nvPr/>
            </p:nvSpPr>
            <p:spPr bwMode="auto">
              <a:xfrm>
                <a:off x="2483" y="3024"/>
                <a:ext cx="0" cy="336"/>
              </a:xfrm>
              <a:prstGeom prst="line">
                <a:avLst/>
              </a:prstGeom>
              <a:noFill/>
              <a:ln w="9525">
                <a:solidFill>
                  <a:schemeClr val="tx1"/>
                </a:solidFill>
                <a:round/>
                <a:headEnd/>
                <a:tailEnd/>
              </a:ln>
              <a:effectLst/>
            </p:spPr>
            <p:txBody>
              <a:bodyPr/>
              <a:lstStyle/>
              <a:p>
                <a:endParaRPr lang="en-IN"/>
              </a:p>
            </p:txBody>
          </p:sp>
        </p:grpSp>
        <p:sp>
          <p:nvSpPr>
            <p:cNvPr id="607265" name="Line 33"/>
            <p:cNvSpPr>
              <a:spLocks noChangeShapeType="1"/>
            </p:cNvSpPr>
            <p:nvPr/>
          </p:nvSpPr>
          <p:spPr bwMode="auto">
            <a:xfrm>
              <a:off x="4922" y="1855"/>
              <a:ext cx="0" cy="134"/>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66" name="Line 34"/>
            <p:cNvSpPr>
              <a:spLocks noChangeShapeType="1"/>
            </p:cNvSpPr>
            <p:nvPr/>
          </p:nvSpPr>
          <p:spPr bwMode="auto">
            <a:xfrm>
              <a:off x="4922" y="2310"/>
              <a:ext cx="0" cy="135"/>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67" name="Line 35"/>
            <p:cNvSpPr>
              <a:spLocks noChangeShapeType="1"/>
            </p:cNvSpPr>
            <p:nvPr/>
          </p:nvSpPr>
          <p:spPr bwMode="auto">
            <a:xfrm>
              <a:off x="4274" y="1683"/>
              <a:ext cx="277"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68" name="Line 36"/>
            <p:cNvSpPr>
              <a:spLocks noChangeShapeType="1"/>
            </p:cNvSpPr>
            <p:nvPr/>
          </p:nvSpPr>
          <p:spPr bwMode="auto">
            <a:xfrm>
              <a:off x="3903" y="1078"/>
              <a:ext cx="0" cy="426"/>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69" name="Line 37"/>
            <p:cNvSpPr>
              <a:spLocks noChangeShapeType="1"/>
            </p:cNvSpPr>
            <p:nvPr/>
          </p:nvSpPr>
          <p:spPr bwMode="auto">
            <a:xfrm>
              <a:off x="3903" y="1862"/>
              <a:ext cx="0" cy="90"/>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70" name="Line 38"/>
            <p:cNvSpPr>
              <a:spLocks noChangeShapeType="1"/>
            </p:cNvSpPr>
            <p:nvPr/>
          </p:nvSpPr>
          <p:spPr bwMode="auto">
            <a:xfrm>
              <a:off x="3903" y="2310"/>
              <a:ext cx="0" cy="135"/>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71" name="Line 39"/>
            <p:cNvSpPr>
              <a:spLocks noChangeShapeType="1"/>
            </p:cNvSpPr>
            <p:nvPr/>
          </p:nvSpPr>
          <p:spPr bwMode="auto">
            <a:xfrm>
              <a:off x="3903" y="2758"/>
              <a:ext cx="0" cy="90"/>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72" name="Oval 40"/>
            <p:cNvSpPr>
              <a:spLocks noChangeArrowheads="1"/>
            </p:cNvSpPr>
            <p:nvPr/>
          </p:nvSpPr>
          <p:spPr bwMode="auto">
            <a:xfrm>
              <a:off x="3880" y="2841"/>
              <a:ext cx="47" cy="44"/>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607273" name="Line 41"/>
            <p:cNvSpPr>
              <a:spLocks noChangeShapeType="1"/>
            </p:cNvSpPr>
            <p:nvPr/>
          </p:nvSpPr>
          <p:spPr bwMode="auto">
            <a:xfrm>
              <a:off x="3903" y="2893"/>
              <a:ext cx="0" cy="224"/>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74" name="Line 42"/>
            <p:cNvSpPr>
              <a:spLocks noChangeShapeType="1"/>
            </p:cNvSpPr>
            <p:nvPr/>
          </p:nvSpPr>
          <p:spPr bwMode="auto">
            <a:xfrm flipH="1">
              <a:off x="4274" y="2594"/>
              <a:ext cx="277" cy="0"/>
            </a:xfrm>
            <a:prstGeom prst="line">
              <a:avLst/>
            </a:prstGeom>
            <a:noFill/>
            <a:ln w="9525">
              <a:solidFill>
                <a:schemeClr val="tx1"/>
              </a:solidFill>
              <a:round/>
              <a:headEnd/>
              <a:tailEnd type="stealth" w="med" len="med"/>
            </a:ln>
            <a:effectLst/>
          </p:spPr>
          <p:txBody>
            <a:bodyPr wrap="none" anchor="ctr"/>
            <a:lstStyle/>
            <a:p>
              <a:endParaRPr lang="en-IN"/>
            </a:p>
          </p:txBody>
        </p:sp>
        <p:sp>
          <p:nvSpPr>
            <p:cNvPr id="607275" name="Line 43"/>
            <p:cNvSpPr>
              <a:spLocks noChangeShapeType="1"/>
            </p:cNvSpPr>
            <p:nvPr/>
          </p:nvSpPr>
          <p:spPr bwMode="auto">
            <a:xfrm>
              <a:off x="3903" y="3430"/>
              <a:ext cx="0" cy="284"/>
            </a:xfrm>
            <a:prstGeom prst="line">
              <a:avLst/>
            </a:prstGeom>
            <a:noFill/>
            <a:ln w="9525">
              <a:solidFill>
                <a:schemeClr val="tx1"/>
              </a:solidFill>
              <a:round/>
              <a:headEnd/>
              <a:tailEnd type="stealth" w="med" len="med"/>
            </a:ln>
            <a:effectLst/>
          </p:spPr>
          <p:txBody>
            <a:bodyPr wrap="none" anchor="ctr"/>
            <a:lstStyle/>
            <a:p>
              <a:endParaRPr lang="en-IN"/>
            </a:p>
          </p:txBody>
        </p:sp>
        <p:cxnSp>
          <p:nvCxnSpPr>
            <p:cNvPr id="607276" name="AutoShape 44"/>
            <p:cNvCxnSpPr>
              <a:cxnSpLocks noChangeShapeType="1"/>
              <a:stCxn id="607260" idx="1"/>
              <a:endCxn id="607272" idx="2"/>
            </p:cNvCxnSpPr>
            <p:nvPr/>
          </p:nvCxnSpPr>
          <p:spPr bwMode="auto">
            <a:xfrm rot="10800000" flipH="1" flipV="1">
              <a:off x="3533" y="2131"/>
              <a:ext cx="347" cy="732"/>
            </a:xfrm>
            <a:prstGeom prst="bentConnector3">
              <a:avLst>
                <a:gd name="adj1" fmla="val -40000"/>
              </a:avLst>
            </a:prstGeom>
            <a:noFill/>
            <a:ln w="9525">
              <a:solidFill>
                <a:schemeClr val="tx1"/>
              </a:solidFill>
              <a:miter lim="800000"/>
              <a:headEnd/>
              <a:tailEnd type="triangle" w="med" len="med"/>
            </a:ln>
            <a:effectLst/>
          </p:spPr>
        </p:cxnSp>
        <p:sp>
          <p:nvSpPr>
            <p:cNvPr id="607277" name="Text Box 45"/>
            <p:cNvSpPr txBox="1">
              <a:spLocks noChangeArrowheads="1"/>
            </p:cNvSpPr>
            <p:nvPr/>
          </p:nvSpPr>
          <p:spPr bwMode="auto">
            <a:xfrm>
              <a:off x="3834" y="1835"/>
              <a:ext cx="417" cy="173"/>
            </a:xfrm>
            <a:prstGeom prst="rect">
              <a:avLst/>
            </a:prstGeom>
            <a:noFill/>
            <a:ln w="9525">
              <a:noFill/>
              <a:miter lim="800000"/>
              <a:headEnd/>
              <a:tailEnd/>
            </a:ln>
            <a:effectLst/>
          </p:spPr>
          <p:txBody>
            <a:bodyPr>
              <a:spAutoFit/>
            </a:bodyPr>
            <a:lstStyle/>
            <a:p>
              <a:pPr algn="ctr">
                <a:spcBef>
                  <a:spcPct val="50000"/>
                </a:spcBef>
              </a:pPr>
              <a:r>
                <a:rPr lang="en-US" sz="1200" b="0">
                  <a:solidFill>
                    <a:schemeClr val="tx1"/>
                  </a:solidFill>
                  <a:latin typeface="Times New Roman" pitchFamily="18" charset="0"/>
                </a:rPr>
                <a:t>Yes</a:t>
              </a:r>
            </a:p>
          </p:txBody>
        </p:sp>
        <p:sp>
          <p:nvSpPr>
            <p:cNvPr id="607278" name="Text Box 46"/>
            <p:cNvSpPr txBox="1">
              <a:spLocks noChangeArrowheads="1"/>
            </p:cNvSpPr>
            <p:nvPr/>
          </p:nvSpPr>
          <p:spPr bwMode="auto">
            <a:xfrm>
              <a:off x="4243" y="1549"/>
              <a:ext cx="310" cy="173"/>
            </a:xfrm>
            <a:prstGeom prst="rect">
              <a:avLst/>
            </a:prstGeom>
            <a:noFill/>
            <a:ln w="9525">
              <a:noFill/>
              <a:miter lim="800000"/>
              <a:headEnd/>
              <a:tailEnd/>
            </a:ln>
            <a:effectLst/>
          </p:spPr>
          <p:txBody>
            <a:bodyPr>
              <a:spAutoFit/>
            </a:bodyPr>
            <a:lstStyle/>
            <a:p>
              <a:pPr algn="ctr">
                <a:spcBef>
                  <a:spcPct val="50000"/>
                </a:spcBef>
              </a:pPr>
              <a:r>
                <a:rPr lang="en-US" sz="1200" b="0">
                  <a:solidFill>
                    <a:schemeClr val="tx1"/>
                  </a:solidFill>
                  <a:latin typeface="Times New Roman" pitchFamily="18" charset="0"/>
                </a:rPr>
                <a:t>No</a:t>
              </a:r>
            </a:p>
          </p:txBody>
        </p:sp>
        <p:sp>
          <p:nvSpPr>
            <p:cNvPr id="607279" name="Text Box 47"/>
            <p:cNvSpPr txBox="1">
              <a:spLocks noChangeArrowheads="1"/>
            </p:cNvSpPr>
            <p:nvPr/>
          </p:nvSpPr>
          <p:spPr bwMode="auto">
            <a:xfrm>
              <a:off x="3863" y="2306"/>
              <a:ext cx="310" cy="173"/>
            </a:xfrm>
            <a:prstGeom prst="rect">
              <a:avLst/>
            </a:prstGeom>
            <a:noFill/>
            <a:ln w="9525">
              <a:noFill/>
              <a:miter lim="800000"/>
              <a:headEnd/>
              <a:tailEnd/>
            </a:ln>
            <a:effectLst/>
          </p:spPr>
          <p:txBody>
            <a:bodyPr>
              <a:spAutoFit/>
            </a:bodyPr>
            <a:lstStyle/>
            <a:p>
              <a:pPr algn="ctr">
                <a:spcBef>
                  <a:spcPct val="50000"/>
                </a:spcBef>
              </a:pPr>
              <a:r>
                <a:rPr lang="en-US" sz="1200" b="0">
                  <a:solidFill>
                    <a:schemeClr val="tx1"/>
                  </a:solidFill>
                  <a:latin typeface="Times New Roman" pitchFamily="18" charset="0"/>
                </a:rPr>
                <a:t>No</a:t>
              </a:r>
            </a:p>
          </p:txBody>
        </p:sp>
        <p:sp>
          <p:nvSpPr>
            <p:cNvPr id="607280" name="Text Box 48"/>
            <p:cNvSpPr txBox="1">
              <a:spLocks noChangeArrowheads="1"/>
            </p:cNvSpPr>
            <p:nvPr/>
          </p:nvSpPr>
          <p:spPr bwMode="auto">
            <a:xfrm>
              <a:off x="3302" y="2288"/>
              <a:ext cx="416" cy="173"/>
            </a:xfrm>
            <a:prstGeom prst="rect">
              <a:avLst/>
            </a:prstGeom>
            <a:noFill/>
            <a:ln w="9525">
              <a:noFill/>
              <a:miter lim="800000"/>
              <a:headEnd/>
              <a:tailEnd/>
            </a:ln>
            <a:effectLst/>
          </p:spPr>
          <p:txBody>
            <a:bodyPr>
              <a:spAutoFit/>
            </a:bodyPr>
            <a:lstStyle/>
            <a:p>
              <a:pPr algn="ctr">
                <a:spcBef>
                  <a:spcPct val="50000"/>
                </a:spcBef>
              </a:pPr>
              <a:r>
                <a:rPr lang="en-US" sz="1200" b="0">
                  <a:solidFill>
                    <a:schemeClr val="tx1"/>
                  </a:solidFill>
                  <a:latin typeface="Times New Roman" pitchFamily="18" charset="0"/>
                </a:rPr>
                <a:t>Yes</a:t>
              </a:r>
            </a:p>
          </p:txBody>
        </p:sp>
        <p:sp>
          <p:nvSpPr>
            <p:cNvPr id="607281" name="Text Box 49"/>
            <p:cNvSpPr txBox="1">
              <a:spLocks noChangeArrowheads="1"/>
            </p:cNvSpPr>
            <p:nvPr/>
          </p:nvSpPr>
          <p:spPr bwMode="auto">
            <a:xfrm>
              <a:off x="4875" y="765"/>
              <a:ext cx="741" cy="173"/>
            </a:xfrm>
            <a:prstGeom prst="rect">
              <a:avLst/>
            </a:prstGeom>
            <a:noFill/>
            <a:ln w="9525">
              <a:noFill/>
              <a:miter lim="800000"/>
              <a:headEnd/>
              <a:tailEnd/>
            </a:ln>
            <a:effectLst/>
          </p:spPr>
          <p:txBody>
            <a:bodyPr>
              <a:spAutoFit/>
            </a:bodyPr>
            <a:lstStyle/>
            <a:p>
              <a:pPr algn="ctr">
                <a:spcBef>
                  <a:spcPct val="50000"/>
                </a:spcBef>
              </a:pPr>
              <a:r>
                <a:rPr lang="en-US" sz="1200">
                  <a:solidFill>
                    <a:schemeClr val="tx1"/>
                  </a:solidFill>
                  <a:latin typeface="Times New Roman" pitchFamily="18" charset="0"/>
                </a:rPr>
                <a:t>HTTP Server </a:t>
              </a:r>
            </a:p>
          </p:txBody>
        </p:sp>
        <p:sp>
          <p:nvSpPr>
            <p:cNvPr id="607282" name="Text Box 50"/>
            <p:cNvSpPr txBox="1">
              <a:spLocks noChangeArrowheads="1"/>
            </p:cNvSpPr>
            <p:nvPr/>
          </p:nvSpPr>
          <p:spPr bwMode="auto">
            <a:xfrm>
              <a:off x="4744" y="1186"/>
              <a:ext cx="741" cy="173"/>
            </a:xfrm>
            <a:prstGeom prst="rect">
              <a:avLst/>
            </a:prstGeom>
            <a:noFill/>
            <a:ln w="9525">
              <a:noFill/>
              <a:miter lim="800000"/>
              <a:headEnd/>
              <a:tailEnd/>
            </a:ln>
            <a:effectLst/>
          </p:spPr>
          <p:txBody>
            <a:bodyPr>
              <a:spAutoFit/>
            </a:bodyPr>
            <a:lstStyle/>
            <a:p>
              <a:pPr algn="ctr">
                <a:spcBef>
                  <a:spcPct val="50000"/>
                </a:spcBef>
              </a:pPr>
              <a:r>
                <a:rPr lang="en-US" sz="1200">
                  <a:solidFill>
                    <a:schemeClr val="tx1"/>
                  </a:solidFill>
                  <a:latin typeface="Times New Roman" pitchFamily="18" charset="0"/>
                </a:rPr>
                <a:t>JSP Container </a:t>
              </a:r>
            </a:p>
          </p:txBody>
        </p:sp>
        <p:sp>
          <p:nvSpPr>
            <p:cNvPr id="607283" name="Text Box 51"/>
            <p:cNvSpPr txBox="1">
              <a:spLocks noChangeArrowheads="1"/>
            </p:cNvSpPr>
            <p:nvPr/>
          </p:nvSpPr>
          <p:spPr bwMode="auto">
            <a:xfrm>
              <a:off x="4274" y="1325"/>
              <a:ext cx="1203" cy="173"/>
            </a:xfrm>
            <a:prstGeom prst="rect">
              <a:avLst/>
            </a:prstGeom>
            <a:noFill/>
            <a:ln w="9525">
              <a:noFill/>
              <a:miter lim="800000"/>
              <a:headEnd/>
              <a:tailEnd/>
            </a:ln>
            <a:effectLst/>
          </p:spPr>
          <p:txBody>
            <a:bodyPr>
              <a:spAutoFit/>
            </a:bodyPr>
            <a:lstStyle/>
            <a:p>
              <a:pPr algn="ctr">
                <a:spcBef>
                  <a:spcPct val="50000"/>
                </a:spcBef>
              </a:pPr>
              <a:r>
                <a:rPr lang="en-US" sz="1200">
                  <a:solidFill>
                    <a:schemeClr val="tx1"/>
                  </a:solidFill>
                  <a:latin typeface="Times New Roman" pitchFamily="18" charset="0"/>
                </a:rPr>
                <a:t>Page Compiler Servlet </a:t>
              </a:r>
            </a:p>
          </p:txBody>
        </p:sp>
        <p:sp>
          <p:nvSpPr>
            <p:cNvPr id="607284" name="Text Box 52"/>
            <p:cNvSpPr txBox="1">
              <a:spLocks noChangeArrowheads="1"/>
            </p:cNvSpPr>
            <p:nvPr/>
          </p:nvSpPr>
          <p:spPr bwMode="auto">
            <a:xfrm>
              <a:off x="4582" y="2993"/>
              <a:ext cx="833" cy="173"/>
            </a:xfrm>
            <a:prstGeom prst="rect">
              <a:avLst/>
            </a:prstGeom>
            <a:noFill/>
            <a:ln w="9525">
              <a:noFill/>
              <a:miter lim="800000"/>
              <a:headEnd/>
              <a:tailEnd/>
            </a:ln>
            <a:effectLst/>
          </p:spPr>
          <p:txBody>
            <a:bodyPr>
              <a:spAutoFit/>
            </a:bodyPr>
            <a:lstStyle/>
            <a:p>
              <a:pPr algn="ctr">
                <a:spcBef>
                  <a:spcPct val="50000"/>
                </a:spcBef>
              </a:pPr>
              <a:r>
                <a:rPr lang="en-US" sz="1200">
                  <a:solidFill>
                    <a:schemeClr val="tx1"/>
                  </a:solidFill>
                  <a:latin typeface="Times New Roman" pitchFamily="18" charset="0"/>
                </a:rPr>
                <a:t>JSP Page Servlet </a:t>
              </a:r>
            </a:p>
          </p:txBody>
        </p:sp>
      </p:grpSp>
    </p:spTree>
  </p:cSld>
  <p:clrMapOvr>
    <a:masterClrMapping/>
  </p:clrMapOvr>
  <p:transition/>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body" idx="1"/>
          </p:nvPr>
        </p:nvSpPr>
        <p:spPr>
          <a:xfrm>
            <a:off x="685800" y="1143000"/>
            <a:ext cx="8229600" cy="5334000"/>
          </a:xfrm>
        </p:spPr>
        <p:txBody>
          <a:bodyPr/>
          <a:lstStyle/>
          <a:p>
            <a:pPr marL="609600" indent="-609600"/>
            <a:r>
              <a:rPr lang="en-US" sz="2800">
                <a:solidFill>
                  <a:srgbClr val="000000"/>
                </a:solidFill>
                <a:latin typeface="Garamond" pitchFamily="18" charset="0"/>
                <a:ea typeface="Arial Unicode MS" pitchFamily="34" charset="-128"/>
                <a:cs typeface="Arial Unicode MS" pitchFamily="34" charset="-128"/>
              </a:rPr>
              <a:t>There are three kinds of scripting elements</a:t>
            </a:r>
          </a:p>
          <a:p>
            <a:pPr marL="1100138" lvl="1" indent="-533400"/>
            <a:r>
              <a:rPr lang="en-US" sz="2400">
                <a:solidFill>
                  <a:srgbClr val="000000"/>
                </a:solidFill>
                <a:latin typeface="Garamond" pitchFamily="18" charset="0"/>
                <a:ea typeface="Arial Unicode MS" pitchFamily="34" charset="-128"/>
                <a:cs typeface="Arial Unicode MS" pitchFamily="34" charset="-128"/>
              </a:rPr>
              <a:t>Declarations</a:t>
            </a:r>
          </a:p>
          <a:p>
            <a:pPr marL="1100138" lvl="1" indent="-533400"/>
            <a:r>
              <a:rPr lang="en-US" sz="2400">
                <a:solidFill>
                  <a:srgbClr val="000000"/>
                </a:solidFill>
                <a:latin typeface="Garamond" pitchFamily="18" charset="0"/>
                <a:ea typeface="Arial Unicode MS" pitchFamily="34" charset="-128"/>
                <a:cs typeface="Arial Unicode MS" pitchFamily="34" charset="-128"/>
              </a:rPr>
              <a:t>Scriptlets</a:t>
            </a:r>
          </a:p>
          <a:p>
            <a:pPr marL="1100138" lvl="1" indent="-533400"/>
            <a:r>
              <a:rPr lang="en-US" sz="2400">
                <a:solidFill>
                  <a:srgbClr val="000000"/>
                </a:solidFill>
                <a:latin typeface="Garamond" pitchFamily="18" charset="0"/>
                <a:ea typeface="Arial Unicode MS" pitchFamily="34" charset="-128"/>
                <a:cs typeface="Arial Unicode MS" pitchFamily="34" charset="-128"/>
              </a:rPr>
              <a:t>Expressions</a:t>
            </a:r>
          </a:p>
        </p:txBody>
      </p:sp>
      <p:sp>
        <p:nvSpPr>
          <p:cNvPr id="66048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Scripting Elements </a:t>
            </a:r>
            <a:br>
              <a:rPr lang="en-US" sz="3600">
                <a:solidFill>
                  <a:srgbClr val="CC0000"/>
                </a:solidFill>
                <a:latin typeface="Times New Roman" pitchFamily="18" charset="0"/>
              </a:rPr>
            </a:br>
            <a:r>
              <a:rPr lang="en-US">
                <a:solidFill>
                  <a:srgbClr val="333399"/>
                </a:solidFill>
              </a:rPr>
              <a:t>Types</a:t>
            </a:r>
          </a:p>
        </p:txBody>
      </p:sp>
    </p:spTree>
  </p:cSld>
  <p:clrMapOvr>
    <a:masterClrMapping/>
  </p:clrMapOv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body" idx="1"/>
          </p:nvPr>
        </p:nvSpPr>
        <p:spPr>
          <a:xfrm>
            <a:off x="685800" y="1143000"/>
            <a:ext cx="8229600" cy="5562600"/>
          </a:xfrm>
        </p:spPr>
        <p:txBody>
          <a:bodyPr/>
          <a:lstStyle/>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Declarations are used to define methods &amp; instance variables</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Do not produce any output that is sent to client</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Embedded in &lt;%! and %&gt; delimiters</a:t>
            </a:r>
          </a:p>
          <a:p>
            <a:pPr marL="1100138" lvl="1" indent="-533400">
              <a:lnSpc>
                <a:spcPct val="90000"/>
              </a:lnSpc>
              <a:buFontTx/>
              <a:buNone/>
            </a:pPr>
            <a:r>
              <a:rPr lang="en-US" sz="2400">
                <a:solidFill>
                  <a:srgbClr val="000000"/>
                </a:solidFill>
                <a:latin typeface="Garamond" pitchFamily="18" charset="0"/>
                <a:ea typeface="Arial Unicode MS" pitchFamily="34" charset="-128"/>
                <a:cs typeface="Arial Unicode MS" pitchFamily="34" charset="-128"/>
              </a:rPr>
              <a:t>Example:</a:t>
            </a:r>
          </a:p>
          <a:p>
            <a:pPr marL="1100138" lvl="1" indent="-5334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&lt;%! </a:t>
            </a:r>
          </a:p>
          <a:p>
            <a:pPr marL="1366838" lvl="2" indent="-4572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Public void jspDestroy() {</a:t>
            </a:r>
          </a:p>
          <a:p>
            <a:pPr marL="1366838" lvl="2" indent="-4572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	System.out.println(“JSP Destroyed”);</a:t>
            </a:r>
          </a:p>
          <a:p>
            <a:pPr marL="1366838" lvl="2" indent="-4572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a:t>
            </a:r>
          </a:p>
          <a:p>
            <a:pPr marL="1366838" lvl="2" indent="-4572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Public void jspInit() {</a:t>
            </a:r>
          </a:p>
          <a:p>
            <a:pPr marL="1366838" lvl="2" indent="-4572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	System.out.println(“JSP Loaded”);</a:t>
            </a:r>
          </a:p>
          <a:p>
            <a:pPr marL="1366838" lvl="2" indent="-4572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a:t>
            </a:r>
          </a:p>
          <a:p>
            <a:pPr marL="1366838" lvl="2" indent="-4572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int myVar = 123;</a:t>
            </a:r>
          </a:p>
          <a:p>
            <a:pPr marL="1100138" lvl="1" indent="-533400">
              <a:lnSpc>
                <a:spcPct val="90000"/>
              </a:lnSpc>
              <a:buFontTx/>
              <a:buNone/>
            </a:pPr>
            <a:r>
              <a:rPr lang="en-US" sz="1600">
                <a:solidFill>
                  <a:srgbClr val="000000"/>
                </a:solidFill>
                <a:latin typeface="Garamond" pitchFamily="18" charset="0"/>
                <a:ea typeface="Arial Unicode MS" pitchFamily="34" charset="-128"/>
                <a:cs typeface="Arial Unicode MS" pitchFamily="34" charset="-128"/>
              </a:rPr>
              <a:t>%&gt;</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The functions and variables defined are available to the JSP Page as well as to the servlet in which it is compiled</a:t>
            </a:r>
          </a:p>
        </p:txBody>
      </p:sp>
      <p:sp>
        <p:nvSpPr>
          <p:cNvPr id="60928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Declarations  </a:t>
            </a:r>
            <a:br>
              <a:rPr lang="en-US" sz="3600">
                <a:solidFill>
                  <a:srgbClr val="CC0000"/>
                </a:solidFill>
                <a:latin typeface="Times New Roman" pitchFamily="18" charset="0"/>
              </a:rPr>
            </a:br>
            <a:r>
              <a:rPr lang="en-US">
                <a:solidFill>
                  <a:srgbClr val="333399"/>
                </a:solidFill>
              </a:rPr>
              <a:t>Basics</a:t>
            </a:r>
          </a:p>
        </p:txBody>
      </p:sp>
    </p:spTree>
  </p:cSld>
  <p:clrMapOvr>
    <a:masterClrMapping/>
  </p:clrMapOv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body" idx="1"/>
          </p:nvPr>
        </p:nvSpPr>
        <p:spPr>
          <a:xfrm>
            <a:off x="685800" y="1143000"/>
            <a:ext cx="8229600" cy="5486400"/>
          </a:xfrm>
        </p:spPr>
        <p:txBody>
          <a:bodyPr/>
          <a:lstStyle/>
          <a:p>
            <a:pPr marL="609600" indent="-609600"/>
            <a:r>
              <a:rPr lang="en-US" sz="2800">
                <a:solidFill>
                  <a:srgbClr val="000000"/>
                </a:solidFill>
                <a:ea typeface="Arial Unicode MS" pitchFamily="34" charset="-128"/>
                <a:cs typeface="Arial Unicode MS" pitchFamily="34" charset="-128"/>
              </a:rPr>
              <a:t>Used to embed java code in JSP pages.</a:t>
            </a:r>
          </a:p>
          <a:p>
            <a:pPr marL="1100138" lvl="1" indent="-533400"/>
            <a:r>
              <a:rPr lang="en-US" sz="2400">
                <a:solidFill>
                  <a:srgbClr val="000000"/>
                </a:solidFill>
                <a:ea typeface="Arial Unicode MS" pitchFamily="34" charset="-128"/>
                <a:cs typeface="Arial Unicode MS" pitchFamily="34" charset="-128"/>
              </a:rPr>
              <a:t>Contents of JSP go into _JSPpageservice() method</a:t>
            </a:r>
          </a:p>
          <a:p>
            <a:pPr marL="1100138" lvl="1" indent="-533400"/>
            <a:r>
              <a:rPr lang="en-US" sz="2400">
                <a:solidFill>
                  <a:srgbClr val="000000"/>
                </a:solidFill>
                <a:ea typeface="Arial Unicode MS" pitchFamily="34" charset="-128"/>
                <a:cs typeface="Arial Unicode MS" pitchFamily="34" charset="-128"/>
              </a:rPr>
              <a:t>Code should comply with syntactical and semantic constuct of java</a:t>
            </a:r>
          </a:p>
          <a:p>
            <a:pPr marL="1100138" lvl="1" indent="-533400"/>
            <a:r>
              <a:rPr lang="en-US" sz="2400">
                <a:solidFill>
                  <a:srgbClr val="000000"/>
                </a:solidFill>
                <a:ea typeface="Arial Unicode MS" pitchFamily="34" charset="-128"/>
                <a:cs typeface="Arial Unicode MS" pitchFamily="34" charset="-128"/>
              </a:rPr>
              <a:t>Embedded in &lt;% and %&gt; delimiters</a:t>
            </a:r>
          </a:p>
          <a:p>
            <a:pPr marL="1100138" lvl="1" indent="-533400">
              <a:buFontTx/>
              <a:buNone/>
            </a:pPr>
            <a:r>
              <a:rPr lang="en-US" sz="2400">
                <a:solidFill>
                  <a:srgbClr val="000000"/>
                </a:solidFill>
                <a:ea typeface="Arial Unicode MS" pitchFamily="34" charset="-128"/>
                <a:cs typeface="Arial Unicode MS" pitchFamily="34" charset="-128"/>
              </a:rPr>
              <a:t>Example:</a:t>
            </a:r>
          </a:p>
          <a:p>
            <a:pPr marL="1100138" lvl="1" indent="-533400">
              <a:buFontTx/>
              <a:buNone/>
            </a:pPr>
            <a:r>
              <a:rPr lang="en-US" sz="1600">
                <a:solidFill>
                  <a:srgbClr val="000000"/>
                </a:solidFill>
                <a:ea typeface="Arial Unicode MS" pitchFamily="34" charset="-128"/>
                <a:cs typeface="Arial Unicode MS" pitchFamily="34" charset="-128"/>
              </a:rPr>
              <a:t>&lt;%</a:t>
            </a:r>
          </a:p>
          <a:p>
            <a:pPr marL="1366838" lvl="2" indent="-457200">
              <a:buFontTx/>
              <a:buNone/>
            </a:pPr>
            <a:r>
              <a:rPr lang="en-US" sz="1600">
                <a:solidFill>
                  <a:srgbClr val="000000"/>
                </a:solidFill>
                <a:ea typeface="Arial Unicode MS" pitchFamily="34" charset="-128"/>
                <a:cs typeface="Arial Unicode MS" pitchFamily="34" charset="-128"/>
              </a:rPr>
              <a:t>int x = 5;</a:t>
            </a:r>
          </a:p>
          <a:p>
            <a:pPr marL="1366838" lvl="2" indent="-457200">
              <a:buFontTx/>
              <a:buNone/>
            </a:pPr>
            <a:r>
              <a:rPr lang="en-US" sz="1600">
                <a:solidFill>
                  <a:srgbClr val="000000"/>
                </a:solidFill>
                <a:ea typeface="Arial Unicode MS" pitchFamily="34" charset="-128"/>
                <a:cs typeface="Arial Unicode MS" pitchFamily="34" charset="-128"/>
              </a:rPr>
              <a:t>int y = 7;</a:t>
            </a:r>
          </a:p>
          <a:p>
            <a:pPr marL="1366838" lvl="2" indent="-457200">
              <a:buFontTx/>
              <a:buNone/>
            </a:pPr>
            <a:r>
              <a:rPr lang="en-US" sz="1600">
                <a:solidFill>
                  <a:srgbClr val="000000"/>
                </a:solidFill>
                <a:ea typeface="Arial Unicode MS" pitchFamily="34" charset="-128"/>
                <a:cs typeface="Arial Unicode MS" pitchFamily="34" charset="-128"/>
              </a:rPr>
              <a:t>int z = x + y;</a:t>
            </a:r>
          </a:p>
          <a:p>
            <a:pPr marL="1100138" lvl="1" indent="-533400">
              <a:buFontTx/>
              <a:buNone/>
            </a:pPr>
            <a:r>
              <a:rPr lang="en-US" sz="1600">
                <a:solidFill>
                  <a:srgbClr val="000000"/>
                </a:solidFill>
                <a:ea typeface="Arial Unicode MS" pitchFamily="34" charset="-128"/>
                <a:cs typeface="Arial Unicode MS" pitchFamily="34" charset="-128"/>
              </a:rPr>
              <a:t>%&gt;</a:t>
            </a:r>
          </a:p>
        </p:txBody>
      </p:sp>
      <p:sp>
        <p:nvSpPr>
          <p:cNvPr id="61133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Scriptlets </a:t>
            </a:r>
            <a:br>
              <a:rPr lang="en-US" sz="3600">
                <a:solidFill>
                  <a:srgbClr val="CC0000"/>
                </a:solidFill>
                <a:latin typeface="Times New Roman" pitchFamily="18" charset="0"/>
              </a:rPr>
            </a:br>
            <a:r>
              <a:rPr lang="en-US">
                <a:solidFill>
                  <a:srgbClr val="333399"/>
                </a:solidFill>
              </a:rPr>
              <a:t>Basics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Built-In Functions</a:t>
            </a:r>
          </a:p>
        </p:txBody>
      </p:sp>
      <p:sp>
        <p:nvSpPr>
          <p:cNvPr id="38915" name="Rectangle 3"/>
          <p:cNvSpPr>
            <a:spLocks noGrp="1" noChangeArrowheads="1"/>
          </p:cNvSpPr>
          <p:nvPr>
            <p:ph type="body" idx="1"/>
          </p:nvPr>
        </p:nvSpPr>
        <p:spPr>
          <a:xfrm>
            <a:off x="269875" y="1066800"/>
            <a:ext cx="8526463" cy="5486400"/>
          </a:xfrm>
        </p:spPr>
        <p:txBody>
          <a:bodyPr/>
          <a:lstStyle/>
          <a:p>
            <a:pPr eaLnBrk="1" hangingPunct="1">
              <a:lnSpc>
                <a:spcPct val="90000"/>
              </a:lnSpc>
            </a:pPr>
            <a:r>
              <a:rPr lang="en-US" sz="3300" b="1" smtClean="0">
                <a:solidFill>
                  <a:srgbClr val="0000FF"/>
                </a:solidFill>
                <a:latin typeface="Courier New" pitchFamily="49" charset="0"/>
              </a:rPr>
              <a:t>eval(expr)</a:t>
            </a:r>
          </a:p>
          <a:p>
            <a:pPr lvl="1" eaLnBrk="1" hangingPunct="1">
              <a:lnSpc>
                <a:spcPct val="90000"/>
              </a:lnSpc>
            </a:pPr>
            <a:r>
              <a:rPr lang="en-US" sz="2900" smtClean="0"/>
              <a:t>evaluates an expression or statement</a:t>
            </a:r>
          </a:p>
          <a:p>
            <a:pPr lvl="2" eaLnBrk="1" hangingPunct="1">
              <a:lnSpc>
                <a:spcPct val="90000"/>
              </a:lnSpc>
            </a:pPr>
            <a:r>
              <a:rPr lang="en-US" sz="2100" smtClean="0"/>
              <a:t>eval("3 + 4");		// Returns 7 (Number)</a:t>
            </a:r>
          </a:p>
          <a:p>
            <a:pPr lvl="2" eaLnBrk="1" hangingPunct="1">
              <a:lnSpc>
                <a:spcPct val="90000"/>
              </a:lnSpc>
            </a:pPr>
            <a:r>
              <a:rPr lang="en-US" sz="2100" smtClean="0"/>
              <a:t>eval("alert('Hello')");	// Calls the function alert('Hello')</a:t>
            </a:r>
          </a:p>
          <a:p>
            <a:pPr lvl="1" eaLnBrk="1" hangingPunct="1">
              <a:lnSpc>
                <a:spcPct val="90000"/>
              </a:lnSpc>
            </a:pPr>
            <a:endParaRPr lang="en-US" sz="2900" smtClean="0"/>
          </a:p>
          <a:p>
            <a:pPr eaLnBrk="1" hangingPunct="1">
              <a:lnSpc>
                <a:spcPct val="90000"/>
              </a:lnSpc>
            </a:pPr>
            <a:r>
              <a:rPr lang="en-US" sz="3300" b="1" smtClean="0">
                <a:solidFill>
                  <a:srgbClr val="0000FF"/>
                </a:solidFill>
                <a:latin typeface="Courier New" pitchFamily="49" charset="0"/>
              </a:rPr>
              <a:t>isFinite(x)</a:t>
            </a:r>
          </a:p>
          <a:p>
            <a:pPr lvl="1" eaLnBrk="1" hangingPunct="1">
              <a:lnSpc>
                <a:spcPct val="90000"/>
              </a:lnSpc>
            </a:pPr>
            <a:r>
              <a:rPr lang="en-US" sz="2900" smtClean="0"/>
              <a:t>Determines if a number is finite</a:t>
            </a:r>
          </a:p>
          <a:p>
            <a:pPr lvl="1" eaLnBrk="1" hangingPunct="1">
              <a:lnSpc>
                <a:spcPct val="90000"/>
              </a:lnSpc>
            </a:pPr>
            <a:endParaRPr lang="en-US" sz="2900" smtClean="0"/>
          </a:p>
          <a:p>
            <a:pPr eaLnBrk="1" hangingPunct="1">
              <a:lnSpc>
                <a:spcPct val="90000"/>
              </a:lnSpc>
            </a:pPr>
            <a:r>
              <a:rPr lang="en-US" sz="3300" b="1" smtClean="0">
                <a:solidFill>
                  <a:srgbClr val="0000FF"/>
                </a:solidFill>
                <a:latin typeface="Courier New" pitchFamily="49" charset="0"/>
              </a:rPr>
              <a:t>isNaN(x)</a:t>
            </a:r>
          </a:p>
          <a:p>
            <a:pPr lvl="1" eaLnBrk="1" hangingPunct="1">
              <a:lnSpc>
                <a:spcPct val="90000"/>
              </a:lnSpc>
            </a:pPr>
            <a:r>
              <a:rPr lang="en-US" sz="2900" smtClean="0"/>
              <a:t>Determines whether a value is “Not a Number”</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body" idx="1"/>
          </p:nvPr>
        </p:nvSpPr>
        <p:spPr>
          <a:xfrm>
            <a:off x="685800" y="1143000"/>
            <a:ext cx="8229600" cy="4572000"/>
          </a:xfrm>
        </p:spPr>
        <p:txBody>
          <a:bodyPr/>
          <a:lstStyle/>
          <a:p>
            <a:pPr marL="609600" indent="-609600"/>
            <a:r>
              <a:rPr lang="en-US" sz="2800">
                <a:solidFill>
                  <a:srgbClr val="000000"/>
                </a:solidFill>
                <a:latin typeface="Garamond" pitchFamily="18" charset="0"/>
                <a:ea typeface="Arial Unicode MS" pitchFamily="34" charset="-128"/>
                <a:cs typeface="Arial Unicode MS" pitchFamily="34" charset="-128"/>
              </a:rPr>
              <a:t>Used to write dynamic content back to the browser.</a:t>
            </a:r>
          </a:p>
          <a:p>
            <a:pPr marL="1100138" lvl="1" indent="-533400"/>
            <a:r>
              <a:rPr lang="en-US" sz="2400">
                <a:solidFill>
                  <a:srgbClr val="000000"/>
                </a:solidFill>
                <a:latin typeface="Garamond" pitchFamily="18" charset="0"/>
                <a:ea typeface="Arial Unicode MS" pitchFamily="34" charset="-128"/>
                <a:cs typeface="Arial Unicode MS" pitchFamily="34" charset="-128"/>
              </a:rPr>
              <a:t>If the output of expression is Java primitive the value is printed back to the browser</a:t>
            </a:r>
          </a:p>
          <a:p>
            <a:pPr marL="1100138" lvl="1" indent="-533400"/>
            <a:r>
              <a:rPr lang="en-US" sz="2400">
                <a:solidFill>
                  <a:srgbClr val="000000"/>
                </a:solidFill>
                <a:latin typeface="Garamond" pitchFamily="18" charset="0"/>
                <a:ea typeface="Arial Unicode MS" pitchFamily="34" charset="-128"/>
                <a:cs typeface="Arial Unicode MS" pitchFamily="34" charset="-128"/>
              </a:rPr>
              <a:t>If the output is an object then the result of calling toString on the object is output to the browser</a:t>
            </a:r>
          </a:p>
          <a:p>
            <a:pPr marL="1100138" lvl="1" indent="-533400"/>
            <a:r>
              <a:rPr lang="en-US" sz="2400">
                <a:solidFill>
                  <a:srgbClr val="000000"/>
                </a:solidFill>
                <a:latin typeface="Garamond" pitchFamily="18" charset="0"/>
                <a:ea typeface="Arial Unicode MS" pitchFamily="34" charset="-128"/>
                <a:cs typeface="Arial Unicode MS" pitchFamily="34" charset="-128"/>
              </a:rPr>
              <a:t>Embedded in &lt;%= and %&gt; delimiters</a:t>
            </a:r>
          </a:p>
          <a:p>
            <a:pPr marL="1100138" lvl="1" indent="-533400">
              <a:buFontTx/>
              <a:buNone/>
            </a:pPr>
            <a:r>
              <a:rPr lang="en-US" sz="2400">
                <a:solidFill>
                  <a:srgbClr val="000000"/>
                </a:solidFill>
                <a:latin typeface="Garamond" pitchFamily="18" charset="0"/>
                <a:ea typeface="Arial Unicode MS" pitchFamily="34" charset="-128"/>
                <a:cs typeface="Arial Unicode MS" pitchFamily="34" charset="-128"/>
              </a:rPr>
              <a:t>Example:</a:t>
            </a:r>
          </a:p>
          <a:p>
            <a:pPr marL="1100138" lvl="1" indent="-533400"/>
            <a:r>
              <a:rPr lang="en-US" sz="2000">
                <a:solidFill>
                  <a:srgbClr val="000000"/>
                </a:solidFill>
                <a:latin typeface="Garamond" pitchFamily="18" charset="0"/>
                <a:ea typeface="Arial Unicode MS" pitchFamily="34" charset="-128"/>
                <a:cs typeface="Arial Unicode MS" pitchFamily="34" charset="-128"/>
              </a:rPr>
              <a:t>&lt;%=“Fred”+ “ “ + “Flintstone %&gt; </a:t>
            </a:r>
          </a:p>
          <a:p>
            <a:pPr marL="1100138" lvl="1" indent="-533400">
              <a:buFontTx/>
              <a:buNone/>
            </a:pPr>
            <a:r>
              <a:rPr lang="en-US" sz="2000">
                <a:solidFill>
                  <a:srgbClr val="000000"/>
                </a:solidFill>
                <a:latin typeface="Garamond" pitchFamily="18" charset="0"/>
                <a:ea typeface="Arial Unicode MS" pitchFamily="34" charset="-128"/>
                <a:cs typeface="Arial Unicode MS" pitchFamily="34" charset="-128"/>
              </a:rPr>
              <a:t>	prints “Fred Flintstone” to the browser</a:t>
            </a:r>
          </a:p>
          <a:p>
            <a:pPr marL="1100138" lvl="1" indent="-533400"/>
            <a:r>
              <a:rPr lang="en-US" sz="2000">
                <a:solidFill>
                  <a:srgbClr val="000000"/>
                </a:solidFill>
                <a:latin typeface="Garamond" pitchFamily="18" charset="0"/>
                <a:ea typeface="Arial Unicode MS" pitchFamily="34" charset="-128"/>
                <a:cs typeface="Arial Unicode MS" pitchFamily="34" charset="-128"/>
              </a:rPr>
              <a:t>&lt;%=Math.sqrt(100)%&gt; </a:t>
            </a:r>
          </a:p>
          <a:p>
            <a:pPr marL="1100138" lvl="1" indent="-533400">
              <a:buFontTx/>
              <a:buNone/>
            </a:pPr>
            <a:r>
              <a:rPr lang="en-US" sz="2000">
                <a:solidFill>
                  <a:srgbClr val="000000"/>
                </a:solidFill>
                <a:latin typeface="Garamond" pitchFamily="18" charset="0"/>
                <a:ea typeface="Arial Unicode MS" pitchFamily="34" charset="-128"/>
                <a:cs typeface="Arial Unicode MS" pitchFamily="34" charset="-128"/>
              </a:rPr>
              <a:t>	prints 10 to the browser</a:t>
            </a:r>
          </a:p>
        </p:txBody>
      </p:sp>
      <p:sp>
        <p:nvSpPr>
          <p:cNvPr id="61337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Expressions</a:t>
            </a:r>
            <a:r>
              <a:rPr lang="en-US" sz="3600">
                <a:solidFill>
                  <a:srgbClr val="CC0000"/>
                </a:solidFill>
                <a:latin typeface="Garamond" pitchFamily="18" charset="0"/>
              </a:rPr>
              <a:t> </a:t>
            </a:r>
            <a:br>
              <a:rPr lang="en-US" sz="3600">
                <a:solidFill>
                  <a:srgbClr val="CC0000"/>
                </a:solidFill>
                <a:latin typeface="Garamond" pitchFamily="18" charset="0"/>
              </a:rPr>
            </a:br>
            <a:r>
              <a:rPr lang="en-US">
                <a:solidFill>
                  <a:srgbClr val="333399"/>
                </a:solidFill>
              </a:rPr>
              <a:t>Basics</a:t>
            </a:r>
          </a:p>
        </p:txBody>
      </p:sp>
    </p:spTree>
  </p:cSld>
  <p:clrMapOvr>
    <a:masterClrMapping/>
  </p:clrMapOv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body" idx="1"/>
          </p:nvPr>
        </p:nvSpPr>
        <p:spPr>
          <a:xfrm>
            <a:off x="685800" y="1143000"/>
            <a:ext cx="8229600" cy="5410200"/>
          </a:xfrm>
        </p:spPr>
        <p:txBody>
          <a:bodyPr/>
          <a:lstStyle/>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Implicit objects provide access to server side objects </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e.g. request, response, session etc.</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There are four scopes of the objects</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Page: Objects can only be accessed in the page where they are referenced</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Request: Objects can be accessed within all pages that serve the current request.</a:t>
            </a:r>
          </a:p>
          <a:p>
            <a:pPr marL="1100138" lvl="1" indent="-533400">
              <a:lnSpc>
                <a:spcPct val="90000"/>
              </a:lnSpc>
              <a:buFontTx/>
              <a:buNone/>
            </a:pPr>
            <a:r>
              <a:rPr lang="en-US" sz="2400">
                <a:solidFill>
                  <a:srgbClr val="000000"/>
                </a:solidFill>
                <a:latin typeface="Garamond" pitchFamily="18" charset="0"/>
                <a:ea typeface="Arial Unicode MS" pitchFamily="34" charset="-128"/>
                <a:cs typeface="Arial Unicode MS" pitchFamily="34" charset="-128"/>
              </a:rPr>
              <a:t>	(Including the pages that are forwarded to and included in the original jsp page)</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Session: Objects can be accessed within the JSP pages for which the objects are defined</a:t>
            </a:r>
          </a:p>
          <a:p>
            <a:pPr marL="1100138" lvl="1" indent="-533400">
              <a:lnSpc>
                <a:spcPct val="90000"/>
              </a:lnSpc>
            </a:pPr>
            <a:r>
              <a:rPr lang="en-US" sz="2400">
                <a:solidFill>
                  <a:srgbClr val="000000"/>
                </a:solidFill>
                <a:latin typeface="Garamond" pitchFamily="18" charset="0"/>
                <a:ea typeface="Arial Unicode MS" pitchFamily="34" charset="-128"/>
                <a:cs typeface="Arial Unicode MS" pitchFamily="34" charset="-128"/>
              </a:rPr>
              <a:t>Application: Objects can be accessed by all JSP pages in a given context</a:t>
            </a:r>
          </a:p>
        </p:txBody>
      </p:sp>
      <p:sp>
        <p:nvSpPr>
          <p:cNvPr id="61542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Java Implicit Objects</a:t>
            </a:r>
            <a:r>
              <a:rPr lang="en-US" sz="4400">
                <a:solidFill>
                  <a:srgbClr val="CC0000"/>
                </a:solidFill>
                <a:latin typeface="Arial-BoldMT"/>
              </a:rPr>
              <a:t> </a:t>
            </a:r>
            <a:br>
              <a:rPr lang="en-US" sz="4400">
                <a:solidFill>
                  <a:srgbClr val="CC0000"/>
                </a:solidFill>
                <a:latin typeface="Arial-BoldMT"/>
              </a:rPr>
            </a:br>
            <a:r>
              <a:rPr lang="en-US">
                <a:solidFill>
                  <a:srgbClr val="333399"/>
                </a:solidFill>
              </a:rPr>
              <a:t>Scope</a:t>
            </a:r>
            <a:endParaRPr lang="en-US" sz="4400">
              <a:solidFill>
                <a:srgbClr val="CC0000"/>
              </a:solidFill>
              <a:latin typeface="Arial-BoldMT"/>
            </a:endParaRPr>
          </a:p>
        </p:txBody>
      </p:sp>
    </p:spTree>
  </p:cSld>
  <p:clrMapOvr>
    <a:masterClrMapping/>
  </p:clrMapOv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body" idx="1"/>
          </p:nvPr>
        </p:nvSpPr>
        <p:spPr>
          <a:xfrm>
            <a:off x="685800" y="1143000"/>
            <a:ext cx="8229600" cy="5334000"/>
          </a:xfrm>
        </p:spPr>
        <p:txBody>
          <a:bodyPr/>
          <a:lstStyle/>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request: Reference to the current request</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response: Response to the request</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session: session associated woth current request</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application: Servlet context to which a page belongs </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pageContext: Object to access request, response, session and application associated with a page</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config: Servlet configuration for the page</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out: Object that writes to the response output stream</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page: instance of the page implementation class (this)</a:t>
            </a:r>
          </a:p>
          <a:p>
            <a:pPr marL="609600" indent="-609600">
              <a:lnSpc>
                <a:spcPct val="90000"/>
              </a:lnSpc>
            </a:pPr>
            <a:r>
              <a:rPr lang="en-US" sz="2800">
                <a:solidFill>
                  <a:srgbClr val="000000"/>
                </a:solidFill>
                <a:latin typeface="Garamond" pitchFamily="18" charset="0"/>
                <a:ea typeface="Arial Unicode MS" pitchFamily="34" charset="-128"/>
                <a:cs typeface="Arial Unicode MS" pitchFamily="34" charset="-128"/>
              </a:rPr>
              <a:t>exception: Available with JSP pages which are error pages</a:t>
            </a:r>
          </a:p>
        </p:txBody>
      </p:sp>
      <p:sp>
        <p:nvSpPr>
          <p:cNvPr id="61747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Java Implicit Objects </a:t>
            </a:r>
            <a:br>
              <a:rPr lang="en-US" sz="3600">
                <a:solidFill>
                  <a:srgbClr val="CC0000"/>
                </a:solidFill>
                <a:latin typeface="Times New Roman" pitchFamily="18" charset="0"/>
              </a:rPr>
            </a:br>
            <a:r>
              <a:rPr lang="en-US">
                <a:solidFill>
                  <a:srgbClr val="333399"/>
                </a:solidFill>
              </a:rPr>
              <a:t>List</a:t>
            </a:r>
          </a:p>
        </p:txBody>
      </p:sp>
    </p:spTree>
  </p:cSld>
  <p:clrMapOvr>
    <a:masterClrMapping/>
  </p:clrMapOv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body" idx="1"/>
          </p:nvPr>
        </p:nvSpPr>
        <p:spPr>
          <a:xfrm>
            <a:off x="304800" y="1143000"/>
            <a:ext cx="4343400" cy="5334000"/>
          </a:xfrm>
        </p:spPr>
        <p:txBody>
          <a:bodyPr/>
          <a:lstStyle/>
          <a:p>
            <a:pPr marL="609600" indent="-609600">
              <a:lnSpc>
                <a:spcPct val="90000"/>
              </a:lnSpc>
              <a:spcBef>
                <a:spcPct val="50000"/>
              </a:spcBef>
              <a:buFontTx/>
              <a:buNone/>
            </a:pPr>
            <a:r>
              <a:rPr lang="en-US" sz="1200">
                <a:latin typeface="Arial" pitchFamily="34" charset="0"/>
              </a:rPr>
              <a:t>&lt;html&gt;</a:t>
            </a:r>
          </a:p>
          <a:p>
            <a:pPr marL="609600" indent="-609600">
              <a:lnSpc>
                <a:spcPct val="90000"/>
              </a:lnSpc>
              <a:spcBef>
                <a:spcPct val="50000"/>
              </a:spcBef>
              <a:buFontTx/>
              <a:buNone/>
            </a:pPr>
            <a:r>
              <a:rPr lang="en-US" sz="1200">
                <a:latin typeface="Arial" pitchFamily="34" charset="0"/>
              </a:rPr>
              <a:t>  &lt;head&gt;</a:t>
            </a:r>
          </a:p>
          <a:p>
            <a:pPr marL="609600" indent="-609600">
              <a:lnSpc>
                <a:spcPct val="90000"/>
              </a:lnSpc>
              <a:spcBef>
                <a:spcPct val="50000"/>
              </a:spcBef>
              <a:buFontTx/>
              <a:buNone/>
            </a:pPr>
            <a:r>
              <a:rPr lang="en-US" sz="1200">
                <a:latin typeface="Arial" pitchFamily="34" charset="0"/>
              </a:rPr>
              <a:t>    &lt;title&gt;Implicit Objects&lt;/title&gt;</a:t>
            </a:r>
          </a:p>
          <a:p>
            <a:pPr marL="609600" indent="-609600">
              <a:lnSpc>
                <a:spcPct val="90000"/>
              </a:lnSpc>
              <a:spcBef>
                <a:spcPct val="50000"/>
              </a:spcBef>
              <a:buFontTx/>
              <a:buNone/>
            </a:pPr>
            <a:r>
              <a:rPr lang="en-US" sz="1200">
                <a:latin typeface="Arial" pitchFamily="34" charset="0"/>
              </a:rPr>
              <a:t>  &lt;/head&gt;</a:t>
            </a:r>
          </a:p>
          <a:p>
            <a:pPr marL="609600" indent="-609600">
              <a:lnSpc>
                <a:spcPct val="90000"/>
              </a:lnSpc>
              <a:spcBef>
                <a:spcPct val="50000"/>
              </a:spcBef>
              <a:buFontTx/>
              <a:buNone/>
            </a:pPr>
            <a:r>
              <a:rPr lang="en-US" sz="1200">
                <a:latin typeface="Arial" pitchFamily="34" charset="0"/>
              </a:rPr>
              <a:t>  &lt;body style="font-family:verdana;font-size:10pt"&gt;</a:t>
            </a:r>
          </a:p>
          <a:p>
            <a:pPr marL="609600" indent="-609600">
              <a:lnSpc>
                <a:spcPct val="90000"/>
              </a:lnSpc>
              <a:spcBef>
                <a:spcPct val="50000"/>
              </a:spcBef>
              <a:buFontTx/>
              <a:buNone/>
            </a:pPr>
            <a:r>
              <a:rPr lang="en-US" sz="1200">
                <a:latin typeface="Arial" pitchFamily="34" charset="0"/>
              </a:rPr>
              <a:t>    &lt;p&gt;</a:t>
            </a:r>
          </a:p>
          <a:p>
            <a:pPr marL="609600" indent="-609600">
              <a:lnSpc>
                <a:spcPct val="90000"/>
              </a:lnSpc>
              <a:spcBef>
                <a:spcPct val="50000"/>
              </a:spcBef>
              <a:buFontTx/>
              <a:buNone/>
            </a:pPr>
            <a:r>
              <a:rPr lang="en-US" sz="1200">
                <a:latin typeface="Arial" pitchFamily="34" charset="0"/>
              </a:rPr>
              <a:t>      Using Request parameters...&lt;br&gt;</a:t>
            </a:r>
          </a:p>
          <a:p>
            <a:pPr marL="609600" indent="-609600">
              <a:lnSpc>
                <a:spcPct val="90000"/>
              </a:lnSpc>
              <a:spcBef>
                <a:spcPct val="50000"/>
              </a:spcBef>
              <a:buFontTx/>
              <a:buNone/>
            </a:pPr>
            <a:r>
              <a:rPr lang="en-US" sz="1200">
                <a:latin typeface="Arial" pitchFamily="34" charset="0"/>
              </a:rPr>
              <a:t>      &lt;b&gt;Name:&lt;/b&gt; </a:t>
            </a:r>
            <a:r>
              <a:rPr lang="en-US" sz="1200" b="1">
                <a:solidFill>
                  <a:schemeClr val="accent2"/>
                </a:solidFill>
                <a:latin typeface="Arial" pitchFamily="34" charset="0"/>
              </a:rPr>
              <a:t>&lt;%= request.getParameter("name") %&gt;</a:t>
            </a:r>
          </a:p>
          <a:p>
            <a:pPr marL="609600" indent="-609600">
              <a:lnSpc>
                <a:spcPct val="90000"/>
              </a:lnSpc>
              <a:spcBef>
                <a:spcPct val="50000"/>
              </a:spcBef>
              <a:buFontTx/>
              <a:buNone/>
            </a:pPr>
            <a:r>
              <a:rPr lang="en-US" sz="1200">
                <a:latin typeface="Arial" pitchFamily="34" charset="0"/>
              </a:rPr>
              <a:t>    &lt;/p&gt;</a:t>
            </a:r>
          </a:p>
          <a:p>
            <a:pPr marL="609600" indent="-609600">
              <a:lnSpc>
                <a:spcPct val="90000"/>
              </a:lnSpc>
              <a:spcBef>
                <a:spcPct val="50000"/>
              </a:spcBef>
              <a:buFontTx/>
              <a:buNone/>
            </a:pPr>
            <a:r>
              <a:rPr lang="en-US" sz="1200">
                <a:latin typeface="Arial" pitchFamily="34" charset="0"/>
              </a:rPr>
              <a:t>    &lt;p&gt;</a:t>
            </a:r>
          </a:p>
          <a:p>
            <a:pPr marL="609600" indent="-609600">
              <a:lnSpc>
                <a:spcPct val="90000"/>
              </a:lnSpc>
              <a:spcBef>
                <a:spcPct val="50000"/>
              </a:spcBef>
              <a:buFontTx/>
              <a:buNone/>
            </a:pPr>
            <a:r>
              <a:rPr lang="en-US" sz="1200">
                <a:latin typeface="Arial" pitchFamily="34" charset="0"/>
              </a:rPr>
              <a:t>      </a:t>
            </a:r>
            <a:r>
              <a:rPr lang="en-US" sz="1200" b="1">
                <a:solidFill>
                  <a:schemeClr val="accent2"/>
                </a:solidFill>
                <a:latin typeface="Arial" pitchFamily="34" charset="0"/>
              </a:rPr>
              <a:t>&lt;% out.println("This is printed using the out implicit variable"); %&gt;</a:t>
            </a:r>
          </a:p>
          <a:p>
            <a:pPr marL="609600" indent="-609600">
              <a:lnSpc>
                <a:spcPct val="90000"/>
              </a:lnSpc>
              <a:spcBef>
                <a:spcPct val="50000"/>
              </a:spcBef>
              <a:buFontTx/>
              <a:buNone/>
            </a:pPr>
            <a:r>
              <a:rPr lang="en-US" sz="1200">
                <a:latin typeface="Arial" pitchFamily="34" charset="0"/>
              </a:rPr>
              <a:t>    &lt;/p&gt;</a:t>
            </a:r>
          </a:p>
          <a:p>
            <a:pPr marL="609600" indent="-609600">
              <a:lnSpc>
                <a:spcPct val="90000"/>
              </a:lnSpc>
              <a:spcBef>
                <a:spcPct val="50000"/>
              </a:spcBef>
              <a:buFontTx/>
              <a:buNone/>
            </a:pPr>
            <a:r>
              <a:rPr lang="en-US" sz="1200">
                <a:latin typeface="Arial" pitchFamily="34" charset="0"/>
              </a:rPr>
              <a:t>    &lt;p&gt;</a:t>
            </a:r>
          </a:p>
          <a:p>
            <a:pPr marL="609600" indent="-609600">
              <a:lnSpc>
                <a:spcPct val="90000"/>
              </a:lnSpc>
              <a:spcBef>
                <a:spcPct val="50000"/>
              </a:spcBef>
              <a:buFontTx/>
              <a:buNone/>
            </a:pPr>
            <a:r>
              <a:rPr lang="en-US" sz="1200">
                <a:latin typeface="Arial" pitchFamily="34" charset="0"/>
              </a:rPr>
              <a:t>      Storing a string to the session...&lt;br&gt;</a:t>
            </a:r>
          </a:p>
          <a:p>
            <a:pPr marL="609600" indent="-609600">
              <a:lnSpc>
                <a:spcPct val="90000"/>
              </a:lnSpc>
              <a:spcBef>
                <a:spcPct val="50000"/>
              </a:spcBef>
              <a:buFontTx/>
              <a:buNone/>
            </a:pPr>
            <a:r>
              <a:rPr lang="en-US" sz="1200">
                <a:latin typeface="Arial" pitchFamily="34" charset="0"/>
              </a:rPr>
              <a:t>      </a:t>
            </a:r>
            <a:r>
              <a:rPr lang="en-US" sz="1200" b="1">
                <a:solidFill>
                  <a:schemeClr val="accent2"/>
                </a:solidFill>
                <a:latin typeface="Arial" pitchFamily="34" charset="0"/>
              </a:rPr>
              <a:t>&lt;% session.setAttribute("name", "Meeraj"); %&gt;</a:t>
            </a:r>
          </a:p>
          <a:p>
            <a:pPr marL="609600" indent="-609600">
              <a:lnSpc>
                <a:spcPct val="90000"/>
              </a:lnSpc>
              <a:spcBef>
                <a:spcPct val="50000"/>
              </a:spcBef>
              <a:buFontTx/>
              <a:buNone/>
            </a:pPr>
            <a:r>
              <a:rPr lang="en-US" sz="1200">
                <a:latin typeface="Arial" pitchFamily="34" charset="0"/>
              </a:rPr>
              <a:t>      Retrieving the string from session...&lt;br&gt;</a:t>
            </a:r>
          </a:p>
          <a:p>
            <a:pPr marL="609600" indent="-609600">
              <a:lnSpc>
                <a:spcPct val="90000"/>
              </a:lnSpc>
              <a:spcBef>
                <a:spcPct val="50000"/>
              </a:spcBef>
              <a:buFontTx/>
              <a:buNone/>
            </a:pPr>
            <a:r>
              <a:rPr lang="en-US" sz="1200">
                <a:latin typeface="Arial" pitchFamily="34" charset="0"/>
              </a:rPr>
              <a:t>      &lt;b&gt;Name:&lt;/b&gt; </a:t>
            </a:r>
            <a:r>
              <a:rPr lang="en-US" sz="1200" b="1">
                <a:solidFill>
                  <a:schemeClr val="accent2"/>
                </a:solidFill>
                <a:latin typeface="Arial" pitchFamily="34" charset="0"/>
              </a:rPr>
              <a:t>&lt;%= session.getAttribute("name") %&gt;</a:t>
            </a:r>
          </a:p>
          <a:p>
            <a:pPr marL="609600" indent="-609600">
              <a:lnSpc>
                <a:spcPct val="90000"/>
              </a:lnSpc>
              <a:spcBef>
                <a:spcPct val="50000"/>
              </a:spcBef>
              <a:buFontTx/>
              <a:buNone/>
            </a:pPr>
            <a:r>
              <a:rPr lang="en-US" sz="1200">
                <a:latin typeface="Arial" pitchFamily="34" charset="0"/>
              </a:rPr>
              <a:t>    &lt;/p&gt;</a:t>
            </a:r>
          </a:p>
          <a:p>
            <a:pPr marL="609600" indent="-609600">
              <a:lnSpc>
                <a:spcPct val="90000"/>
              </a:lnSpc>
              <a:spcBef>
                <a:spcPct val="50000"/>
              </a:spcBef>
              <a:buFontTx/>
              <a:buNone/>
            </a:pPr>
            <a:r>
              <a:rPr lang="en-US" sz="1200">
                <a:latin typeface="Arial" pitchFamily="34" charset="0"/>
              </a:rPr>
              <a:t>    </a:t>
            </a:r>
          </a:p>
        </p:txBody>
      </p:sp>
      <p:sp>
        <p:nvSpPr>
          <p:cNvPr id="59392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Java Implicit Objects </a:t>
            </a:r>
            <a:br>
              <a:rPr lang="en-US" sz="3600">
                <a:solidFill>
                  <a:srgbClr val="CC0000"/>
                </a:solidFill>
                <a:latin typeface="Times New Roman" pitchFamily="18" charset="0"/>
              </a:rPr>
            </a:br>
            <a:r>
              <a:rPr lang="en-US">
                <a:solidFill>
                  <a:srgbClr val="333399"/>
                </a:solidFill>
              </a:rPr>
              <a:t>Example</a:t>
            </a:r>
          </a:p>
        </p:txBody>
      </p:sp>
      <p:sp>
        <p:nvSpPr>
          <p:cNvPr id="593925" name="Rectangle 5"/>
          <p:cNvSpPr>
            <a:spLocks noChangeArrowheads="1"/>
          </p:cNvSpPr>
          <p:nvPr/>
        </p:nvSpPr>
        <p:spPr bwMode="auto">
          <a:xfrm>
            <a:off x="46482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200" b="0">
                <a:solidFill>
                  <a:schemeClr val="tx1"/>
                </a:solidFill>
              </a:rPr>
              <a:t>    &lt;p&gt;</a:t>
            </a:r>
          </a:p>
          <a:p>
            <a:pPr marL="609600" indent="-609600">
              <a:lnSpc>
                <a:spcPct val="90000"/>
              </a:lnSpc>
              <a:spcBef>
                <a:spcPct val="50000"/>
              </a:spcBef>
            </a:pPr>
            <a:r>
              <a:rPr lang="en-US" sz="1200" b="0">
                <a:solidFill>
                  <a:schemeClr val="tx1"/>
                </a:solidFill>
              </a:rPr>
              <a:t>      Storing a string to the application...&lt;br&gt;</a:t>
            </a:r>
          </a:p>
          <a:p>
            <a:pPr marL="609600" indent="-609600">
              <a:lnSpc>
                <a:spcPct val="90000"/>
              </a:lnSpc>
              <a:spcBef>
                <a:spcPct val="50000"/>
              </a:spcBef>
            </a:pPr>
            <a:r>
              <a:rPr lang="en-US" sz="1200" b="0">
                <a:solidFill>
                  <a:schemeClr val="tx1"/>
                </a:solidFill>
              </a:rPr>
              <a:t>      </a:t>
            </a:r>
            <a:r>
              <a:rPr lang="en-US" sz="1200">
                <a:solidFill>
                  <a:schemeClr val="accent2"/>
                </a:solidFill>
              </a:rPr>
              <a:t>&lt;% application.setAttribute("name", "Meeraj"); %&gt;</a:t>
            </a:r>
          </a:p>
          <a:p>
            <a:pPr marL="609600" indent="-609600">
              <a:lnSpc>
                <a:spcPct val="90000"/>
              </a:lnSpc>
              <a:spcBef>
                <a:spcPct val="50000"/>
              </a:spcBef>
            </a:pPr>
            <a:r>
              <a:rPr lang="en-US" sz="1200" b="0">
                <a:solidFill>
                  <a:schemeClr val="tx1"/>
                </a:solidFill>
              </a:rPr>
              <a:t>      Retrieving the string from application...&lt;br&gt;</a:t>
            </a:r>
          </a:p>
          <a:p>
            <a:pPr marL="609600" indent="-609600">
              <a:lnSpc>
                <a:spcPct val="90000"/>
              </a:lnSpc>
              <a:spcBef>
                <a:spcPct val="50000"/>
              </a:spcBef>
            </a:pPr>
            <a:r>
              <a:rPr lang="en-US" sz="1200" b="0">
                <a:solidFill>
                  <a:schemeClr val="tx1"/>
                </a:solidFill>
              </a:rPr>
              <a:t>      &lt;b&gt;Name:&lt;/b&gt;</a:t>
            </a:r>
          </a:p>
          <a:p>
            <a:pPr marL="609600" indent="-609600">
              <a:lnSpc>
                <a:spcPct val="90000"/>
              </a:lnSpc>
              <a:spcBef>
                <a:spcPct val="50000"/>
              </a:spcBef>
            </a:pPr>
            <a:r>
              <a:rPr lang="en-US" sz="1200" b="0">
                <a:solidFill>
                  <a:schemeClr val="tx1"/>
                </a:solidFill>
              </a:rPr>
              <a:t>      </a:t>
            </a:r>
            <a:r>
              <a:rPr lang="en-US" sz="1200">
                <a:solidFill>
                  <a:schemeClr val="accent2"/>
                </a:solidFill>
              </a:rPr>
              <a:t>&lt;%= application.getAttribute("name") %&gt;</a:t>
            </a:r>
          </a:p>
          <a:p>
            <a:pPr marL="609600" indent="-609600">
              <a:lnSpc>
                <a:spcPct val="90000"/>
              </a:lnSpc>
              <a:spcBef>
                <a:spcPct val="50000"/>
              </a:spcBef>
            </a:pPr>
            <a:r>
              <a:rPr lang="en-US" sz="1200" b="0">
                <a:solidFill>
                  <a:schemeClr val="tx1"/>
                </a:solidFill>
              </a:rPr>
              <a:t>    &lt;/p&gt;</a:t>
            </a:r>
          </a:p>
          <a:p>
            <a:pPr marL="609600" indent="-609600">
              <a:lnSpc>
                <a:spcPct val="90000"/>
              </a:lnSpc>
              <a:spcBef>
                <a:spcPct val="50000"/>
              </a:spcBef>
            </a:pPr>
            <a:r>
              <a:rPr lang="en-US" sz="1200" b="0">
                <a:solidFill>
                  <a:schemeClr val="tx1"/>
                </a:solidFill>
              </a:rPr>
              <a:t>    &lt;p&gt;</a:t>
            </a:r>
          </a:p>
          <a:p>
            <a:pPr marL="609600" indent="-609600">
              <a:lnSpc>
                <a:spcPct val="90000"/>
              </a:lnSpc>
              <a:spcBef>
                <a:spcPct val="50000"/>
              </a:spcBef>
            </a:pPr>
            <a:r>
              <a:rPr lang="en-US" sz="1200" b="0">
                <a:solidFill>
                  <a:schemeClr val="tx1"/>
                </a:solidFill>
              </a:rPr>
              <a:t>      Storing a string to the page context...&lt;br&gt;</a:t>
            </a:r>
          </a:p>
          <a:p>
            <a:pPr marL="609600" indent="-609600">
              <a:lnSpc>
                <a:spcPct val="90000"/>
              </a:lnSpc>
              <a:spcBef>
                <a:spcPct val="50000"/>
              </a:spcBef>
            </a:pPr>
            <a:r>
              <a:rPr lang="en-US" sz="1200" b="0">
                <a:solidFill>
                  <a:schemeClr val="tx1"/>
                </a:solidFill>
              </a:rPr>
              <a:t>      </a:t>
            </a:r>
            <a:r>
              <a:rPr lang="en-US" sz="1200">
                <a:solidFill>
                  <a:schemeClr val="accent2"/>
                </a:solidFill>
              </a:rPr>
              <a:t>&lt;% pageContext.setAttribute("name", "Meeraj"); %&gt;</a:t>
            </a:r>
          </a:p>
          <a:p>
            <a:pPr marL="609600" indent="-609600">
              <a:lnSpc>
                <a:spcPct val="90000"/>
              </a:lnSpc>
              <a:spcBef>
                <a:spcPct val="50000"/>
              </a:spcBef>
            </a:pPr>
            <a:r>
              <a:rPr lang="en-US" sz="1200" b="0">
                <a:solidFill>
                  <a:schemeClr val="tx1"/>
                </a:solidFill>
              </a:rPr>
              <a:t>      Retrieving the string from page context...&lt;/br&gt;</a:t>
            </a:r>
          </a:p>
          <a:p>
            <a:pPr marL="609600" indent="-609600">
              <a:lnSpc>
                <a:spcPct val="90000"/>
              </a:lnSpc>
              <a:spcBef>
                <a:spcPct val="50000"/>
              </a:spcBef>
            </a:pPr>
            <a:r>
              <a:rPr lang="en-US" sz="1200" b="0">
                <a:solidFill>
                  <a:schemeClr val="tx1"/>
                </a:solidFill>
              </a:rPr>
              <a:t>      &lt;b&gt;Name:&lt;/b&gt; </a:t>
            </a:r>
          </a:p>
          <a:p>
            <a:pPr marL="609600" indent="-609600">
              <a:lnSpc>
                <a:spcPct val="90000"/>
              </a:lnSpc>
              <a:spcBef>
                <a:spcPct val="50000"/>
              </a:spcBef>
            </a:pPr>
            <a:r>
              <a:rPr lang="en-US" sz="1200" b="0">
                <a:solidFill>
                  <a:schemeClr val="accent2"/>
                </a:solidFill>
              </a:rPr>
              <a:t>      </a:t>
            </a:r>
            <a:r>
              <a:rPr lang="en-US" sz="1200">
                <a:solidFill>
                  <a:schemeClr val="accent2"/>
                </a:solidFill>
              </a:rPr>
              <a:t>&lt;%= pageContext.getAttribute("name") %&gt;</a:t>
            </a:r>
          </a:p>
          <a:p>
            <a:pPr marL="609600" indent="-609600">
              <a:lnSpc>
                <a:spcPct val="90000"/>
              </a:lnSpc>
              <a:spcBef>
                <a:spcPct val="50000"/>
              </a:spcBef>
            </a:pPr>
            <a:r>
              <a:rPr lang="en-US" sz="1200" b="0">
                <a:solidFill>
                  <a:schemeClr val="tx1"/>
                </a:solidFill>
              </a:rPr>
              <a:t>    &lt;/p&gt;</a:t>
            </a:r>
          </a:p>
          <a:p>
            <a:pPr marL="609600" indent="-609600">
              <a:lnSpc>
                <a:spcPct val="90000"/>
              </a:lnSpc>
              <a:spcBef>
                <a:spcPct val="50000"/>
              </a:spcBef>
            </a:pPr>
            <a:r>
              <a:rPr lang="en-US" sz="1200" b="0">
                <a:solidFill>
                  <a:schemeClr val="tx1"/>
                </a:solidFill>
              </a:rPr>
              <a:t>  &lt;/body&gt;</a:t>
            </a:r>
          </a:p>
          <a:p>
            <a:pPr marL="609600" indent="-609600">
              <a:lnSpc>
                <a:spcPct val="90000"/>
              </a:lnSpc>
              <a:spcBef>
                <a:spcPct val="50000"/>
              </a:spcBef>
            </a:pPr>
            <a:r>
              <a:rPr lang="en-US" sz="1200" b="0">
                <a:solidFill>
                  <a:schemeClr val="tx1"/>
                </a:solidFill>
              </a:rPr>
              <a:t>&lt;/html&gt;</a:t>
            </a:r>
          </a:p>
        </p:txBody>
      </p:sp>
    </p:spTree>
  </p:cSld>
  <p:clrMapOvr>
    <a:masterClrMapping/>
  </p:clrMapOv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body" idx="1"/>
          </p:nvPr>
        </p:nvSpPr>
        <p:spPr>
          <a:xfrm>
            <a:off x="685800" y="1143000"/>
            <a:ext cx="8229600" cy="5410200"/>
          </a:xfrm>
        </p:spPr>
        <p:txBody>
          <a:bodyPr/>
          <a:lstStyle/>
          <a:p>
            <a:pPr marL="609600" indent="-6096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Save file:</a:t>
            </a:r>
          </a:p>
          <a:p>
            <a:pPr marL="1100138" lvl="1" indent="-533400">
              <a:lnSpc>
                <a:spcPct val="90000"/>
              </a:lnSpc>
              <a:spcBef>
                <a:spcPct val="50000"/>
              </a:spcBef>
            </a:pPr>
            <a:r>
              <a:rPr lang="en-US" sz="1800">
                <a:solidFill>
                  <a:srgbClr val="000000"/>
                </a:solidFill>
                <a:latin typeface="Garamond" pitchFamily="18" charset="0"/>
                <a:ea typeface="Arial Unicode MS" pitchFamily="34" charset="-128"/>
                <a:cs typeface="Arial Unicode MS" pitchFamily="34" charset="-128"/>
              </a:rPr>
              <a:t> $TOMCAT_HOME/webapps/jsp/Implicit.jsp</a:t>
            </a:r>
          </a:p>
          <a:p>
            <a:pPr marL="609600" indent="-6096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Access file</a:t>
            </a:r>
          </a:p>
          <a:p>
            <a:pPr marL="1100138" lvl="1" indent="-533400">
              <a:lnSpc>
                <a:spcPct val="90000"/>
              </a:lnSpc>
              <a:spcBef>
                <a:spcPct val="50000"/>
              </a:spcBef>
            </a:pPr>
            <a:r>
              <a:rPr lang="en-US" sz="1800">
                <a:solidFill>
                  <a:srgbClr val="000000"/>
                </a:solidFill>
                <a:latin typeface="Garamond" pitchFamily="18" charset="0"/>
                <a:ea typeface="Arial Unicode MS" pitchFamily="34" charset="-128"/>
                <a:cs typeface="Arial Unicode MS" pitchFamily="34" charset="-128"/>
              </a:rPr>
              <a:t>http://localhost:8080/jsp/Implicit.jsp?name=Sanjay</a:t>
            </a:r>
          </a:p>
          <a:p>
            <a:pPr marL="609600" indent="-6096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Results of the execution</a:t>
            </a:r>
          </a:p>
          <a:p>
            <a:pPr marL="609600" indent="-609600">
              <a:lnSpc>
                <a:spcPct val="90000"/>
              </a:lnSpc>
              <a:spcBef>
                <a:spcPct val="50000"/>
              </a:spcBef>
            </a:pPr>
            <a:endParaRPr lang="en-US" sz="2000">
              <a:solidFill>
                <a:srgbClr val="000000"/>
              </a:solidFill>
              <a:latin typeface="Garamond" pitchFamily="18" charset="0"/>
              <a:ea typeface="Arial Unicode MS" pitchFamily="34" charset="-128"/>
              <a:cs typeface="Arial Unicode MS" pitchFamily="34" charset="-128"/>
            </a:endParaRPr>
          </a:p>
          <a:p>
            <a:pPr marL="1100138" lvl="1" indent="-533400">
              <a:lnSpc>
                <a:spcPct val="90000"/>
              </a:lnSpc>
              <a:spcBef>
                <a:spcPct val="0"/>
              </a:spcBef>
              <a:buFontTx/>
              <a:buNone/>
            </a:pPr>
            <a:r>
              <a:rPr lang="en-US" sz="1400">
                <a:latin typeface="Garamond" pitchFamily="18" charset="0"/>
              </a:rPr>
              <a:t>Using Request parameters...</a:t>
            </a:r>
            <a:br>
              <a:rPr lang="en-US" sz="1400">
                <a:latin typeface="Garamond" pitchFamily="18" charset="0"/>
              </a:rPr>
            </a:br>
            <a:r>
              <a:rPr lang="en-US" sz="1400" b="1">
                <a:latin typeface="Garamond" pitchFamily="18" charset="0"/>
              </a:rPr>
              <a:t>Name:</a:t>
            </a:r>
            <a:r>
              <a:rPr lang="en-US" sz="1400">
                <a:latin typeface="Garamond" pitchFamily="18" charset="0"/>
              </a:rPr>
              <a:t> sanjay </a:t>
            </a:r>
          </a:p>
          <a:p>
            <a:pPr marL="1100138" lvl="1" indent="-533400">
              <a:lnSpc>
                <a:spcPct val="90000"/>
              </a:lnSpc>
              <a:spcBef>
                <a:spcPct val="0"/>
              </a:spcBef>
              <a:buFontTx/>
              <a:buNone/>
            </a:pPr>
            <a:r>
              <a:rPr lang="en-US" sz="1400">
                <a:latin typeface="Garamond" pitchFamily="18" charset="0"/>
              </a:rPr>
              <a:t>This is printed using the out implicit variable </a:t>
            </a:r>
          </a:p>
          <a:p>
            <a:pPr marL="1100138" lvl="1" indent="-533400">
              <a:lnSpc>
                <a:spcPct val="90000"/>
              </a:lnSpc>
              <a:spcBef>
                <a:spcPct val="0"/>
              </a:spcBef>
              <a:buFontTx/>
              <a:buNone/>
            </a:pPr>
            <a:r>
              <a:rPr lang="en-US" sz="1400">
                <a:latin typeface="Garamond" pitchFamily="18" charset="0"/>
              </a:rPr>
              <a:t>Storing a string to the session...</a:t>
            </a:r>
            <a:br>
              <a:rPr lang="en-US" sz="1400">
                <a:latin typeface="Garamond" pitchFamily="18" charset="0"/>
              </a:rPr>
            </a:br>
            <a:r>
              <a:rPr lang="en-US" sz="1400">
                <a:latin typeface="Garamond" pitchFamily="18" charset="0"/>
              </a:rPr>
              <a:t>Retrieving the string from session...</a:t>
            </a:r>
            <a:br>
              <a:rPr lang="en-US" sz="1400">
                <a:latin typeface="Garamond" pitchFamily="18" charset="0"/>
              </a:rPr>
            </a:br>
            <a:r>
              <a:rPr lang="en-US" sz="1400" b="1">
                <a:latin typeface="Garamond" pitchFamily="18" charset="0"/>
              </a:rPr>
              <a:t>Name:</a:t>
            </a:r>
            <a:r>
              <a:rPr lang="en-US" sz="1400">
                <a:latin typeface="Garamond" pitchFamily="18" charset="0"/>
              </a:rPr>
              <a:t> Meeraj </a:t>
            </a:r>
          </a:p>
          <a:p>
            <a:pPr marL="1100138" lvl="1" indent="-533400">
              <a:lnSpc>
                <a:spcPct val="90000"/>
              </a:lnSpc>
              <a:spcBef>
                <a:spcPct val="0"/>
              </a:spcBef>
              <a:buFontTx/>
              <a:buNone/>
            </a:pPr>
            <a:r>
              <a:rPr lang="en-US" sz="1400">
                <a:latin typeface="Garamond" pitchFamily="18" charset="0"/>
              </a:rPr>
              <a:t>Storing a string to the application...</a:t>
            </a:r>
            <a:br>
              <a:rPr lang="en-US" sz="1400">
                <a:latin typeface="Garamond" pitchFamily="18" charset="0"/>
              </a:rPr>
            </a:br>
            <a:r>
              <a:rPr lang="en-US" sz="1400">
                <a:latin typeface="Garamond" pitchFamily="18" charset="0"/>
              </a:rPr>
              <a:t>Retrieving the string from application...</a:t>
            </a:r>
            <a:br>
              <a:rPr lang="en-US" sz="1400">
                <a:latin typeface="Garamond" pitchFamily="18" charset="0"/>
              </a:rPr>
            </a:br>
            <a:r>
              <a:rPr lang="en-US" sz="1400" b="1">
                <a:latin typeface="Garamond" pitchFamily="18" charset="0"/>
              </a:rPr>
              <a:t>Name:</a:t>
            </a:r>
            <a:r>
              <a:rPr lang="en-US" sz="1400">
                <a:latin typeface="Garamond" pitchFamily="18" charset="0"/>
              </a:rPr>
              <a:t> Meeraj </a:t>
            </a:r>
          </a:p>
          <a:p>
            <a:pPr marL="1100138" lvl="1" indent="-533400">
              <a:lnSpc>
                <a:spcPct val="90000"/>
              </a:lnSpc>
              <a:spcBef>
                <a:spcPct val="0"/>
              </a:spcBef>
              <a:buFontTx/>
              <a:buNone/>
            </a:pPr>
            <a:r>
              <a:rPr lang="en-US" sz="1400">
                <a:latin typeface="Garamond" pitchFamily="18" charset="0"/>
              </a:rPr>
              <a:t>Storing a string to the page context...</a:t>
            </a:r>
            <a:br>
              <a:rPr lang="en-US" sz="1400">
                <a:latin typeface="Garamond" pitchFamily="18" charset="0"/>
              </a:rPr>
            </a:br>
            <a:r>
              <a:rPr lang="en-US" sz="1400">
                <a:latin typeface="Garamond" pitchFamily="18" charset="0"/>
              </a:rPr>
              <a:t>Retrieving the string from page context...</a:t>
            </a:r>
            <a:br>
              <a:rPr lang="en-US" sz="1400">
                <a:latin typeface="Garamond" pitchFamily="18" charset="0"/>
              </a:rPr>
            </a:br>
            <a:r>
              <a:rPr lang="en-US" sz="1400" b="1">
                <a:latin typeface="Garamond" pitchFamily="18" charset="0"/>
              </a:rPr>
              <a:t>Name:</a:t>
            </a:r>
            <a:r>
              <a:rPr lang="en-US" sz="1400">
                <a:latin typeface="Garamond" pitchFamily="18" charset="0"/>
              </a:rPr>
              <a:t> Meeraj</a:t>
            </a:r>
            <a:endParaRPr lang="en-US" sz="1800">
              <a:solidFill>
                <a:srgbClr val="000000"/>
              </a:solidFill>
              <a:latin typeface="Garamond" pitchFamily="18" charset="0"/>
              <a:ea typeface="Arial Unicode MS" pitchFamily="34" charset="-128"/>
              <a:cs typeface="Arial Unicode MS" pitchFamily="34" charset="-128"/>
            </a:endParaRPr>
          </a:p>
          <a:p>
            <a:pPr marL="609600" indent="-609600">
              <a:lnSpc>
                <a:spcPct val="90000"/>
              </a:lnSpc>
              <a:spcBef>
                <a:spcPct val="50000"/>
              </a:spcBef>
            </a:pPr>
            <a:endParaRPr lang="en-US" sz="2000">
              <a:solidFill>
                <a:srgbClr val="000000"/>
              </a:solidFill>
              <a:latin typeface="Garamond" pitchFamily="18" charset="0"/>
              <a:ea typeface="Arial Unicode MS" pitchFamily="34" charset="-128"/>
              <a:cs typeface="Arial Unicode MS" pitchFamily="34" charset="-128"/>
            </a:endParaRPr>
          </a:p>
          <a:p>
            <a:pPr marL="609600" indent="-609600">
              <a:lnSpc>
                <a:spcPct val="90000"/>
              </a:lnSpc>
              <a:spcBef>
                <a:spcPct val="50000"/>
              </a:spcBef>
              <a:buFontTx/>
              <a:buNone/>
            </a:pPr>
            <a:r>
              <a:rPr lang="en-US" sz="1200">
                <a:latin typeface="Garamond" pitchFamily="18" charset="0"/>
              </a:rPr>
              <a:t>    </a:t>
            </a:r>
          </a:p>
        </p:txBody>
      </p:sp>
      <p:sp>
        <p:nvSpPr>
          <p:cNvPr id="61952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Example Implicit Objects</a:t>
            </a:r>
            <a:r>
              <a:rPr lang="en-US" sz="3200">
                <a:solidFill>
                  <a:srgbClr val="CC0000"/>
                </a:solidFill>
                <a:latin typeface="Arial-BoldMT"/>
              </a:rPr>
              <a:t> </a:t>
            </a:r>
            <a:br>
              <a:rPr lang="en-US" sz="3200">
                <a:solidFill>
                  <a:srgbClr val="CC0000"/>
                </a:solidFill>
                <a:latin typeface="Arial-BoldMT"/>
              </a:rPr>
            </a:br>
            <a:r>
              <a:rPr lang="en-US">
                <a:solidFill>
                  <a:srgbClr val="333399"/>
                </a:solidFill>
              </a:rPr>
              <a:t>Deploy &amp; Run</a:t>
            </a:r>
            <a:endParaRPr lang="en-US" sz="3200">
              <a:solidFill>
                <a:srgbClr val="CC0000"/>
              </a:solidFill>
              <a:latin typeface="Arial-BoldMT"/>
            </a:endParaRPr>
          </a:p>
        </p:txBody>
      </p:sp>
    </p:spTree>
  </p:cSld>
  <p:clrMapOvr>
    <a:masterClrMapping/>
  </p:clrMapOv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body" idx="1"/>
          </p:nvPr>
        </p:nvSpPr>
        <p:spPr>
          <a:xfrm>
            <a:off x="685800" y="1143000"/>
            <a:ext cx="8229600" cy="5486400"/>
          </a:xfrm>
        </p:spPr>
        <p:txBody>
          <a:bodyPr/>
          <a:lstStyle/>
          <a:p>
            <a:pPr marL="609600" indent="-609600">
              <a:lnSpc>
                <a:spcPct val="90000"/>
              </a:lnSpc>
              <a:spcBef>
                <a:spcPct val="50000"/>
              </a:spcBef>
            </a:pPr>
            <a:r>
              <a:rPr lang="en-US" sz="2400">
                <a:solidFill>
                  <a:srgbClr val="000000"/>
                </a:solidFill>
                <a:latin typeface="Garamond" pitchFamily="18" charset="0"/>
                <a:ea typeface="Arial Unicode MS" pitchFamily="34" charset="-128"/>
                <a:cs typeface="Arial Unicode MS" pitchFamily="34" charset="-128"/>
              </a:rPr>
              <a:t>Messages sent to the JSP container </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Aids the container in page translation</a:t>
            </a:r>
          </a:p>
          <a:p>
            <a:pPr marL="609600" indent="-609600">
              <a:lnSpc>
                <a:spcPct val="90000"/>
              </a:lnSpc>
              <a:spcBef>
                <a:spcPct val="50000"/>
              </a:spcBef>
            </a:pPr>
            <a:r>
              <a:rPr lang="en-US" sz="2400">
                <a:solidFill>
                  <a:srgbClr val="000000"/>
                </a:solidFill>
                <a:latin typeface="Garamond" pitchFamily="18" charset="0"/>
                <a:ea typeface="Arial Unicode MS" pitchFamily="34" charset="-128"/>
                <a:cs typeface="Arial Unicode MS" pitchFamily="34" charset="-128"/>
              </a:rPr>
              <a:t>Used for</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Importing tag libraries</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Import required classes</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Set output buffering options</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Include content from external files</a:t>
            </a:r>
          </a:p>
          <a:p>
            <a:pPr marL="609600" indent="-609600">
              <a:lnSpc>
                <a:spcPct val="90000"/>
              </a:lnSpc>
              <a:spcBef>
                <a:spcPct val="50000"/>
              </a:spcBef>
            </a:pPr>
            <a:r>
              <a:rPr lang="en-US" sz="2400">
                <a:solidFill>
                  <a:srgbClr val="000000"/>
                </a:solidFill>
                <a:latin typeface="Garamond" pitchFamily="18" charset="0"/>
                <a:ea typeface="Arial Unicode MS" pitchFamily="34" charset="-128"/>
                <a:cs typeface="Arial Unicode MS" pitchFamily="34" charset="-128"/>
              </a:rPr>
              <a:t>The jsp specification defines three directives</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Page: provder information about page, such as scripting language that is used, content type, or buffer size</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Include – used to include the content of external files</a:t>
            </a:r>
          </a:p>
          <a:p>
            <a:pPr marL="1100138" lvl="1" indent="-5334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Taglib – used to import custom actions defined in tag libraries</a:t>
            </a:r>
          </a:p>
          <a:p>
            <a:pPr marL="609600" indent="-609600">
              <a:lnSpc>
                <a:spcPct val="90000"/>
              </a:lnSpc>
              <a:spcBef>
                <a:spcPct val="50000"/>
              </a:spcBef>
              <a:buFontTx/>
              <a:buNone/>
            </a:pPr>
            <a:r>
              <a:rPr lang="en-US" sz="1400">
                <a:latin typeface="Garamond" pitchFamily="18" charset="0"/>
              </a:rPr>
              <a:t>    </a:t>
            </a:r>
          </a:p>
        </p:txBody>
      </p:sp>
      <p:sp>
        <p:nvSpPr>
          <p:cNvPr id="62157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Directives </a:t>
            </a:r>
            <a:br>
              <a:rPr lang="en-US" sz="3600">
                <a:solidFill>
                  <a:srgbClr val="CC0000"/>
                </a:solidFill>
                <a:latin typeface="Times New Roman" pitchFamily="18" charset="0"/>
              </a:rPr>
            </a:br>
            <a:r>
              <a:rPr lang="en-US">
                <a:solidFill>
                  <a:srgbClr val="333399"/>
                </a:solidFill>
              </a:rPr>
              <a:t>Basics &amp; Types</a:t>
            </a:r>
            <a:endParaRPr lang="en-US">
              <a:solidFill>
                <a:srgbClr val="333399"/>
              </a:solidFill>
              <a:latin typeface="Garamond" pitchFamily="18" charset="0"/>
            </a:endParaRPr>
          </a:p>
        </p:txBody>
      </p:sp>
    </p:spTree>
  </p:cSld>
  <p:clrMapOvr>
    <a:masterClrMapping/>
  </p:clrMapOv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body" idx="1"/>
          </p:nvPr>
        </p:nvSpPr>
        <p:spPr>
          <a:xfrm>
            <a:off x="685800" y="1143000"/>
            <a:ext cx="8229600" cy="5562600"/>
          </a:xfrm>
        </p:spPr>
        <p:txBody>
          <a:bodyPr/>
          <a:lstStyle/>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Page directive sets page properties used during translation</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JSP Page can have any number of directives</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Import directive can only occur once</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Embedded in &lt;%@ and %&gt; delimiters</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Different directives are</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Language: (Default Java) Defines server side scripting language (e.g. java)</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Extends: Declares the class which the servlet compiled from JSP needs to extend</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Import: Declares the packages and classes that need to be imported for using in the java code (comma separated list)</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Session: (Default true) Boolean which says if the session implicit variable is allowed or not</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Buffer: defines buffer size of the jsp in kilobytes (if set to none no buffering is done)</a:t>
            </a:r>
          </a:p>
        </p:txBody>
      </p:sp>
      <p:sp>
        <p:nvSpPr>
          <p:cNvPr id="62361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Page Directives </a:t>
            </a:r>
            <a:br>
              <a:rPr lang="en-US" sz="3600">
                <a:solidFill>
                  <a:srgbClr val="CC0000"/>
                </a:solidFill>
                <a:latin typeface="Times New Roman" pitchFamily="18" charset="0"/>
              </a:rPr>
            </a:br>
            <a:r>
              <a:rPr lang="en-US">
                <a:solidFill>
                  <a:srgbClr val="333399"/>
                </a:solidFill>
              </a:rPr>
              <a:t>Basics &amp; Types</a:t>
            </a:r>
          </a:p>
        </p:txBody>
      </p:sp>
    </p:spTree>
  </p:cSld>
  <p:clrMapOvr>
    <a:masterClrMapping/>
  </p:clrMapOv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body" idx="1"/>
          </p:nvPr>
        </p:nvSpPr>
        <p:spPr>
          <a:xfrm>
            <a:off x="685800" y="1143000"/>
            <a:ext cx="8229600" cy="5562600"/>
          </a:xfrm>
        </p:spPr>
        <p:txBody>
          <a:bodyPr/>
          <a:lstStyle/>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Different directives are (cont’d.)</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autoFlush:When true the buffer is flushed when max buffer size is reached (if set to false an exception is thrown when buffer exceeds the limit)</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isThreadSafe: (default true) If false the compiled servlet implements SingleThreadModel interface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Info: String returned by the getServletInfo() of the compiled servlet</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errorPage: Defines the relative URI of web resource to which the response should be forwarded in case of an exception</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contentType: (Default text/html) Defines MIME type for the output response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isErrorPage: True for JSP pages that are defined as error pages</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pageEncoding: Defines the character encoding for the jsp page</a:t>
            </a:r>
          </a:p>
          <a:p>
            <a:pPr marL="609600" indent="-609600">
              <a:spcBef>
                <a:spcPct val="50000"/>
              </a:spcBef>
              <a:buFontTx/>
              <a:buNone/>
            </a:pPr>
            <a:r>
              <a:rPr lang="en-US" sz="1400">
                <a:latin typeface="Garamond" pitchFamily="18" charset="0"/>
              </a:rPr>
              <a:t>    </a:t>
            </a:r>
          </a:p>
        </p:txBody>
      </p:sp>
      <p:sp>
        <p:nvSpPr>
          <p:cNvPr id="62771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Page Directives </a:t>
            </a:r>
            <a:br>
              <a:rPr lang="en-US" sz="3600">
                <a:solidFill>
                  <a:srgbClr val="CC0000"/>
                </a:solidFill>
                <a:latin typeface="Times New Roman" pitchFamily="18" charset="0"/>
              </a:rPr>
            </a:br>
            <a:r>
              <a:rPr lang="en-US">
                <a:solidFill>
                  <a:srgbClr val="333399"/>
                </a:solidFill>
              </a:rPr>
              <a:t>Types con’t.</a:t>
            </a:r>
          </a:p>
        </p:txBody>
      </p:sp>
    </p:spTree>
  </p:cSld>
  <p:clrMapOvr>
    <a:masterClrMapping/>
  </p:clrMapOv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body" idx="1"/>
          </p:nvPr>
        </p:nvSpPr>
        <p:spPr>
          <a:xfrm>
            <a:off x="685800" y="1143000"/>
            <a:ext cx="8229600" cy="5410200"/>
          </a:xfrm>
        </p:spPr>
        <p:txBody>
          <a:bodyPr/>
          <a:lstStyle/>
          <a:p>
            <a:pPr marL="609600" indent="-609600">
              <a:spcBef>
                <a:spcPct val="50000"/>
              </a:spcBef>
              <a:buFontTx/>
              <a:buNone/>
            </a:pPr>
            <a:r>
              <a:rPr lang="en-US" sz="2400">
                <a:solidFill>
                  <a:srgbClr val="000000"/>
                </a:solidFill>
                <a:latin typeface="Garamond" pitchFamily="18" charset="0"/>
                <a:ea typeface="Arial Unicode MS" pitchFamily="34" charset="-128"/>
                <a:cs typeface="Arial Unicode MS" pitchFamily="34" charset="-128"/>
              </a:rPr>
              <a:t>&lt;%@ </a:t>
            </a:r>
          </a:p>
          <a:p>
            <a:pPr marL="609600" indent="-609600">
              <a:spcBef>
                <a:spcPct val="50000"/>
              </a:spcBef>
              <a:buFontTx/>
              <a:buNone/>
            </a:pPr>
            <a:r>
              <a:rPr lang="en-US" sz="2400">
                <a:solidFill>
                  <a:srgbClr val="000000"/>
                </a:solidFill>
                <a:latin typeface="Garamond" pitchFamily="18" charset="0"/>
                <a:ea typeface="Arial Unicode MS" pitchFamily="34" charset="-128"/>
                <a:cs typeface="Arial Unicode MS" pitchFamily="34" charset="-128"/>
              </a:rPr>
              <a:t>	page language=“java”			</a:t>
            </a:r>
          </a:p>
          <a:p>
            <a:pPr marL="609600" indent="-609600">
              <a:spcBef>
                <a:spcPct val="50000"/>
              </a:spcBef>
              <a:buFontTx/>
              <a:buNone/>
            </a:pPr>
            <a:r>
              <a:rPr lang="en-US" sz="2400">
                <a:solidFill>
                  <a:srgbClr val="000000"/>
                </a:solidFill>
                <a:latin typeface="Garamond" pitchFamily="18" charset="0"/>
                <a:ea typeface="Arial Unicode MS" pitchFamily="34" charset="-128"/>
                <a:cs typeface="Arial Unicode MS" pitchFamily="34" charset="-128"/>
              </a:rPr>
              <a:t>	buffer=“10kb”</a:t>
            </a:r>
          </a:p>
          <a:p>
            <a:pPr marL="609600" indent="-609600">
              <a:spcBef>
                <a:spcPct val="50000"/>
              </a:spcBef>
              <a:buFontTx/>
              <a:buNone/>
            </a:pPr>
            <a:r>
              <a:rPr lang="en-US" sz="2400">
                <a:solidFill>
                  <a:srgbClr val="000000"/>
                </a:solidFill>
                <a:latin typeface="Garamond" pitchFamily="18" charset="0"/>
                <a:ea typeface="Arial Unicode MS" pitchFamily="34" charset="-128"/>
                <a:cs typeface="Arial Unicode MS" pitchFamily="34" charset="-128"/>
              </a:rPr>
              <a:t>	autoflush=“true”</a:t>
            </a:r>
          </a:p>
          <a:p>
            <a:pPr marL="609600" indent="-609600">
              <a:spcBef>
                <a:spcPct val="50000"/>
              </a:spcBef>
              <a:buFontTx/>
              <a:buNone/>
            </a:pPr>
            <a:r>
              <a:rPr lang="en-US" sz="2400">
                <a:solidFill>
                  <a:srgbClr val="000000"/>
                </a:solidFill>
                <a:latin typeface="Garamond" pitchFamily="18" charset="0"/>
                <a:ea typeface="Arial Unicode MS" pitchFamily="34" charset="-128"/>
                <a:cs typeface="Arial Unicode MS" pitchFamily="34" charset="-128"/>
              </a:rPr>
              <a:t>	errorPage=“/error.jsp”</a:t>
            </a:r>
          </a:p>
          <a:p>
            <a:pPr marL="609600" indent="-609600">
              <a:spcBef>
                <a:spcPct val="50000"/>
              </a:spcBef>
              <a:buFontTx/>
              <a:buNone/>
            </a:pPr>
            <a:r>
              <a:rPr lang="en-US" sz="2400">
                <a:solidFill>
                  <a:srgbClr val="000000"/>
                </a:solidFill>
                <a:latin typeface="Garamond" pitchFamily="18" charset="0"/>
                <a:ea typeface="Arial Unicode MS" pitchFamily="34" charset="-128"/>
                <a:cs typeface="Arial Unicode MS" pitchFamily="34" charset="-128"/>
              </a:rPr>
              <a:t>	import=“java.util.*, javax.sql.RowSet”</a:t>
            </a:r>
          </a:p>
          <a:p>
            <a:pPr marL="609600" indent="-609600">
              <a:spcBef>
                <a:spcPct val="50000"/>
              </a:spcBef>
              <a:buFontTx/>
              <a:buNone/>
            </a:pPr>
            <a:r>
              <a:rPr lang="en-US" sz="2400">
                <a:solidFill>
                  <a:srgbClr val="000000"/>
                </a:solidFill>
                <a:latin typeface="Garamond" pitchFamily="18" charset="0"/>
                <a:ea typeface="Arial Unicode MS" pitchFamily="34" charset="-128"/>
                <a:cs typeface="Arial Unicode MS" pitchFamily="34" charset="-128"/>
              </a:rPr>
              <a:t>%&gt;</a:t>
            </a:r>
          </a:p>
          <a:p>
            <a:pPr marL="1100138" lvl="1" indent="-533400">
              <a:spcBef>
                <a:spcPct val="50000"/>
              </a:spcBef>
            </a:pPr>
            <a:endParaRPr lang="en-US" sz="2000">
              <a:solidFill>
                <a:srgbClr val="000000"/>
              </a:solidFill>
              <a:latin typeface="Garamond" pitchFamily="18" charset="0"/>
              <a:ea typeface="Arial Unicode MS" pitchFamily="34" charset="-128"/>
              <a:cs typeface="Arial Unicode MS" pitchFamily="34" charset="-128"/>
            </a:endParaRPr>
          </a:p>
          <a:p>
            <a:pPr marL="609600" indent="-609600">
              <a:spcBef>
                <a:spcPct val="50000"/>
              </a:spcBef>
              <a:buFontTx/>
              <a:buNone/>
            </a:pPr>
            <a:r>
              <a:rPr lang="en-US" sz="1400">
                <a:latin typeface="Garamond" pitchFamily="18" charset="0"/>
              </a:rPr>
              <a:t>    </a:t>
            </a:r>
          </a:p>
        </p:txBody>
      </p:sp>
      <p:sp>
        <p:nvSpPr>
          <p:cNvPr id="62976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Page Directives </a:t>
            </a:r>
            <a:br>
              <a:rPr lang="en-US" sz="3600">
                <a:solidFill>
                  <a:srgbClr val="CC0000"/>
                </a:solidFill>
                <a:latin typeface="Times New Roman" pitchFamily="18" charset="0"/>
              </a:rPr>
            </a:br>
            <a:r>
              <a:rPr lang="en-US">
                <a:solidFill>
                  <a:srgbClr val="333399"/>
                </a:solidFill>
              </a:rPr>
              <a:t>Example</a:t>
            </a:r>
          </a:p>
        </p:txBody>
      </p:sp>
    </p:spTree>
  </p:cSld>
  <p:clrMapOvr>
    <a:masterClrMapping/>
  </p:clrMapOv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body" idx="1"/>
          </p:nvPr>
        </p:nvSpPr>
        <p:spPr>
          <a:xfrm>
            <a:off x="685800" y="1143000"/>
            <a:ext cx="8229600" cy="5486400"/>
          </a:xfrm>
        </p:spPr>
        <p:txBody>
          <a:bodyPr/>
          <a:lstStyle/>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Used to insert template text and JSP code during the translation phase.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The content of the included file specified by the directive is included in the including JSP page</a:t>
            </a:r>
          </a:p>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Example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&lt;%@ include file=“included.jsp” %&gt;</a:t>
            </a:r>
          </a:p>
          <a:p>
            <a:pPr marL="609600" indent="-609600">
              <a:spcBef>
                <a:spcPct val="50000"/>
              </a:spcBef>
              <a:buFontTx/>
              <a:buNone/>
            </a:pPr>
            <a:r>
              <a:rPr lang="en-US" sz="1400">
                <a:latin typeface="Garamond" pitchFamily="18" charset="0"/>
              </a:rPr>
              <a:t>	    </a:t>
            </a:r>
          </a:p>
        </p:txBody>
      </p:sp>
      <p:sp>
        <p:nvSpPr>
          <p:cNvPr id="63181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Include Directive</a:t>
            </a:r>
            <a:br>
              <a:rPr lang="en-US" sz="3600">
                <a:solidFill>
                  <a:srgbClr val="CC0000"/>
                </a:solidFill>
                <a:latin typeface="Times New Roman" pitchFamily="18" charset="0"/>
              </a:rPr>
            </a:br>
            <a:r>
              <a:rPr lang="en-US">
                <a:solidFill>
                  <a:srgbClr val="333399"/>
                </a:solidFill>
              </a:rPr>
              <a:t>Basics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Built-In Functions</a:t>
            </a:r>
          </a:p>
        </p:txBody>
      </p:sp>
      <p:sp>
        <p:nvSpPr>
          <p:cNvPr id="39939" name="Rectangle 3"/>
          <p:cNvSpPr>
            <a:spLocks noGrp="1" noChangeArrowheads="1"/>
          </p:cNvSpPr>
          <p:nvPr>
            <p:ph type="body" idx="1"/>
          </p:nvPr>
        </p:nvSpPr>
        <p:spPr>
          <a:xfrm>
            <a:off x="269875" y="1066800"/>
            <a:ext cx="8526463" cy="5486400"/>
          </a:xfrm>
        </p:spPr>
        <p:txBody>
          <a:bodyPr/>
          <a:lstStyle/>
          <a:p>
            <a:pPr eaLnBrk="1" hangingPunct="1">
              <a:lnSpc>
                <a:spcPct val="90000"/>
              </a:lnSpc>
            </a:pPr>
            <a:r>
              <a:rPr lang="en-US" sz="2500" b="1" smtClean="0">
                <a:solidFill>
                  <a:srgbClr val="0000FF"/>
                </a:solidFill>
                <a:latin typeface="Courier New" pitchFamily="49" charset="0"/>
              </a:rPr>
              <a:t>parseInt(s)</a:t>
            </a:r>
          </a:p>
          <a:p>
            <a:pPr eaLnBrk="1" hangingPunct="1">
              <a:lnSpc>
                <a:spcPct val="90000"/>
              </a:lnSpc>
            </a:pPr>
            <a:r>
              <a:rPr lang="en-US" sz="2500" b="1" smtClean="0">
                <a:solidFill>
                  <a:srgbClr val="0000FF"/>
                </a:solidFill>
                <a:latin typeface="Courier New" pitchFamily="49" charset="0"/>
              </a:rPr>
              <a:t>parseInt(s, radix)</a:t>
            </a:r>
          </a:p>
          <a:p>
            <a:pPr lvl="1" eaLnBrk="1" hangingPunct="1">
              <a:lnSpc>
                <a:spcPct val="90000"/>
              </a:lnSpc>
            </a:pPr>
            <a:r>
              <a:rPr lang="en-US" sz="2100" smtClean="0"/>
              <a:t>Converts string literals to integers</a:t>
            </a:r>
            <a:endParaRPr lang="en-US" sz="2100" smtClean="0">
              <a:sym typeface="Wingdings" pitchFamily="2" charset="2"/>
            </a:endParaRPr>
          </a:p>
          <a:p>
            <a:pPr lvl="1" eaLnBrk="1" hangingPunct="1">
              <a:lnSpc>
                <a:spcPct val="90000"/>
              </a:lnSpc>
            </a:pPr>
            <a:r>
              <a:rPr lang="en-US" sz="2100" smtClean="0">
                <a:sym typeface="Wingdings" pitchFamily="2" charset="2"/>
              </a:rPr>
              <a:t>Parses up to any character that is not part of a valid integer</a:t>
            </a:r>
          </a:p>
          <a:p>
            <a:pPr lvl="2" eaLnBrk="1" hangingPunct="1">
              <a:lnSpc>
                <a:spcPct val="90000"/>
              </a:lnSpc>
            </a:pPr>
            <a:r>
              <a:rPr lang="en-US" sz="1900" smtClean="0">
                <a:latin typeface="Courier New" pitchFamily="49" charset="0"/>
                <a:sym typeface="Wingdings" pitchFamily="2" charset="2"/>
              </a:rPr>
              <a:t>parseInt("3 chances") 		// returns 3</a:t>
            </a:r>
          </a:p>
          <a:p>
            <a:pPr lvl="2" eaLnBrk="1" hangingPunct="1">
              <a:lnSpc>
                <a:spcPct val="90000"/>
              </a:lnSpc>
            </a:pPr>
            <a:r>
              <a:rPr lang="en-US" sz="1900" smtClean="0">
                <a:latin typeface="Courier New" pitchFamily="49" charset="0"/>
                <a:sym typeface="Wingdings" pitchFamily="2" charset="2"/>
              </a:rPr>
              <a:t>parseInt("   5 alive") 		// returns 5</a:t>
            </a:r>
          </a:p>
          <a:p>
            <a:pPr lvl="2" eaLnBrk="1" hangingPunct="1">
              <a:lnSpc>
                <a:spcPct val="90000"/>
              </a:lnSpc>
            </a:pPr>
            <a:r>
              <a:rPr lang="en-US" sz="1900" smtClean="0">
                <a:latin typeface="Courier New" pitchFamily="49" charset="0"/>
                <a:sym typeface="Wingdings" pitchFamily="2" charset="2"/>
              </a:rPr>
              <a:t>parseInt("How are you") 	// returns NaN</a:t>
            </a:r>
          </a:p>
          <a:p>
            <a:pPr lvl="2" eaLnBrk="1" hangingPunct="1">
              <a:lnSpc>
                <a:spcPct val="90000"/>
              </a:lnSpc>
            </a:pPr>
            <a:r>
              <a:rPr lang="en-US" sz="1900" smtClean="0">
                <a:latin typeface="Courier New" pitchFamily="49" charset="0"/>
                <a:sym typeface="Wingdings" pitchFamily="2" charset="2"/>
              </a:rPr>
              <a:t>parseInt("17", 8) 		// returns 15</a:t>
            </a:r>
          </a:p>
          <a:p>
            <a:pPr lvl="1" eaLnBrk="1" hangingPunct="1">
              <a:lnSpc>
                <a:spcPct val="90000"/>
              </a:lnSpc>
            </a:pPr>
            <a:endParaRPr lang="en-US" sz="2100" smtClean="0">
              <a:latin typeface="Courier New" pitchFamily="49" charset="0"/>
            </a:endParaRPr>
          </a:p>
          <a:p>
            <a:pPr eaLnBrk="1" hangingPunct="1">
              <a:lnSpc>
                <a:spcPct val="90000"/>
              </a:lnSpc>
            </a:pPr>
            <a:r>
              <a:rPr lang="en-US" sz="2500" b="1" smtClean="0">
                <a:solidFill>
                  <a:srgbClr val="0000FF"/>
                </a:solidFill>
                <a:latin typeface="Courier New" pitchFamily="49" charset="0"/>
              </a:rPr>
              <a:t>parseFloat(s)</a:t>
            </a:r>
          </a:p>
          <a:p>
            <a:pPr lvl="1" eaLnBrk="1" hangingPunct="1">
              <a:lnSpc>
                <a:spcPct val="90000"/>
              </a:lnSpc>
            </a:pPr>
            <a:r>
              <a:rPr lang="en-US" sz="2100" smtClean="0"/>
              <a:t>Finds a floating-point value at the beginning of a string.</a:t>
            </a:r>
          </a:p>
          <a:p>
            <a:pPr lvl="2" eaLnBrk="1" hangingPunct="1">
              <a:lnSpc>
                <a:spcPct val="90000"/>
              </a:lnSpc>
            </a:pPr>
            <a:r>
              <a:rPr lang="en-US" sz="1900" smtClean="0">
                <a:latin typeface="Courier New" pitchFamily="49" charset="0"/>
                <a:sym typeface="Wingdings" pitchFamily="2" charset="2"/>
              </a:rPr>
              <a:t>parseFloat("3e-1 xyz") 		// returns 0.3</a:t>
            </a:r>
          </a:p>
          <a:p>
            <a:pPr lvl="2" eaLnBrk="1" hangingPunct="1">
              <a:lnSpc>
                <a:spcPct val="90000"/>
              </a:lnSpc>
            </a:pPr>
            <a:r>
              <a:rPr lang="en-US" sz="1900" smtClean="0">
                <a:latin typeface="Courier New" pitchFamily="49" charset="0"/>
                <a:sym typeface="Wingdings" pitchFamily="2" charset="2"/>
              </a:rPr>
              <a:t>parseFloat("13.5 abc") 		// returns 13.5</a:t>
            </a:r>
            <a:endParaRPr lang="en-US" sz="1900" smtClean="0">
              <a:latin typeface="Courier New" pitchFamily="49"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body" idx="1"/>
          </p:nvPr>
        </p:nvSpPr>
        <p:spPr>
          <a:xfrm>
            <a:off x="685800" y="1143000"/>
            <a:ext cx="8229600" cy="5410200"/>
          </a:xfrm>
        </p:spPr>
        <p:txBody>
          <a:bodyPr/>
          <a:lstStyle/>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Processed during the request processing phase.</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As opposed to JSP directives which are processed during translation</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Standard actions should be supported by J2EE compliant web servers</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Custom actions can be created using tag libraries</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The different actions are</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Include action</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Forward action</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Param action</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useBean action</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getProperty action</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setProperty action</a:t>
            </a:r>
          </a:p>
          <a:p>
            <a:pPr marL="1100138" lvl="1" indent="-533400">
              <a:spcBef>
                <a:spcPct val="50000"/>
              </a:spcBef>
            </a:pPr>
            <a:r>
              <a:rPr lang="en-US" sz="1800">
                <a:solidFill>
                  <a:srgbClr val="000000"/>
                </a:solidFill>
                <a:latin typeface="Garamond" pitchFamily="18" charset="0"/>
                <a:ea typeface="Arial Unicode MS" pitchFamily="34" charset="-128"/>
                <a:cs typeface="Arial Unicode MS" pitchFamily="34" charset="-128"/>
              </a:rPr>
              <a:t>plugIn action</a:t>
            </a:r>
            <a:r>
              <a:rPr lang="en-US" sz="1000">
                <a:latin typeface="Garamond" pitchFamily="18" charset="0"/>
              </a:rPr>
              <a:t>	    </a:t>
            </a:r>
          </a:p>
        </p:txBody>
      </p:sp>
      <p:sp>
        <p:nvSpPr>
          <p:cNvPr id="63385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JSP Actions </a:t>
            </a:r>
            <a:br>
              <a:rPr lang="en-US" sz="3600">
                <a:solidFill>
                  <a:srgbClr val="CC0000"/>
                </a:solidFill>
                <a:latin typeface="Times New Roman" pitchFamily="18" charset="0"/>
              </a:rPr>
            </a:br>
            <a:r>
              <a:rPr lang="en-US">
                <a:solidFill>
                  <a:srgbClr val="333399"/>
                </a:solidFill>
              </a:rPr>
              <a:t>Basics &amp; Types</a:t>
            </a:r>
          </a:p>
        </p:txBody>
      </p:sp>
    </p:spTree>
  </p:cSld>
  <p:clrMapOvr>
    <a:masterClrMapping/>
  </p:clrMapOv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body" idx="1"/>
          </p:nvPr>
        </p:nvSpPr>
        <p:spPr>
          <a:xfrm>
            <a:off x="685800" y="1143000"/>
            <a:ext cx="8229600" cy="5334000"/>
          </a:xfrm>
        </p:spPr>
        <p:txBody>
          <a:bodyPr/>
          <a:lstStyle/>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Include action used for including resources in a JSP page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Include directive includes resources in a JSP page at translation time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Include action includes response of a resource into the response of the JSP page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Same as including resources using RequestDispatcher interface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Changes in the included resource reflected while accessing the page.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Normally used for including dynamic resources</a:t>
            </a:r>
          </a:p>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Example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&lt;jsp:include page=“inlcudedPage.jsp”&gt;</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Includes the the output of includedPage.jsp into the page where this is included.</a:t>
            </a:r>
          </a:p>
        </p:txBody>
      </p:sp>
      <p:sp>
        <p:nvSpPr>
          <p:cNvPr id="63590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JSP Actions </a:t>
            </a:r>
            <a:br>
              <a:rPr lang="en-US" sz="3600">
                <a:solidFill>
                  <a:srgbClr val="CC0000"/>
                </a:solidFill>
                <a:latin typeface="Times New Roman" pitchFamily="18" charset="0"/>
              </a:rPr>
            </a:br>
            <a:r>
              <a:rPr lang="en-US">
                <a:solidFill>
                  <a:srgbClr val="333399"/>
                </a:solidFill>
              </a:rPr>
              <a:t>Include</a:t>
            </a:r>
            <a:endParaRPr lang="en-US" sz="3200">
              <a:solidFill>
                <a:srgbClr val="CC0000"/>
              </a:solidFill>
              <a:latin typeface="Arial-BoldMT"/>
            </a:endParaRPr>
          </a:p>
        </p:txBody>
      </p:sp>
    </p:spTree>
  </p:cSld>
  <p:clrMapOvr>
    <a:masterClrMapping/>
  </p:clrMapOv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body" idx="1"/>
          </p:nvPr>
        </p:nvSpPr>
        <p:spPr>
          <a:xfrm>
            <a:off x="685800" y="1143000"/>
            <a:ext cx="8229600" cy="5410200"/>
          </a:xfrm>
        </p:spPr>
        <p:txBody>
          <a:bodyPr/>
          <a:lstStyle/>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Forwards the response to other web specification resources</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Same as forwarding to resources using RequestDispatcher interface</a:t>
            </a:r>
          </a:p>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Forwarded only when content is not committed to other web application resources</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Otherwise an IllegalStateException is thrown</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Can be avoided by setting a high buffer size for the forwarding jsp page</a:t>
            </a:r>
          </a:p>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Example</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&lt;jsp:forward page=“Forwarded.html”&gt;</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Forwards the request to Forwarded.html</a:t>
            </a:r>
          </a:p>
        </p:txBody>
      </p:sp>
      <p:sp>
        <p:nvSpPr>
          <p:cNvPr id="63795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JSP Actions </a:t>
            </a:r>
            <a:br>
              <a:rPr lang="en-US" sz="3600">
                <a:solidFill>
                  <a:srgbClr val="CC0000"/>
                </a:solidFill>
                <a:latin typeface="Times New Roman" pitchFamily="18" charset="0"/>
              </a:rPr>
            </a:br>
            <a:r>
              <a:rPr lang="en-US">
                <a:solidFill>
                  <a:srgbClr val="333399"/>
                </a:solidFill>
              </a:rPr>
              <a:t>Forward</a:t>
            </a:r>
          </a:p>
        </p:txBody>
      </p:sp>
    </p:spTree>
  </p:cSld>
  <p:clrMapOvr>
    <a:masterClrMapping/>
  </p:clrMapOv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body" idx="1"/>
          </p:nvPr>
        </p:nvSpPr>
        <p:spPr>
          <a:xfrm>
            <a:off x="685800" y="1143000"/>
            <a:ext cx="8229600" cy="5410200"/>
          </a:xfrm>
        </p:spPr>
        <p:txBody>
          <a:bodyPr/>
          <a:lstStyle/>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Used in conjunction with Include &amp; Forward actions to include additional request parameters to the included or forwarded resource</a:t>
            </a:r>
          </a:p>
          <a:p>
            <a:pPr marL="609600" indent="-609600">
              <a:spcBef>
                <a:spcPct val="50000"/>
              </a:spcBef>
            </a:pPr>
            <a:r>
              <a:rPr lang="en-US" sz="2400">
                <a:solidFill>
                  <a:srgbClr val="000000"/>
                </a:solidFill>
                <a:latin typeface="Garamond" pitchFamily="18" charset="0"/>
                <a:ea typeface="Arial Unicode MS" pitchFamily="34" charset="-128"/>
                <a:cs typeface="Arial Unicode MS" pitchFamily="34" charset="-128"/>
              </a:rPr>
              <a:t>Example</a:t>
            </a:r>
          </a:p>
          <a:p>
            <a:pPr marL="1100138" lvl="1" indent="-533400">
              <a:spcBef>
                <a:spcPct val="50000"/>
              </a:spcBef>
              <a:buFontTx/>
              <a:buNone/>
            </a:pPr>
            <a:r>
              <a:rPr lang="en-US" sz="2000">
                <a:solidFill>
                  <a:srgbClr val="000000"/>
                </a:solidFill>
                <a:latin typeface="Garamond" pitchFamily="18" charset="0"/>
                <a:ea typeface="Arial Unicode MS" pitchFamily="34" charset="-128"/>
                <a:cs typeface="Arial Unicode MS" pitchFamily="34" charset="-128"/>
              </a:rPr>
              <a:t>&lt;jsp:forward page=“Param2.jsp”&gt;</a:t>
            </a:r>
          </a:p>
          <a:p>
            <a:pPr marL="1100138" lvl="1" indent="-533400">
              <a:spcBef>
                <a:spcPct val="50000"/>
              </a:spcBef>
              <a:buFontTx/>
              <a:buNone/>
            </a:pPr>
            <a:r>
              <a:rPr lang="en-US" sz="2000">
                <a:solidFill>
                  <a:srgbClr val="000000"/>
                </a:solidFill>
                <a:latin typeface="Garamond" pitchFamily="18" charset="0"/>
                <a:ea typeface="Arial Unicode MS" pitchFamily="34" charset="-128"/>
                <a:cs typeface="Arial Unicode MS" pitchFamily="34" charset="-128"/>
              </a:rPr>
              <a:t>	&lt;jsp:param name=“FirstName” value=“Sanjay”&gt;</a:t>
            </a:r>
          </a:p>
          <a:p>
            <a:pPr marL="1100138" lvl="1" indent="-533400">
              <a:spcBef>
                <a:spcPct val="50000"/>
              </a:spcBef>
              <a:buFontTx/>
              <a:buNone/>
            </a:pPr>
            <a:r>
              <a:rPr lang="en-US" sz="2000">
                <a:solidFill>
                  <a:srgbClr val="000000"/>
                </a:solidFill>
                <a:latin typeface="Garamond" pitchFamily="18" charset="0"/>
                <a:ea typeface="Arial Unicode MS" pitchFamily="34" charset="-128"/>
                <a:cs typeface="Arial Unicode MS" pitchFamily="34" charset="-128"/>
              </a:rPr>
              <a:t>&lt;/jsp:forward&gt;</a:t>
            </a:r>
          </a:p>
          <a:p>
            <a:pPr marL="1100138" lvl="1" indent="-533400">
              <a:spcBef>
                <a:spcPct val="50000"/>
              </a:spcBef>
            </a:pPr>
            <a:r>
              <a:rPr lang="en-US" sz="2000">
                <a:solidFill>
                  <a:srgbClr val="000000"/>
                </a:solidFill>
                <a:latin typeface="Garamond" pitchFamily="18" charset="0"/>
                <a:ea typeface="Arial Unicode MS" pitchFamily="34" charset="-128"/>
                <a:cs typeface="Arial Unicode MS" pitchFamily="34" charset="-128"/>
              </a:rPr>
              <a:t>This will result in the forwarded resource having an additional parameter FirstName with a value of Sanjay</a:t>
            </a:r>
            <a:r>
              <a:rPr lang="en-US" sz="1200">
                <a:latin typeface="Garamond" pitchFamily="18" charset="0"/>
              </a:rPr>
              <a:t>	    </a:t>
            </a:r>
          </a:p>
        </p:txBody>
      </p:sp>
      <p:sp>
        <p:nvSpPr>
          <p:cNvPr id="64000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JSP Actions </a:t>
            </a:r>
            <a:br>
              <a:rPr lang="en-US" sz="3600">
                <a:solidFill>
                  <a:srgbClr val="CC0000"/>
                </a:solidFill>
                <a:latin typeface="Times New Roman" pitchFamily="18" charset="0"/>
              </a:rPr>
            </a:br>
            <a:r>
              <a:rPr lang="en-US">
                <a:solidFill>
                  <a:srgbClr val="333399"/>
                </a:solidFill>
              </a:rPr>
              <a:t>Param</a:t>
            </a:r>
          </a:p>
        </p:txBody>
      </p:sp>
    </p:spTree>
  </p:cSld>
  <p:clrMapOvr>
    <a:masterClrMapping/>
  </p:clrMapOv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body" idx="1"/>
          </p:nvPr>
        </p:nvSpPr>
        <p:spPr>
          <a:xfrm>
            <a:off x="685800" y="1143000"/>
            <a:ext cx="8153400" cy="5562600"/>
          </a:xfrm>
        </p:spPr>
        <p:txBody>
          <a:bodyPr/>
          <a:lstStyle/>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Creates or finds a Java object with the defined scope.</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Object is also available in the current JSP as a scripting variable</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Syntax:</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&lt;jsp:useBean id=“name” </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scope=“page | request | session | application”</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class=“className” type=“typeName” |</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bean=“beanName” type=“typeName” |</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type=“typeName” /&gt;</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At least one of the type and class attributes must be present</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We can’t specify values for bith the class and bean name.</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Example</a:t>
            </a:r>
            <a:r>
              <a:rPr lang="en-US" sz="1200">
                <a:latin typeface="Garamond" pitchFamily="18" charset="0"/>
              </a:rPr>
              <a:t>	    </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&lt;jsp:useBean id=“myName” scope=“request” class=“java.lang.String”&gt;</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	&lt;% firstName=“Sanjay”; %&gt;</a:t>
            </a:r>
          </a:p>
          <a:p>
            <a:pPr marL="1100138" lvl="1" indent="-533400">
              <a:spcBef>
                <a:spcPct val="50000"/>
              </a:spcBef>
              <a:buFontTx/>
              <a:buNone/>
            </a:pPr>
            <a:r>
              <a:rPr lang="en-US" sz="1600">
                <a:solidFill>
                  <a:srgbClr val="000000"/>
                </a:solidFill>
                <a:latin typeface="Garamond" pitchFamily="18" charset="0"/>
                <a:ea typeface="Arial Unicode MS" pitchFamily="34" charset="-128"/>
                <a:cs typeface="Arial Unicode MS" pitchFamily="34" charset="-128"/>
              </a:rPr>
              <a:t>&lt;/jsp:useBean&gt;</a:t>
            </a:r>
          </a:p>
        </p:txBody>
      </p:sp>
      <p:sp>
        <p:nvSpPr>
          <p:cNvPr id="64409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JSP Actions </a:t>
            </a:r>
            <a:br>
              <a:rPr lang="en-US" sz="3600">
                <a:solidFill>
                  <a:srgbClr val="CC0000"/>
                </a:solidFill>
                <a:latin typeface="Times New Roman" pitchFamily="18" charset="0"/>
              </a:rPr>
            </a:br>
            <a:r>
              <a:rPr lang="en-US">
                <a:solidFill>
                  <a:srgbClr val="333399"/>
                </a:solidFill>
              </a:rPr>
              <a:t>useBean</a:t>
            </a:r>
          </a:p>
        </p:txBody>
      </p:sp>
    </p:spTree>
  </p:cSld>
  <p:clrMapOvr>
    <a:masterClrMapping/>
  </p:clrMapOv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body" idx="1"/>
          </p:nvPr>
        </p:nvSpPr>
        <p:spPr>
          <a:xfrm>
            <a:off x="685800" y="1143000"/>
            <a:ext cx="8229600" cy="5486400"/>
          </a:xfrm>
        </p:spPr>
        <p:txBody>
          <a:bodyPr/>
          <a:lstStyle/>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getProperty is used in conjunction with useBean to get property values of the bean defined by the useBean action</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Example (getProperty)</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&lt;jsp:getProperty name=“myBean” property=“firstName” /&gt;</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Name corresponds to the id value in the useBean</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Property refers to the name of the bean property</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setProperty is used to set bean properties</a:t>
            </a:r>
          </a:p>
          <a:p>
            <a:pPr marL="609600" indent="-609600">
              <a:spcBef>
                <a:spcPct val="50000"/>
              </a:spcBef>
            </a:pPr>
            <a:r>
              <a:rPr lang="en-US" sz="2000">
                <a:solidFill>
                  <a:srgbClr val="000000"/>
                </a:solidFill>
                <a:latin typeface="Garamond" pitchFamily="18" charset="0"/>
                <a:ea typeface="Arial Unicode MS" pitchFamily="34" charset="-128"/>
                <a:cs typeface="Arial Unicode MS" pitchFamily="34" charset="-128"/>
              </a:rPr>
              <a:t>Example (setProperty)</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&lt;jsp:setProperty name=“myBean” property=“firstName”  value=“Sanjay”/&gt;</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Sets the name property of myBean to SanjayExample (setProperty)</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&lt;jsp:setProperty name=“myBean” property=“firstName”  param=“fname”/&gt;</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Sets the name property of myBean to the request parameter fname</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&lt;jsp:setProperty name=“myBean” property=“*”&gt;</a:t>
            </a:r>
          </a:p>
          <a:p>
            <a:pPr marL="1100138" lvl="1" indent="-533400">
              <a:spcBef>
                <a:spcPct val="50000"/>
              </a:spcBef>
            </a:pPr>
            <a:r>
              <a:rPr lang="en-US" sz="1600">
                <a:solidFill>
                  <a:srgbClr val="000000"/>
                </a:solidFill>
                <a:latin typeface="Garamond" pitchFamily="18" charset="0"/>
                <a:ea typeface="Arial Unicode MS" pitchFamily="34" charset="-128"/>
                <a:cs typeface="Arial Unicode MS" pitchFamily="34" charset="-128"/>
              </a:rPr>
              <a:t>Sets property to the corresponding value in request</a:t>
            </a:r>
          </a:p>
        </p:txBody>
      </p:sp>
      <p:sp>
        <p:nvSpPr>
          <p:cNvPr id="64614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JSP Actions </a:t>
            </a:r>
            <a:br>
              <a:rPr lang="en-US" sz="3600">
                <a:solidFill>
                  <a:srgbClr val="CC0000"/>
                </a:solidFill>
                <a:latin typeface="Times New Roman" pitchFamily="18" charset="0"/>
              </a:rPr>
            </a:br>
            <a:r>
              <a:rPr lang="en-US">
                <a:solidFill>
                  <a:srgbClr val="333399"/>
                </a:solidFill>
              </a:rPr>
              <a:t>get/setProperty</a:t>
            </a:r>
            <a:endParaRPr lang="en-US" sz="3200">
              <a:solidFill>
                <a:srgbClr val="CC0000"/>
              </a:solidFill>
              <a:latin typeface="Arial-BoldMT"/>
            </a:endParaRPr>
          </a:p>
        </p:txBody>
      </p:sp>
    </p:spTree>
  </p:cSld>
  <p:clrMapOvr>
    <a:masterClrMapping/>
  </p:clrMapOv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body" idx="1"/>
          </p:nvPr>
        </p:nvSpPr>
        <p:spPr>
          <a:xfrm>
            <a:off x="685800" y="1143000"/>
            <a:ext cx="8229600" cy="5410200"/>
          </a:xfrm>
        </p:spPr>
        <p:txBody>
          <a:bodyPr/>
          <a:lstStyle/>
          <a:p>
            <a:pPr marL="609600" indent="-6096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Enables the JSP container to render appropriate HTML (based on the browser type) to:</a:t>
            </a:r>
          </a:p>
          <a:p>
            <a:pPr marL="1100138" lvl="1" indent="-533400">
              <a:lnSpc>
                <a:spcPct val="90000"/>
              </a:lnSpc>
              <a:spcBef>
                <a:spcPct val="50000"/>
              </a:spcBef>
            </a:pPr>
            <a:r>
              <a:rPr lang="en-US" sz="1800">
                <a:solidFill>
                  <a:srgbClr val="000000"/>
                </a:solidFill>
                <a:latin typeface="Garamond" pitchFamily="18" charset="0"/>
                <a:ea typeface="Arial Unicode MS" pitchFamily="34" charset="-128"/>
                <a:cs typeface="Arial Unicode MS" pitchFamily="34" charset="-128"/>
              </a:rPr>
              <a:t>Initiate the download of the Java plugin</a:t>
            </a:r>
          </a:p>
          <a:p>
            <a:pPr marL="1100138" lvl="1" indent="-533400">
              <a:lnSpc>
                <a:spcPct val="90000"/>
              </a:lnSpc>
              <a:spcBef>
                <a:spcPct val="50000"/>
              </a:spcBef>
            </a:pPr>
            <a:r>
              <a:rPr lang="en-US" sz="1800">
                <a:solidFill>
                  <a:srgbClr val="000000"/>
                </a:solidFill>
                <a:latin typeface="Garamond" pitchFamily="18" charset="0"/>
                <a:ea typeface="Arial Unicode MS" pitchFamily="34" charset="-128"/>
                <a:cs typeface="Arial Unicode MS" pitchFamily="34" charset="-128"/>
              </a:rPr>
              <a:t>Execution of the specified applet or bean</a:t>
            </a:r>
          </a:p>
          <a:p>
            <a:pPr marL="609600" indent="-6096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plugIn standard action allows the applet to be embedded in a browser neutral fashion</a:t>
            </a:r>
          </a:p>
          <a:p>
            <a:pPr marL="609600" indent="-609600">
              <a:lnSpc>
                <a:spcPct val="90000"/>
              </a:lnSpc>
              <a:spcBef>
                <a:spcPct val="50000"/>
              </a:spcBef>
            </a:pPr>
            <a:r>
              <a:rPr lang="en-US" sz="2000">
                <a:solidFill>
                  <a:srgbClr val="000000"/>
                </a:solidFill>
                <a:latin typeface="Garamond" pitchFamily="18" charset="0"/>
                <a:ea typeface="Arial Unicode MS" pitchFamily="34" charset="-128"/>
                <a:cs typeface="Arial Unicode MS" pitchFamily="34" charset="-128"/>
              </a:rPr>
              <a:t>Example</a:t>
            </a:r>
          </a:p>
          <a:p>
            <a:pPr marL="1100138" lvl="1" indent="-533400">
              <a:lnSpc>
                <a:spcPct val="90000"/>
              </a:lnSpc>
              <a:spcBef>
                <a:spcPct val="50000"/>
              </a:spcBef>
              <a:buFontTx/>
              <a:buNone/>
            </a:pPr>
            <a:r>
              <a:rPr lang="en-US" sz="1800">
                <a:solidFill>
                  <a:srgbClr val="000000"/>
                </a:solidFill>
                <a:latin typeface="Garamond" pitchFamily="18" charset="0"/>
                <a:ea typeface="Arial Unicode MS" pitchFamily="34" charset="-128"/>
                <a:cs typeface="Arial Unicode MS" pitchFamily="34" charset="-128"/>
              </a:rPr>
              <a:t>&lt;jsp: plugin type=“applet” code=“MyApplet.class” codebase=“/”&gt;</a:t>
            </a:r>
          </a:p>
          <a:p>
            <a:pPr marL="1100138" lvl="1" indent="-533400">
              <a:lnSpc>
                <a:spcPct val="90000"/>
              </a:lnSpc>
              <a:spcBef>
                <a:spcPct val="50000"/>
              </a:spcBef>
              <a:buFontTx/>
              <a:buNone/>
            </a:pPr>
            <a:r>
              <a:rPr lang="en-US" sz="1800">
                <a:solidFill>
                  <a:srgbClr val="000000"/>
                </a:solidFill>
                <a:latin typeface="Garamond" pitchFamily="18" charset="0"/>
                <a:ea typeface="Arial Unicode MS" pitchFamily="34" charset="-128"/>
                <a:cs typeface="Arial Unicode MS" pitchFamily="34" charset="-128"/>
              </a:rPr>
              <a:t>	&lt;jsp:params&gt;</a:t>
            </a:r>
          </a:p>
          <a:p>
            <a:pPr marL="1100138" lvl="1" indent="-533400">
              <a:lnSpc>
                <a:spcPct val="90000"/>
              </a:lnSpc>
              <a:spcBef>
                <a:spcPct val="50000"/>
              </a:spcBef>
              <a:buFontTx/>
              <a:buNone/>
            </a:pPr>
            <a:r>
              <a:rPr lang="en-US" sz="1800">
                <a:solidFill>
                  <a:srgbClr val="000000"/>
                </a:solidFill>
                <a:latin typeface="Garamond" pitchFamily="18" charset="0"/>
                <a:ea typeface="Arial Unicode MS" pitchFamily="34" charset="-128"/>
                <a:cs typeface="Arial Unicode MS" pitchFamily="34" charset="-128"/>
              </a:rPr>
              <a:t>		&lt;jsp:param name=“myParam” value=“122”/&gt;</a:t>
            </a:r>
          </a:p>
          <a:p>
            <a:pPr marL="1100138" lvl="1" indent="-533400">
              <a:lnSpc>
                <a:spcPct val="90000"/>
              </a:lnSpc>
              <a:spcBef>
                <a:spcPct val="50000"/>
              </a:spcBef>
              <a:buFontTx/>
              <a:buNone/>
            </a:pPr>
            <a:r>
              <a:rPr lang="en-US" sz="1800">
                <a:solidFill>
                  <a:srgbClr val="000000"/>
                </a:solidFill>
                <a:latin typeface="Garamond" pitchFamily="18" charset="0"/>
                <a:ea typeface="Arial Unicode MS" pitchFamily="34" charset="-128"/>
                <a:cs typeface="Arial Unicode MS" pitchFamily="34" charset="-128"/>
              </a:rPr>
              <a:t>	&lt;/jsp:params&gt;</a:t>
            </a:r>
          </a:p>
          <a:p>
            <a:pPr marL="1100138" lvl="1" indent="-533400">
              <a:lnSpc>
                <a:spcPct val="90000"/>
              </a:lnSpc>
              <a:spcBef>
                <a:spcPct val="50000"/>
              </a:spcBef>
              <a:buFontTx/>
              <a:buNone/>
            </a:pPr>
            <a:r>
              <a:rPr lang="en-US" sz="1800">
                <a:solidFill>
                  <a:srgbClr val="000000"/>
                </a:solidFill>
                <a:latin typeface="Garamond" pitchFamily="18" charset="0"/>
                <a:ea typeface="Arial Unicode MS" pitchFamily="34" charset="-128"/>
                <a:cs typeface="Arial Unicode MS" pitchFamily="34" charset="-128"/>
              </a:rPr>
              <a:t>	&lt;jsp:fallback&gt;&lt;b&gt;Unable to load applet&lt;/b&gt;&lt;/jsp:fallback&gt;</a:t>
            </a:r>
          </a:p>
          <a:p>
            <a:pPr marL="1100138" lvl="1" indent="-533400">
              <a:lnSpc>
                <a:spcPct val="90000"/>
              </a:lnSpc>
              <a:spcBef>
                <a:spcPct val="50000"/>
              </a:spcBef>
              <a:buFontTx/>
              <a:buNone/>
            </a:pPr>
            <a:r>
              <a:rPr lang="en-US" sz="1800">
                <a:solidFill>
                  <a:srgbClr val="000000"/>
                </a:solidFill>
                <a:latin typeface="Garamond" pitchFamily="18" charset="0"/>
                <a:ea typeface="Arial Unicode MS" pitchFamily="34" charset="-128"/>
                <a:cs typeface="Arial Unicode MS" pitchFamily="34" charset="-128"/>
              </a:rPr>
              <a:t>&lt;/jsp:plugin&gt;</a:t>
            </a:r>
          </a:p>
          <a:p>
            <a:pPr marL="1100138" lvl="1" indent="-533400">
              <a:lnSpc>
                <a:spcPct val="90000"/>
              </a:lnSpc>
              <a:spcBef>
                <a:spcPct val="50000"/>
              </a:spcBef>
              <a:buFontTx/>
              <a:buNone/>
            </a:pPr>
            <a:endParaRPr lang="en-US" sz="1000">
              <a:latin typeface="Garamond" pitchFamily="18" charset="0"/>
            </a:endParaRPr>
          </a:p>
          <a:p>
            <a:pPr marL="1100138" lvl="1" indent="-533400">
              <a:lnSpc>
                <a:spcPct val="90000"/>
              </a:lnSpc>
              <a:spcBef>
                <a:spcPct val="50000"/>
              </a:spcBef>
              <a:buFontTx/>
              <a:buNone/>
            </a:pPr>
            <a:r>
              <a:rPr lang="en-US" sz="1000">
                <a:latin typeface="Garamond" pitchFamily="18" charset="0"/>
              </a:rPr>
              <a:t>    </a:t>
            </a:r>
          </a:p>
        </p:txBody>
      </p:sp>
      <p:sp>
        <p:nvSpPr>
          <p:cNvPr id="64205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JSP Actions </a:t>
            </a:r>
            <a:br>
              <a:rPr lang="en-US" sz="3600">
                <a:solidFill>
                  <a:srgbClr val="CC0000"/>
                </a:solidFill>
                <a:latin typeface="Times New Roman" pitchFamily="18" charset="0"/>
              </a:rPr>
            </a:br>
            <a:r>
              <a:rPr lang="en-US">
                <a:solidFill>
                  <a:srgbClr val="333399"/>
                </a:solidFill>
              </a:rPr>
              <a:t>plugIn</a:t>
            </a:r>
          </a:p>
        </p:txBody>
      </p:sp>
    </p:spTree>
  </p:cSld>
  <p:clrMapOvr>
    <a:masterClrMapping/>
  </p:clrMapOv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Example</a:t>
            </a:r>
            <a:r>
              <a:rPr lang="en-US" sz="3200">
                <a:solidFill>
                  <a:srgbClr val="CC0000"/>
                </a:solidFill>
                <a:latin typeface="Arial-BoldMT"/>
              </a:rPr>
              <a:t> </a:t>
            </a:r>
            <a:br>
              <a:rPr lang="en-US" sz="3200">
                <a:solidFill>
                  <a:srgbClr val="CC0000"/>
                </a:solidFill>
                <a:latin typeface="Arial-BoldMT"/>
              </a:rPr>
            </a:br>
            <a:r>
              <a:rPr lang="en-US">
                <a:solidFill>
                  <a:srgbClr val="333399"/>
                </a:solidFill>
              </a:rPr>
              <a:t>Loan Calculator</a:t>
            </a:r>
            <a:endParaRPr lang="en-US" sz="3200">
              <a:solidFill>
                <a:srgbClr val="CC0000"/>
              </a:solidFill>
              <a:latin typeface="Arial-BoldMT"/>
            </a:endParaRPr>
          </a:p>
        </p:txBody>
      </p:sp>
      <p:sp>
        <p:nvSpPr>
          <p:cNvPr id="658436" name="Rectangle 4"/>
          <p:cNvSpPr>
            <a:spLocks noChangeArrowheads="1"/>
          </p:cNvSpPr>
          <p:nvPr/>
        </p:nvSpPr>
        <p:spPr bwMode="auto">
          <a:xfrm>
            <a:off x="3886200" y="1524000"/>
            <a:ext cx="1295400" cy="381000"/>
          </a:xfrm>
          <a:prstGeom prst="rect">
            <a:avLst/>
          </a:prstGeom>
          <a:noFill/>
          <a:ln w="9525">
            <a:solidFill>
              <a:schemeClr val="tx1"/>
            </a:solidFill>
            <a:miter lim="800000"/>
            <a:headEnd/>
            <a:tailEnd/>
          </a:ln>
          <a:effectLst/>
        </p:spPr>
        <p:txBody>
          <a:bodyPr wrap="none" anchor="ctr"/>
          <a:lstStyle/>
          <a:p>
            <a:pPr algn="ctr"/>
            <a:r>
              <a:rPr lang="en-US" sz="1600" b="0">
                <a:solidFill>
                  <a:schemeClr val="tx1"/>
                </a:solidFill>
              </a:rPr>
              <a:t>index.jsp</a:t>
            </a:r>
          </a:p>
        </p:txBody>
      </p:sp>
      <p:sp>
        <p:nvSpPr>
          <p:cNvPr id="658437" name="AutoShape 5"/>
          <p:cNvSpPr>
            <a:spLocks/>
          </p:cNvSpPr>
          <p:nvPr/>
        </p:nvSpPr>
        <p:spPr bwMode="auto">
          <a:xfrm>
            <a:off x="5257800" y="1400175"/>
            <a:ext cx="228600" cy="657225"/>
          </a:xfrm>
          <a:prstGeom prst="leftBrace">
            <a:avLst>
              <a:gd name="adj1" fmla="val 23958"/>
              <a:gd name="adj2" fmla="val 50000"/>
            </a:avLst>
          </a:prstGeom>
          <a:noFill/>
          <a:ln w="9525">
            <a:solidFill>
              <a:schemeClr val="tx1"/>
            </a:solidFill>
            <a:round/>
            <a:headEnd/>
            <a:tailEnd/>
          </a:ln>
          <a:effectLst/>
        </p:spPr>
        <p:txBody>
          <a:bodyPr wrap="none" anchor="ctr"/>
          <a:lstStyle/>
          <a:p>
            <a:endParaRPr lang="en-IN"/>
          </a:p>
        </p:txBody>
      </p:sp>
      <p:sp>
        <p:nvSpPr>
          <p:cNvPr id="658438" name="Text Box 6"/>
          <p:cNvSpPr txBox="1">
            <a:spLocks noChangeArrowheads="1"/>
          </p:cNvSpPr>
          <p:nvPr/>
        </p:nvSpPr>
        <p:spPr bwMode="auto">
          <a:xfrm>
            <a:off x="5486400" y="1420813"/>
            <a:ext cx="1041400" cy="560387"/>
          </a:xfrm>
          <a:prstGeom prst="rect">
            <a:avLst/>
          </a:prstGeom>
          <a:noFill/>
          <a:ln w="9525">
            <a:noFill/>
            <a:miter lim="800000"/>
            <a:headEnd/>
            <a:tailEnd/>
          </a:ln>
          <a:effectLst/>
        </p:spPr>
        <p:txBody>
          <a:bodyPr wrap="none">
            <a:spAutoFit/>
          </a:bodyPr>
          <a:lstStyle/>
          <a:p>
            <a:r>
              <a:rPr lang="en-US" sz="1400" b="0">
                <a:solidFill>
                  <a:schemeClr val="tx1"/>
                </a:solidFill>
              </a:rPr>
              <a:t>Header.jsp</a:t>
            </a:r>
          </a:p>
          <a:p>
            <a:r>
              <a:rPr lang="en-US" sz="1400" b="0">
                <a:solidFill>
                  <a:schemeClr val="tx1"/>
                </a:solidFill>
              </a:rPr>
              <a:t>Footer.jsp</a:t>
            </a:r>
          </a:p>
        </p:txBody>
      </p:sp>
      <p:sp>
        <p:nvSpPr>
          <p:cNvPr id="658439" name="Rectangle 7"/>
          <p:cNvSpPr>
            <a:spLocks noChangeArrowheads="1"/>
          </p:cNvSpPr>
          <p:nvPr/>
        </p:nvSpPr>
        <p:spPr bwMode="auto">
          <a:xfrm>
            <a:off x="3886200" y="2590800"/>
            <a:ext cx="1295400" cy="381000"/>
          </a:xfrm>
          <a:prstGeom prst="rect">
            <a:avLst/>
          </a:prstGeom>
          <a:noFill/>
          <a:ln w="9525">
            <a:solidFill>
              <a:schemeClr val="tx1"/>
            </a:solidFill>
            <a:miter lim="800000"/>
            <a:headEnd/>
            <a:tailEnd/>
          </a:ln>
          <a:effectLst/>
        </p:spPr>
        <p:txBody>
          <a:bodyPr wrap="none" anchor="ctr"/>
          <a:lstStyle/>
          <a:p>
            <a:pPr algn="ctr"/>
            <a:r>
              <a:rPr lang="en-US" sz="1600" b="0">
                <a:solidFill>
                  <a:schemeClr val="tx1"/>
                </a:solidFill>
              </a:rPr>
              <a:t>controller.jsp</a:t>
            </a:r>
          </a:p>
        </p:txBody>
      </p:sp>
      <p:cxnSp>
        <p:nvCxnSpPr>
          <p:cNvPr id="658441" name="AutoShape 9"/>
          <p:cNvCxnSpPr>
            <a:cxnSpLocks noChangeShapeType="1"/>
            <a:stCxn id="658436" idx="2"/>
            <a:endCxn id="658439" idx="0"/>
          </p:cNvCxnSpPr>
          <p:nvPr/>
        </p:nvCxnSpPr>
        <p:spPr bwMode="auto">
          <a:xfrm>
            <a:off x="4533900" y="1905000"/>
            <a:ext cx="0" cy="685800"/>
          </a:xfrm>
          <a:prstGeom prst="straightConnector1">
            <a:avLst/>
          </a:prstGeom>
          <a:noFill/>
          <a:ln w="9525">
            <a:solidFill>
              <a:schemeClr val="tx1"/>
            </a:solidFill>
            <a:round/>
            <a:headEnd/>
            <a:tailEnd type="triangle" w="med" len="med"/>
          </a:ln>
          <a:effectLst/>
        </p:spPr>
      </p:cxnSp>
      <p:sp>
        <p:nvSpPr>
          <p:cNvPr id="658442" name="Rectangle 10"/>
          <p:cNvSpPr>
            <a:spLocks noChangeArrowheads="1"/>
          </p:cNvSpPr>
          <p:nvPr/>
        </p:nvSpPr>
        <p:spPr bwMode="auto">
          <a:xfrm>
            <a:off x="2209800" y="3657600"/>
            <a:ext cx="1295400" cy="381000"/>
          </a:xfrm>
          <a:prstGeom prst="rect">
            <a:avLst/>
          </a:prstGeom>
          <a:noFill/>
          <a:ln w="9525">
            <a:solidFill>
              <a:schemeClr val="tx1"/>
            </a:solidFill>
            <a:miter lim="800000"/>
            <a:headEnd/>
            <a:tailEnd/>
          </a:ln>
          <a:effectLst/>
        </p:spPr>
        <p:txBody>
          <a:bodyPr wrap="none" anchor="ctr"/>
          <a:lstStyle/>
          <a:p>
            <a:pPr algn="ctr"/>
            <a:r>
              <a:rPr lang="en-US" sz="1600" b="0">
                <a:solidFill>
                  <a:schemeClr val="tx1"/>
                </a:solidFill>
              </a:rPr>
              <a:t>simple.jsp</a:t>
            </a:r>
          </a:p>
        </p:txBody>
      </p:sp>
      <p:sp>
        <p:nvSpPr>
          <p:cNvPr id="658443" name="Rectangle 11"/>
          <p:cNvSpPr>
            <a:spLocks noChangeArrowheads="1"/>
          </p:cNvSpPr>
          <p:nvPr/>
        </p:nvSpPr>
        <p:spPr bwMode="auto">
          <a:xfrm>
            <a:off x="5562600" y="3657600"/>
            <a:ext cx="1295400" cy="381000"/>
          </a:xfrm>
          <a:prstGeom prst="rect">
            <a:avLst/>
          </a:prstGeom>
          <a:noFill/>
          <a:ln w="9525">
            <a:solidFill>
              <a:schemeClr val="tx1"/>
            </a:solidFill>
            <a:miter lim="800000"/>
            <a:headEnd/>
            <a:tailEnd/>
          </a:ln>
          <a:effectLst/>
        </p:spPr>
        <p:txBody>
          <a:bodyPr wrap="none" anchor="ctr"/>
          <a:lstStyle/>
          <a:p>
            <a:pPr algn="ctr"/>
            <a:r>
              <a:rPr lang="en-US" sz="1600" b="0">
                <a:solidFill>
                  <a:schemeClr val="tx1"/>
                </a:solidFill>
              </a:rPr>
              <a:t>compound.jsp</a:t>
            </a:r>
          </a:p>
        </p:txBody>
      </p:sp>
      <p:cxnSp>
        <p:nvCxnSpPr>
          <p:cNvPr id="658444" name="AutoShape 12"/>
          <p:cNvCxnSpPr>
            <a:cxnSpLocks noChangeShapeType="1"/>
            <a:stCxn id="658439" idx="2"/>
            <a:endCxn id="658442" idx="0"/>
          </p:cNvCxnSpPr>
          <p:nvPr/>
        </p:nvCxnSpPr>
        <p:spPr bwMode="auto">
          <a:xfrm rot="5400000">
            <a:off x="3352800" y="2476500"/>
            <a:ext cx="685800" cy="1676400"/>
          </a:xfrm>
          <a:prstGeom prst="bentConnector3">
            <a:avLst>
              <a:gd name="adj1" fmla="val 50000"/>
            </a:avLst>
          </a:prstGeom>
          <a:noFill/>
          <a:ln w="9525">
            <a:solidFill>
              <a:schemeClr val="tx1"/>
            </a:solidFill>
            <a:miter lim="800000"/>
            <a:headEnd/>
            <a:tailEnd type="triangle" w="med" len="med"/>
          </a:ln>
          <a:effectLst/>
        </p:spPr>
      </p:cxnSp>
      <p:cxnSp>
        <p:nvCxnSpPr>
          <p:cNvPr id="658445" name="AutoShape 13"/>
          <p:cNvCxnSpPr>
            <a:cxnSpLocks noChangeShapeType="1"/>
            <a:stCxn id="658439" idx="2"/>
            <a:endCxn id="658443" idx="0"/>
          </p:cNvCxnSpPr>
          <p:nvPr/>
        </p:nvCxnSpPr>
        <p:spPr bwMode="auto">
          <a:xfrm rot="16200000" flipH="1">
            <a:off x="5029200" y="2476500"/>
            <a:ext cx="685800" cy="1676400"/>
          </a:xfrm>
          <a:prstGeom prst="bentConnector3">
            <a:avLst>
              <a:gd name="adj1" fmla="val 50000"/>
            </a:avLst>
          </a:prstGeom>
          <a:noFill/>
          <a:ln w="9525">
            <a:solidFill>
              <a:schemeClr val="tx1"/>
            </a:solidFill>
            <a:miter lim="800000"/>
            <a:headEnd/>
            <a:tailEnd type="triangle" w="med" len="med"/>
          </a:ln>
          <a:effectLst/>
        </p:spPr>
      </p:cxnSp>
      <p:sp>
        <p:nvSpPr>
          <p:cNvPr id="658446" name="AutoShape 14"/>
          <p:cNvSpPr>
            <a:spLocks/>
          </p:cNvSpPr>
          <p:nvPr/>
        </p:nvSpPr>
        <p:spPr bwMode="auto">
          <a:xfrm>
            <a:off x="3581400" y="3533775"/>
            <a:ext cx="228600" cy="657225"/>
          </a:xfrm>
          <a:prstGeom prst="leftBrace">
            <a:avLst>
              <a:gd name="adj1" fmla="val 23958"/>
              <a:gd name="adj2" fmla="val 50000"/>
            </a:avLst>
          </a:prstGeom>
          <a:noFill/>
          <a:ln w="9525">
            <a:solidFill>
              <a:schemeClr val="tx1"/>
            </a:solidFill>
            <a:round/>
            <a:headEnd/>
            <a:tailEnd/>
          </a:ln>
          <a:effectLst/>
        </p:spPr>
        <p:txBody>
          <a:bodyPr wrap="none" anchor="ctr"/>
          <a:lstStyle/>
          <a:p>
            <a:endParaRPr lang="en-IN"/>
          </a:p>
        </p:txBody>
      </p:sp>
      <p:sp>
        <p:nvSpPr>
          <p:cNvPr id="658447" name="Text Box 15"/>
          <p:cNvSpPr txBox="1">
            <a:spLocks noChangeArrowheads="1"/>
          </p:cNvSpPr>
          <p:nvPr/>
        </p:nvSpPr>
        <p:spPr bwMode="auto">
          <a:xfrm>
            <a:off x="3987800" y="3554413"/>
            <a:ext cx="1041400" cy="560387"/>
          </a:xfrm>
          <a:prstGeom prst="rect">
            <a:avLst/>
          </a:prstGeom>
          <a:noFill/>
          <a:ln w="9525">
            <a:noFill/>
            <a:miter lim="800000"/>
            <a:headEnd/>
            <a:tailEnd/>
          </a:ln>
          <a:effectLst/>
        </p:spPr>
        <p:txBody>
          <a:bodyPr wrap="none">
            <a:spAutoFit/>
          </a:bodyPr>
          <a:lstStyle/>
          <a:p>
            <a:r>
              <a:rPr lang="en-US" sz="1400" b="0">
                <a:solidFill>
                  <a:schemeClr val="tx1"/>
                </a:solidFill>
              </a:rPr>
              <a:t>Header.jsp</a:t>
            </a:r>
          </a:p>
          <a:p>
            <a:r>
              <a:rPr lang="en-US" sz="1400" b="0">
                <a:solidFill>
                  <a:schemeClr val="tx1"/>
                </a:solidFill>
              </a:rPr>
              <a:t>Footer.jsp</a:t>
            </a:r>
          </a:p>
        </p:txBody>
      </p:sp>
      <p:sp>
        <p:nvSpPr>
          <p:cNvPr id="658448" name="AutoShape 16"/>
          <p:cNvSpPr>
            <a:spLocks/>
          </p:cNvSpPr>
          <p:nvPr/>
        </p:nvSpPr>
        <p:spPr bwMode="auto">
          <a:xfrm flipH="1">
            <a:off x="5105400" y="3533775"/>
            <a:ext cx="228600" cy="657225"/>
          </a:xfrm>
          <a:prstGeom prst="leftBrace">
            <a:avLst>
              <a:gd name="adj1" fmla="val 23958"/>
              <a:gd name="adj2" fmla="val 50000"/>
            </a:avLst>
          </a:prstGeom>
          <a:noFill/>
          <a:ln w="9525">
            <a:solidFill>
              <a:schemeClr val="tx1"/>
            </a:solidFill>
            <a:round/>
            <a:headEnd/>
            <a:tailEnd/>
          </a:ln>
          <a:effectLst/>
        </p:spPr>
        <p:txBody>
          <a:bodyPr wrap="none" anchor="ctr"/>
          <a:lstStyle/>
          <a:p>
            <a:endParaRPr lang="en-IN"/>
          </a:p>
        </p:txBody>
      </p:sp>
      <p:sp>
        <p:nvSpPr>
          <p:cNvPr id="658450" name="Rectangle 18"/>
          <p:cNvSpPr>
            <a:spLocks noChangeArrowheads="1"/>
          </p:cNvSpPr>
          <p:nvPr/>
        </p:nvSpPr>
        <p:spPr bwMode="auto">
          <a:xfrm>
            <a:off x="1295400" y="4648200"/>
            <a:ext cx="1295400" cy="381000"/>
          </a:xfrm>
          <a:prstGeom prst="rect">
            <a:avLst/>
          </a:prstGeom>
          <a:noFill/>
          <a:ln w="9525">
            <a:solidFill>
              <a:schemeClr val="tx1"/>
            </a:solidFill>
            <a:miter lim="800000"/>
            <a:headEnd/>
            <a:tailEnd/>
          </a:ln>
          <a:effectLst/>
        </p:spPr>
        <p:txBody>
          <a:bodyPr wrap="none" anchor="ctr"/>
          <a:lstStyle/>
          <a:p>
            <a:pPr algn="ctr"/>
            <a:r>
              <a:rPr lang="en-US" sz="1600" b="0">
                <a:solidFill>
                  <a:schemeClr val="tx1"/>
                </a:solidFill>
              </a:rPr>
              <a:t>error.jsp</a:t>
            </a:r>
          </a:p>
        </p:txBody>
      </p:sp>
      <p:sp>
        <p:nvSpPr>
          <p:cNvPr id="658451" name="Rectangle 19"/>
          <p:cNvSpPr>
            <a:spLocks noChangeArrowheads="1"/>
          </p:cNvSpPr>
          <p:nvPr/>
        </p:nvSpPr>
        <p:spPr bwMode="auto">
          <a:xfrm>
            <a:off x="3048000" y="4648200"/>
            <a:ext cx="1295400" cy="381000"/>
          </a:xfrm>
          <a:prstGeom prst="rect">
            <a:avLst/>
          </a:prstGeom>
          <a:noFill/>
          <a:ln w="9525">
            <a:noFill/>
            <a:miter lim="800000"/>
            <a:headEnd/>
            <a:tailEnd/>
          </a:ln>
          <a:effectLst/>
        </p:spPr>
        <p:txBody>
          <a:bodyPr wrap="none" anchor="ctr"/>
          <a:lstStyle/>
          <a:p>
            <a:pPr algn="ctr"/>
            <a:r>
              <a:rPr lang="en-US" sz="1600" b="0">
                <a:solidFill>
                  <a:schemeClr val="tx1"/>
                </a:solidFill>
              </a:rPr>
              <a:t>Calculate loan</a:t>
            </a:r>
          </a:p>
        </p:txBody>
      </p:sp>
      <p:sp>
        <p:nvSpPr>
          <p:cNvPr id="658452" name="Rectangle 20"/>
          <p:cNvSpPr>
            <a:spLocks noChangeArrowheads="1"/>
          </p:cNvSpPr>
          <p:nvPr/>
        </p:nvSpPr>
        <p:spPr bwMode="auto">
          <a:xfrm>
            <a:off x="4724400" y="4648200"/>
            <a:ext cx="1295400" cy="381000"/>
          </a:xfrm>
          <a:prstGeom prst="rect">
            <a:avLst/>
          </a:prstGeom>
          <a:noFill/>
          <a:ln w="9525">
            <a:solidFill>
              <a:schemeClr val="tx1"/>
            </a:solidFill>
            <a:miter lim="800000"/>
            <a:headEnd/>
            <a:tailEnd/>
          </a:ln>
          <a:effectLst/>
        </p:spPr>
        <p:txBody>
          <a:bodyPr wrap="none" anchor="ctr"/>
          <a:lstStyle/>
          <a:p>
            <a:pPr algn="ctr"/>
            <a:r>
              <a:rPr lang="en-US" sz="1600" b="0">
                <a:solidFill>
                  <a:schemeClr val="tx1"/>
                </a:solidFill>
              </a:rPr>
              <a:t>error.jsp</a:t>
            </a:r>
          </a:p>
        </p:txBody>
      </p:sp>
      <p:sp>
        <p:nvSpPr>
          <p:cNvPr id="658453" name="Rectangle 21"/>
          <p:cNvSpPr>
            <a:spLocks noChangeArrowheads="1"/>
          </p:cNvSpPr>
          <p:nvPr/>
        </p:nvSpPr>
        <p:spPr bwMode="auto">
          <a:xfrm>
            <a:off x="6477000" y="4648200"/>
            <a:ext cx="1295400" cy="381000"/>
          </a:xfrm>
          <a:prstGeom prst="rect">
            <a:avLst/>
          </a:prstGeom>
          <a:noFill/>
          <a:ln w="9525">
            <a:noFill/>
            <a:miter lim="800000"/>
            <a:headEnd/>
            <a:tailEnd/>
          </a:ln>
          <a:effectLst/>
        </p:spPr>
        <p:txBody>
          <a:bodyPr wrap="none" anchor="ctr"/>
          <a:lstStyle/>
          <a:p>
            <a:pPr algn="ctr"/>
            <a:r>
              <a:rPr lang="en-US" sz="1600" b="0">
                <a:solidFill>
                  <a:schemeClr val="tx1"/>
                </a:solidFill>
              </a:rPr>
              <a:t>Calculate loan</a:t>
            </a:r>
          </a:p>
        </p:txBody>
      </p:sp>
      <p:cxnSp>
        <p:nvCxnSpPr>
          <p:cNvPr id="658454" name="AutoShape 22"/>
          <p:cNvCxnSpPr>
            <a:cxnSpLocks noChangeShapeType="1"/>
            <a:stCxn id="658442" idx="2"/>
            <a:endCxn id="658450" idx="0"/>
          </p:cNvCxnSpPr>
          <p:nvPr/>
        </p:nvCxnSpPr>
        <p:spPr bwMode="auto">
          <a:xfrm rot="5400000">
            <a:off x="2095500" y="3886200"/>
            <a:ext cx="609600" cy="914400"/>
          </a:xfrm>
          <a:prstGeom prst="bentConnector3">
            <a:avLst>
              <a:gd name="adj1" fmla="val 50000"/>
            </a:avLst>
          </a:prstGeom>
          <a:noFill/>
          <a:ln w="9525">
            <a:solidFill>
              <a:schemeClr val="tx1"/>
            </a:solidFill>
            <a:miter lim="800000"/>
            <a:headEnd/>
            <a:tailEnd type="triangle" w="med" len="med"/>
          </a:ln>
          <a:effectLst/>
        </p:spPr>
      </p:cxnSp>
      <p:cxnSp>
        <p:nvCxnSpPr>
          <p:cNvPr id="658455" name="AutoShape 23"/>
          <p:cNvCxnSpPr>
            <a:cxnSpLocks noChangeShapeType="1"/>
            <a:stCxn id="658442" idx="2"/>
            <a:endCxn id="658451" idx="0"/>
          </p:cNvCxnSpPr>
          <p:nvPr/>
        </p:nvCxnSpPr>
        <p:spPr bwMode="auto">
          <a:xfrm rot="16200000" flipH="1">
            <a:off x="2971800" y="3924300"/>
            <a:ext cx="609600" cy="838200"/>
          </a:xfrm>
          <a:prstGeom prst="bentConnector3">
            <a:avLst>
              <a:gd name="adj1" fmla="val 50000"/>
            </a:avLst>
          </a:prstGeom>
          <a:noFill/>
          <a:ln w="9525">
            <a:solidFill>
              <a:schemeClr val="tx1"/>
            </a:solidFill>
            <a:miter lim="800000"/>
            <a:headEnd/>
            <a:tailEnd type="triangle" w="med" len="med"/>
          </a:ln>
          <a:effectLst/>
        </p:spPr>
      </p:cxnSp>
      <p:cxnSp>
        <p:nvCxnSpPr>
          <p:cNvPr id="658458" name="AutoShape 26"/>
          <p:cNvCxnSpPr>
            <a:cxnSpLocks noChangeShapeType="1"/>
            <a:stCxn id="658443" idx="2"/>
            <a:endCxn id="658452" idx="0"/>
          </p:cNvCxnSpPr>
          <p:nvPr/>
        </p:nvCxnSpPr>
        <p:spPr bwMode="auto">
          <a:xfrm rot="5400000">
            <a:off x="5486400" y="3924300"/>
            <a:ext cx="609600" cy="838200"/>
          </a:xfrm>
          <a:prstGeom prst="bentConnector3">
            <a:avLst>
              <a:gd name="adj1" fmla="val 50000"/>
            </a:avLst>
          </a:prstGeom>
          <a:noFill/>
          <a:ln w="9525">
            <a:solidFill>
              <a:schemeClr val="tx1"/>
            </a:solidFill>
            <a:miter lim="800000"/>
            <a:headEnd/>
            <a:tailEnd type="triangle" w="med" len="med"/>
          </a:ln>
          <a:effectLst/>
        </p:spPr>
      </p:cxnSp>
      <p:cxnSp>
        <p:nvCxnSpPr>
          <p:cNvPr id="658459" name="AutoShape 27"/>
          <p:cNvCxnSpPr>
            <a:cxnSpLocks noChangeShapeType="1"/>
            <a:stCxn id="658443" idx="2"/>
            <a:endCxn id="658453" idx="0"/>
          </p:cNvCxnSpPr>
          <p:nvPr/>
        </p:nvCxnSpPr>
        <p:spPr bwMode="auto">
          <a:xfrm rot="16200000" flipH="1">
            <a:off x="6362700" y="3886200"/>
            <a:ext cx="609600" cy="914400"/>
          </a:xfrm>
          <a:prstGeom prst="bentConnector3">
            <a:avLst>
              <a:gd name="adj1" fmla="val 50000"/>
            </a:avLst>
          </a:prstGeom>
          <a:noFill/>
          <a:ln w="9525">
            <a:solidFill>
              <a:schemeClr val="tx1"/>
            </a:solidFill>
            <a:miter lim="800000"/>
            <a:headEnd/>
            <a:tailEnd type="triangle" w="med" len="med"/>
          </a:ln>
          <a:effectLst/>
        </p:spPr>
      </p:cxnSp>
      <p:sp>
        <p:nvSpPr>
          <p:cNvPr id="658461" name="Text Box 29"/>
          <p:cNvSpPr txBox="1">
            <a:spLocks noChangeArrowheads="1"/>
          </p:cNvSpPr>
          <p:nvPr/>
        </p:nvSpPr>
        <p:spPr bwMode="auto">
          <a:xfrm>
            <a:off x="304800" y="1524000"/>
            <a:ext cx="3505200" cy="304800"/>
          </a:xfrm>
          <a:prstGeom prst="rect">
            <a:avLst/>
          </a:prstGeom>
          <a:noFill/>
          <a:ln w="9525">
            <a:noFill/>
            <a:miter lim="800000"/>
            <a:headEnd/>
            <a:tailEnd/>
          </a:ln>
          <a:effectLst/>
        </p:spPr>
        <p:txBody>
          <a:bodyPr>
            <a:spAutoFit/>
          </a:bodyPr>
          <a:lstStyle/>
          <a:p>
            <a:r>
              <a:rPr lang="en-US" sz="1400" b="0">
                <a:sym typeface="Wingdings" pitchFamily="2" charset="2"/>
              </a:rPr>
              <a:t>Gets input to compute loan from user </a:t>
            </a:r>
            <a:endParaRPr lang="en-US" sz="1400" b="0"/>
          </a:p>
        </p:txBody>
      </p:sp>
      <p:sp>
        <p:nvSpPr>
          <p:cNvPr id="658462" name="Text Box 30"/>
          <p:cNvSpPr txBox="1">
            <a:spLocks noChangeArrowheads="1"/>
          </p:cNvSpPr>
          <p:nvPr/>
        </p:nvSpPr>
        <p:spPr bwMode="auto">
          <a:xfrm>
            <a:off x="304800" y="2590800"/>
            <a:ext cx="3505200" cy="304800"/>
          </a:xfrm>
          <a:prstGeom prst="rect">
            <a:avLst/>
          </a:prstGeom>
          <a:noFill/>
          <a:ln w="9525">
            <a:noFill/>
            <a:miter lim="800000"/>
            <a:headEnd/>
            <a:tailEnd/>
          </a:ln>
          <a:effectLst/>
        </p:spPr>
        <p:txBody>
          <a:bodyPr>
            <a:spAutoFit/>
          </a:bodyPr>
          <a:lstStyle/>
          <a:p>
            <a:r>
              <a:rPr lang="en-US" sz="1400" b="0">
                <a:sym typeface="Wingdings" pitchFamily="2" charset="2"/>
              </a:rPr>
              <a:t>Selects the right jsp for calculating loan </a:t>
            </a:r>
            <a:endParaRPr lang="en-US" sz="1400" b="0"/>
          </a:p>
        </p:txBody>
      </p:sp>
      <p:sp>
        <p:nvSpPr>
          <p:cNvPr id="658463" name="Text Box 31"/>
          <p:cNvSpPr txBox="1">
            <a:spLocks noChangeArrowheads="1"/>
          </p:cNvSpPr>
          <p:nvPr/>
        </p:nvSpPr>
        <p:spPr bwMode="auto">
          <a:xfrm>
            <a:off x="304800" y="3581400"/>
            <a:ext cx="1981200" cy="517525"/>
          </a:xfrm>
          <a:prstGeom prst="rect">
            <a:avLst/>
          </a:prstGeom>
          <a:noFill/>
          <a:ln w="9525">
            <a:noFill/>
            <a:miter lim="800000"/>
            <a:headEnd/>
            <a:tailEnd/>
          </a:ln>
          <a:effectLst/>
        </p:spPr>
        <p:txBody>
          <a:bodyPr>
            <a:spAutoFit/>
          </a:bodyPr>
          <a:lstStyle/>
          <a:p>
            <a:r>
              <a:rPr lang="en-US" sz="1400" b="0">
                <a:sym typeface="Wingdings" pitchFamily="2" charset="2"/>
              </a:rPr>
              <a:t>Computes loan based on simple interest</a:t>
            </a:r>
            <a:endParaRPr lang="en-US" sz="1400" b="0"/>
          </a:p>
        </p:txBody>
      </p:sp>
      <p:sp>
        <p:nvSpPr>
          <p:cNvPr id="658464" name="Text Box 32"/>
          <p:cNvSpPr txBox="1">
            <a:spLocks noChangeArrowheads="1"/>
          </p:cNvSpPr>
          <p:nvPr/>
        </p:nvSpPr>
        <p:spPr bwMode="auto">
          <a:xfrm>
            <a:off x="1143000" y="5045075"/>
            <a:ext cx="1981200" cy="517525"/>
          </a:xfrm>
          <a:prstGeom prst="rect">
            <a:avLst/>
          </a:prstGeom>
          <a:noFill/>
          <a:ln w="9525">
            <a:noFill/>
            <a:miter lim="800000"/>
            <a:headEnd/>
            <a:tailEnd/>
          </a:ln>
          <a:effectLst/>
        </p:spPr>
        <p:txBody>
          <a:bodyPr>
            <a:spAutoFit/>
          </a:bodyPr>
          <a:lstStyle/>
          <a:p>
            <a:r>
              <a:rPr lang="en-US" sz="1400" b="0">
                <a:sym typeface="Wingdings" pitchFamily="2" charset="2"/>
              </a:rPr>
              <a:t>Handles error if exception is thrown</a:t>
            </a:r>
            <a:endParaRPr lang="en-US" sz="1400" b="0"/>
          </a:p>
        </p:txBody>
      </p:sp>
      <p:sp>
        <p:nvSpPr>
          <p:cNvPr id="658465" name="Text Box 33"/>
          <p:cNvSpPr txBox="1">
            <a:spLocks noChangeArrowheads="1"/>
          </p:cNvSpPr>
          <p:nvPr/>
        </p:nvSpPr>
        <p:spPr bwMode="auto">
          <a:xfrm>
            <a:off x="4572000" y="5045075"/>
            <a:ext cx="1981200" cy="517525"/>
          </a:xfrm>
          <a:prstGeom prst="rect">
            <a:avLst/>
          </a:prstGeom>
          <a:noFill/>
          <a:ln w="9525">
            <a:noFill/>
            <a:miter lim="800000"/>
            <a:headEnd/>
            <a:tailEnd/>
          </a:ln>
          <a:effectLst/>
        </p:spPr>
        <p:txBody>
          <a:bodyPr>
            <a:spAutoFit/>
          </a:bodyPr>
          <a:lstStyle/>
          <a:p>
            <a:r>
              <a:rPr lang="en-US" sz="1400" b="0">
                <a:sym typeface="Wingdings" pitchFamily="2" charset="2"/>
              </a:rPr>
              <a:t>Handles error if exception is thrown</a:t>
            </a:r>
            <a:endParaRPr lang="en-US" sz="1400" b="0"/>
          </a:p>
        </p:txBody>
      </p:sp>
      <p:sp>
        <p:nvSpPr>
          <p:cNvPr id="658466" name="Text Box 34"/>
          <p:cNvSpPr txBox="1">
            <a:spLocks noChangeArrowheads="1"/>
          </p:cNvSpPr>
          <p:nvPr/>
        </p:nvSpPr>
        <p:spPr bwMode="auto">
          <a:xfrm>
            <a:off x="6934200" y="3581400"/>
            <a:ext cx="1981200" cy="517525"/>
          </a:xfrm>
          <a:prstGeom prst="rect">
            <a:avLst/>
          </a:prstGeom>
          <a:noFill/>
          <a:ln w="9525">
            <a:noFill/>
            <a:miter lim="800000"/>
            <a:headEnd/>
            <a:tailEnd/>
          </a:ln>
          <a:effectLst/>
        </p:spPr>
        <p:txBody>
          <a:bodyPr>
            <a:spAutoFit/>
          </a:bodyPr>
          <a:lstStyle/>
          <a:p>
            <a:r>
              <a:rPr lang="en-US" sz="1400" b="0">
                <a:sym typeface="Wingdings" pitchFamily="2" charset="2"/>
              </a:rPr>
              <a:t>Computes loan based on simple interest</a:t>
            </a:r>
            <a:endParaRPr lang="en-US" sz="1400" b="0"/>
          </a:p>
        </p:txBody>
      </p:sp>
    </p:spTree>
  </p:cSld>
  <p:clrMapOvr>
    <a:masterClrMapping/>
  </p:clrMapOv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body" idx="1"/>
          </p:nvPr>
        </p:nvSpPr>
        <p:spPr>
          <a:xfrm>
            <a:off x="228600" y="1143000"/>
            <a:ext cx="4343400" cy="5334000"/>
          </a:xfrm>
        </p:spPr>
        <p:txBody>
          <a:bodyPr>
            <a:normAutofit lnSpcReduction="10000"/>
          </a:bodyPr>
          <a:lstStyle/>
          <a:p>
            <a:pPr marL="609600" indent="-609600">
              <a:lnSpc>
                <a:spcPct val="90000"/>
              </a:lnSpc>
              <a:spcBef>
                <a:spcPct val="50000"/>
              </a:spcBef>
              <a:buFontTx/>
              <a:buNone/>
            </a:pPr>
            <a:r>
              <a:rPr lang="en-US" sz="1200">
                <a:latin typeface="Arial" pitchFamily="34" charset="0"/>
              </a:rPr>
              <a:t>&lt;html&gt;</a:t>
            </a:r>
          </a:p>
          <a:p>
            <a:pPr marL="609600" indent="-609600">
              <a:lnSpc>
                <a:spcPct val="90000"/>
              </a:lnSpc>
              <a:spcBef>
                <a:spcPct val="50000"/>
              </a:spcBef>
              <a:buFontTx/>
              <a:buNone/>
            </a:pPr>
            <a:r>
              <a:rPr lang="en-US" sz="1200">
                <a:latin typeface="Arial" pitchFamily="34" charset="0"/>
              </a:rPr>
              <a:t>  &lt;head&gt;</a:t>
            </a:r>
          </a:p>
          <a:p>
            <a:pPr marL="609600" indent="-609600">
              <a:lnSpc>
                <a:spcPct val="90000"/>
              </a:lnSpc>
              <a:spcBef>
                <a:spcPct val="50000"/>
              </a:spcBef>
              <a:buFontTx/>
              <a:buNone/>
            </a:pPr>
            <a:r>
              <a:rPr lang="en-US" sz="1200">
                <a:latin typeface="Arial" pitchFamily="34" charset="0"/>
              </a:rPr>
              <a:t>    &lt;title&gt;Include&lt;/title&gt;</a:t>
            </a:r>
          </a:p>
          <a:p>
            <a:pPr marL="609600" indent="-609600">
              <a:lnSpc>
                <a:spcPct val="90000"/>
              </a:lnSpc>
              <a:spcBef>
                <a:spcPct val="50000"/>
              </a:spcBef>
              <a:buFontTx/>
              <a:buNone/>
            </a:pPr>
            <a:r>
              <a:rPr lang="en-US" sz="1200">
                <a:latin typeface="Arial" pitchFamily="34" charset="0"/>
              </a:rPr>
              <a:t>  &lt;/head&gt;</a:t>
            </a:r>
          </a:p>
          <a:p>
            <a:pPr marL="609600" indent="-609600">
              <a:lnSpc>
                <a:spcPct val="90000"/>
              </a:lnSpc>
              <a:spcBef>
                <a:spcPct val="50000"/>
              </a:spcBef>
              <a:buFontTx/>
              <a:buNone/>
            </a:pPr>
            <a:r>
              <a:rPr lang="en-US" sz="1200">
                <a:latin typeface="Arial" pitchFamily="34" charset="0"/>
              </a:rPr>
              <a:t>  &lt;body style="font-family:verdana;font-size:10pt;"&gt;</a:t>
            </a:r>
          </a:p>
          <a:p>
            <a:pPr marL="609600" indent="-609600">
              <a:lnSpc>
                <a:spcPct val="90000"/>
              </a:lnSpc>
              <a:spcBef>
                <a:spcPct val="50000"/>
              </a:spcBef>
              <a:buFontTx/>
              <a:buNone/>
            </a:pPr>
            <a:r>
              <a:rPr lang="en-US" sz="1200" b="1">
                <a:solidFill>
                  <a:schemeClr val="accent2"/>
                </a:solidFill>
                <a:latin typeface="Arial" pitchFamily="34" charset="0"/>
              </a:rPr>
              <a:t>    &lt;%@ include file="header.html" %&gt;</a:t>
            </a:r>
          </a:p>
          <a:p>
            <a:pPr marL="609600" indent="-609600">
              <a:lnSpc>
                <a:spcPct val="90000"/>
              </a:lnSpc>
              <a:spcBef>
                <a:spcPct val="50000"/>
              </a:spcBef>
              <a:buFontTx/>
              <a:buNone/>
            </a:pPr>
            <a:r>
              <a:rPr lang="en-US" sz="1200" b="1">
                <a:solidFill>
                  <a:schemeClr val="accent2"/>
                </a:solidFill>
                <a:latin typeface="Arial" pitchFamily="34" charset="0"/>
              </a:rPr>
              <a:t>    &lt;form action="controller.jsp"&gt;</a:t>
            </a:r>
          </a:p>
          <a:p>
            <a:pPr marL="609600" indent="-609600">
              <a:lnSpc>
                <a:spcPct val="90000"/>
              </a:lnSpc>
              <a:spcBef>
                <a:spcPct val="50000"/>
              </a:spcBef>
              <a:buFontTx/>
              <a:buNone/>
            </a:pPr>
            <a:r>
              <a:rPr lang="en-US" sz="1200">
                <a:latin typeface="Arial" pitchFamily="34" charset="0"/>
              </a:rPr>
              <a:t>      &lt;table border="0" style="font-family:verdana;font-size:10pt;"&gt;</a:t>
            </a:r>
          </a:p>
          <a:p>
            <a:pPr marL="609600" indent="-609600">
              <a:lnSpc>
                <a:spcPct val="90000"/>
              </a:lnSpc>
              <a:spcBef>
                <a:spcPct val="50000"/>
              </a:spcBef>
              <a:buFontTx/>
              <a:buNone/>
            </a:pPr>
            <a:r>
              <a:rPr lang="en-US" sz="1200">
                <a:latin typeface="Arial" pitchFamily="34" charset="0"/>
              </a:rPr>
              <a:t>        &lt;tr&gt;</a:t>
            </a:r>
          </a:p>
          <a:p>
            <a:pPr marL="609600" indent="-609600">
              <a:lnSpc>
                <a:spcPct val="90000"/>
              </a:lnSpc>
              <a:spcBef>
                <a:spcPct val="50000"/>
              </a:spcBef>
              <a:buFontTx/>
              <a:buNone/>
            </a:pPr>
            <a:r>
              <a:rPr lang="en-US" sz="1200">
                <a:latin typeface="Arial" pitchFamily="34" charset="0"/>
              </a:rPr>
              <a:t>          &lt;td&gt;Amount:&lt;/td&gt;</a:t>
            </a:r>
          </a:p>
          <a:p>
            <a:pPr marL="609600" indent="-609600">
              <a:lnSpc>
                <a:spcPct val="90000"/>
              </a:lnSpc>
              <a:spcBef>
                <a:spcPct val="50000"/>
              </a:spcBef>
              <a:buFontTx/>
              <a:buNone/>
            </a:pPr>
            <a:r>
              <a:rPr lang="en-US" sz="1200">
                <a:latin typeface="Arial" pitchFamily="34" charset="0"/>
              </a:rPr>
              <a:t>          &lt;td&gt;&lt;input type="text" name="amount" /&gt;</a:t>
            </a:r>
          </a:p>
          <a:p>
            <a:pPr marL="609600" indent="-609600">
              <a:lnSpc>
                <a:spcPct val="90000"/>
              </a:lnSpc>
              <a:spcBef>
                <a:spcPct val="50000"/>
              </a:spcBef>
              <a:buFontTx/>
              <a:buNone/>
            </a:pPr>
            <a:r>
              <a:rPr lang="en-US" sz="1200">
                <a:latin typeface="Arial" pitchFamily="34" charset="0"/>
              </a:rPr>
              <a:t>        &lt;/tr&gt;</a:t>
            </a:r>
          </a:p>
          <a:p>
            <a:pPr marL="609600" indent="-609600">
              <a:lnSpc>
                <a:spcPct val="90000"/>
              </a:lnSpc>
              <a:spcBef>
                <a:spcPct val="50000"/>
              </a:spcBef>
              <a:buFontTx/>
              <a:buNone/>
            </a:pPr>
            <a:r>
              <a:rPr lang="en-US" sz="1200">
                <a:latin typeface="Arial" pitchFamily="34" charset="0"/>
              </a:rPr>
              <a:t>        &lt;tr&gt;</a:t>
            </a:r>
          </a:p>
          <a:p>
            <a:pPr marL="609600" indent="-609600">
              <a:lnSpc>
                <a:spcPct val="90000"/>
              </a:lnSpc>
              <a:spcBef>
                <a:spcPct val="50000"/>
              </a:spcBef>
              <a:buFontTx/>
              <a:buNone/>
            </a:pPr>
            <a:r>
              <a:rPr lang="en-US" sz="1200">
                <a:latin typeface="Arial" pitchFamily="34" charset="0"/>
              </a:rPr>
              <a:t>          &lt;td&gt;Interest in %:&lt;/td&gt;</a:t>
            </a:r>
          </a:p>
          <a:p>
            <a:pPr marL="609600" indent="-609600">
              <a:lnSpc>
                <a:spcPct val="90000"/>
              </a:lnSpc>
              <a:spcBef>
                <a:spcPct val="50000"/>
              </a:spcBef>
              <a:buFontTx/>
              <a:buNone/>
            </a:pPr>
            <a:r>
              <a:rPr lang="en-US" sz="1200">
                <a:latin typeface="Arial" pitchFamily="34" charset="0"/>
              </a:rPr>
              <a:t>          &lt;td&gt;&lt;input type="text" name="interest"/&gt;&lt;/td&gt;</a:t>
            </a:r>
          </a:p>
          <a:p>
            <a:pPr marL="609600" indent="-609600">
              <a:lnSpc>
                <a:spcPct val="90000"/>
              </a:lnSpc>
              <a:spcBef>
                <a:spcPct val="50000"/>
              </a:spcBef>
              <a:buFontTx/>
              <a:buNone/>
            </a:pPr>
            <a:r>
              <a:rPr lang="en-US" sz="1200">
                <a:latin typeface="Arial" pitchFamily="34" charset="0"/>
              </a:rPr>
              <a:t>        &lt;/tr&gt;</a:t>
            </a:r>
          </a:p>
          <a:p>
            <a:pPr marL="609600" indent="-609600">
              <a:lnSpc>
                <a:spcPct val="90000"/>
              </a:lnSpc>
              <a:spcBef>
                <a:spcPct val="50000"/>
              </a:spcBef>
              <a:buFontTx/>
              <a:buNone/>
            </a:pPr>
            <a:r>
              <a:rPr lang="en-US" sz="1200">
                <a:latin typeface="Arial" pitchFamily="34" charset="0"/>
              </a:rPr>
              <a:t>        &lt;tr&gt;</a:t>
            </a:r>
          </a:p>
          <a:p>
            <a:pPr marL="609600" indent="-609600">
              <a:lnSpc>
                <a:spcPct val="90000"/>
              </a:lnSpc>
              <a:spcBef>
                <a:spcPct val="50000"/>
              </a:spcBef>
              <a:buFontTx/>
              <a:buNone/>
            </a:pPr>
            <a:r>
              <a:rPr lang="en-US" sz="1200">
                <a:latin typeface="Arial" pitchFamily="34" charset="0"/>
              </a:rPr>
              <a:t>          &lt;td&gt;Compound:&lt;/td&gt;</a:t>
            </a:r>
          </a:p>
          <a:p>
            <a:pPr marL="609600" indent="-609600">
              <a:lnSpc>
                <a:spcPct val="90000"/>
              </a:lnSpc>
              <a:spcBef>
                <a:spcPct val="50000"/>
              </a:spcBef>
              <a:buFontTx/>
              <a:buNone/>
            </a:pPr>
            <a:r>
              <a:rPr lang="en-US" sz="1200">
                <a:latin typeface="Arial" pitchFamily="34" charset="0"/>
              </a:rPr>
              <a:t>          &lt;td&gt;&lt;input type="radio" name="type" value="C" checked/&gt;&lt;/td&gt;</a:t>
            </a:r>
          </a:p>
          <a:p>
            <a:pPr marL="609600" indent="-609600">
              <a:lnSpc>
                <a:spcPct val="90000"/>
              </a:lnSpc>
              <a:spcBef>
                <a:spcPct val="50000"/>
              </a:spcBef>
              <a:buFontTx/>
              <a:buNone/>
            </a:pPr>
            <a:r>
              <a:rPr lang="en-US" sz="1200">
                <a:latin typeface="Arial" pitchFamily="34" charset="0"/>
              </a:rPr>
              <a:t>        &lt;/tr&gt;</a:t>
            </a:r>
          </a:p>
          <a:p>
            <a:pPr marL="609600" indent="-609600">
              <a:lnSpc>
                <a:spcPct val="90000"/>
              </a:lnSpc>
              <a:spcBef>
                <a:spcPct val="50000"/>
              </a:spcBef>
              <a:buFontTx/>
              <a:buNone/>
            </a:pPr>
            <a:r>
              <a:rPr lang="en-US" sz="1200">
                <a:latin typeface="Arial" pitchFamily="34" charset="0"/>
              </a:rPr>
              <a:t>        </a:t>
            </a:r>
          </a:p>
        </p:txBody>
      </p:sp>
      <p:sp>
        <p:nvSpPr>
          <p:cNvPr id="64819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index.jsp</a:t>
            </a:r>
            <a:endParaRPr lang="en-US" sz="3200">
              <a:solidFill>
                <a:srgbClr val="CC0000"/>
              </a:solidFill>
              <a:latin typeface="Arial-BoldMT"/>
            </a:endParaRPr>
          </a:p>
        </p:txBody>
      </p:sp>
      <p:sp>
        <p:nvSpPr>
          <p:cNvPr id="648196" name="Rectangle 4"/>
          <p:cNvSpPr>
            <a:spLocks noChangeArrowheads="1"/>
          </p:cNvSpPr>
          <p:nvPr/>
        </p:nvSpPr>
        <p:spPr bwMode="auto">
          <a:xfrm>
            <a:off x="46482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200" b="0">
                <a:solidFill>
                  <a:schemeClr val="tx1"/>
                </a:solidFill>
              </a:rPr>
              <a:t>&lt;tr&gt;</a:t>
            </a:r>
          </a:p>
          <a:p>
            <a:pPr marL="609600" indent="-609600">
              <a:lnSpc>
                <a:spcPct val="90000"/>
              </a:lnSpc>
              <a:spcBef>
                <a:spcPct val="50000"/>
              </a:spcBef>
            </a:pPr>
            <a:r>
              <a:rPr lang="en-US" sz="1200" b="0">
                <a:solidFill>
                  <a:schemeClr val="tx1"/>
                </a:solidFill>
              </a:rPr>
              <a:t>          &lt;td&gt;Simple:&lt;/td&gt;</a:t>
            </a:r>
          </a:p>
          <a:p>
            <a:pPr marL="609600" indent="-609600">
              <a:lnSpc>
                <a:spcPct val="90000"/>
              </a:lnSpc>
              <a:spcBef>
                <a:spcPct val="50000"/>
              </a:spcBef>
            </a:pPr>
            <a:r>
              <a:rPr lang="en-US" sz="1200" b="0">
                <a:solidFill>
                  <a:schemeClr val="tx1"/>
                </a:solidFill>
              </a:rPr>
              <a:t>          &lt;td&gt;&lt;input type="radio" name="type" value="S" /&gt;&lt;/td&gt;</a:t>
            </a:r>
          </a:p>
          <a:p>
            <a:pPr marL="609600" indent="-609600">
              <a:lnSpc>
                <a:spcPct val="90000"/>
              </a:lnSpc>
              <a:spcBef>
                <a:spcPct val="50000"/>
              </a:spcBef>
            </a:pPr>
            <a:r>
              <a:rPr lang="en-US" sz="1200" b="0">
                <a:solidFill>
                  <a:schemeClr val="tx1"/>
                </a:solidFill>
              </a:rPr>
              <a:t>        &lt;/tr&gt;</a:t>
            </a:r>
          </a:p>
          <a:p>
            <a:pPr marL="609600" indent="-609600">
              <a:lnSpc>
                <a:spcPct val="90000"/>
              </a:lnSpc>
              <a:spcBef>
                <a:spcPct val="50000"/>
              </a:spcBef>
            </a:pPr>
            <a:r>
              <a:rPr lang="en-US" sz="1200" b="0">
                <a:solidFill>
                  <a:schemeClr val="tx1"/>
                </a:solidFill>
              </a:rPr>
              <a:t>        &lt;tr&gt;</a:t>
            </a:r>
          </a:p>
          <a:p>
            <a:pPr marL="609600" indent="-609600">
              <a:lnSpc>
                <a:spcPct val="90000"/>
              </a:lnSpc>
              <a:spcBef>
                <a:spcPct val="50000"/>
              </a:spcBef>
            </a:pPr>
            <a:r>
              <a:rPr lang="en-US" sz="1200" b="0">
                <a:solidFill>
                  <a:schemeClr val="tx1"/>
                </a:solidFill>
              </a:rPr>
              <a:t>          &lt;td&gt;Period:&lt;/td&gt;</a:t>
            </a:r>
          </a:p>
          <a:p>
            <a:pPr marL="609600" indent="-609600">
              <a:lnSpc>
                <a:spcPct val="90000"/>
              </a:lnSpc>
              <a:spcBef>
                <a:spcPct val="50000"/>
              </a:spcBef>
            </a:pPr>
            <a:r>
              <a:rPr lang="en-US" sz="1200" b="0">
                <a:solidFill>
                  <a:schemeClr val="tx1"/>
                </a:solidFill>
              </a:rPr>
              <a:t>          &lt;td&gt;&lt;input type="text" name="period"/&gt;&lt;/td&gt;</a:t>
            </a:r>
          </a:p>
          <a:p>
            <a:pPr marL="609600" indent="-609600">
              <a:lnSpc>
                <a:spcPct val="90000"/>
              </a:lnSpc>
              <a:spcBef>
                <a:spcPct val="50000"/>
              </a:spcBef>
            </a:pPr>
            <a:r>
              <a:rPr lang="en-US" sz="1200" b="0">
                <a:solidFill>
                  <a:schemeClr val="tx1"/>
                </a:solidFill>
              </a:rPr>
              <a:t>        &lt;/tr&gt;</a:t>
            </a:r>
          </a:p>
          <a:p>
            <a:pPr marL="609600" indent="-609600">
              <a:lnSpc>
                <a:spcPct val="90000"/>
              </a:lnSpc>
              <a:spcBef>
                <a:spcPct val="50000"/>
              </a:spcBef>
            </a:pPr>
            <a:r>
              <a:rPr lang="en-US" sz="1200" b="0">
                <a:solidFill>
                  <a:schemeClr val="tx1"/>
                </a:solidFill>
              </a:rPr>
              <a:t>      &lt;/table&gt;</a:t>
            </a:r>
          </a:p>
          <a:p>
            <a:pPr marL="609600" indent="-609600">
              <a:lnSpc>
                <a:spcPct val="90000"/>
              </a:lnSpc>
              <a:spcBef>
                <a:spcPct val="50000"/>
              </a:spcBef>
            </a:pPr>
            <a:r>
              <a:rPr lang="en-US" sz="1200" b="0">
                <a:solidFill>
                  <a:schemeClr val="tx1"/>
                </a:solidFill>
              </a:rPr>
              <a:t>      &lt;input type="submit" value="Calculate"/&gt;      </a:t>
            </a:r>
          </a:p>
          <a:p>
            <a:pPr marL="609600" indent="-609600">
              <a:lnSpc>
                <a:spcPct val="90000"/>
              </a:lnSpc>
              <a:spcBef>
                <a:spcPct val="50000"/>
              </a:spcBef>
            </a:pPr>
            <a:r>
              <a:rPr lang="en-US" sz="1200" b="0">
                <a:solidFill>
                  <a:schemeClr val="tx1"/>
                </a:solidFill>
              </a:rPr>
              <a:t>    &lt;/form&gt;</a:t>
            </a:r>
          </a:p>
          <a:p>
            <a:pPr marL="609600" indent="-609600">
              <a:lnSpc>
                <a:spcPct val="90000"/>
              </a:lnSpc>
              <a:spcBef>
                <a:spcPct val="50000"/>
              </a:spcBef>
            </a:pPr>
            <a:r>
              <a:rPr lang="en-US" sz="1200">
                <a:solidFill>
                  <a:srgbClr val="CC0000"/>
                </a:solidFill>
              </a:rPr>
              <a:t>    </a:t>
            </a:r>
            <a:r>
              <a:rPr lang="en-US" sz="1200">
                <a:solidFill>
                  <a:schemeClr val="accent2"/>
                </a:solidFill>
              </a:rPr>
              <a:t>&lt;jsp:include page="footer.jsp"/&gt;</a:t>
            </a:r>
          </a:p>
          <a:p>
            <a:pPr marL="609600" indent="-609600">
              <a:lnSpc>
                <a:spcPct val="90000"/>
              </a:lnSpc>
              <a:spcBef>
                <a:spcPct val="50000"/>
              </a:spcBef>
            </a:pPr>
            <a:r>
              <a:rPr lang="en-US" sz="1200" b="0">
                <a:solidFill>
                  <a:schemeClr val="tx1"/>
                </a:solidFill>
              </a:rPr>
              <a:t>  &lt;/body&gt;</a:t>
            </a:r>
          </a:p>
          <a:p>
            <a:pPr marL="609600" indent="-609600">
              <a:lnSpc>
                <a:spcPct val="90000"/>
              </a:lnSpc>
              <a:spcBef>
                <a:spcPct val="50000"/>
              </a:spcBef>
            </a:pPr>
            <a:r>
              <a:rPr lang="en-US" sz="1200" b="0">
                <a:solidFill>
                  <a:schemeClr val="tx1"/>
                </a:solidFill>
              </a:rPr>
              <a:t>&lt;/html&gt;</a:t>
            </a:r>
          </a:p>
          <a:p>
            <a:pPr marL="609600" indent="-609600">
              <a:lnSpc>
                <a:spcPct val="90000"/>
              </a:lnSpc>
              <a:spcBef>
                <a:spcPct val="50000"/>
              </a:spcBef>
            </a:pPr>
            <a:endParaRPr lang="en-US" sz="1200" b="0">
              <a:solidFill>
                <a:schemeClr val="tx1"/>
              </a:solidFill>
            </a:endParaRPr>
          </a:p>
        </p:txBody>
      </p:sp>
    </p:spTree>
  </p:cSld>
  <p:clrMapOvr>
    <a:masterClrMapping/>
  </p:clrMapOv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body" idx="1"/>
          </p:nvPr>
        </p:nvSpPr>
        <p:spPr>
          <a:xfrm>
            <a:off x="228600" y="1143000"/>
            <a:ext cx="4343400" cy="5334000"/>
          </a:xfrm>
        </p:spPr>
        <p:txBody>
          <a:bodyPr/>
          <a:lstStyle/>
          <a:p>
            <a:pPr marL="609600" indent="-609600">
              <a:spcBef>
                <a:spcPct val="50000"/>
              </a:spcBef>
              <a:buFontTx/>
              <a:buNone/>
            </a:pPr>
            <a:r>
              <a:rPr lang="en-US" sz="1400" b="1">
                <a:solidFill>
                  <a:srgbClr val="CC0000"/>
                </a:solidFill>
                <a:latin typeface="Arial" pitchFamily="34" charset="0"/>
              </a:rPr>
              <a:t>controller.jsp</a:t>
            </a:r>
          </a:p>
          <a:p>
            <a:pPr marL="609600" indent="-609600">
              <a:spcBef>
                <a:spcPct val="50000"/>
              </a:spcBef>
              <a:buFontTx/>
              <a:buNone/>
            </a:pPr>
            <a:r>
              <a:rPr lang="en-US" sz="1400" b="1">
                <a:solidFill>
                  <a:schemeClr val="accent2"/>
                </a:solidFill>
                <a:latin typeface="Arial" pitchFamily="34" charset="0"/>
              </a:rPr>
              <a:t>&lt;%</a:t>
            </a:r>
          </a:p>
          <a:p>
            <a:pPr marL="609600" indent="-609600">
              <a:spcBef>
                <a:spcPct val="50000"/>
              </a:spcBef>
              <a:buFontTx/>
              <a:buNone/>
            </a:pPr>
            <a:r>
              <a:rPr lang="en-US" sz="1400" b="1">
                <a:solidFill>
                  <a:schemeClr val="accent2"/>
                </a:solidFill>
                <a:latin typeface="Arial" pitchFamily="34" charset="0"/>
              </a:rPr>
              <a:t>  String type = request.getParameter("type");</a:t>
            </a:r>
          </a:p>
          <a:p>
            <a:pPr marL="609600" indent="-609600">
              <a:spcBef>
                <a:spcPct val="50000"/>
              </a:spcBef>
              <a:buFontTx/>
              <a:buNone/>
            </a:pPr>
            <a:r>
              <a:rPr lang="en-US" sz="1400" b="1">
                <a:solidFill>
                  <a:schemeClr val="accent2"/>
                </a:solidFill>
                <a:latin typeface="Arial" pitchFamily="34" charset="0"/>
              </a:rPr>
              <a:t>  if(type.equals("S")) {</a:t>
            </a:r>
          </a:p>
          <a:p>
            <a:pPr marL="609600" indent="-609600">
              <a:spcBef>
                <a:spcPct val="50000"/>
              </a:spcBef>
              <a:buFontTx/>
              <a:buNone/>
            </a:pPr>
            <a:r>
              <a:rPr lang="en-US" sz="1400" b="1">
                <a:solidFill>
                  <a:schemeClr val="accent2"/>
                </a:solidFill>
                <a:latin typeface="Arial" pitchFamily="34" charset="0"/>
              </a:rPr>
              <a:t>%&gt;</a:t>
            </a:r>
          </a:p>
          <a:p>
            <a:pPr marL="609600" indent="-609600">
              <a:spcBef>
                <a:spcPct val="50000"/>
              </a:spcBef>
              <a:buFontTx/>
              <a:buNone/>
            </a:pPr>
            <a:r>
              <a:rPr lang="en-US" sz="1400" b="1">
                <a:solidFill>
                  <a:schemeClr val="accent2"/>
                </a:solidFill>
                <a:latin typeface="Arial" pitchFamily="34" charset="0"/>
              </a:rPr>
              <a:t>&lt;jsp:forward page="/simple.jsp"/&gt;</a:t>
            </a:r>
          </a:p>
          <a:p>
            <a:pPr marL="609600" indent="-609600">
              <a:spcBef>
                <a:spcPct val="50000"/>
              </a:spcBef>
              <a:buFontTx/>
              <a:buNone/>
            </a:pPr>
            <a:r>
              <a:rPr lang="en-US" sz="1400" b="1">
                <a:solidFill>
                  <a:schemeClr val="accent2"/>
                </a:solidFill>
                <a:latin typeface="Arial" pitchFamily="34" charset="0"/>
              </a:rPr>
              <a:t>&lt;% </a:t>
            </a:r>
          </a:p>
          <a:p>
            <a:pPr marL="609600" indent="-609600">
              <a:spcBef>
                <a:spcPct val="50000"/>
              </a:spcBef>
              <a:buFontTx/>
              <a:buNone/>
            </a:pPr>
            <a:r>
              <a:rPr lang="en-US" sz="1400" b="1">
                <a:solidFill>
                  <a:schemeClr val="accent2"/>
                </a:solidFill>
                <a:latin typeface="Arial" pitchFamily="34" charset="0"/>
              </a:rPr>
              <a:t>  } else {</a:t>
            </a:r>
          </a:p>
          <a:p>
            <a:pPr marL="609600" indent="-609600">
              <a:spcBef>
                <a:spcPct val="50000"/>
              </a:spcBef>
              <a:buFontTx/>
              <a:buNone/>
            </a:pPr>
            <a:r>
              <a:rPr lang="en-US" sz="1400" b="1">
                <a:solidFill>
                  <a:schemeClr val="accent2"/>
                </a:solidFill>
                <a:latin typeface="Arial" pitchFamily="34" charset="0"/>
              </a:rPr>
              <a:t>%&gt;</a:t>
            </a:r>
          </a:p>
          <a:p>
            <a:pPr marL="609600" indent="-609600">
              <a:spcBef>
                <a:spcPct val="50000"/>
              </a:spcBef>
              <a:buFontTx/>
              <a:buNone/>
            </a:pPr>
            <a:r>
              <a:rPr lang="en-US" sz="1400" b="1">
                <a:solidFill>
                  <a:schemeClr val="accent2"/>
                </a:solidFill>
                <a:latin typeface="Arial" pitchFamily="34" charset="0"/>
              </a:rPr>
              <a:t> &lt;jsp:forward page="/compound.jsp"/&gt;</a:t>
            </a:r>
          </a:p>
          <a:p>
            <a:pPr marL="609600" indent="-609600">
              <a:spcBef>
                <a:spcPct val="50000"/>
              </a:spcBef>
              <a:buFontTx/>
              <a:buNone/>
            </a:pPr>
            <a:r>
              <a:rPr lang="en-US" sz="1400" b="1">
                <a:solidFill>
                  <a:schemeClr val="accent2"/>
                </a:solidFill>
                <a:latin typeface="Arial" pitchFamily="34" charset="0"/>
              </a:rPr>
              <a:t>&lt;%</a:t>
            </a:r>
          </a:p>
          <a:p>
            <a:pPr marL="609600" indent="-609600">
              <a:spcBef>
                <a:spcPct val="50000"/>
              </a:spcBef>
              <a:buFontTx/>
              <a:buNone/>
            </a:pPr>
            <a:r>
              <a:rPr lang="en-US" sz="1400" b="1">
                <a:solidFill>
                  <a:schemeClr val="accent2"/>
                </a:solidFill>
                <a:latin typeface="Arial" pitchFamily="34" charset="0"/>
              </a:rPr>
              <a:t>  }</a:t>
            </a:r>
          </a:p>
          <a:p>
            <a:pPr marL="609600" indent="-609600">
              <a:spcBef>
                <a:spcPct val="50000"/>
              </a:spcBef>
              <a:buFontTx/>
              <a:buNone/>
            </a:pPr>
            <a:r>
              <a:rPr lang="en-US" sz="1400" b="1">
                <a:solidFill>
                  <a:schemeClr val="accent2"/>
                </a:solidFill>
                <a:latin typeface="Arial" pitchFamily="34" charset="0"/>
              </a:rPr>
              <a:t>%&gt;</a:t>
            </a:r>
            <a:r>
              <a:rPr lang="en-US" sz="1400">
                <a:latin typeface="Arial" pitchFamily="34" charset="0"/>
              </a:rPr>
              <a:t> </a:t>
            </a:r>
          </a:p>
        </p:txBody>
      </p:sp>
      <p:sp>
        <p:nvSpPr>
          <p:cNvPr id="6522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Miscelaneous</a:t>
            </a:r>
            <a:endParaRPr lang="en-US" sz="3200">
              <a:solidFill>
                <a:srgbClr val="CC0000"/>
              </a:solidFill>
              <a:latin typeface="Arial-BoldMT"/>
            </a:endParaRPr>
          </a:p>
        </p:txBody>
      </p:sp>
      <p:sp>
        <p:nvSpPr>
          <p:cNvPr id="652292" name="Rectangle 4"/>
          <p:cNvSpPr>
            <a:spLocks noChangeArrowheads="1"/>
          </p:cNvSpPr>
          <p:nvPr/>
        </p:nvSpPr>
        <p:spPr bwMode="auto">
          <a:xfrm>
            <a:off x="46482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400">
                <a:solidFill>
                  <a:srgbClr val="CC0000"/>
                </a:solidFill>
              </a:rPr>
              <a:t>error.jsp</a:t>
            </a:r>
          </a:p>
          <a:p>
            <a:pPr marL="609600" indent="-609600">
              <a:lnSpc>
                <a:spcPct val="90000"/>
              </a:lnSpc>
              <a:spcBef>
                <a:spcPct val="50000"/>
              </a:spcBef>
            </a:pPr>
            <a:r>
              <a:rPr lang="en-US" sz="1400">
                <a:solidFill>
                  <a:schemeClr val="accent2"/>
                </a:solidFill>
              </a:rPr>
              <a:t>&lt;%@ page isErrorPage="true" %&gt;</a:t>
            </a:r>
          </a:p>
          <a:p>
            <a:pPr marL="609600" indent="-609600">
              <a:lnSpc>
                <a:spcPct val="90000"/>
              </a:lnSpc>
              <a:spcBef>
                <a:spcPct val="50000"/>
              </a:spcBef>
            </a:pPr>
            <a:r>
              <a:rPr lang="en-US" sz="1400" b="0">
                <a:solidFill>
                  <a:schemeClr val="tx1"/>
                </a:solidFill>
              </a:rPr>
              <a:t>&lt;html&gt;</a:t>
            </a:r>
          </a:p>
          <a:p>
            <a:pPr marL="609600" indent="-609600">
              <a:lnSpc>
                <a:spcPct val="90000"/>
              </a:lnSpc>
              <a:spcBef>
                <a:spcPct val="50000"/>
              </a:spcBef>
            </a:pPr>
            <a:r>
              <a:rPr lang="en-US" sz="1400" b="0">
                <a:solidFill>
                  <a:schemeClr val="tx1"/>
                </a:solidFill>
              </a:rPr>
              <a:t>  &lt;head&gt;</a:t>
            </a:r>
          </a:p>
          <a:p>
            <a:pPr marL="609600" indent="-609600">
              <a:lnSpc>
                <a:spcPct val="90000"/>
              </a:lnSpc>
              <a:spcBef>
                <a:spcPct val="50000"/>
              </a:spcBef>
            </a:pPr>
            <a:r>
              <a:rPr lang="en-US" sz="1400" b="0">
                <a:solidFill>
                  <a:schemeClr val="tx1"/>
                </a:solidFill>
              </a:rPr>
              <a:t>    &lt;title&gt;Simple&lt;/title&gt;</a:t>
            </a:r>
          </a:p>
          <a:p>
            <a:pPr marL="609600" indent="-609600">
              <a:lnSpc>
                <a:spcPct val="90000"/>
              </a:lnSpc>
              <a:spcBef>
                <a:spcPct val="50000"/>
              </a:spcBef>
            </a:pPr>
            <a:r>
              <a:rPr lang="en-US" sz="1400" b="0">
                <a:solidFill>
                  <a:schemeClr val="tx1"/>
                </a:solidFill>
              </a:rPr>
              <a:t>  &lt;/head&gt;</a:t>
            </a:r>
          </a:p>
          <a:p>
            <a:pPr marL="609600" indent="-609600">
              <a:lnSpc>
                <a:spcPct val="90000"/>
              </a:lnSpc>
              <a:spcBef>
                <a:spcPct val="50000"/>
              </a:spcBef>
            </a:pPr>
            <a:r>
              <a:rPr lang="en-US" sz="1400" b="0">
                <a:solidFill>
                  <a:schemeClr val="tx1"/>
                </a:solidFill>
              </a:rPr>
              <a:t>  &lt;body style="font-family:verdana;font-size:10pt;"&gt;</a:t>
            </a:r>
          </a:p>
          <a:p>
            <a:pPr marL="609600" indent="-609600">
              <a:lnSpc>
                <a:spcPct val="90000"/>
              </a:lnSpc>
              <a:spcBef>
                <a:spcPct val="50000"/>
              </a:spcBef>
            </a:pPr>
            <a:r>
              <a:rPr lang="en-US" sz="1400" b="0">
                <a:solidFill>
                  <a:schemeClr val="tx1"/>
                </a:solidFill>
              </a:rPr>
              <a:t>    </a:t>
            </a:r>
            <a:r>
              <a:rPr lang="en-US" sz="1400">
                <a:solidFill>
                  <a:schemeClr val="accent2"/>
                </a:solidFill>
              </a:rPr>
              <a:t>&lt;%@ include file="header.html" %&gt;</a:t>
            </a:r>
          </a:p>
          <a:p>
            <a:pPr marL="609600" indent="-609600">
              <a:lnSpc>
                <a:spcPct val="90000"/>
              </a:lnSpc>
              <a:spcBef>
                <a:spcPct val="50000"/>
              </a:spcBef>
            </a:pPr>
            <a:r>
              <a:rPr lang="en-US" sz="1400">
                <a:solidFill>
                  <a:schemeClr val="accent2"/>
                </a:solidFill>
              </a:rPr>
              <a:t>    &lt;p style="color=#FF0000"&gt;&lt;b&gt;&lt;%= exception.getMessage() %&gt;&lt;/b&gt;&lt;/p&gt;</a:t>
            </a:r>
          </a:p>
          <a:p>
            <a:pPr marL="609600" indent="-609600">
              <a:lnSpc>
                <a:spcPct val="90000"/>
              </a:lnSpc>
              <a:spcBef>
                <a:spcPct val="50000"/>
              </a:spcBef>
            </a:pPr>
            <a:r>
              <a:rPr lang="en-US" sz="1400">
                <a:solidFill>
                  <a:schemeClr val="accent2"/>
                </a:solidFill>
              </a:rPr>
              <a:t>    &lt;jsp:include page="footer.jsp"/&gt;</a:t>
            </a:r>
          </a:p>
          <a:p>
            <a:pPr marL="609600" indent="-609600">
              <a:lnSpc>
                <a:spcPct val="90000"/>
              </a:lnSpc>
              <a:spcBef>
                <a:spcPct val="50000"/>
              </a:spcBef>
            </a:pPr>
            <a:r>
              <a:rPr lang="en-US" sz="1400" b="0">
                <a:solidFill>
                  <a:schemeClr val="tx1"/>
                </a:solidFill>
              </a:rPr>
              <a:t>  &lt;/body&gt;</a:t>
            </a:r>
          </a:p>
          <a:p>
            <a:pPr marL="609600" indent="-609600">
              <a:lnSpc>
                <a:spcPct val="90000"/>
              </a:lnSpc>
              <a:spcBef>
                <a:spcPct val="50000"/>
              </a:spcBef>
            </a:pPr>
            <a:r>
              <a:rPr lang="en-US" sz="1400" b="0">
                <a:solidFill>
                  <a:schemeClr val="tx1"/>
                </a:solidFill>
              </a:rPr>
              <a:t>&lt;/html&gt;       </a:t>
            </a:r>
          </a:p>
          <a:p>
            <a:pPr marL="609600" indent="-609600">
              <a:lnSpc>
                <a:spcPct val="90000"/>
              </a:lnSpc>
              <a:spcBef>
                <a:spcPct val="50000"/>
              </a:spcBef>
            </a:pPr>
            <a:r>
              <a:rPr lang="en-US" sz="1400">
                <a:solidFill>
                  <a:srgbClr val="CC0000"/>
                </a:solidFill>
              </a:rPr>
              <a:t>header.jsp</a:t>
            </a:r>
            <a:endParaRPr lang="en-US" sz="1400" b="0">
              <a:solidFill>
                <a:schemeClr val="tx1"/>
              </a:solidFill>
            </a:endParaRPr>
          </a:p>
          <a:p>
            <a:pPr marL="609600" indent="-609600">
              <a:lnSpc>
                <a:spcPct val="90000"/>
              </a:lnSpc>
              <a:spcBef>
                <a:spcPct val="50000"/>
              </a:spcBef>
            </a:pPr>
            <a:r>
              <a:rPr lang="en-US" sz="1400" b="0">
                <a:solidFill>
                  <a:schemeClr val="tx1"/>
                </a:solidFill>
              </a:rPr>
              <a:t>&lt;h3&gt;Loan Calculator&lt;/h3&gt;</a:t>
            </a:r>
          </a:p>
          <a:p>
            <a:pPr marL="609600" indent="-609600">
              <a:lnSpc>
                <a:spcPct val="90000"/>
              </a:lnSpc>
              <a:spcBef>
                <a:spcPct val="50000"/>
              </a:spcBef>
            </a:pPr>
            <a:r>
              <a:rPr lang="en-US" sz="1400">
                <a:solidFill>
                  <a:srgbClr val="CC0000"/>
                </a:solidFill>
              </a:rPr>
              <a:t>footer.jsp</a:t>
            </a:r>
            <a:endParaRPr lang="en-US" sz="1400" b="0">
              <a:solidFill>
                <a:schemeClr val="tx1"/>
              </a:solidFill>
            </a:endParaRPr>
          </a:p>
          <a:p>
            <a:pPr marL="609600" indent="-609600">
              <a:lnSpc>
                <a:spcPct val="90000"/>
              </a:lnSpc>
              <a:spcBef>
                <a:spcPct val="50000"/>
              </a:spcBef>
            </a:pPr>
            <a:r>
              <a:rPr lang="en-US" sz="1400">
                <a:solidFill>
                  <a:schemeClr val="accent2"/>
                </a:solidFill>
              </a:rPr>
              <a:t>&lt;%= new java.util.Date() %&gt;</a:t>
            </a:r>
          </a:p>
          <a:p>
            <a:pPr marL="609600" indent="-609600">
              <a:lnSpc>
                <a:spcPct val="90000"/>
              </a:lnSpc>
              <a:spcBef>
                <a:spcPct val="50000"/>
              </a:spcBef>
            </a:pPr>
            <a:endParaRPr lang="en-US" sz="1400">
              <a:solidFill>
                <a:schemeClr val="accent2"/>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Events</a:t>
            </a:r>
          </a:p>
        </p:txBody>
      </p:sp>
      <p:sp>
        <p:nvSpPr>
          <p:cNvPr id="47107" name="Rectangle 3"/>
          <p:cNvSpPr>
            <a:spLocks noGrp="1" noChangeArrowheads="1"/>
          </p:cNvSpPr>
          <p:nvPr>
            <p:ph type="body" idx="1"/>
          </p:nvPr>
        </p:nvSpPr>
        <p:spPr>
          <a:xfrm>
            <a:off x="269875" y="990600"/>
            <a:ext cx="8569325" cy="5562600"/>
          </a:xfrm>
        </p:spPr>
        <p:txBody>
          <a:bodyPr/>
          <a:lstStyle/>
          <a:p>
            <a:pPr eaLnBrk="1" hangingPunct="1"/>
            <a:r>
              <a:rPr lang="en-US" smtClean="0"/>
              <a:t>An event occurs as a result of some activity</a:t>
            </a:r>
          </a:p>
          <a:p>
            <a:pPr lvl="1" eaLnBrk="1" hangingPunct="1"/>
            <a:r>
              <a:rPr lang="en-US" sz="2800" smtClean="0"/>
              <a:t>e.g.: </a:t>
            </a:r>
          </a:p>
          <a:p>
            <a:pPr lvl="2" eaLnBrk="1" hangingPunct="1"/>
            <a:r>
              <a:rPr lang="en-US" sz="2400" smtClean="0"/>
              <a:t>A user clicks on a link in a page</a:t>
            </a:r>
          </a:p>
          <a:p>
            <a:pPr lvl="2" eaLnBrk="1" hangingPunct="1"/>
            <a:r>
              <a:rPr lang="en-US" sz="2400" smtClean="0"/>
              <a:t>Page finished loaded</a:t>
            </a:r>
          </a:p>
          <a:p>
            <a:pPr lvl="2" eaLnBrk="1" hangingPunct="1"/>
            <a:r>
              <a:rPr lang="en-US" sz="2400" smtClean="0"/>
              <a:t>Mouse cursor enter an area</a:t>
            </a:r>
          </a:p>
          <a:p>
            <a:pPr lvl="2" eaLnBrk="1" hangingPunct="1"/>
            <a:r>
              <a:rPr lang="en-US" sz="2400" smtClean="0"/>
              <a:t>A preset amount of time elapses</a:t>
            </a:r>
          </a:p>
          <a:p>
            <a:pPr lvl="2" eaLnBrk="1" hangingPunct="1"/>
            <a:r>
              <a:rPr lang="en-US" sz="2400" smtClean="0"/>
              <a:t>A form is being submitted</a:t>
            </a:r>
          </a:p>
          <a:p>
            <a:pPr lvl="2" eaLnBrk="1" hangingPunct="1"/>
            <a:endParaRPr lang="en-US" sz="2400" smtClean="0"/>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body" idx="1"/>
          </p:nvPr>
        </p:nvSpPr>
        <p:spPr>
          <a:xfrm>
            <a:off x="228600" y="1143000"/>
            <a:ext cx="4267200" cy="5334000"/>
          </a:xfrm>
        </p:spPr>
        <p:txBody>
          <a:bodyPr/>
          <a:lstStyle/>
          <a:p>
            <a:pPr marL="609600" indent="-609600">
              <a:spcBef>
                <a:spcPct val="50000"/>
              </a:spcBef>
              <a:buFontTx/>
              <a:buNone/>
            </a:pPr>
            <a:r>
              <a:rPr lang="en-US" sz="1200" b="1">
                <a:solidFill>
                  <a:schemeClr val="accent2"/>
                </a:solidFill>
                <a:latin typeface="Arial" pitchFamily="34" charset="0"/>
              </a:rPr>
              <a:t>&lt;%@ page errorPage="error.jsp" %&gt;</a:t>
            </a:r>
          </a:p>
          <a:p>
            <a:pPr marL="609600" indent="-609600">
              <a:spcBef>
                <a:spcPct val="50000"/>
              </a:spcBef>
              <a:buFontTx/>
              <a:buNone/>
            </a:pPr>
            <a:r>
              <a:rPr lang="en-US" sz="1200" b="1">
                <a:solidFill>
                  <a:schemeClr val="accent2"/>
                </a:solidFill>
                <a:latin typeface="Arial" pitchFamily="34" charset="0"/>
              </a:rPr>
              <a:t>&lt;%!</a:t>
            </a:r>
          </a:p>
          <a:p>
            <a:pPr marL="609600" indent="-609600">
              <a:spcBef>
                <a:spcPct val="50000"/>
              </a:spcBef>
              <a:buFontTx/>
              <a:buNone/>
            </a:pPr>
            <a:r>
              <a:rPr lang="en-US" sz="1200" b="1">
                <a:solidFill>
                  <a:schemeClr val="accent2"/>
                </a:solidFill>
                <a:latin typeface="Arial" pitchFamily="34" charset="0"/>
              </a:rPr>
              <a:t>  public double calculate(double amount, double interest, int period) {</a:t>
            </a:r>
          </a:p>
          <a:p>
            <a:pPr marL="609600" indent="-609600">
              <a:spcBef>
                <a:spcPct val="50000"/>
              </a:spcBef>
              <a:buFontTx/>
              <a:buNone/>
            </a:pPr>
            <a:r>
              <a:rPr lang="en-US" sz="1200" b="1">
                <a:solidFill>
                  <a:schemeClr val="accent2"/>
                </a:solidFill>
                <a:latin typeface="Arial" pitchFamily="34" charset="0"/>
              </a:rPr>
              <a:t>    if(amount &lt;= 0) {</a:t>
            </a:r>
          </a:p>
          <a:p>
            <a:pPr marL="609600" indent="-609600">
              <a:spcBef>
                <a:spcPct val="50000"/>
              </a:spcBef>
              <a:buFontTx/>
              <a:buNone/>
            </a:pPr>
            <a:r>
              <a:rPr lang="en-US" sz="1200" b="1">
                <a:solidFill>
                  <a:schemeClr val="accent2"/>
                </a:solidFill>
                <a:latin typeface="Arial" pitchFamily="34" charset="0"/>
              </a:rPr>
              <a:t>      throw new IllegalArgumentException("Amount should be greater than 0: " + amount);</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    if(interest &lt;= 0) {</a:t>
            </a:r>
          </a:p>
          <a:p>
            <a:pPr marL="609600" indent="-609600">
              <a:spcBef>
                <a:spcPct val="50000"/>
              </a:spcBef>
              <a:buFontTx/>
              <a:buNone/>
            </a:pPr>
            <a:r>
              <a:rPr lang="en-US" sz="1200" b="1">
                <a:solidFill>
                  <a:schemeClr val="accent2"/>
                </a:solidFill>
                <a:latin typeface="Arial" pitchFamily="34" charset="0"/>
              </a:rPr>
              <a:t>      throw new IllegalArgumentException("Interest should be greater than 0: " + interest);</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    if(period &lt;= 0) {</a:t>
            </a:r>
          </a:p>
          <a:p>
            <a:pPr marL="609600" indent="-609600">
              <a:spcBef>
                <a:spcPct val="50000"/>
              </a:spcBef>
              <a:buFontTx/>
              <a:buNone/>
            </a:pPr>
            <a:r>
              <a:rPr lang="en-US" sz="1200" b="1">
                <a:solidFill>
                  <a:schemeClr val="accent2"/>
                </a:solidFill>
                <a:latin typeface="Arial" pitchFamily="34" charset="0"/>
              </a:rPr>
              <a:t>      throw new IllegalArgumentException("Period should be greater than 0: " + period);</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    return amount*(1 + period*interest/100);</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%&gt;</a:t>
            </a:r>
          </a:p>
        </p:txBody>
      </p:sp>
      <p:sp>
        <p:nvSpPr>
          <p:cNvPr id="6502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simple.jsp</a:t>
            </a:r>
            <a:endParaRPr lang="en-US" sz="3200">
              <a:solidFill>
                <a:srgbClr val="CC0000"/>
              </a:solidFill>
              <a:latin typeface="Arial-BoldMT"/>
            </a:endParaRPr>
          </a:p>
        </p:txBody>
      </p:sp>
      <p:sp>
        <p:nvSpPr>
          <p:cNvPr id="650244" name="Rectangle 4"/>
          <p:cNvSpPr>
            <a:spLocks noChangeArrowheads="1"/>
          </p:cNvSpPr>
          <p:nvPr/>
        </p:nvSpPr>
        <p:spPr bwMode="auto">
          <a:xfrm>
            <a:off x="4572000" y="1143000"/>
            <a:ext cx="44196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200" b="0">
                <a:solidFill>
                  <a:schemeClr val="tx1"/>
                </a:solidFill>
              </a:rPr>
              <a:t>&lt;html&gt;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&lt;title&gt;Simple&lt;/title&gt;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&lt;body style="font-family:verdana;font-size:10pt;"&gt;</a:t>
            </a:r>
          </a:p>
          <a:p>
            <a:pPr marL="609600" indent="-609600">
              <a:lnSpc>
                <a:spcPct val="90000"/>
              </a:lnSpc>
              <a:spcBef>
                <a:spcPct val="50000"/>
              </a:spcBef>
            </a:pPr>
            <a:r>
              <a:rPr lang="en-US" sz="1200">
                <a:solidFill>
                  <a:schemeClr val="accent2"/>
                </a:solidFill>
              </a:rPr>
              <a:t>    &lt;%@ include file="header.html" %&gt;</a:t>
            </a:r>
          </a:p>
          <a:p>
            <a:pPr marL="609600" indent="-609600">
              <a:lnSpc>
                <a:spcPct val="90000"/>
              </a:lnSpc>
              <a:spcBef>
                <a:spcPct val="50000"/>
              </a:spcBef>
            </a:pPr>
            <a:r>
              <a:rPr lang="en-US" sz="1200">
                <a:solidFill>
                  <a:schemeClr val="accent2"/>
                </a:solidFill>
              </a:rPr>
              <a:t>    &lt;%</a:t>
            </a:r>
          </a:p>
          <a:p>
            <a:pPr marL="609600" indent="-609600">
              <a:lnSpc>
                <a:spcPct val="90000"/>
              </a:lnSpc>
              <a:spcBef>
                <a:spcPct val="50000"/>
              </a:spcBef>
            </a:pPr>
            <a:r>
              <a:rPr lang="en-US" sz="1200">
                <a:solidFill>
                  <a:schemeClr val="accent2"/>
                </a:solidFill>
              </a:rPr>
              <a:t>      double amount = Double.parseDouble(request.getParameter("amount"));</a:t>
            </a:r>
          </a:p>
          <a:p>
            <a:pPr marL="609600" indent="-609600">
              <a:lnSpc>
                <a:spcPct val="90000"/>
              </a:lnSpc>
              <a:spcBef>
                <a:spcPct val="50000"/>
              </a:spcBef>
            </a:pPr>
            <a:r>
              <a:rPr lang="en-US" sz="1200">
                <a:solidFill>
                  <a:schemeClr val="accent2"/>
                </a:solidFill>
              </a:rPr>
              <a:t>      double interest = Double.parseDouble(request.getParameter("interest"));</a:t>
            </a:r>
          </a:p>
          <a:p>
            <a:pPr marL="609600" indent="-609600">
              <a:lnSpc>
                <a:spcPct val="90000"/>
              </a:lnSpc>
              <a:spcBef>
                <a:spcPct val="50000"/>
              </a:spcBef>
            </a:pPr>
            <a:r>
              <a:rPr lang="en-US" sz="1200">
                <a:solidFill>
                  <a:schemeClr val="accent2"/>
                </a:solidFill>
              </a:rPr>
              <a:t>      int period = Integer.parseInt(request.getParameter("period"));</a:t>
            </a:r>
          </a:p>
          <a:p>
            <a:pPr marL="609600" indent="-609600">
              <a:lnSpc>
                <a:spcPct val="90000"/>
              </a:lnSpc>
              <a:spcBef>
                <a:spcPct val="50000"/>
              </a:spcBef>
            </a:pPr>
            <a:r>
              <a:rPr lang="en-US" sz="1200">
                <a:solidFill>
                  <a:schemeClr val="accent2"/>
                </a:solidFill>
              </a:rPr>
              <a:t>    %&gt;</a:t>
            </a:r>
          </a:p>
          <a:p>
            <a:pPr marL="609600" indent="-609600">
              <a:lnSpc>
                <a:spcPct val="90000"/>
              </a:lnSpc>
              <a:spcBef>
                <a:spcPct val="50000"/>
              </a:spcBef>
            </a:pPr>
            <a:r>
              <a:rPr lang="en-US" sz="1200" b="0">
                <a:solidFill>
                  <a:schemeClr val="tx1"/>
                </a:solidFill>
              </a:rPr>
              <a:t>    &lt;b&gt;Pincipal using simple interest:&lt;/b&gt;</a:t>
            </a:r>
          </a:p>
          <a:p>
            <a:pPr marL="609600" indent="-609600">
              <a:lnSpc>
                <a:spcPct val="90000"/>
              </a:lnSpc>
              <a:spcBef>
                <a:spcPct val="50000"/>
              </a:spcBef>
            </a:pPr>
            <a:r>
              <a:rPr lang="en-US" sz="1200" b="0">
                <a:solidFill>
                  <a:schemeClr val="tx1"/>
                </a:solidFill>
              </a:rPr>
              <a:t>    </a:t>
            </a:r>
            <a:r>
              <a:rPr lang="en-US" sz="1200">
                <a:solidFill>
                  <a:schemeClr val="accent2"/>
                </a:solidFill>
              </a:rPr>
              <a:t>&lt;%= calculate(amount, interest, period) %&gt;</a:t>
            </a:r>
          </a:p>
          <a:p>
            <a:pPr marL="609600" indent="-609600">
              <a:lnSpc>
                <a:spcPct val="90000"/>
              </a:lnSpc>
              <a:spcBef>
                <a:spcPct val="50000"/>
              </a:spcBef>
            </a:pPr>
            <a:r>
              <a:rPr lang="en-US" sz="1200" b="0">
                <a:solidFill>
                  <a:schemeClr val="tx1"/>
                </a:solidFill>
              </a:rPr>
              <a:t>    &lt;br/&gt;&lt;br/&gt;</a:t>
            </a:r>
          </a:p>
          <a:p>
            <a:pPr marL="609600" indent="-609600">
              <a:lnSpc>
                <a:spcPct val="90000"/>
              </a:lnSpc>
              <a:spcBef>
                <a:spcPct val="50000"/>
              </a:spcBef>
            </a:pPr>
            <a:r>
              <a:rPr lang="en-US" sz="1200">
                <a:solidFill>
                  <a:schemeClr val="accent2"/>
                </a:solidFill>
              </a:rPr>
              <a:t>    &lt;jsp:include page="footer.jsp"/&gt;</a:t>
            </a:r>
          </a:p>
          <a:p>
            <a:pPr marL="609600" indent="-609600">
              <a:lnSpc>
                <a:spcPct val="90000"/>
              </a:lnSpc>
              <a:spcBef>
                <a:spcPct val="50000"/>
              </a:spcBef>
            </a:pPr>
            <a:r>
              <a:rPr lang="en-US" sz="1200" b="0">
                <a:solidFill>
                  <a:schemeClr val="tx1"/>
                </a:solidFill>
              </a:rPr>
              <a:t>  &lt;/body&gt;</a:t>
            </a:r>
          </a:p>
          <a:p>
            <a:pPr marL="609600" indent="-609600">
              <a:lnSpc>
                <a:spcPct val="90000"/>
              </a:lnSpc>
              <a:spcBef>
                <a:spcPct val="50000"/>
              </a:spcBef>
            </a:pPr>
            <a:r>
              <a:rPr lang="en-US" sz="1200" b="0">
                <a:solidFill>
                  <a:schemeClr val="tx1"/>
                </a:solidFill>
              </a:rPr>
              <a:t>&lt;/html&gt;</a:t>
            </a:r>
          </a:p>
        </p:txBody>
      </p:sp>
    </p:spTree>
  </p:cSld>
  <p:clrMapOvr>
    <a:masterClrMapping/>
  </p:clrMapOv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body" idx="1"/>
          </p:nvPr>
        </p:nvSpPr>
        <p:spPr>
          <a:xfrm>
            <a:off x="228600" y="1143000"/>
            <a:ext cx="4267200" cy="5334000"/>
          </a:xfrm>
        </p:spPr>
        <p:txBody>
          <a:bodyPr/>
          <a:lstStyle/>
          <a:p>
            <a:pPr marL="609600" indent="-609600">
              <a:spcBef>
                <a:spcPct val="50000"/>
              </a:spcBef>
              <a:buFontTx/>
              <a:buNone/>
            </a:pPr>
            <a:r>
              <a:rPr lang="en-US" sz="1200" b="1">
                <a:solidFill>
                  <a:schemeClr val="accent2"/>
                </a:solidFill>
                <a:latin typeface="Arial" pitchFamily="34" charset="0"/>
              </a:rPr>
              <a:t>&lt;%@ page errorPage="error.jsp" %&gt;</a:t>
            </a:r>
          </a:p>
          <a:p>
            <a:pPr marL="609600" indent="-609600">
              <a:spcBef>
                <a:spcPct val="50000"/>
              </a:spcBef>
              <a:buFontTx/>
              <a:buNone/>
            </a:pPr>
            <a:r>
              <a:rPr lang="en-US" sz="1200" b="1">
                <a:solidFill>
                  <a:schemeClr val="accent2"/>
                </a:solidFill>
                <a:latin typeface="Arial" pitchFamily="34" charset="0"/>
              </a:rPr>
              <a:t>&lt;%!</a:t>
            </a:r>
          </a:p>
          <a:p>
            <a:pPr marL="609600" indent="-609600">
              <a:spcBef>
                <a:spcPct val="50000"/>
              </a:spcBef>
              <a:buFontTx/>
              <a:buNone/>
            </a:pPr>
            <a:r>
              <a:rPr lang="en-US" sz="1200" b="1">
                <a:solidFill>
                  <a:schemeClr val="accent2"/>
                </a:solidFill>
                <a:latin typeface="Arial" pitchFamily="34" charset="0"/>
              </a:rPr>
              <a:t>  public double calculate(double amount, double interest, int period) {</a:t>
            </a:r>
          </a:p>
          <a:p>
            <a:pPr marL="609600" indent="-609600">
              <a:spcBef>
                <a:spcPct val="50000"/>
              </a:spcBef>
              <a:buFontTx/>
              <a:buNone/>
            </a:pPr>
            <a:r>
              <a:rPr lang="en-US" sz="1200" b="1">
                <a:solidFill>
                  <a:schemeClr val="accent2"/>
                </a:solidFill>
                <a:latin typeface="Arial" pitchFamily="34" charset="0"/>
              </a:rPr>
              <a:t>    if(amount &lt;= 0) {</a:t>
            </a:r>
          </a:p>
          <a:p>
            <a:pPr marL="609600" indent="-609600">
              <a:spcBef>
                <a:spcPct val="50000"/>
              </a:spcBef>
              <a:buFontTx/>
              <a:buNone/>
            </a:pPr>
            <a:r>
              <a:rPr lang="en-US" sz="1200" b="1">
                <a:solidFill>
                  <a:schemeClr val="accent2"/>
                </a:solidFill>
                <a:latin typeface="Arial" pitchFamily="34" charset="0"/>
              </a:rPr>
              <a:t>      throw new IllegalArgumentException("Amount should be greater than 0: " + amount);</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    if(interest &lt;= 0) {</a:t>
            </a:r>
          </a:p>
          <a:p>
            <a:pPr marL="609600" indent="-609600">
              <a:spcBef>
                <a:spcPct val="50000"/>
              </a:spcBef>
              <a:buFontTx/>
              <a:buNone/>
            </a:pPr>
            <a:r>
              <a:rPr lang="en-US" sz="1200" b="1">
                <a:solidFill>
                  <a:schemeClr val="accent2"/>
                </a:solidFill>
                <a:latin typeface="Arial" pitchFamily="34" charset="0"/>
              </a:rPr>
              <a:t>      throw new IllegalArgumentException("Interest should be greater than 0: " + interest);</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    if(period &lt;= 0) {</a:t>
            </a:r>
          </a:p>
          <a:p>
            <a:pPr marL="609600" indent="-609600">
              <a:spcBef>
                <a:spcPct val="50000"/>
              </a:spcBef>
              <a:buFontTx/>
              <a:buNone/>
            </a:pPr>
            <a:r>
              <a:rPr lang="en-US" sz="1200" b="1">
                <a:solidFill>
                  <a:schemeClr val="accent2"/>
                </a:solidFill>
                <a:latin typeface="Arial" pitchFamily="34" charset="0"/>
              </a:rPr>
              <a:t>      throw new IllegalArgumentException("Period should be greater than 0: " + period);</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    return amount*Math.pow(1 + interest/100, period);</a:t>
            </a:r>
          </a:p>
          <a:p>
            <a:pPr marL="609600" indent="-609600">
              <a:spcBef>
                <a:spcPct val="50000"/>
              </a:spcBef>
              <a:buFontTx/>
              <a:buNone/>
            </a:pPr>
            <a:r>
              <a:rPr lang="en-US" sz="1200" b="1">
                <a:solidFill>
                  <a:schemeClr val="accent2"/>
                </a:solidFill>
                <a:latin typeface="Arial" pitchFamily="34" charset="0"/>
              </a:rPr>
              <a:t>  }</a:t>
            </a:r>
          </a:p>
          <a:p>
            <a:pPr marL="609600" indent="-609600">
              <a:spcBef>
                <a:spcPct val="50000"/>
              </a:spcBef>
              <a:buFontTx/>
              <a:buNone/>
            </a:pPr>
            <a:r>
              <a:rPr lang="en-US" sz="1200" b="1">
                <a:solidFill>
                  <a:schemeClr val="accent2"/>
                </a:solidFill>
                <a:latin typeface="Arial" pitchFamily="34" charset="0"/>
              </a:rPr>
              <a:t>%&gt;</a:t>
            </a:r>
          </a:p>
          <a:p>
            <a:pPr marL="609600" indent="-609600">
              <a:spcBef>
                <a:spcPct val="50000"/>
              </a:spcBef>
              <a:buFontTx/>
              <a:buNone/>
            </a:pPr>
            <a:endParaRPr lang="en-US" sz="1200" b="1">
              <a:solidFill>
                <a:schemeClr val="accent2"/>
              </a:solidFill>
              <a:latin typeface="Arial" pitchFamily="34" charset="0"/>
            </a:endParaRPr>
          </a:p>
        </p:txBody>
      </p:sp>
      <p:sp>
        <p:nvSpPr>
          <p:cNvPr id="65433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compound.jsp</a:t>
            </a:r>
            <a:endParaRPr lang="en-US" sz="3200">
              <a:solidFill>
                <a:srgbClr val="CC0000"/>
              </a:solidFill>
              <a:latin typeface="Arial-BoldMT"/>
            </a:endParaRPr>
          </a:p>
        </p:txBody>
      </p:sp>
      <p:sp>
        <p:nvSpPr>
          <p:cNvPr id="654340" name="Rectangle 4"/>
          <p:cNvSpPr>
            <a:spLocks noChangeArrowheads="1"/>
          </p:cNvSpPr>
          <p:nvPr/>
        </p:nvSpPr>
        <p:spPr bwMode="auto">
          <a:xfrm>
            <a:off x="45720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200" b="0">
                <a:solidFill>
                  <a:schemeClr val="tx1"/>
                </a:solidFill>
              </a:rPr>
              <a:t>&lt;html&gt;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&lt;title&gt;Compound&lt;/title&gt;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&lt;body style="font-family:verdana;font-size:10pt;"&gt;</a:t>
            </a:r>
          </a:p>
          <a:p>
            <a:pPr marL="609600" indent="-609600">
              <a:lnSpc>
                <a:spcPct val="90000"/>
              </a:lnSpc>
              <a:spcBef>
                <a:spcPct val="50000"/>
              </a:spcBef>
            </a:pPr>
            <a:r>
              <a:rPr lang="en-US" sz="1200" b="0">
                <a:solidFill>
                  <a:schemeClr val="tx1"/>
                </a:solidFill>
              </a:rPr>
              <a:t>    </a:t>
            </a:r>
            <a:r>
              <a:rPr lang="en-US" sz="1200">
                <a:solidFill>
                  <a:schemeClr val="accent2"/>
                </a:solidFill>
              </a:rPr>
              <a:t>&lt;%@ include file="header.html" %&gt;</a:t>
            </a:r>
          </a:p>
          <a:p>
            <a:pPr marL="609600" indent="-609600">
              <a:lnSpc>
                <a:spcPct val="90000"/>
              </a:lnSpc>
              <a:spcBef>
                <a:spcPct val="50000"/>
              </a:spcBef>
            </a:pPr>
            <a:r>
              <a:rPr lang="en-US" sz="1200">
                <a:solidFill>
                  <a:schemeClr val="accent2"/>
                </a:solidFill>
              </a:rPr>
              <a:t>    &lt;%</a:t>
            </a:r>
          </a:p>
          <a:p>
            <a:pPr marL="609600" indent="-609600">
              <a:lnSpc>
                <a:spcPct val="90000"/>
              </a:lnSpc>
              <a:spcBef>
                <a:spcPct val="50000"/>
              </a:spcBef>
            </a:pPr>
            <a:r>
              <a:rPr lang="en-US" sz="1200">
                <a:solidFill>
                  <a:schemeClr val="accent2"/>
                </a:solidFill>
              </a:rPr>
              <a:t>      double amount = Double.parseDouble(request.getParameter("amount"));</a:t>
            </a:r>
          </a:p>
          <a:p>
            <a:pPr marL="609600" indent="-609600">
              <a:lnSpc>
                <a:spcPct val="90000"/>
              </a:lnSpc>
              <a:spcBef>
                <a:spcPct val="50000"/>
              </a:spcBef>
            </a:pPr>
            <a:r>
              <a:rPr lang="en-US" sz="1200">
                <a:solidFill>
                  <a:schemeClr val="accent2"/>
                </a:solidFill>
              </a:rPr>
              <a:t>      double interest = Double.parseDouble(request.getParameter("interest"));</a:t>
            </a:r>
          </a:p>
          <a:p>
            <a:pPr marL="609600" indent="-609600">
              <a:lnSpc>
                <a:spcPct val="90000"/>
              </a:lnSpc>
              <a:spcBef>
                <a:spcPct val="50000"/>
              </a:spcBef>
            </a:pPr>
            <a:r>
              <a:rPr lang="en-US" sz="1200">
                <a:solidFill>
                  <a:schemeClr val="accent2"/>
                </a:solidFill>
              </a:rPr>
              <a:t>      int period = Integer.parseInt(request.getParameter("period"));</a:t>
            </a:r>
          </a:p>
          <a:p>
            <a:pPr marL="609600" indent="-609600">
              <a:lnSpc>
                <a:spcPct val="90000"/>
              </a:lnSpc>
              <a:spcBef>
                <a:spcPct val="50000"/>
              </a:spcBef>
            </a:pPr>
            <a:r>
              <a:rPr lang="en-US" sz="1200">
                <a:solidFill>
                  <a:schemeClr val="accent2"/>
                </a:solidFill>
              </a:rPr>
              <a:t>    %&gt;</a:t>
            </a:r>
          </a:p>
          <a:p>
            <a:pPr marL="609600" indent="-609600">
              <a:lnSpc>
                <a:spcPct val="90000"/>
              </a:lnSpc>
              <a:spcBef>
                <a:spcPct val="50000"/>
              </a:spcBef>
            </a:pPr>
            <a:r>
              <a:rPr lang="en-US" sz="1200" b="0">
                <a:solidFill>
                  <a:schemeClr val="tx1"/>
                </a:solidFill>
              </a:rPr>
              <a:t>   &lt;b&gt;Pincipal using compound interest:&lt;/b&gt;</a:t>
            </a:r>
          </a:p>
          <a:p>
            <a:pPr marL="609600" indent="-609600">
              <a:lnSpc>
                <a:spcPct val="90000"/>
              </a:lnSpc>
              <a:spcBef>
                <a:spcPct val="50000"/>
              </a:spcBef>
            </a:pPr>
            <a:r>
              <a:rPr lang="en-US" sz="1200" b="0">
                <a:solidFill>
                  <a:schemeClr val="tx1"/>
                </a:solidFill>
              </a:rPr>
              <a:t>    </a:t>
            </a:r>
            <a:r>
              <a:rPr lang="en-US" sz="1200">
                <a:solidFill>
                  <a:schemeClr val="accent2"/>
                </a:solidFill>
              </a:rPr>
              <a:t>&lt;%= calculate(amount, interest, period) %&gt;</a:t>
            </a:r>
          </a:p>
          <a:p>
            <a:pPr marL="609600" indent="-609600">
              <a:lnSpc>
                <a:spcPct val="90000"/>
              </a:lnSpc>
              <a:spcBef>
                <a:spcPct val="50000"/>
              </a:spcBef>
            </a:pPr>
            <a:r>
              <a:rPr lang="en-US" sz="1200" b="0">
                <a:solidFill>
                  <a:schemeClr val="tx1"/>
                </a:solidFill>
              </a:rPr>
              <a:t>    &lt;br/&gt;&lt;br/&gt;</a:t>
            </a:r>
          </a:p>
          <a:p>
            <a:pPr marL="609600" indent="-609600">
              <a:lnSpc>
                <a:spcPct val="90000"/>
              </a:lnSpc>
              <a:spcBef>
                <a:spcPct val="50000"/>
              </a:spcBef>
            </a:pPr>
            <a:r>
              <a:rPr lang="en-US" sz="1200" b="0">
                <a:solidFill>
                  <a:schemeClr val="tx1"/>
                </a:solidFill>
              </a:rPr>
              <a:t>    </a:t>
            </a:r>
            <a:r>
              <a:rPr lang="en-US" sz="1200">
                <a:solidFill>
                  <a:schemeClr val="accent2"/>
                </a:solidFill>
              </a:rPr>
              <a:t>&lt;jsp:include page="footer.jsp"/&gt;</a:t>
            </a:r>
          </a:p>
          <a:p>
            <a:pPr marL="609600" indent="-609600">
              <a:lnSpc>
                <a:spcPct val="90000"/>
              </a:lnSpc>
              <a:spcBef>
                <a:spcPct val="50000"/>
              </a:spcBef>
            </a:pPr>
            <a:r>
              <a:rPr lang="en-US" sz="1200" b="0">
                <a:solidFill>
                  <a:schemeClr val="tx1"/>
                </a:solidFill>
              </a:rPr>
              <a:t>  &lt;/body&gt;</a:t>
            </a:r>
          </a:p>
          <a:p>
            <a:pPr marL="609600" indent="-609600">
              <a:lnSpc>
                <a:spcPct val="90000"/>
              </a:lnSpc>
              <a:spcBef>
                <a:spcPct val="50000"/>
              </a:spcBef>
            </a:pPr>
            <a:r>
              <a:rPr lang="en-US" sz="1200" b="0">
                <a:solidFill>
                  <a:schemeClr val="tx1"/>
                </a:solidFill>
              </a:rPr>
              <a:t>&lt;/html&gt;</a:t>
            </a:r>
          </a:p>
        </p:txBody>
      </p:sp>
    </p:spTree>
  </p:cSld>
  <p:clrMapOvr>
    <a:masterClrMapping/>
  </p:clrMapOv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Example</a:t>
            </a:r>
            <a:r>
              <a:rPr lang="en-US" sz="3200">
                <a:solidFill>
                  <a:srgbClr val="CC0000"/>
                </a:solidFill>
                <a:latin typeface="Arial-BoldMT"/>
              </a:rPr>
              <a:t> </a:t>
            </a:r>
            <a:br>
              <a:rPr lang="en-US" sz="3200">
                <a:solidFill>
                  <a:srgbClr val="CC0000"/>
                </a:solidFill>
                <a:latin typeface="Arial-BoldMT"/>
              </a:rPr>
            </a:br>
            <a:r>
              <a:rPr lang="en-US">
                <a:solidFill>
                  <a:srgbClr val="333399"/>
                </a:solidFill>
              </a:rPr>
              <a:t>Inventory</a:t>
            </a:r>
            <a:endParaRPr lang="en-US" sz="3200">
              <a:solidFill>
                <a:srgbClr val="CC0000"/>
              </a:solidFill>
              <a:latin typeface="Arial-BoldMT"/>
            </a:endParaRPr>
          </a:p>
        </p:txBody>
      </p:sp>
      <p:sp>
        <p:nvSpPr>
          <p:cNvPr id="662531" name="Rectangle 3"/>
          <p:cNvSpPr>
            <a:spLocks noChangeArrowheads="1"/>
          </p:cNvSpPr>
          <p:nvPr/>
        </p:nvSpPr>
        <p:spPr bwMode="auto">
          <a:xfrm>
            <a:off x="4267200" y="1524000"/>
            <a:ext cx="1295400" cy="381000"/>
          </a:xfrm>
          <a:prstGeom prst="rect">
            <a:avLst/>
          </a:prstGeom>
          <a:noFill/>
          <a:ln w="9525">
            <a:solidFill>
              <a:schemeClr val="tx1"/>
            </a:solidFill>
            <a:miter lim="800000"/>
            <a:headEnd/>
            <a:tailEnd/>
          </a:ln>
          <a:effectLst/>
        </p:spPr>
        <p:txBody>
          <a:bodyPr wrap="none" anchor="ctr"/>
          <a:lstStyle/>
          <a:p>
            <a:pPr algn="ctr"/>
            <a:r>
              <a:rPr lang="en-US" sz="1400" b="0">
                <a:solidFill>
                  <a:schemeClr val="tx1"/>
                </a:solidFill>
              </a:rPr>
              <a:t>ListServlet</a:t>
            </a:r>
          </a:p>
        </p:txBody>
      </p:sp>
      <p:sp>
        <p:nvSpPr>
          <p:cNvPr id="662534" name="Rectangle 6"/>
          <p:cNvSpPr>
            <a:spLocks noChangeArrowheads="1"/>
          </p:cNvSpPr>
          <p:nvPr/>
        </p:nvSpPr>
        <p:spPr bwMode="auto">
          <a:xfrm>
            <a:off x="4267200" y="2590800"/>
            <a:ext cx="1295400" cy="381000"/>
          </a:xfrm>
          <a:prstGeom prst="rect">
            <a:avLst/>
          </a:prstGeom>
          <a:noFill/>
          <a:ln w="9525">
            <a:solidFill>
              <a:schemeClr val="tx1"/>
            </a:solidFill>
            <a:miter lim="800000"/>
            <a:headEnd/>
            <a:tailEnd/>
          </a:ln>
          <a:effectLst/>
        </p:spPr>
        <p:txBody>
          <a:bodyPr wrap="none" anchor="ctr"/>
          <a:lstStyle/>
          <a:p>
            <a:pPr algn="ctr"/>
            <a:r>
              <a:rPr lang="en-US" sz="1400" b="0">
                <a:solidFill>
                  <a:schemeClr val="tx1"/>
                </a:solidFill>
              </a:rPr>
              <a:t>List.jsp</a:t>
            </a:r>
          </a:p>
        </p:txBody>
      </p:sp>
      <p:cxnSp>
        <p:nvCxnSpPr>
          <p:cNvPr id="662535" name="AutoShape 7"/>
          <p:cNvCxnSpPr>
            <a:cxnSpLocks noChangeShapeType="1"/>
            <a:stCxn id="662531" idx="2"/>
            <a:endCxn id="662534" idx="0"/>
          </p:cNvCxnSpPr>
          <p:nvPr/>
        </p:nvCxnSpPr>
        <p:spPr bwMode="auto">
          <a:xfrm>
            <a:off x="4914900" y="1905000"/>
            <a:ext cx="0" cy="685800"/>
          </a:xfrm>
          <a:prstGeom prst="straightConnector1">
            <a:avLst/>
          </a:prstGeom>
          <a:noFill/>
          <a:ln w="9525">
            <a:solidFill>
              <a:schemeClr val="tx1"/>
            </a:solidFill>
            <a:round/>
            <a:headEnd/>
            <a:tailEnd type="triangle" w="med" len="med"/>
          </a:ln>
          <a:effectLst/>
        </p:spPr>
      </p:cxnSp>
      <p:sp>
        <p:nvSpPr>
          <p:cNvPr id="662536" name="Rectangle 8"/>
          <p:cNvSpPr>
            <a:spLocks noChangeArrowheads="1"/>
          </p:cNvSpPr>
          <p:nvPr/>
        </p:nvSpPr>
        <p:spPr bwMode="auto">
          <a:xfrm>
            <a:off x="2590800" y="3810000"/>
            <a:ext cx="1295400" cy="381000"/>
          </a:xfrm>
          <a:prstGeom prst="rect">
            <a:avLst/>
          </a:prstGeom>
          <a:noFill/>
          <a:ln w="9525">
            <a:solidFill>
              <a:schemeClr val="tx1"/>
            </a:solidFill>
            <a:miter lim="800000"/>
            <a:headEnd/>
            <a:tailEnd/>
          </a:ln>
          <a:effectLst/>
        </p:spPr>
        <p:txBody>
          <a:bodyPr wrap="none" anchor="ctr"/>
          <a:lstStyle/>
          <a:p>
            <a:pPr algn="ctr"/>
            <a:r>
              <a:rPr lang="en-US" sz="1400" b="0">
                <a:solidFill>
                  <a:schemeClr val="tx1"/>
                </a:solidFill>
              </a:rPr>
              <a:t>EditServlet</a:t>
            </a:r>
          </a:p>
        </p:txBody>
      </p:sp>
      <p:sp>
        <p:nvSpPr>
          <p:cNvPr id="662537" name="Rectangle 9"/>
          <p:cNvSpPr>
            <a:spLocks noChangeArrowheads="1"/>
          </p:cNvSpPr>
          <p:nvPr/>
        </p:nvSpPr>
        <p:spPr bwMode="auto">
          <a:xfrm>
            <a:off x="5943600" y="3810000"/>
            <a:ext cx="1295400" cy="381000"/>
          </a:xfrm>
          <a:prstGeom prst="rect">
            <a:avLst/>
          </a:prstGeom>
          <a:noFill/>
          <a:ln w="9525">
            <a:solidFill>
              <a:schemeClr val="tx1"/>
            </a:solidFill>
            <a:miter lim="800000"/>
            <a:headEnd/>
            <a:tailEnd/>
          </a:ln>
          <a:effectLst/>
        </p:spPr>
        <p:txBody>
          <a:bodyPr wrap="none" anchor="ctr"/>
          <a:lstStyle/>
          <a:p>
            <a:pPr algn="ctr"/>
            <a:r>
              <a:rPr lang="en-US" sz="1400" b="0">
                <a:solidFill>
                  <a:schemeClr val="tx1"/>
                </a:solidFill>
              </a:rPr>
              <a:t>DeleteServlet</a:t>
            </a:r>
          </a:p>
        </p:txBody>
      </p:sp>
      <p:cxnSp>
        <p:nvCxnSpPr>
          <p:cNvPr id="662538" name="AutoShape 10"/>
          <p:cNvCxnSpPr>
            <a:cxnSpLocks noChangeShapeType="1"/>
            <a:stCxn id="662534" idx="2"/>
            <a:endCxn id="662536" idx="0"/>
          </p:cNvCxnSpPr>
          <p:nvPr/>
        </p:nvCxnSpPr>
        <p:spPr bwMode="auto">
          <a:xfrm rot="5400000">
            <a:off x="3657600" y="2552700"/>
            <a:ext cx="838200" cy="1676400"/>
          </a:xfrm>
          <a:prstGeom prst="bentConnector3">
            <a:avLst>
              <a:gd name="adj1" fmla="val 50000"/>
            </a:avLst>
          </a:prstGeom>
          <a:noFill/>
          <a:ln w="9525">
            <a:solidFill>
              <a:schemeClr val="tx1"/>
            </a:solidFill>
            <a:miter lim="800000"/>
            <a:headEnd/>
            <a:tailEnd type="triangle" w="med" len="med"/>
          </a:ln>
          <a:effectLst/>
        </p:spPr>
      </p:cxnSp>
      <p:cxnSp>
        <p:nvCxnSpPr>
          <p:cNvPr id="662539" name="AutoShape 11"/>
          <p:cNvCxnSpPr>
            <a:cxnSpLocks noChangeShapeType="1"/>
            <a:stCxn id="662534" idx="2"/>
            <a:endCxn id="662537" idx="0"/>
          </p:cNvCxnSpPr>
          <p:nvPr/>
        </p:nvCxnSpPr>
        <p:spPr bwMode="auto">
          <a:xfrm rot="16200000" flipH="1">
            <a:off x="5334000" y="2552700"/>
            <a:ext cx="838200" cy="1676400"/>
          </a:xfrm>
          <a:prstGeom prst="bentConnector3">
            <a:avLst>
              <a:gd name="adj1" fmla="val 50000"/>
            </a:avLst>
          </a:prstGeom>
          <a:noFill/>
          <a:ln w="9525">
            <a:solidFill>
              <a:schemeClr val="tx1"/>
            </a:solidFill>
            <a:miter lim="800000"/>
            <a:headEnd/>
            <a:tailEnd type="triangle" w="med" len="med"/>
          </a:ln>
          <a:effectLst/>
        </p:spPr>
      </p:cxnSp>
      <p:sp>
        <p:nvSpPr>
          <p:cNvPr id="662543" name="Rectangle 15"/>
          <p:cNvSpPr>
            <a:spLocks noChangeArrowheads="1"/>
          </p:cNvSpPr>
          <p:nvPr/>
        </p:nvSpPr>
        <p:spPr bwMode="auto">
          <a:xfrm>
            <a:off x="2590800" y="4495800"/>
            <a:ext cx="1295400" cy="381000"/>
          </a:xfrm>
          <a:prstGeom prst="rect">
            <a:avLst/>
          </a:prstGeom>
          <a:noFill/>
          <a:ln w="9525">
            <a:solidFill>
              <a:schemeClr val="tx1"/>
            </a:solidFill>
            <a:miter lim="800000"/>
            <a:headEnd/>
            <a:tailEnd/>
          </a:ln>
          <a:effectLst/>
        </p:spPr>
        <p:txBody>
          <a:bodyPr wrap="none" anchor="ctr"/>
          <a:lstStyle/>
          <a:p>
            <a:pPr algn="ctr"/>
            <a:r>
              <a:rPr lang="en-US" sz="1400" b="0">
                <a:solidFill>
                  <a:schemeClr val="tx1"/>
                </a:solidFill>
              </a:rPr>
              <a:t>Edit.jsp</a:t>
            </a:r>
          </a:p>
        </p:txBody>
      </p:sp>
      <p:sp>
        <p:nvSpPr>
          <p:cNvPr id="662544" name="Rectangle 16"/>
          <p:cNvSpPr>
            <a:spLocks noChangeArrowheads="1"/>
          </p:cNvSpPr>
          <p:nvPr/>
        </p:nvSpPr>
        <p:spPr bwMode="auto">
          <a:xfrm>
            <a:off x="4267200" y="4495800"/>
            <a:ext cx="1295400" cy="381000"/>
          </a:xfrm>
          <a:prstGeom prst="rect">
            <a:avLst/>
          </a:prstGeom>
          <a:noFill/>
          <a:ln w="9525">
            <a:noFill/>
            <a:miter lim="800000"/>
            <a:headEnd/>
            <a:tailEnd/>
          </a:ln>
          <a:effectLst/>
        </p:spPr>
        <p:txBody>
          <a:bodyPr wrap="none" anchor="ctr"/>
          <a:lstStyle/>
          <a:p>
            <a:pPr algn="ctr"/>
            <a:r>
              <a:rPr lang="en-US" sz="1400" b="0">
                <a:solidFill>
                  <a:schemeClr val="tx1"/>
                </a:solidFill>
              </a:rPr>
              <a:t>CreateServlet</a:t>
            </a:r>
          </a:p>
        </p:txBody>
      </p:sp>
      <p:cxnSp>
        <p:nvCxnSpPr>
          <p:cNvPr id="662547" name="AutoShape 19"/>
          <p:cNvCxnSpPr>
            <a:cxnSpLocks noChangeShapeType="1"/>
            <a:stCxn id="662536" idx="2"/>
            <a:endCxn id="662543" idx="0"/>
          </p:cNvCxnSpPr>
          <p:nvPr/>
        </p:nvCxnSpPr>
        <p:spPr bwMode="auto">
          <a:xfrm rot="5400000">
            <a:off x="3086100" y="4343400"/>
            <a:ext cx="304800" cy="0"/>
          </a:xfrm>
          <a:prstGeom prst="straightConnector1">
            <a:avLst/>
          </a:prstGeom>
          <a:noFill/>
          <a:ln w="9525">
            <a:solidFill>
              <a:schemeClr val="tx1"/>
            </a:solidFill>
            <a:round/>
            <a:headEnd/>
            <a:tailEnd type="triangle" w="med" len="med"/>
          </a:ln>
          <a:effectLst/>
        </p:spPr>
      </p:cxnSp>
      <p:cxnSp>
        <p:nvCxnSpPr>
          <p:cNvPr id="662548" name="AutoShape 20"/>
          <p:cNvCxnSpPr>
            <a:cxnSpLocks noChangeShapeType="1"/>
            <a:stCxn id="662557" idx="2"/>
            <a:endCxn id="662559" idx="0"/>
          </p:cNvCxnSpPr>
          <p:nvPr/>
        </p:nvCxnSpPr>
        <p:spPr bwMode="auto">
          <a:xfrm rot="5400000">
            <a:off x="4762500" y="4343400"/>
            <a:ext cx="304800" cy="0"/>
          </a:xfrm>
          <a:prstGeom prst="straightConnector1">
            <a:avLst/>
          </a:prstGeom>
          <a:noFill/>
          <a:ln w="9525">
            <a:solidFill>
              <a:schemeClr val="tx1"/>
            </a:solidFill>
            <a:round/>
            <a:headEnd/>
            <a:tailEnd type="triangle" w="med" len="med"/>
          </a:ln>
          <a:effectLst/>
        </p:spPr>
      </p:cxnSp>
      <p:sp>
        <p:nvSpPr>
          <p:cNvPr id="662551" name="Text Box 23"/>
          <p:cNvSpPr txBox="1">
            <a:spLocks noChangeArrowheads="1"/>
          </p:cNvSpPr>
          <p:nvPr/>
        </p:nvSpPr>
        <p:spPr bwMode="auto">
          <a:xfrm>
            <a:off x="2438400" y="1447800"/>
            <a:ext cx="1828800" cy="457200"/>
          </a:xfrm>
          <a:prstGeom prst="rect">
            <a:avLst/>
          </a:prstGeom>
          <a:noFill/>
          <a:ln w="9525">
            <a:noFill/>
            <a:miter lim="800000"/>
            <a:headEnd/>
            <a:tailEnd/>
          </a:ln>
          <a:effectLst/>
        </p:spPr>
        <p:txBody>
          <a:bodyPr>
            <a:spAutoFit/>
          </a:bodyPr>
          <a:lstStyle/>
          <a:p>
            <a:r>
              <a:rPr lang="en-US" sz="1200">
                <a:sym typeface="Wingdings" pitchFamily="2" charset="2"/>
              </a:rPr>
              <a:t>Runs the SQL query for listing inventory</a:t>
            </a:r>
            <a:endParaRPr lang="en-US" sz="1200"/>
          </a:p>
        </p:txBody>
      </p:sp>
      <p:sp>
        <p:nvSpPr>
          <p:cNvPr id="662552" name="Text Box 24"/>
          <p:cNvSpPr txBox="1">
            <a:spLocks noChangeArrowheads="1"/>
          </p:cNvSpPr>
          <p:nvPr/>
        </p:nvSpPr>
        <p:spPr bwMode="auto">
          <a:xfrm>
            <a:off x="1981200" y="2514600"/>
            <a:ext cx="2209800" cy="457200"/>
          </a:xfrm>
          <a:prstGeom prst="rect">
            <a:avLst/>
          </a:prstGeom>
          <a:noFill/>
          <a:ln w="9525">
            <a:noFill/>
            <a:miter lim="800000"/>
            <a:headEnd/>
            <a:tailEnd/>
          </a:ln>
          <a:effectLst/>
        </p:spPr>
        <p:txBody>
          <a:bodyPr>
            <a:spAutoFit/>
          </a:bodyPr>
          <a:lstStyle/>
          <a:p>
            <a:r>
              <a:rPr lang="en-US" sz="1200">
                <a:sym typeface="Wingdings" pitchFamily="2" charset="2"/>
              </a:rPr>
              <a:t>Takes the RowSet in the context and renders it</a:t>
            </a:r>
            <a:endParaRPr lang="en-US" sz="1200"/>
          </a:p>
        </p:txBody>
      </p:sp>
      <p:sp>
        <p:nvSpPr>
          <p:cNvPr id="662553" name="Text Box 25"/>
          <p:cNvSpPr txBox="1">
            <a:spLocks noChangeArrowheads="1"/>
          </p:cNvSpPr>
          <p:nvPr/>
        </p:nvSpPr>
        <p:spPr bwMode="auto">
          <a:xfrm>
            <a:off x="457200" y="3581400"/>
            <a:ext cx="2133600" cy="457200"/>
          </a:xfrm>
          <a:prstGeom prst="rect">
            <a:avLst/>
          </a:prstGeom>
          <a:noFill/>
          <a:ln w="9525">
            <a:noFill/>
            <a:miter lim="800000"/>
            <a:headEnd/>
            <a:tailEnd/>
          </a:ln>
          <a:effectLst/>
        </p:spPr>
        <p:txBody>
          <a:bodyPr>
            <a:spAutoFit/>
          </a:bodyPr>
          <a:lstStyle/>
          <a:p>
            <a:r>
              <a:rPr lang="en-US" sz="1200">
                <a:sym typeface="Wingdings" pitchFamily="2" charset="2"/>
              </a:rPr>
              <a:t>Runs SQL query to get a record from item</a:t>
            </a:r>
            <a:endParaRPr lang="en-US" sz="1200"/>
          </a:p>
        </p:txBody>
      </p:sp>
      <p:sp>
        <p:nvSpPr>
          <p:cNvPr id="662554" name="Text Box 26"/>
          <p:cNvSpPr txBox="1">
            <a:spLocks noChangeArrowheads="1"/>
          </p:cNvSpPr>
          <p:nvPr/>
        </p:nvSpPr>
        <p:spPr bwMode="auto">
          <a:xfrm>
            <a:off x="457200" y="5029200"/>
            <a:ext cx="1981200" cy="639763"/>
          </a:xfrm>
          <a:prstGeom prst="rect">
            <a:avLst/>
          </a:prstGeom>
          <a:noFill/>
          <a:ln w="9525">
            <a:noFill/>
            <a:miter lim="800000"/>
            <a:headEnd/>
            <a:tailEnd/>
          </a:ln>
          <a:effectLst/>
        </p:spPr>
        <p:txBody>
          <a:bodyPr>
            <a:spAutoFit/>
          </a:bodyPr>
          <a:lstStyle/>
          <a:p>
            <a:r>
              <a:rPr lang="en-US" sz="1200">
                <a:sym typeface="Wingdings" pitchFamily="2" charset="2"/>
              </a:rPr>
              <a:t>Runs SQL query to update the data in the item table after editing</a:t>
            </a:r>
            <a:endParaRPr lang="en-US" sz="1200"/>
          </a:p>
        </p:txBody>
      </p:sp>
      <p:sp>
        <p:nvSpPr>
          <p:cNvPr id="662557" name="Rectangle 29"/>
          <p:cNvSpPr>
            <a:spLocks noChangeArrowheads="1"/>
          </p:cNvSpPr>
          <p:nvPr/>
        </p:nvSpPr>
        <p:spPr bwMode="auto">
          <a:xfrm>
            <a:off x="4267200" y="3810000"/>
            <a:ext cx="1295400" cy="381000"/>
          </a:xfrm>
          <a:prstGeom prst="rect">
            <a:avLst/>
          </a:prstGeom>
          <a:noFill/>
          <a:ln w="9525">
            <a:solidFill>
              <a:schemeClr val="tx1"/>
            </a:solidFill>
            <a:miter lim="800000"/>
            <a:headEnd/>
            <a:tailEnd/>
          </a:ln>
          <a:effectLst/>
        </p:spPr>
        <p:txBody>
          <a:bodyPr wrap="none" anchor="ctr"/>
          <a:lstStyle/>
          <a:p>
            <a:pPr algn="ctr"/>
            <a:r>
              <a:rPr lang="en-US" sz="1400" b="0">
                <a:solidFill>
                  <a:schemeClr val="tx1"/>
                </a:solidFill>
              </a:rPr>
              <a:t>New.html</a:t>
            </a:r>
          </a:p>
        </p:txBody>
      </p:sp>
      <p:cxnSp>
        <p:nvCxnSpPr>
          <p:cNvPr id="662558" name="AutoShape 30"/>
          <p:cNvCxnSpPr>
            <a:cxnSpLocks noChangeShapeType="1"/>
            <a:stCxn id="662557" idx="0"/>
            <a:endCxn id="662534" idx="2"/>
          </p:cNvCxnSpPr>
          <p:nvPr/>
        </p:nvCxnSpPr>
        <p:spPr bwMode="auto">
          <a:xfrm rot="16200000">
            <a:off x="4495800" y="3390900"/>
            <a:ext cx="838200" cy="0"/>
          </a:xfrm>
          <a:prstGeom prst="straightConnector1">
            <a:avLst/>
          </a:prstGeom>
          <a:noFill/>
          <a:ln w="9525">
            <a:solidFill>
              <a:schemeClr val="tx1"/>
            </a:solidFill>
            <a:round/>
            <a:headEnd type="triangle" w="med" len="med"/>
            <a:tailEnd/>
          </a:ln>
          <a:effectLst/>
        </p:spPr>
      </p:cxnSp>
      <p:sp>
        <p:nvSpPr>
          <p:cNvPr id="662559" name="Rectangle 31"/>
          <p:cNvSpPr>
            <a:spLocks noChangeArrowheads="1"/>
          </p:cNvSpPr>
          <p:nvPr/>
        </p:nvSpPr>
        <p:spPr bwMode="auto">
          <a:xfrm>
            <a:off x="4267200" y="4495800"/>
            <a:ext cx="1295400" cy="381000"/>
          </a:xfrm>
          <a:prstGeom prst="rect">
            <a:avLst/>
          </a:prstGeom>
          <a:noFill/>
          <a:ln w="9525">
            <a:solidFill>
              <a:schemeClr val="tx1"/>
            </a:solidFill>
            <a:miter lim="800000"/>
            <a:headEnd/>
            <a:tailEnd/>
          </a:ln>
          <a:effectLst/>
        </p:spPr>
        <p:txBody>
          <a:bodyPr wrap="none" anchor="ctr"/>
          <a:lstStyle/>
          <a:p>
            <a:pPr algn="ctr"/>
            <a:endParaRPr lang="en-US" sz="1400" b="0">
              <a:solidFill>
                <a:schemeClr val="tx1"/>
              </a:solidFill>
            </a:endParaRPr>
          </a:p>
        </p:txBody>
      </p:sp>
      <p:sp>
        <p:nvSpPr>
          <p:cNvPr id="662563" name="Rectangle 35"/>
          <p:cNvSpPr>
            <a:spLocks noChangeArrowheads="1"/>
          </p:cNvSpPr>
          <p:nvPr/>
        </p:nvSpPr>
        <p:spPr bwMode="auto">
          <a:xfrm>
            <a:off x="2590800" y="5257800"/>
            <a:ext cx="1295400" cy="381000"/>
          </a:xfrm>
          <a:prstGeom prst="rect">
            <a:avLst/>
          </a:prstGeom>
          <a:noFill/>
          <a:ln w="9525">
            <a:solidFill>
              <a:schemeClr val="tx1"/>
            </a:solidFill>
            <a:miter lim="800000"/>
            <a:headEnd/>
            <a:tailEnd/>
          </a:ln>
          <a:effectLst/>
        </p:spPr>
        <p:txBody>
          <a:bodyPr wrap="none" anchor="ctr"/>
          <a:lstStyle/>
          <a:p>
            <a:pPr algn="ctr"/>
            <a:r>
              <a:rPr lang="en-US" sz="1400" b="0">
                <a:solidFill>
                  <a:schemeClr val="tx1"/>
                </a:solidFill>
              </a:rPr>
              <a:t>UpdateServlet</a:t>
            </a:r>
          </a:p>
        </p:txBody>
      </p:sp>
      <p:cxnSp>
        <p:nvCxnSpPr>
          <p:cNvPr id="662564" name="AutoShape 36"/>
          <p:cNvCxnSpPr>
            <a:cxnSpLocks noChangeShapeType="1"/>
            <a:stCxn id="662543" idx="2"/>
            <a:endCxn id="662563" idx="0"/>
          </p:cNvCxnSpPr>
          <p:nvPr/>
        </p:nvCxnSpPr>
        <p:spPr bwMode="auto">
          <a:xfrm rot="5400000">
            <a:off x="3048000" y="5067300"/>
            <a:ext cx="381000" cy="0"/>
          </a:xfrm>
          <a:prstGeom prst="straightConnector1">
            <a:avLst/>
          </a:prstGeom>
          <a:noFill/>
          <a:ln w="9525">
            <a:solidFill>
              <a:schemeClr val="tx1"/>
            </a:solidFill>
            <a:round/>
            <a:headEnd/>
            <a:tailEnd type="triangle" w="med" len="med"/>
          </a:ln>
          <a:effectLst/>
        </p:spPr>
      </p:cxnSp>
      <p:cxnSp>
        <p:nvCxnSpPr>
          <p:cNvPr id="662565" name="AutoShape 37"/>
          <p:cNvCxnSpPr>
            <a:cxnSpLocks noChangeShapeType="1"/>
            <a:stCxn id="662537" idx="3"/>
            <a:endCxn id="662531" idx="3"/>
          </p:cNvCxnSpPr>
          <p:nvPr/>
        </p:nvCxnSpPr>
        <p:spPr bwMode="auto">
          <a:xfrm flipH="1" flipV="1">
            <a:off x="5562600" y="1714500"/>
            <a:ext cx="1676400" cy="2286000"/>
          </a:xfrm>
          <a:prstGeom prst="bentConnector3">
            <a:avLst>
              <a:gd name="adj1" fmla="val -13634"/>
            </a:avLst>
          </a:prstGeom>
          <a:noFill/>
          <a:ln w="9525">
            <a:solidFill>
              <a:schemeClr val="tx1"/>
            </a:solidFill>
            <a:miter lim="800000"/>
            <a:headEnd/>
            <a:tailEnd type="triangle" w="med" len="med"/>
          </a:ln>
          <a:effectLst/>
        </p:spPr>
      </p:cxnSp>
      <p:cxnSp>
        <p:nvCxnSpPr>
          <p:cNvPr id="662566" name="AutoShape 38"/>
          <p:cNvCxnSpPr>
            <a:cxnSpLocks noChangeShapeType="1"/>
            <a:stCxn id="662559" idx="3"/>
            <a:endCxn id="662531" idx="3"/>
          </p:cNvCxnSpPr>
          <p:nvPr/>
        </p:nvCxnSpPr>
        <p:spPr bwMode="auto">
          <a:xfrm flipV="1">
            <a:off x="5562600" y="1714500"/>
            <a:ext cx="1588" cy="2971800"/>
          </a:xfrm>
          <a:prstGeom prst="bentConnector3">
            <a:avLst>
              <a:gd name="adj1" fmla="val 119900000"/>
            </a:avLst>
          </a:prstGeom>
          <a:noFill/>
          <a:ln w="9525">
            <a:solidFill>
              <a:schemeClr val="tx1"/>
            </a:solidFill>
            <a:miter lim="800000"/>
            <a:headEnd/>
            <a:tailEnd type="triangle" w="med" len="med"/>
          </a:ln>
          <a:effectLst/>
        </p:spPr>
      </p:cxnSp>
      <p:cxnSp>
        <p:nvCxnSpPr>
          <p:cNvPr id="662567" name="AutoShape 39"/>
          <p:cNvCxnSpPr>
            <a:cxnSpLocks noChangeShapeType="1"/>
            <a:stCxn id="662563" idx="3"/>
            <a:endCxn id="662531" idx="3"/>
          </p:cNvCxnSpPr>
          <p:nvPr/>
        </p:nvCxnSpPr>
        <p:spPr bwMode="auto">
          <a:xfrm flipV="1">
            <a:off x="3886200" y="1714500"/>
            <a:ext cx="1676400" cy="3733800"/>
          </a:xfrm>
          <a:prstGeom prst="bentConnector3">
            <a:avLst>
              <a:gd name="adj1" fmla="val 213824"/>
            </a:avLst>
          </a:prstGeom>
          <a:noFill/>
          <a:ln w="9525">
            <a:solidFill>
              <a:schemeClr val="tx1"/>
            </a:solidFill>
            <a:miter lim="800000"/>
            <a:headEnd/>
            <a:tailEnd type="triangle" w="med" len="med"/>
          </a:ln>
          <a:effectLst/>
        </p:spPr>
      </p:cxnSp>
      <p:sp>
        <p:nvSpPr>
          <p:cNvPr id="662568" name="Text Box 40"/>
          <p:cNvSpPr txBox="1">
            <a:spLocks noChangeArrowheads="1"/>
          </p:cNvSpPr>
          <p:nvPr/>
        </p:nvSpPr>
        <p:spPr bwMode="auto">
          <a:xfrm>
            <a:off x="457200" y="4267200"/>
            <a:ext cx="2133600" cy="457200"/>
          </a:xfrm>
          <a:prstGeom prst="rect">
            <a:avLst/>
          </a:prstGeom>
          <a:noFill/>
          <a:ln w="9525">
            <a:noFill/>
            <a:miter lim="800000"/>
            <a:headEnd/>
            <a:tailEnd/>
          </a:ln>
          <a:effectLst/>
        </p:spPr>
        <p:txBody>
          <a:bodyPr>
            <a:spAutoFit/>
          </a:bodyPr>
          <a:lstStyle/>
          <a:p>
            <a:r>
              <a:rPr lang="en-US" sz="1200">
                <a:sym typeface="Wingdings" pitchFamily="2" charset="2"/>
              </a:rPr>
              <a:t>Takes a RowSet and renders a form for editing</a:t>
            </a:r>
            <a:endParaRPr lang="en-US" sz="1200"/>
          </a:p>
        </p:txBody>
      </p:sp>
      <p:sp>
        <p:nvSpPr>
          <p:cNvPr id="662569" name="Text Box 41"/>
          <p:cNvSpPr txBox="1">
            <a:spLocks noChangeArrowheads="1"/>
          </p:cNvSpPr>
          <p:nvPr/>
        </p:nvSpPr>
        <p:spPr bwMode="auto">
          <a:xfrm>
            <a:off x="7467600" y="3581400"/>
            <a:ext cx="1676400" cy="457200"/>
          </a:xfrm>
          <a:prstGeom prst="rect">
            <a:avLst/>
          </a:prstGeom>
          <a:noFill/>
          <a:ln w="9525">
            <a:noFill/>
            <a:miter lim="800000"/>
            <a:headEnd/>
            <a:tailEnd/>
          </a:ln>
          <a:effectLst/>
        </p:spPr>
        <p:txBody>
          <a:bodyPr>
            <a:spAutoFit/>
          </a:bodyPr>
          <a:lstStyle/>
          <a:p>
            <a:r>
              <a:rPr lang="en-US" sz="1200">
                <a:sym typeface="Wingdings" pitchFamily="2" charset="2"/>
              </a:rPr>
              <a:t>Deletes a record from the item table</a:t>
            </a:r>
            <a:endParaRPr lang="en-US" sz="1200"/>
          </a:p>
        </p:txBody>
      </p:sp>
      <p:sp>
        <p:nvSpPr>
          <p:cNvPr id="662570" name="Text Box 42"/>
          <p:cNvSpPr txBox="1">
            <a:spLocks noChangeArrowheads="1"/>
          </p:cNvSpPr>
          <p:nvPr/>
        </p:nvSpPr>
        <p:spPr bwMode="auto">
          <a:xfrm>
            <a:off x="4114800" y="4892675"/>
            <a:ext cx="1981200" cy="457200"/>
          </a:xfrm>
          <a:prstGeom prst="rect">
            <a:avLst/>
          </a:prstGeom>
          <a:noFill/>
          <a:ln w="9525">
            <a:noFill/>
            <a:miter lim="800000"/>
            <a:headEnd/>
            <a:tailEnd/>
          </a:ln>
          <a:effectLst/>
        </p:spPr>
        <p:txBody>
          <a:bodyPr>
            <a:spAutoFit/>
          </a:bodyPr>
          <a:lstStyle/>
          <a:p>
            <a:r>
              <a:rPr lang="en-US" sz="1200">
                <a:sym typeface="Wingdings" pitchFamily="2" charset="2"/>
              </a:rPr>
              <a:t>Runs SQL query to create new record</a:t>
            </a:r>
          </a:p>
        </p:txBody>
      </p:sp>
      <p:sp>
        <p:nvSpPr>
          <p:cNvPr id="662571" name="Text Box 43"/>
          <p:cNvSpPr txBox="1">
            <a:spLocks noChangeArrowheads="1"/>
          </p:cNvSpPr>
          <p:nvPr/>
        </p:nvSpPr>
        <p:spPr bwMode="auto">
          <a:xfrm>
            <a:off x="3810000" y="3352800"/>
            <a:ext cx="2286000" cy="274638"/>
          </a:xfrm>
          <a:prstGeom prst="rect">
            <a:avLst/>
          </a:prstGeom>
          <a:noFill/>
          <a:ln w="9525">
            <a:noFill/>
            <a:miter lim="800000"/>
            <a:headEnd/>
            <a:tailEnd/>
          </a:ln>
          <a:effectLst/>
        </p:spPr>
        <p:txBody>
          <a:bodyPr>
            <a:spAutoFit/>
          </a:bodyPr>
          <a:lstStyle/>
          <a:p>
            <a:r>
              <a:rPr lang="en-US" sz="1200">
                <a:sym typeface="Wingdings" pitchFamily="2" charset="2"/>
              </a:rPr>
              <a:t>Renders form for new item</a:t>
            </a:r>
          </a:p>
        </p:txBody>
      </p:sp>
    </p:spTree>
  </p:cSld>
  <p:clrMapOvr>
    <a:masterClrMapping/>
  </p:clrMapOv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body" idx="1"/>
          </p:nvPr>
        </p:nvSpPr>
        <p:spPr>
          <a:xfrm>
            <a:off x="381000" y="1143000"/>
            <a:ext cx="4343400" cy="5334000"/>
          </a:xfrm>
        </p:spPr>
        <p:txBody>
          <a:bodyPr/>
          <a:lstStyle/>
          <a:p>
            <a:pPr marL="609600" indent="-609600">
              <a:lnSpc>
                <a:spcPct val="90000"/>
              </a:lnSpc>
              <a:spcBef>
                <a:spcPct val="50000"/>
              </a:spcBef>
              <a:buFontTx/>
              <a:buNone/>
            </a:pPr>
            <a:r>
              <a:rPr lang="en-US" sz="1200">
                <a:latin typeface="Arial" pitchFamily="34" charset="0"/>
              </a:rPr>
              <a:t>package edu.albany.mis.goel.servlets;</a:t>
            </a:r>
          </a:p>
          <a:p>
            <a:pPr marL="609600" indent="-609600">
              <a:lnSpc>
                <a:spcPct val="90000"/>
              </a:lnSpc>
              <a:spcBef>
                <a:spcPct val="50000"/>
              </a:spcBef>
              <a:buFontTx/>
              <a:buNone/>
            </a:pPr>
            <a:endParaRPr lang="en-US" sz="1200">
              <a:latin typeface="Arial" pitchFamily="34" charset="0"/>
            </a:endParaRPr>
          </a:p>
          <a:p>
            <a:pPr marL="609600" indent="-609600">
              <a:lnSpc>
                <a:spcPct val="90000"/>
              </a:lnSpc>
              <a:spcBef>
                <a:spcPct val="50000"/>
              </a:spcBef>
              <a:buFontTx/>
              <a:buNone/>
            </a:pPr>
            <a:r>
              <a:rPr lang="en-US" sz="1200">
                <a:latin typeface="Arial" pitchFamily="34" charset="0"/>
              </a:rPr>
              <a:t>import javax.servlet.ServletException;</a:t>
            </a:r>
          </a:p>
          <a:p>
            <a:pPr marL="609600" indent="-609600">
              <a:lnSpc>
                <a:spcPct val="90000"/>
              </a:lnSpc>
              <a:spcBef>
                <a:spcPct val="50000"/>
              </a:spcBef>
              <a:buFontTx/>
              <a:buNone/>
            </a:pPr>
            <a:r>
              <a:rPr lang="en-US" sz="1200">
                <a:latin typeface="Arial" pitchFamily="34" charset="0"/>
              </a:rPr>
              <a:t>import javax.servlet.ServletConfig;</a:t>
            </a:r>
          </a:p>
          <a:p>
            <a:pPr marL="609600" indent="-609600">
              <a:lnSpc>
                <a:spcPct val="90000"/>
              </a:lnSpc>
              <a:spcBef>
                <a:spcPct val="50000"/>
              </a:spcBef>
              <a:buFontTx/>
              <a:buNone/>
            </a:pPr>
            <a:r>
              <a:rPr lang="en-US" sz="1200">
                <a:latin typeface="Arial" pitchFamily="34" charset="0"/>
              </a:rPr>
              <a:t>import javax.servlet.http.HttpServlet;</a:t>
            </a:r>
          </a:p>
          <a:p>
            <a:pPr marL="609600" indent="-609600">
              <a:lnSpc>
                <a:spcPct val="90000"/>
              </a:lnSpc>
              <a:spcBef>
                <a:spcPct val="50000"/>
              </a:spcBef>
              <a:buFontTx/>
              <a:buNone/>
            </a:pPr>
            <a:r>
              <a:rPr lang="en-US" sz="1200">
                <a:latin typeface="Arial" pitchFamily="34" charset="0"/>
              </a:rPr>
              <a:t>import javax.servlet.http.HttpServletRequest;</a:t>
            </a:r>
          </a:p>
          <a:p>
            <a:pPr marL="609600" indent="-609600">
              <a:lnSpc>
                <a:spcPct val="90000"/>
              </a:lnSpc>
              <a:spcBef>
                <a:spcPct val="50000"/>
              </a:spcBef>
              <a:buFontTx/>
              <a:buNone/>
            </a:pPr>
            <a:r>
              <a:rPr lang="en-US" sz="1200">
                <a:latin typeface="Arial" pitchFamily="34" charset="0"/>
              </a:rPr>
              <a:t>import javax.servlet.http.HttpServletResponse;</a:t>
            </a:r>
          </a:p>
          <a:p>
            <a:pPr marL="609600" indent="-609600">
              <a:lnSpc>
                <a:spcPct val="90000"/>
              </a:lnSpc>
              <a:spcBef>
                <a:spcPct val="50000"/>
              </a:spcBef>
              <a:buFontTx/>
              <a:buNone/>
            </a:pPr>
            <a:r>
              <a:rPr lang="en-US" sz="1200">
                <a:latin typeface="Arial" pitchFamily="34" charset="0"/>
              </a:rPr>
              <a:t>import javax.sql.DataSource;</a:t>
            </a:r>
          </a:p>
          <a:p>
            <a:pPr marL="609600" indent="-609600">
              <a:lnSpc>
                <a:spcPct val="90000"/>
              </a:lnSpc>
              <a:spcBef>
                <a:spcPct val="50000"/>
              </a:spcBef>
              <a:buFontTx/>
              <a:buNone/>
            </a:pPr>
            <a:r>
              <a:rPr lang="en-US" sz="1200">
                <a:latin typeface="Arial" pitchFamily="34" charset="0"/>
              </a:rPr>
              <a:t>import javax.sql.RowSet;</a:t>
            </a:r>
          </a:p>
          <a:p>
            <a:pPr marL="609600" indent="-609600">
              <a:lnSpc>
                <a:spcPct val="90000"/>
              </a:lnSpc>
              <a:spcBef>
                <a:spcPct val="50000"/>
              </a:spcBef>
              <a:buFontTx/>
              <a:buNone/>
            </a:pPr>
            <a:r>
              <a:rPr lang="en-US" sz="1200">
                <a:latin typeface="Arial" pitchFamily="34" charset="0"/>
              </a:rPr>
              <a:t>import sun.jdbc.rowset.CachedRowSet;</a:t>
            </a:r>
          </a:p>
          <a:p>
            <a:pPr marL="609600" indent="-609600">
              <a:lnSpc>
                <a:spcPct val="90000"/>
              </a:lnSpc>
              <a:spcBef>
                <a:spcPct val="50000"/>
              </a:spcBef>
              <a:buFontTx/>
              <a:buNone/>
            </a:pPr>
            <a:r>
              <a:rPr lang="en-US" sz="1200">
                <a:latin typeface="Arial" pitchFamily="34" charset="0"/>
              </a:rPr>
              <a:t>public class ListServlet extends HttpServlet {</a:t>
            </a:r>
          </a:p>
          <a:p>
            <a:pPr marL="609600" indent="-609600">
              <a:lnSpc>
                <a:spcPct val="90000"/>
              </a:lnSpc>
              <a:spcBef>
                <a:spcPct val="50000"/>
              </a:spcBef>
              <a:buFontTx/>
              <a:buNone/>
            </a:pPr>
            <a:r>
              <a:rPr lang="en-US" sz="1200">
                <a:latin typeface="Arial" pitchFamily="34" charset="0"/>
              </a:rPr>
              <a:t>  public void init(ServletConfig config) throws ServletException {</a:t>
            </a:r>
          </a:p>
          <a:p>
            <a:pPr marL="609600" indent="-609600">
              <a:lnSpc>
                <a:spcPct val="90000"/>
              </a:lnSpc>
              <a:spcBef>
                <a:spcPct val="50000"/>
              </a:spcBef>
              <a:buFontTx/>
              <a:buNone/>
            </a:pPr>
            <a:r>
              <a:rPr lang="en-US" sz="1200">
                <a:latin typeface="Arial" pitchFamily="34" charset="0"/>
              </a:rPr>
              <a:t>    super.init(config);</a:t>
            </a:r>
          </a:p>
          <a:p>
            <a:pPr marL="609600" indent="-609600">
              <a:lnSpc>
                <a:spcPct val="90000"/>
              </a:lnSpc>
              <a:spcBef>
                <a:spcPct val="50000"/>
              </a:spcBef>
              <a:buFontTx/>
              <a:buNone/>
            </a:pPr>
            <a:r>
              <a:rPr lang="en-US" sz="1200">
                <a:latin typeface="Arial" pitchFamily="34" charset="0"/>
              </a:rPr>
              <a:t>  }</a:t>
            </a:r>
          </a:p>
          <a:p>
            <a:pPr marL="609600" indent="-609600">
              <a:lnSpc>
                <a:spcPct val="90000"/>
              </a:lnSpc>
              <a:spcBef>
                <a:spcPct val="50000"/>
              </a:spcBef>
              <a:buFontTx/>
              <a:buNone/>
            </a:pPr>
            <a:r>
              <a:rPr lang="en-US" sz="1200">
                <a:latin typeface="Arial" pitchFamily="34" charset="0"/>
              </a:rPr>
              <a:t>  public void doPost(HttpServletRequest req, HttpServletResponse res)</a:t>
            </a:r>
          </a:p>
          <a:p>
            <a:pPr marL="609600" indent="-609600">
              <a:lnSpc>
                <a:spcPct val="90000"/>
              </a:lnSpc>
              <a:spcBef>
                <a:spcPct val="50000"/>
              </a:spcBef>
              <a:buFontTx/>
              <a:buNone/>
            </a:pPr>
            <a:r>
              <a:rPr lang="en-US" sz="1200">
                <a:latin typeface="Arial" pitchFamily="34" charset="0"/>
              </a:rPr>
              <a:t>      throws ServletException {</a:t>
            </a:r>
          </a:p>
          <a:p>
            <a:pPr marL="609600" indent="-609600">
              <a:lnSpc>
                <a:spcPct val="90000"/>
              </a:lnSpc>
              <a:spcBef>
                <a:spcPct val="50000"/>
              </a:spcBef>
              <a:buFontTx/>
              <a:buNone/>
            </a:pPr>
            <a:r>
              <a:rPr lang="en-US" sz="1200">
                <a:latin typeface="Arial" pitchFamily="34" charset="0"/>
              </a:rPr>
              <a:t>    doGet(req, res);</a:t>
            </a:r>
          </a:p>
          <a:p>
            <a:pPr marL="609600" indent="-609600">
              <a:lnSpc>
                <a:spcPct val="90000"/>
              </a:lnSpc>
              <a:spcBef>
                <a:spcPct val="50000"/>
              </a:spcBef>
              <a:buFontTx/>
              <a:buNone/>
            </a:pPr>
            <a:r>
              <a:rPr lang="en-US" sz="1200">
                <a:latin typeface="Arial" pitchFamily="34" charset="0"/>
              </a:rPr>
              <a:t>  }</a:t>
            </a:r>
          </a:p>
          <a:p>
            <a:pPr marL="609600" indent="-609600">
              <a:lnSpc>
                <a:spcPct val="90000"/>
              </a:lnSpc>
              <a:spcBef>
                <a:spcPct val="50000"/>
              </a:spcBef>
              <a:buFontTx/>
              <a:buNone/>
            </a:pPr>
            <a:r>
              <a:rPr lang="en-US" sz="1200">
                <a:latin typeface="Arial" pitchFamily="34" charset="0"/>
              </a:rPr>
              <a:t>  </a:t>
            </a:r>
          </a:p>
        </p:txBody>
      </p:sp>
      <p:sp>
        <p:nvSpPr>
          <p:cNvPr id="66457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ListServlet</a:t>
            </a:r>
            <a:endParaRPr lang="en-US" sz="3200">
              <a:solidFill>
                <a:srgbClr val="CC0000"/>
              </a:solidFill>
              <a:latin typeface="Arial-BoldMT"/>
            </a:endParaRPr>
          </a:p>
        </p:txBody>
      </p:sp>
      <p:sp>
        <p:nvSpPr>
          <p:cNvPr id="664580" name="Rectangle 4"/>
          <p:cNvSpPr>
            <a:spLocks noChangeArrowheads="1"/>
          </p:cNvSpPr>
          <p:nvPr/>
        </p:nvSpPr>
        <p:spPr bwMode="auto">
          <a:xfrm>
            <a:off x="48006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200" b="0">
                <a:solidFill>
                  <a:schemeClr val="tx1"/>
                </a:solidFill>
              </a:rPr>
              <a:t>public void doGet(HttpServletRequest req, HttpServletResponse res)</a:t>
            </a:r>
          </a:p>
          <a:p>
            <a:pPr marL="609600" indent="-609600">
              <a:lnSpc>
                <a:spcPct val="90000"/>
              </a:lnSpc>
              <a:spcBef>
                <a:spcPct val="50000"/>
              </a:spcBef>
            </a:pPr>
            <a:r>
              <a:rPr lang="en-US" sz="1200" b="0">
                <a:solidFill>
                  <a:schemeClr val="tx1"/>
                </a:solidFill>
              </a:rPr>
              <a:t>      throws ServletException {</a:t>
            </a:r>
          </a:p>
          <a:p>
            <a:pPr marL="609600" indent="-609600">
              <a:lnSpc>
                <a:spcPct val="90000"/>
              </a:lnSpc>
              <a:spcBef>
                <a:spcPct val="50000"/>
              </a:spcBef>
            </a:pPr>
            <a:r>
              <a:rPr lang="en-US" sz="1200" b="0">
                <a:solidFill>
                  <a:schemeClr val="tx1"/>
                </a:solidFill>
              </a:rPr>
              <a:t>    try {</a:t>
            </a:r>
          </a:p>
          <a:p>
            <a:pPr marL="609600" indent="-609600">
              <a:lnSpc>
                <a:spcPct val="90000"/>
              </a:lnSpc>
              <a:spcBef>
                <a:spcPct val="50000"/>
              </a:spcBef>
            </a:pPr>
            <a:r>
              <a:rPr lang="en-US" sz="1200" b="0">
                <a:solidFill>
                  <a:schemeClr val="tx1"/>
                </a:solidFill>
              </a:rPr>
              <a:t>      // Load the driver class</a:t>
            </a:r>
          </a:p>
          <a:p>
            <a:pPr marL="609600" indent="-609600">
              <a:lnSpc>
                <a:spcPct val="90000"/>
              </a:lnSpc>
              <a:spcBef>
                <a:spcPct val="50000"/>
              </a:spcBef>
            </a:pPr>
            <a:r>
              <a:rPr lang="en-US" sz="1200" b="0">
                <a:solidFill>
                  <a:schemeClr val="tx1"/>
                </a:solidFill>
              </a:rPr>
              <a:t>      Class.forName("sun.jdbc.odbc.JdbcOdbcDriver");</a:t>
            </a:r>
          </a:p>
          <a:p>
            <a:pPr marL="609600" indent="-609600">
              <a:lnSpc>
                <a:spcPct val="90000"/>
              </a:lnSpc>
              <a:spcBef>
                <a:spcPct val="50000"/>
              </a:spcBef>
            </a:pPr>
            <a:r>
              <a:rPr lang="en-US" sz="1200" b="0">
                <a:solidFill>
                  <a:schemeClr val="tx1"/>
                </a:solidFill>
              </a:rPr>
              <a:t>      // Define the data source for the driver</a:t>
            </a:r>
          </a:p>
          <a:p>
            <a:pPr marL="609600" indent="-609600">
              <a:lnSpc>
                <a:spcPct val="90000"/>
              </a:lnSpc>
              <a:spcBef>
                <a:spcPct val="50000"/>
              </a:spcBef>
            </a:pPr>
            <a:r>
              <a:rPr lang="en-US" sz="1200" b="0">
                <a:solidFill>
                  <a:schemeClr val="tx1"/>
                </a:solidFill>
              </a:rPr>
              <a:t>      String sourceURL = "jdbc:odbc:inventoryDB";</a:t>
            </a:r>
          </a:p>
          <a:p>
            <a:pPr marL="609600" indent="-609600">
              <a:lnSpc>
                <a:spcPct val="90000"/>
              </a:lnSpc>
              <a:spcBef>
                <a:spcPct val="50000"/>
              </a:spcBef>
            </a:pPr>
            <a:r>
              <a:rPr lang="en-US" sz="1200" b="0">
                <a:solidFill>
                  <a:schemeClr val="tx1"/>
                </a:solidFill>
              </a:rPr>
              <a:t>      RowSet rs = new CachedRowSet();</a:t>
            </a:r>
          </a:p>
          <a:p>
            <a:pPr marL="609600" indent="-609600">
              <a:lnSpc>
                <a:spcPct val="90000"/>
              </a:lnSpc>
              <a:spcBef>
                <a:spcPct val="50000"/>
              </a:spcBef>
            </a:pPr>
            <a:r>
              <a:rPr lang="en-US" sz="1200" b="0">
                <a:solidFill>
                  <a:schemeClr val="tx1"/>
                </a:solidFill>
              </a:rPr>
              <a:t>      rs.setUrl(sourceURL);</a:t>
            </a:r>
          </a:p>
          <a:p>
            <a:pPr marL="609600" indent="-609600">
              <a:lnSpc>
                <a:spcPct val="90000"/>
              </a:lnSpc>
              <a:spcBef>
                <a:spcPct val="50000"/>
              </a:spcBef>
            </a:pPr>
            <a:r>
              <a:rPr lang="en-US" sz="1200" b="0">
                <a:solidFill>
                  <a:schemeClr val="tx1"/>
                </a:solidFill>
              </a:rPr>
              <a:t>      rs.setCommand("select * from item");</a:t>
            </a:r>
          </a:p>
          <a:p>
            <a:pPr marL="609600" indent="-609600">
              <a:lnSpc>
                <a:spcPct val="90000"/>
              </a:lnSpc>
              <a:spcBef>
                <a:spcPct val="50000"/>
              </a:spcBef>
            </a:pPr>
            <a:r>
              <a:rPr lang="en-US" sz="1200" b="0">
                <a:solidFill>
                  <a:schemeClr val="tx1"/>
                </a:solidFill>
              </a:rPr>
              <a:t>      rs.execute();            </a:t>
            </a:r>
          </a:p>
          <a:p>
            <a:pPr marL="609600" indent="-609600">
              <a:lnSpc>
                <a:spcPct val="90000"/>
              </a:lnSpc>
              <a:spcBef>
                <a:spcPct val="50000"/>
              </a:spcBef>
            </a:pPr>
            <a:r>
              <a:rPr lang="en-US" sz="1200" b="0">
                <a:solidFill>
                  <a:schemeClr val="tx1"/>
                </a:solidFill>
              </a:rPr>
              <a:t>      req.setAttribute("rs", rs);                   </a:t>
            </a:r>
          </a:p>
          <a:p>
            <a:pPr marL="609600" indent="-609600">
              <a:lnSpc>
                <a:spcPct val="90000"/>
              </a:lnSpc>
              <a:spcBef>
                <a:spcPct val="50000"/>
              </a:spcBef>
            </a:pPr>
            <a:r>
              <a:rPr lang="en-US" sz="1200" b="0">
                <a:solidFill>
                  <a:schemeClr val="tx1"/>
                </a:solidFill>
              </a:rPr>
              <a:t>      getServletContext().getRequestDispatcher("/List.jsp").</a:t>
            </a:r>
          </a:p>
          <a:p>
            <a:pPr marL="609600" indent="-609600">
              <a:lnSpc>
                <a:spcPct val="90000"/>
              </a:lnSpc>
              <a:spcBef>
                <a:spcPct val="50000"/>
              </a:spcBef>
            </a:pPr>
            <a:r>
              <a:rPr lang="en-US" sz="1200" b="0">
                <a:solidFill>
                  <a:schemeClr val="tx1"/>
                </a:solidFill>
              </a:rPr>
              <a:t>        forward(req, res);      </a:t>
            </a:r>
          </a:p>
          <a:p>
            <a:pPr marL="609600" indent="-609600">
              <a:lnSpc>
                <a:spcPct val="90000"/>
              </a:lnSpc>
              <a:spcBef>
                <a:spcPct val="50000"/>
              </a:spcBef>
            </a:pPr>
            <a:r>
              <a:rPr lang="en-US" sz="1200" b="0">
                <a:solidFill>
                  <a:schemeClr val="tx1"/>
                </a:solidFill>
              </a:rPr>
              <a:t>    } catch(Exception ex) {</a:t>
            </a:r>
          </a:p>
          <a:p>
            <a:pPr marL="609600" indent="-609600">
              <a:lnSpc>
                <a:spcPct val="90000"/>
              </a:lnSpc>
              <a:spcBef>
                <a:spcPct val="50000"/>
              </a:spcBef>
            </a:pPr>
            <a:r>
              <a:rPr lang="en-US" sz="1200" b="0">
                <a:solidFill>
                  <a:schemeClr val="tx1"/>
                </a:solidFill>
              </a:rPr>
              <a:t>      throw new ServletException(ex);</a:t>
            </a:r>
          </a:p>
          <a:p>
            <a:pPr marL="609600" indent="-609600">
              <a:lnSpc>
                <a:spcPct val="90000"/>
              </a:lnSpc>
              <a:spcBef>
                <a:spcPct val="50000"/>
              </a:spcBef>
            </a:pPr>
            <a:r>
              <a:rPr lang="en-US" sz="1200" b="0">
                <a:solidFill>
                  <a:schemeClr val="tx1"/>
                </a:solidFill>
              </a:rPr>
              <a:t>    }  </a:t>
            </a:r>
          </a:p>
          <a:p>
            <a:pPr marL="609600" indent="-609600">
              <a:lnSpc>
                <a:spcPct val="90000"/>
              </a:lnSpc>
              <a:spcBef>
                <a:spcPct val="50000"/>
              </a:spcBef>
            </a:pPr>
            <a:r>
              <a:rPr lang="en-US" sz="1200" b="0">
                <a:solidFill>
                  <a:schemeClr val="tx1"/>
                </a:solidFill>
              </a:rPr>
              <a:t>  }</a:t>
            </a:r>
          </a:p>
          <a:p>
            <a:pPr marL="609600" indent="-609600">
              <a:lnSpc>
                <a:spcPct val="90000"/>
              </a:lnSpc>
              <a:spcBef>
                <a:spcPct val="50000"/>
              </a:spcBef>
            </a:pPr>
            <a:r>
              <a:rPr lang="en-US" sz="1200" b="0">
                <a:solidFill>
                  <a:schemeClr val="tx1"/>
                </a:solidFill>
              </a:rPr>
              <a:t>}</a:t>
            </a:r>
          </a:p>
        </p:txBody>
      </p:sp>
    </p:spTree>
  </p:cSld>
  <p:clrMapOvr>
    <a:masterClrMapping/>
  </p:clrMapOvr>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body" idx="1"/>
          </p:nvPr>
        </p:nvSpPr>
        <p:spPr>
          <a:xfrm>
            <a:off x="228600" y="1143000"/>
            <a:ext cx="4343400" cy="5334000"/>
          </a:xfrm>
        </p:spPr>
        <p:txBody>
          <a:bodyPr>
            <a:normAutofit lnSpcReduction="10000"/>
          </a:bodyPr>
          <a:lstStyle/>
          <a:p>
            <a:pPr marL="609600" indent="-609600">
              <a:lnSpc>
                <a:spcPct val="90000"/>
              </a:lnSpc>
              <a:spcBef>
                <a:spcPct val="50000"/>
              </a:spcBef>
              <a:buFontTx/>
              <a:buNone/>
            </a:pPr>
            <a:r>
              <a:rPr lang="en-US" sz="1200">
                <a:latin typeface="Arial" pitchFamily="34" charset="0"/>
              </a:rPr>
              <a:t>package edu.albany.mis.goel.servlets;</a:t>
            </a:r>
          </a:p>
          <a:p>
            <a:pPr marL="609600" indent="-609600">
              <a:lnSpc>
                <a:spcPct val="90000"/>
              </a:lnSpc>
              <a:spcBef>
                <a:spcPct val="50000"/>
              </a:spcBef>
              <a:buFontTx/>
              <a:buNone/>
            </a:pPr>
            <a:endParaRPr lang="en-US" sz="1200">
              <a:latin typeface="Arial" pitchFamily="34" charset="0"/>
            </a:endParaRPr>
          </a:p>
          <a:p>
            <a:pPr marL="609600" indent="-609600">
              <a:lnSpc>
                <a:spcPct val="90000"/>
              </a:lnSpc>
              <a:spcBef>
                <a:spcPct val="50000"/>
              </a:spcBef>
              <a:buFontTx/>
              <a:buNone/>
            </a:pPr>
            <a:r>
              <a:rPr lang="en-US" sz="1200">
                <a:latin typeface="Arial" pitchFamily="34" charset="0"/>
              </a:rPr>
              <a:t>import javax.servlet.ServletException;</a:t>
            </a:r>
          </a:p>
          <a:p>
            <a:pPr marL="609600" indent="-609600">
              <a:lnSpc>
                <a:spcPct val="90000"/>
              </a:lnSpc>
              <a:spcBef>
                <a:spcPct val="50000"/>
              </a:spcBef>
              <a:buFontTx/>
              <a:buNone/>
            </a:pPr>
            <a:r>
              <a:rPr lang="en-US" sz="1200">
                <a:latin typeface="Arial" pitchFamily="34" charset="0"/>
              </a:rPr>
              <a:t>import javax.servlet.ServletConfig;</a:t>
            </a:r>
          </a:p>
          <a:p>
            <a:pPr marL="609600" indent="-609600">
              <a:lnSpc>
                <a:spcPct val="90000"/>
              </a:lnSpc>
              <a:spcBef>
                <a:spcPct val="50000"/>
              </a:spcBef>
              <a:buFontTx/>
              <a:buNone/>
            </a:pPr>
            <a:r>
              <a:rPr lang="en-US" sz="1200">
                <a:latin typeface="Arial" pitchFamily="34" charset="0"/>
              </a:rPr>
              <a:t>import javax.servlet.http.HttpServlet;</a:t>
            </a:r>
          </a:p>
          <a:p>
            <a:pPr marL="609600" indent="-609600">
              <a:lnSpc>
                <a:spcPct val="90000"/>
              </a:lnSpc>
              <a:spcBef>
                <a:spcPct val="50000"/>
              </a:spcBef>
              <a:buFontTx/>
              <a:buNone/>
            </a:pPr>
            <a:r>
              <a:rPr lang="en-US" sz="1200">
                <a:latin typeface="Arial" pitchFamily="34" charset="0"/>
              </a:rPr>
              <a:t>import javax.servlet.http.HttpServletRequest;</a:t>
            </a:r>
          </a:p>
          <a:p>
            <a:pPr marL="609600" indent="-609600">
              <a:lnSpc>
                <a:spcPct val="90000"/>
              </a:lnSpc>
              <a:spcBef>
                <a:spcPct val="50000"/>
              </a:spcBef>
              <a:buFontTx/>
              <a:buNone/>
            </a:pPr>
            <a:r>
              <a:rPr lang="en-US" sz="1200">
                <a:latin typeface="Arial" pitchFamily="34" charset="0"/>
              </a:rPr>
              <a:t>import javax.servlet.http.HttpServletResponse;</a:t>
            </a:r>
          </a:p>
          <a:p>
            <a:pPr marL="609600" indent="-609600">
              <a:lnSpc>
                <a:spcPct val="90000"/>
              </a:lnSpc>
              <a:spcBef>
                <a:spcPct val="50000"/>
              </a:spcBef>
              <a:buFontTx/>
              <a:buNone/>
            </a:pPr>
            <a:r>
              <a:rPr lang="en-US" sz="1200">
                <a:latin typeface="Arial" pitchFamily="34" charset="0"/>
              </a:rPr>
              <a:t>import java.sql.DriverManager;</a:t>
            </a:r>
          </a:p>
          <a:p>
            <a:pPr marL="609600" indent="-609600">
              <a:lnSpc>
                <a:spcPct val="90000"/>
              </a:lnSpc>
              <a:spcBef>
                <a:spcPct val="50000"/>
              </a:spcBef>
              <a:buFontTx/>
              <a:buNone/>
            </a:pPr>
            <a:r>
              <a:rPr lang="en-US" sz="1200">
                <a:latin typeface="Arial" pitchFamily="34" charset="0"/>
              </a:rPr>
              <a:t>import javax.sql.DataSource;</a:t>
            </a:r>
          </a:p>
          <a:p>
            <a:pPr marL="609600" indent="-609600">
              <a:lnSpc>
                <a:spcPct val="90000"/>
              </a:lnSpc>
              <a:spcBef>
                <a:spcPct val="50000"/>
              </a:spcBef>
              <a:buFontTx/>
              <a:buNone/>
            </a:pPr>
            <a:r>
              <a:rPr lang="en-US" sz="1200">
                <a:latin typeface="Arial" pitchFamily="34" charset="0"/>
              </a:rPr>
              <a:t>import javax.sql.RowSet;</a:t>
            </a:r>
          </a:p>
          <a:p>
            <a:pPr marL="609600" indent="-609600">
              <a:lnSpc>
                <a:spcPct val="90000"/>
              </a:lnSpc>
              <a:spcBef>
                <a:spcPct val="50000"/>
              </a:spcBef>
              <a:buFontTx/>
              <a:buNone/>
            </a:pPr>
            <a:r>
              <a:rPr lang="en-US" sz="1200">
                <a:latin typeface="Arial" pitchFamily="34" charset="0"/>
              </a:rPr>
              <a:t>import sun.jdbc.rowset.CachedRowSet;</a:t>
            </a:r>
          </a:p>
          <a:p>
            <a:pPr marL="609600" indent="-609600">
              <a:lnSpc>
                <a:spcPct val="90000"/>
              </a:lnSpc>
              <a:spcBef>
                <a:spcPct val="50000"/>
              </a:spcBef>
              <a:buFontTx/>
              <a:buNone/>
            </a:pPr>
            <a:endParaRPr lang="en-US" sz="1200">
              <a:latin typeface="Arial" pitchFamily="34" charset="0"/>
            </a:endParaRPr>
          </a:p>
          <a:p>
            <a:pPr marL="609600" indent="-609600">
              <a:lnSpc>
                <a:spcPct val="90000"/>
              </a:lnSpc>
              <a:spcBef>
                <a:spcPct val="50000"/>
              </a:spcBef>
              <a:buFontTx/>
              <a:buNone/>
            </a:pPr>
            <a:r>
              <a:rPr lang="en-US" sz="1200">
                <a:latin typeface="Arial" pitchFamily="34" charset="0"/>
              </a:rPr>
              <a:t>public class EditServlet extends HttpServlet {</a:t>
            </a:r>
          </a:p>
          <a:p>
            <a:pPr marL="609600" indent="-609600">
              <a:lnSpc>
                <a:spcPct val="90000"/>
              </a:lnSpc>
              <a:spcBef>
                <a:spcPct val="50000"/>
              </a:spcBef>
              <a:buFontTx/>
              <a:buNone/>
            </a:pPr>
            <a:r>
              <a:rPr lang="en-US" sz="1200">
                <a:latin typeface="Arial" pitchFamily="34" charset="0"/>
              </a:rPr>
              <a:t>  public void init(ServletConfig config) throws ServletException {</a:t>
            </a:r>
          </a:p>
          <a:p>
            <a:pPr marL="609600" indent="-609600">
              <a:lnSpc>
                <a:spcPct val="90000"/>
              </a:lnSpc>
              <a:spcBef>
                <a:spcPct val="50000"/>
              </a:spcBef>
              <a:buFontTx/>
              <a:buNone/>
            </a:pPr>
            <a:r>
              <a:rPr lang="en-US" sz="1200">
                <a:latin typeface="Arial" pitchFamily="34" charset="0"/>
              </a:rPr>
              <a:t>    super.init(config);</a:t>
            </a:r>
          </a:p>
          <a:p>
            <a:pPr marL="609600" indent="-609600">
              <a:lnSpc>
                <a:spcPct val="90000"/>
              </a:lnSpc>
              <a:spcBef>
                <a:spcPct val="50000"/>
              </a:spcBef>
              <a:buFontTx/>
              <a:buNone/>
            </a:pPr>
            <a:r>
              <a:rPr lang="en-US" sz="1200">
                <a:latin typeface="Arial" pitchFamily="34" charset="0"/>
              </a:rPr>
              <a:t>  }</a:t>
            </a:r>
          </a:p>
          <a:p>
            <a:pPr marL="609600" indent="-609600">
              <a:lnSpc>
                <a:spcPct val="90000"/>
              </a:lnSpc>
              <a:spcBef>
                <a:spcPct val="50000"/>
              </a:spcBef>
              <a:buFontTx/>
              <a:buNone/>
            </a:pPr>
            <a:r>
              <a:rPr lang="en-US" sz="1200">
                <a:latin typeface="Arial" pitchFamily="34" charset="0"/>
              </a:rPr>
              <a:t>  public void doPost(HttpServletRequest req, HttpServletResponse res)</a:t>
            </a:r>
          </a:p>
          <a:p>
            <a:pPr marL="609600" indent="-609600">
              <a:lnSpc>
                <a:spcPct val="90000"/>
              </a:lnSpc>
              <a:spcBef>
                <a:spcPct val="50000"/>
              </a:spcBef>
              <a:buFontTx/>
              <a:buNone/>
            </a:pPr>
            <a:r>
              <a:rPr lang="en-US" sz="1200">
                <a:latin typeface="Arial" pitchFamily="34" charset="0"/>
              </a:rPr>
              <a:t>      throws ServletException {</a:t>
            </a:r>
          </a:p>
          <a:p>
            <a:pPr marL="609600" indent="-609600">
              <a:lnSpc>
                <a:spcPct val="90000"/>
              </a:lnSpc>
              <a:spcBef>
                <a:spcPct val="50000"/>
              </a:spcBef>
              <a:buFontTx/>
              <a:buNone/>
            </a:pPr>
            <a:r>
              <a:rPr lang="en-US" sz="1200">
                <a:latin typeface="Arial" pitchFamily="34" charset="0"/>
              </a:rPr>
              <a:t>    doGet(req, res);</a:t>
            </a:r>
          </a:p>
          <a:p>
            <a:pPr marL="609600" indent="-609600">
              <a:lnSpc>
                <a:spcPct val="90000"/>
              </a:lnSpc>
              <a:spcBef>
                <a:spcPct val="50000"/>
              </a:spcBef>
              <a:buFontTx/>
              <a:buNone/>
            </a:pPr>
            <a:r>
              <a:rPr lang="en-US" sz="1200">
                <a:latin typeface="Arial" pitchFamily="34" charset="0"/>
              </a:rPr>
              <a:t>  }</a:t>
            </a:r>
          </a:p>
          <a:p>
            <a:pPr marL="609600" indent="-609600">
              <a:lnSpc>
                <a:spcPct val="90000"/>
              </a:lnSpc>
              <a:spcBef>
                <a:spcPct val="50000"/>
              </a:spcBef>
              <a:buFontTx/>
              <a:buNone/>
            </a:pPr>
            <a:r>
              <a:rPr lang="en-US" sz="1200">
                <a:latin typeface="Arial" pitchFamily="34" charset="0"/>
              </a:rPr>
              <a:t>  </a:t>
            </a:r>
          </a:p>
        </p:txBody>
      </p:sp>
      <p:sp>
        <p:nvSpPr>
          <p:cNvPr id="67277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EditServlet</a:t>
            </a:r>
            <a:endParaRPr lang="en-US" sz="3200">
              <a:solidFill>
                <a:srgbClr val="CC0000"/>
              </a:solidFill>
              <a:latin typeface="Arial-BoldMT"/>
            </a:endParaRPr>
          </a:p>
        </p:txBody>
      </p:sp>
      <p:sp>
        <p:nvSpPr>
          <p:cNvPr id="672772" name="Rectangle 4"/>
          <p:cNvSpPr>
            <a:spLocks noChangeArrowheads="1"/>
          </p:cNvSpPr>
          <p:nvPr/>
        </p:nvSpPr>
        <p:spPr bwMode="auto">
          <a:xfrm>
            <a:off x="46482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200" b="0">
                <a:solidFill>
                  <a:schemeClr val="tx1"/>
                </a:solidFill>
              </a:rPr>
              <a:t>public void doGet(HttpServletRequest req, HttpServletResponse res)</a:t>
            </a:r>
          </a:p>
          <a:p>
            <a:pPr marL="609600" indent="-609600">
              <a:lnSpc>
                <a:spcPct val="90000"/>
              </a:lnSpc>
              <a:spcBef>
                <a:spcPct val="50000"/>
              </a:spcBef>
            </a:pPr>
            <a:r>
              <a:rPr lang="en-US" sz="1200" b="0">
                <a:solidFill>
                  <a:schemeClr val="tx1"/>
                </a:solidFill>
              </a:rPr>
              <a:t>      throws ServletException {</a:t>
            </a:r>
          </a:p>
          <a:p>
            <a:pPr marL="609600" indent="-609600">
              <a:lnSpc>
                <a:spcPct val="90000"/>
              </a:lnSpc>
              <a:spcBef>
                <a:spcPct val="50000"/>
              </a:spcBef>
            </a:pPr>
            <a:r>
              <a:rPr lang="en-US" sz="1200" b="0">
                <a:solidFill>
                  <a:schemeClr val="tx1"/>
                </a:solidFill>
              </a:rPr>
              <a:t>    try {</a:t>
            </a:r>
          </a:p>
          <a:p>
            <a:pPr marL="609600" indent="-609600">
              <a:lnSpc>
                <a:spcPct val="90000"/>
              </a:lnSpc>
              <a:spcBef>
                <a:spcPct val="50000"/>
              </a:spcBef>
            </a:pPr>
            <a:r>
              <a:rPr lang="en-US" sz="1200" b="0">
                <a:solidFill>
                  <a:schemeClr val="tx1"/>
                </a:solidFill>
              </a:rPr>
              <a:t>      // Load the driver class</a:t>
            </a:r>
          </a:p>
          <a:p>
            <a:pPr marL="609600" indent="-609600">
              <a:lnSpc>
                <a:spcPct val="90000"/>
              </a:lnSpc>
              <a:spcBef>
                <a:spcPct val="50000"/>
              </a:spcBef>
            </a:pPr>
            <a:r>
              <a:rPr lang="en-US" sz="1200" b="0">
                <a:solidFill>
                  <a:schemeClr val="tx1"/>
                </a:solidFill>
              </a:rPr>
              <a:t>      Class.forName("sun.jdbc.odbc.JdbcOdbcDriver");</a:t>
            </a:r>
          </a:p>
          <a:p>
            <a:pPr marL="609600" indent="-609600">
              <a:lnSpc>
                <a:spcPct val="90000"/>
              </a:lnSpc>
              <a:spcBef>
                <a:spcPct val="50000"/>
              </a:spcBef>
            </a:pPr>
            <a:r>
              <a:rPr lang="en-US" sz="1200" b="0">
                <a:solidFill>
                  <a:schemeClr val="tx1"/>
                </a:solidFill>
              </a:rPr>
              <a:t>      // Define the data source for the driver</a:t>
            </a:r>
          </a:p>
          <a:p>
            <a:pPr marL="609600" indent="-609600">
              <a:lnSpc>
                <a:spcPct val="90000"/>
              </a:lnSpc>
              <a:spcBef>
                <a:spcPct val="50000"/>
              </a:spcBef>
            </a:pPr>
            <a:r>
              <a:rPr lang="en-US" sz="1200" b="0">
                <a:solidFill>
                  <a:schemeClr val="tx1"/>
                </a:solidFill>
              </a:rPr>
              <a:t>      String sourceURL = "jdbc:odbc:inventoryDB";</a:t>
            </a:r>
          </a:p>
          <a:p>
            <a:pPr marL="609600" indent="-609600">
              <a:lnSpc>
                <a:spcPct val="90000"/>
              </a:lnSpc>
              <a:spcBef>
                <a:spcPct val="50000"/>
              </a:spcBef>
            </a:pPr>
            <a:r>
              <a:rPr lang="en-US" sz="1200" b="0">
                <a:solidFill>
                  <a:schemeClr val="tx1"/>
                </a:solidFill>
              </a:rPr>
              <a:t>      RowSet rs = new CachedRowSet();</a:t>
            </a:r>
          </a:p>
          <a:p>
            <a:pPr marL="609600" indent="-609600">
              <a:lnSpc>
                <a:spcPct val="90000"/>
              </a:lnSpc>
              <a:spcBef>
                <a:spcPct val="50000"/>
              </a:spcBef>
            </a:pPr>
            <a:r>
              <a:rPr lang="en-US" sz="1200" b="0">
                <a:solidFill>
                  <a:schemeClr val="tx1"/>
                </a:solidFill>
              </a:rPr>
              <a:t>      rs.setUrl(sourceURL);</a:t>
            </a:r>
          </a:p>
          <a:p>
            <a:pPr marL="609600" indent="-609600">
              <a:lnSpc>
                <a:spcPct val="90000"/>
              </a:lnSpc>
              <a:spcBef>
                <a:spcPct val="50000"/>
              </a:spcBef>
            </a:pPr>
            <a:r>
              <a:rPr lang="en-US" sz="1200" b="0">
                <a:solidFill>
                  <a:schemeClr val="tx1"/>
                </a:solidFill>
              </a:rPr>
              <a:t>      rs.setCommand("select * from item where id = ?");</a:t>
            </a:r>
          </a:p>
          <a:p>
            <a:pPr marL="609600" indent="-609600">
              <a:lnSpc>
                <a:spcPct val="90000"/>
              </a:lnSpc>
              <a:spcBef>
                <a:spcPct val="50000"/>
              </a:spcBef>
            </a:pPr>
            <a:r>
              <a:rPr lang="en-US" sz="1200" b="0">
                <a:solidFill>
                  <a:schemeClr val="tx1"/>
                </a:solidFill>
              </a:rPr>
              <a:t>      rs.setInt(1, Integer.parseInt(req.getParameter("id")));</a:t>
            </a:r>
          </a:p>
          <a:p>
            <a:pPr marL="609600" indent="-609600">
              <a:lnSpc>
                <a:spcPct val="90000"/>
              </a:lnSpc>
              <a:spcBef>
                <a:spcPct val="50000"/>
              </a:spcBef>
            </a:pPr>
            <a:r>
              <a:rPr lang="en-US" sz="1200" b="0">
                <a:solidFill>
                  <a:schemeClr val="tx1"/>
                </a:solidFill>
              </a:rPr>
              <a:t>      rs.execute();            </a:t>
            </a:r>
          </a:p>
          <a:p>
            <a:pPr marL="609600" indent="-609600">
              <a:lnSpc>
                <a:spcPct val="90000"/>
              </a:lnSpc>
              <a:spcBef>
                <a:spcPct val="50000"/>
              </a:spcBef>
            </a:pPr>
            <a:r>
              <a:rPr lang="en-US" sz="1200" b="0">
                <a:solidFill>
                  <a:schemeClr val="tx1"/>
                </a:solidFill>
              </a:rPr>
              <a:t>      req.setAttribute("rs", rs);</a:t>
            </a:r>
          </a:p>
          <a:p>
            <a:pPr marL="609600" indent="-609600">
              <a:lnSpc>
                <a:spcPct val="90000"/>
              </a:lnSpc>
              <a:spcBef>
                <a:spcPct val="50000"/>
              </a:spcBef>
            </a:pPr>
            <a:r>
              <a:rPr lang="en-US" sz="1200" b="0">
                <a:solidFill>
                  <a:schemeClr val="tx1"/>
                </a:solidFill>
              </a:rPr>
              <a:t>      getServletContext().getRequestDispatcher("/Edit.jsp").forward(req, res);</a:t>
            </a:r>
          </a:p>
          <a:p>
            <a:pPr marL="609600" indent="-609600">
              <a:lnSpc>
                <a:spcPct val="90000"/>
              </a:lnSpc>
              <a:spcBef>
                <a:spcPct val="50000"/>
              </a:spcBef>
            </a:pPr>
            <a:r>
              <a:rPr lang="en-US" sz="1200" b="0">
                <a:solidFill>
                  <a:schemeClr val="tx1"/>
                </a:solidFill>
              </a:rPr>
              <a:t>    } catch(Exception ex) {</a:t>
            </a:r>
          </a:p>
          <a:p>
            <a:pPr marL="609600" indent="-609600">
              <a:lnSpc>
                <a:spcPct val="90000"/>
              </a:lnSpc>
              <a:spcBef>
                <a:spcPct val="50000"/>
              </a:spcBef>
            </a:pPr>
            <a:r>
              <a:rPr lang="en-US" sz="1200" b="0">
                <a:solidFill>
                  <a:schemeClr val="tx1"/>
                </a:solidFill>
              </a:rPr>
              <a:t>        throw new ServletException(ex);</a:t>
            </a:r>
          </a:p>
          <a:p>
            <a:pPr marL="609600" indent="-609600">
              <a:lnSpc>
                <a:spcPct val="90000"/>
              </a:lnSpc>
              <a:spcBef>
                <a:spcPct val="50000"/>
              </a:spcBef>
            </a:pPr>
            <a:r>
              <a:rPr lang="en-US" sz="1200" b="0">
                <a:solidFill>
                  <a:schemeClr val="tx1"/>
                </a:solidFill>
              </a:rPr>
              <a:t>    }</a:t>
            </a:r>
          </a:p>
          <a:p>
            <a:pPr marL="609600" indent="-609600">
              <a:lnSpc>
                <a:spcPct val="90000"/>
              </a:lnSpc>
              <a:spcBef>
                <a:spcPct val="50000"/>
              </a:spcBef>
            </a:pPr>
            <a:r>
              <a:rPr lang="en-US" sz="1200" b="0">
                <a:solidFill>
                  <a:schemeClr val="tx1"/>
                </a:solidFill>
              </a:rPr>
              <a:t>  }</a:t>
            </a:r>
          </a:p>
          <a:p>
            <a:pPr marL="609600" indent="-609600">
              <a:lnSpc>
                <a:spcPct val="90000"/>
              </a:lnSpc>
              <a:spcBef>
                <a:spcPct val="50000"/>
              </a:spcBef>
            </a:pPr>
            <a:r>
              <a:rPr lang="en-US" sz="1200" b="0">
                <a:solidFill>
                  <a:schemeClr val="tx1"/>
                </a:solidFill>
              </a:rPr>
              <a:t>}</a:t>
            </a:r>
          </a:p>
        </p:txBody>
      </p:sp>
    </p:spTree>
  </p:cSld>
  <p:clrMapOvr>
    <a:masterClrMapping/>
  </p:clrMapOv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body" idx="1"/>
          </p:nvPr>
        </p:nvSpPr>
        <p:spPr>
          <a:xfrm>
            <a:off x="533400" y="1143000"/>
            <a:ext cx="4343400" cy="5334000"/>
          </a:xfrm>
        </p:spPr>
        <p:txBody>
          <a:bodyPr>
            <a:normAutofit lnSpcReduction="10000"/>
          </a:bodyPr>
          <a:lstStyle/>
          <a:p>
            <a:pPr marL="609600" indent="-609600">
              <a:lnSpc>
                <a:spcPct val="90000"/>
              </a:lnSpc>
              <a:spcBef>
                <a:spcPct val="50000"/>
              </a:spcBef>
              <a:buFontTx/>
              <a:buNone/>
            </a:pPr>
            <a:r>
              <a:rPr lang="en-US" sz="900">
                <a:latin typeface="Arial" pitchFamily="34" charset="0"/>
              </a:rPr>
              <a:t>package edu.albany.mis.goel.servlets;</a:t>
            </a:r>
          </a:p>
          <a:p>
            <a:pPr marL="609600" indent="-609600">
              <a:lnSpc>
                <a:spcPct val="90000"/>
              </a:lnSpc>
              <a:spcBef>
                <a:spcPct val="50000"/>
              </a:spcBef>
              <a:buFontTx/>
              <a:buNone/>
            </a:pPr>
            <a:endParaRPr lang="en-US" sz="900">
              <a:latin typeface="Arial" pitchFamily="34" charset="0"/>
            </a:endParaRPr>
          </a:p>
          <a:p>
            <a:pPr marL="609600" indent="-609600">
              <a:lnSpc>
                <a:spcPct val="90000"/>
              </a:lnSpc>
              <a:spcBef>
                <a:spcPct val="50000"/>
              </a:spcBef>
              <a:buFontTx/>
              <a:buNone/>
            </a:pPr>
            <a:r>
              <a:rPr lang="en-US" sz="900">
                <a:latin typeface="Arial" pitchFamily="34" charset="0"/>
              </a:rPr>
              <a:t>import javax.servlet.ServletException;</a:t>
            </a:r>
          </a:p>
          <a:p>
            <a:pPr marL="609600" indent="-609600">
              <a:lnSpc>
                <a:spcPct val="90000"/>
              </a:lnSpc>
              <a:spcBef>
                <a:spcPct val="50000"/>
              </a:spcBef>
              <a:buFontTx/>
              <a:buNone/>
            </a:pPr>
            <a:r>
              <a:rPr lang="en-US" sz="900">
                <a:latin typeface="Arial" pitchFamily="34" charset="0"/>
              </a:rPr>
              <a:t>import javax.servlet.ServletConfig;</a:t>
            </a:r>
          </a:p>
          <a:p>
            <a:pPr marL="609600" indent="-609600">
              <a:lnSpc>
                <a:spcPct val="90000"/>
              </a:lnSpc>
              <a:spcBef>
                <a:spcPct val="50000"/>
              </a:spcBef>
              <a:buFontTx/>
              <a:buNone/>
            </a:pPr>
            <a:r>
              <a:rPr lang="en-US" sz="900">
                <a:latin typeface="Arial" pitchFamily="34" charset="0"/>
              </a:rPr>
              <a:t>import javax.servlet.http.HttpServlet;</a:t>
            </a:r>
          </a:p>
          <a:p>
            <a:pPr marL="609600" indent="-609600">
              <a:lnSpc>
                <a:spcPct val="90000"/>
              </a:lnSpc>
              <a:spcBef>
                <a:spcPct val="50000"/>
              </a:spcBef>
              <a:buFontTx/>
              <a:buNone/>
            </a:pPr>
            <a:r>
              <a:rPr lang="en-US" sz="900">
                <a:latin typeface="Arial" pitchFamily="34" charset="0"/>
              </a:rPr>
              <a:t>import javax.servlet.http.HttpServletRequest;</a:t>
            </a:r>
          </a:p>
          <a:p>
            <a:pPr marL="609600" indent="-609600">
              <a:lnSpc>
                <a:spcPct val="90000"/>
              </a:lnSpc>
              <a:spcBef>
                <a:spcPct val="50000"/>
              </a:spcBef>
              <a:buFontTx/>
              <a:buNone/>
            </a:pPr>
            <a:r>
              <a:rPr lang="en-US" sz="900">
                <a:latin typeface="Arial" pitchFamily="34" charset="0"/>
              </a:rPr>
              <a:t>import javax.servlet.http.HttpServletResponse;</a:t>
            </a:r>
          </a:p>
          <a:p>
            <a:pPr marL="609600" indent="-609600">
              <a:lnSpc>
                <a:spcPct val="90000"/>
              </a:lnSpc>
              <a:spcBef>
                <a:spcPct val="50000"/>
              </a:spcBef>
              <a:buFontTx/>
              <a:buNone/>
            </a:pPr>
            <a:r>
              <a:rPr lang="en-US" sz="900">
                <a:latin typeface="Arial" pitchFamily="34" charset="0"/>
              </a:rPr>
              <a:t>import javax.sql.DataSource;</a:t>
            </a:r>
          </a:p>
          <a:p>
            <a:pPr marL="609600" indent="-609600">
              <a:lnSpc>
                <a:spcPct val="90000"/>
              </a:lnSpc>
              <a:spcBef>
                <a:spcPct val="50000"/>
              </a:spcBef>
              <a:buFontTx/>
              <a:buNone/>
            </a:pPr>
            <a:r>
              <a:rPr lang="en-US" sz="900">
                <a:latin typeface="Arial" pitchFamily="34" charset="0"/>
              </a:rPr>
              <a:t>import javax.naming.InitialContext;</a:t>
            </a:r>
          </a:p>
          <a:p>
            <a:pPr marL="609600" indent="-609600">
              <a:lnSpc>
                <a:spcPct val="90000"/>
              </a:lnSpc>
              <a:spcBef>
                <a:spcPct val="50000"/>
              </a:spcBef>
              <a:buFontTx/>
              <a:buNone/>
            </a:pPr>
            <a:r>
              <a:rPr lang="en-US" sz="900">
                <a:latin typeface="Arial" pitchFamily="34" charset="0"/>
              </a:rPr>
              <a:t>import java.sql.DriverManager;</a:t>
            </a:r>
          </a:p>
          <a:p>
            <a:pPr marL="609600" indent="-609600">
              <a:lnSpc>
                <a:spcPct val="90000"/>
              </a:lnSpc>
              <a:spcBef>
                <a:spcPct val="50000"/>
              </a:spcBef>
              <a:buFontTx/>
              <a:buNone/>
            </a:pPr>
            <a:r>
              <a:rPr lang="en-US" sz="900">
                <a:latin typeface="Arial" pitchFamily="34" charset="0"/>
              </a:rPr>
              <a:t>import java.sql.Connection;</a:t>
            </a:r>
          </a:p>
          <a:p>
            <a:pPr marL="609600" indent="-609600">
              <a:lnSpc>
                <a:spcPct val="90000"/>
              </a:lnSpc>
              <a:spcBef>
                <a:spcPct val="50000"/>
              </a:spcBef>
              <a:buFontTx/>
              <a:buNone/>
            </a:pPr>
            <a:r>
              <a:rPr lang="en-US" sz="900">
                <a:latin typeface="Arial" pitchFamily="34" charset="0"/>
              </a:rPr>
              <a:t>import java.sql.PreparedStatement;</a:t>
            </a:r>
          </a:p>
          <a:p>
            <a:pPr marL="609600" indent="-609600">
              <a:lnSpc>
                <a:spcPct val="90000"/>
              </a:lnSpc>
              <a:spcBef>
                <a:spcPct val="50000"/>
              </a:spcBef>
              <a:buFontTx/>
              <a:buNone/>
            </a:pPr>
            <a:r>
              <a:rPr lang="en-US" sz="900">
                <a:latin typeface="Arial" pitchFamily="34" charset="0"/>
              </a:rPr>
              <a:t>import java.sql.ResultSet;</a:t>
            </a:r>
          </a:p>
          <a:p>
            <a:pPr marL="609600" indent="-609600">
              <a:lnSpc>
                <a:spcPct val="90000"/>
              </a:lnSpc>
              <a:spcBef>
                <a:spcPct val="50000"/>
              </a:spcBef>
              <a:buFontTx/>
              <a:buNone/>
            </a:pPr>
            <a:r>
              <a:rPr lang="en-US" sz="900">
                <a:latin typeface="Arial" pitchFamily="34" charset="0"/>
              </a:rPr>
              <a:t>public class UpdateServlet extends HttpServlet {</a:t>
            </a:r>
          </a:p>
          <a:p>
            <a:pPr marL="609600" indent="-609600">
              <a:lnSpc>
                <a:spcPct val="90000"/>
              </a:lnSpc>
              <a:spcBef>
                <a:spcPct val="50000"/>
              </a:spcBef>
              <a:buFontTx/>
              <a:buNone/>
            </a:pPr>
            <a:r>
              <a:rPr lang="en-US" sz="900">
                <a:latin typeface="Arial" pitchFamily="34" charset="0"/>
              </a:rPr>
              <a:t>  public void init(ServletConfig config) throws ServletException {</a:t>
            </a:r>
          </a:p>
          <a:p>
            <a:pPr marL="609600" indent="-609600">
              <a:lnSpc>
                <a:spcPct val="90000"/>
              </a:lnSpc>
              <a:spcBef>
                <a:spcPct val="50000"/>
              </a:spcBef>
              <a:buFontTx/>
              <a:buNone/>
            </a:pPr>
            <a:r>
              <a:rPr lang="en-US" sz="900">
                <a:latin typeface="Arial" pitchFamily="34" charset="0"/>
              </a:rPr>
              <a:t>      super.init(config);</a:t>
            </a:r>
          </a:p>
          <a:p>
            <a:pPr marL="609600" indent="-609600">
              <a:lnSpc>
                <a:spcPct val="90000"/>
              </a:lnSpc>
              <a:spcBef>
                <a:spcPct val="50000"/>
              </a:spcBef>
              <a:buFontTx/>
              <a:buNone/>
            </a:pPr>
            <a:r>
              <a:rPr lang="en-US" sz="900">
                <a:latin typeface="Arial" pitchFamily="34" charset="0"/>
              </a:rPr>
              <a:t>  }</a:t>
            </a:r>
          </a:p>
          <a:p>
            <a:pPr marL="609600" indent="-609600">
              <a:lnSpc>
                <a:spcPct val="90000"/>
              </a:lnSpc>
              <a:spcBef>
                <a:spcPct val="50000"/>
              </a:spcBef>
              <a:buFontTx/>
              <a:buNone/>
            </a:pPr>
            <a:r>
              <a:rPr lang="en-US" sz="900">
                <a:latin typeface="Arial" pitchFamily="34" charset="0"/>
              </a:rPr>
              <a:t>  public void doPost(HttpServletRequest req, HttpServletResponse res)</a:t>
            </a:r>
          </a:p>
          <a:p>
            <a:pPr marL="609600" indent="-609600">
              <a:lnSpc>
                <a:spcPct val="90000"/>
              </a:lnSpc>
              <a:spcBef>
                <a:spcPct val="50000"/>
              </a:spcBef>
              <a:buFontTx/>
              <a:buNone/>
            </a:pPr>
            <a:r>
              <a:rPr lang="en-US" sz="900">
                <a:latin typeface="Arial" pitchFamily="34" charset="0"/>
              </a:rPr>
              <a:t>      throws ServletException {</a:t>
            </a:r>
          </a:p>
          <a:p>
            <a:pPr marL="609600" indent="-609600">
              <a:lnSpc>
                <a:spcPct val="90000"/>
              </a:lnSpc>
              <a:spcBef>
                <a:spcPct val="50000"/>
              </a:spcBef>
              <a:buFontTx/>
              <a:buNone/>
            </a:pPr>
            <a:r>
              <a:rPr lang="en-US" sz="900">
                <a:latin typeface="Arial" pitchFamily="34" charset="0"/>
              </a:rPr>
              <a:t>    doGet(req, res);</a:t>
            </a:r>
          </a:p>
          <a:p>
            <a:pPr marL="609600" indent="-609600">
              <a:lnSpc>
                <a:spcPct val="90000"/>
              </a:lnSpc>
              <a:spcBef>
                <a:spcPct val="50000"/>
              </a:spcBef>
              <a:buFontTx/>
              <a:buNone/>
            </a:pPr>
            <a:r>
              <a:rPr lang="en-US" sz="900">
                <a:latin typeface="Arial" pitchFamily="34" charset="0"/>
              </a:rPr>
              <a:t>  }</a:t>
            </a:r>
          </a:p>
          <a:p>
            <a:pPr marL="609600" indent="-609600">
              <a:lnSpc>
                <a:spcPct val="90000"/>
              </a:lnSpc>
              <a:spcBef>
                <a:spcPct val="50000"/>
              </a:spcBef>
              <a:buFontTx/>
              <a:buNone/>
            </a:pPr>
            <a:r>
              <a:rPr lang="en-US" sz="900">
                <a:latin typeface="Arial" pitchFamily="34" charset="0"/>
              </a:rPr>
              <a:t>public void doGet(HttpServletRequest req, HttpServletResponse res)</a:t>
            </a:r>
          </a:p>
          <a:p>
            <a:pPr marL="609600" indent="-609600">
              <a:lnSpc>
                <a:spcPct val="90000"/>
              </a:lnSpc>
              <a:spcBef>
                <a:spcPct val="50000"/>
              </a:spcBef>
              <a:buFontTx/>
              <a:buNone/>
            </a:pPr>
            <a:r>
              <a:rPr lang="en-US" sz="900">
                <a:latin typeface="Arial" pitchFamily="34" charset="0"/>
              </a:rPr>
              <a:t>     throws ServletException {</a:t>
            </a:r>
          </a:p>
          <a:p>
            <a:pPr marL="609600" indent="-609600">
              <a:lnSpc>
                <a:spcPct val="90000"/>
              </a:lnSpc>
              <a:spcBef>
                <a:spcPct val="50000"/>
              </a:spcBef>
              <a:buFontTx/>
              <a:buNone/>
            </a:pPr>
            <a:r>
              <a:rPr lang="en-US" sz="900">
                <a:latin typeface="Arial" pitchFamily="34" charset="0"/>
              </a:rPr>
              <a:t>    Connection con = null; </a:t>
            </a:r>
          </a:p>
          <a:p>
            <a:pPr marL="609600" indent="-609600">
              <a:lnSpc>
                <a:spcPct val="90000"/>
              </a:lnSpc>
              <a:spcBef>
                <a:spcPct val="50000"/>
              </a:spcBef>
              <a:buFontTx/>
              <a:buNone/>
            </a:pPr>
            <a:r>
              <a:rPr lang="en-US" sz="900">
                <a:latin typeface="Arial" pitchFamily="34" charset="0"/>
              </a:rPr>
              <a:t> try {</a:t>
            </a:r>
          </a:p>
          <a:p>
            <a:pPr marL="609600" indent="-609600">
              <a:lnSpc>
                <a:spcPct val="90000"/>
              </a:lnSpc>
              <a:spcBef>
                <a:spcPct val="50000"/>
              </a:spcBef>
              <a:buFontTx/>
              <a:buNone/>
            </a:pPr>
            <a:r>
              <a:rPr lang="en-US" sz="900">
                <a:latin typeface="Arial" pitchFamily="34" charset="0"/>
              </a:rPr>
              <a:t>      // Load the driver class</a:t>
            </a:r>
          </a:p>
          <a:p>
            <a:pPr marL="609600" indent="-609600">
              <a:lnSpc>
                <a:spcPct val="90000"/>
              </a:lnSpc>
              <a:spcBef>
                <a:spcPct val="50000"/>
              </a:spcBef>
              <a:buFontTx/>
              <a:buNone/>
            </a:pPr>
            <a:r>
              <a:rPr lang="en-US" sz="900">
                <a:latin typeface="Arial" pitchFamily="34" charset="0"/>
              </a:rPr>
              <a:t>      Class.forName("sun.jdbc.odbc.JdbcOdbcDriver");</a:t>
            </a:r>
          </a:p>
          <a:p>
            <a:pPr marL="609600" indent="-609600">
              <a:lnSpc>
                <a:spcPct val="90000"/>
              </a:lnSpc>
              <a:spcBef>
                <a:spcPct val="50000"/>
              </a:spcBef>
              <a:buFontTx/>
              <a:buNone/>
            </a:pPr>
            <a:r>
              <a:rPr lang="en-US" sz="1000">
                <a:latin typeface="Arial" pitchFamily="34" charset="0"/>
              </a:rPr>
              <a:t>     </a:t>
            </a:r>
            <a:r>
              <a:rPr lang="en-US" sz="900">
                <a:latin typeface="Arial" pitchFamily="34" charset="0"/>
              </a:rPr>
              <a:t>// Define the data source for the driver</a:t>
            </a:r>
          </a:p>
          <a:p>
            <a:pPr marL="609600" indent="-609600">
              <a:lnSpc>
                <a:spcPct val="90000"/>
              </a:lnSpc>
              <a:spcBef>
                <a:spcPct val="50000"/>
              </a:spcBef>
              <a:buFontTx/>
              <a:buNone/>
            </a:pPr>
            <a:r>
              <a:rPr lang="en-US" sz="900">
                <a:latin typeface="Arial" pitchFamily="34" charset="0"/>
              </a:rPr>
              <a:t>      String sourceURL = "jdbc:odbc:inventoryDB";</a:t>
            </a:r>
            <a:endParaRPr lang="en-US" sz="1000">
              <a:latin typeface="Arial" pitchFamily="34" charset="0"/>
            </a:endParaRPr>
          </a:p>
        </p:txBody>
      </p:sp>
      <p:sp>
        <p:nvSpPr>
          <p:cNvPr id="66662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UpdateServlet</a:t>
            </a:r>
            <a:endParaRPr lang="en-US" sz="3200">
              <a:solidFill>
                <a:srgbClr val="CC0000"/>
              </a:solidFill>
              <a:latin typeface="Arial-BoldMT"/>
            </a:endParaRPr>
          </a:p>
        </p:txBody>
      </p:sp>
      <p:sp>
        <p:nvSpPr>
          <p:cNvPr id="666628" name="Rectangle 4"/>
          <p:cNvSpPr>
            <a:spLocks noChangeArrowheads="1"/>
          </p:cNvSpPr>
          <p:nvPr/>
        </p:nvSpPr>
        <p:spPr bwMode="auto">
          <a:xfrm>
            <a:off x="49530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900" b="0">
                <a:solidFill>
                  <a:schemeClr val="tx1"/>
                </a:solidFill>
              </a:rPr>
              <a:t>      // Create a connection through the DriverManager class</a:t>
            </a:r>
          </a:p>
          <a:p>
            <a:pPr marL="609600" indent="-609600">
              <a:lnSpc>
                <a:spcPct val="90000"/>
              </a:lnSpc>
              <a:spcBef>
                <a:spcPct val="50000"/>
              </a:spcBef>
            </a:pPr>
            <a:r>
              <a:rPr lang="en-US" sz="900" b="0">
                <a:solidFill>
                  <a:schemeClr val="tx1"/>
                </a:solidFill>
              </a:rPr>
              <a:t>      con = DriverManager.getConnection(sourceURL);</a:t>
            </a:r>
          </a:p>
          <a:p>
            <a:pPr marL="609600" indent="-609600">
              <a:lnSpc>
                <a:spcPct val="90000"/>
              </a:lnSpc>
              <a:spcBef>
                <a:spcPct val="50000"/>
              </a:spcBef>
            </a:pPr>
            <a:r>
              <a:rPr lang="en-US" sz="900" b="0">
                <a:solidFill>
                  <a:schemeClr val="tx1"/>
                </a:solidFill>
              </a:rPr>
              <a:t>      System.out.println("Connected Connection");</a:t>
            </a:r>
          </a:p>
          <a:p>
            <a:pPr marL="609600" indent="-609600">
              <a:lnSpc>
                <a:spcPct val="90000"/>
              </a:lnSpc>
              <a:spcBef>
                <a:spcPct val="50000"/>
              </a:spcBef>
            </a:pPr>
            <a:r>
              <a:rPr lang="en-US" sz="900" b="0">
                <a:solidFill>
                  <a:schemeClr val="tx1"/>
                </a:solidFill>
              </a:rPr>
              <a:t>      PreparedStatement stmt= con.prepareStatement</a:t>
            </a:r>
          </a:p>
          <a:p>
            <a:pPr marL="609600" indent="-609600">
              <a:lnSpc>
                <a:spcPct val="90000"/>
              </a:lnSpc>
              <a:spcBef>
                <a:spcPct val="50000"/>
              </a:spcBef>
            </a:pPr>
            <a:r>
              <a:rPr lang="en-US" sz="900" b="0">
                <a:solidFill>
                  <a:schemeClr val="tx1"/>
                </a:solidFill>
              </a:rPr>
              <a:t>        ("update item " +  "set name = ?, " + "description = ?, " + "price = ?, " </a:t>
            </a:r>
          </a:p>
          <a:p>
            <a:pPr marL="609600" indent="-609600">
              <a:lnSpc>
                <a:spcPct val="90000"/>
              </a:lnSpc>
              <a:spcBef>
                <a:spcPct val="50000"/>
              </a:spcBef>
            </a:pPr>
            <a:r>
              <a:rPr lang="en-US" sz="900" b="0">
                <a:solidFill>
                  <a:schemeClr val="tx1"/>
                </a:solidFill>
              </a:rPr>
              <a:t>         +  "stock = ? " + "where id = ?");</a:t>
            </a:r>
          </a:p>
          <a:p>
            <a:pPr marL="609600" indent="-609600">
              <a:lnSpc>
                <a:spcPct val="90000"/>
              </a:lnSpc>
              <a:spcBef>
                <a:spcPct val="50000"/>
              </a:spcBef>
            </a:pPr>
            <a:r>
              <a:rPr lang="en-US" sz="900" b="0">
                <a:solidFill>
                  <a:schemeClr val="tx1"/>
                </a:solidFill>
              </a:rPr>
              <a:t>      stmt.setString(1, req.getParameter("name"));</a:t>
            </a:r>
          </a:p>
          <a:p>
            <a:pPr marL="609600" indent="-609600">
              <a:lnSpc>
                <a:spcPct val="90000"/>
              </a:lnSpc>
              <a:spcBef>
                <a:spcPct val="50000"/>
              </a:spcBef>
            </a:pPr>
            <a:r>
              <a:rPr lang="en-US" sz="900" b="0">
                <a:solidFill>
                  <a:schemeClr val="tx1"/>
                </a:solidFill>
              </a:rPr>
              <a:t>      stmt.setString(2, req.getParameter("description"));</a:t>
            </a:r>
          </a:p>
          <a:p>
            <a:pPr marL="609600" indent="-609600">
              <a:lnSpc>
                <a:spcPct val="90000"/>
              </a:lnSpc>
              <a:spcBef>
                <a:spcPct val="50000"/>
              </a:spcBef>
            </a:pPr>
            <a:r>
              <a:rPr lang="en-US" sz="900" b="0">
                <a:solidFill>
                  <a:schemeClr val="tx1"/>
                </a:solidFill>
              </a:rPr>
              <a:t>      stmt.setDouble(3, Double.parseDouble(req.getParameter("price")));</a:t>
            </a:r>
          </a:p>
          <a:p>
            <a:pPr marL="609600" indent="-609600">
              <a:lnSpc>
                <a:spcPct val="90000"/>
              </a:lnSpc>
              <a:spcBef>
                <a:spcPct val="50000"/>
              </a:spcBef>
            </a:pPr>
            <a:r>
              <a:rPr lang="en-US" sz="900" b="0">
                <a:solidFill>
                  <a:schemeClr val="tx1"/>
                </a:solidFill>
              </a:rPr>
              <a:t>      stmt.setInt(4, Integer.parseInt(req.getParameter("stock")));</a:t>
            </a:r>
          </a:p>
          <a:p>
            <a:pPr marL="609600" indent="-609600">
              <a:lnSpc>
                <a:spcPct val="90000"/>
              </a:lnSpc>
              <a:spcBef>
                <a:spcPct val="50000"/>
              </a:spcBef>
            </a:pPr>
            <a:r>
              <a:rPr lang="en-US" sz="900" b="0">
                <a:solidFill>
                  <a:schemeClr val="tx1"/>
                </a:solidFill>
              </a:rPr>
              <a:t>      stmt.setInt(5, Integer.parseInt(req.getParameter("id")));</a:t>
            </a:r>
          </a:p>
          <a:p>
            <a:pPr marL="609600" indent="-609600">
              <a:lnSpc>
                <a:spcPct val="90000"/>
              </a:lnSpc>
              <a:spcBef>
                <a:spcPct val="50000"/>
              </a:spcBef>
            </a:pPr>
            <a:r>
              <a:rPr lang="en-US" sz="900" b="0">
                <a:solidFill>
                  <a:schemeClr val="tx1"/>
                </a:solidFill>
              </a:rPr>
              <a:t>      stmt.executeUpdate();            </a:t>
            </a:r>
          </a:p>
          <a:p>
            <a:pPr marL="609600" indent="-609600">
              <a:lnSpc>
                <a:spcPct val="90000"/>
              </a:lnSpc>
              <a:spcBef>
                <a:spcPct val="50000"/>
              </a:spcBef>
            </a:pPr>
            <a:r>
              <a:rPr lang="en-US" sz="900" b="0">
                <a:solidFill>
                  <a:schemeClr val="tx1"/>
                </a:solidFill>
              </a:rPr>
              <a:t>      stmt.close();           </a:t>
            </a:r>
          </a:p>
          <a:p>
            <a:pPr marL="609600" indent="-609600">
              <a:lnSpc>
                <a:spcPct val="90000"/>
              </a:lnSpc>
              <a:spcBef>
                <a:spcPct val="50000"/>
              </a:spcBef>
            </a:pPr>
            <a:r>
              <a:rPr lang="en-US" sz="900" b="0">
                <a:solidFill>
                  <a:schemeClr val="tx1"/>
                </a:solidFill>
              </a:rPr>
              <a:t>      getServletContext().getRequestDispatcher("/List").</a:t>
            </a:r>
          </a:p>
          <a:p>
            <a:pPr marL="609600" indent="-609600">
              <a:lnSpc>
                <a:spcPct val="90000"/>
              </a:lnSpc>
              <a:spcBef>
                <a:spcPct val="50000"/>
              </a:spcBef>
            </a:pPr>
            <a:r>
              <a:rPr lang="en-US" sz="900" b="0">
                <a:solidFill>
                  <a:schemeClr val="tx1"/>
                </a:solidFill>
              </a:rPr>
              <a:t>      forward(req, res); </a:t>
            </a:r>
          </a:p>
          <a:p>
            <a:pPr marL="609600" indent="-609600">
              <a:lnSpc>
                <a:spcPct val="90000"/>
              </a:lnSpc>
              <a:spcBef>
                <a:spcPct val="50000"/>
              </a:spcBef>
            </a:pPr>
            <a:r>
              <a:rPr lang="en-US" sz="900" b="0">
                <a:solidFill>
                  <a:schemeClr val="tx1"/>
                </a:solidFill>
              </a:rPr>
              <a:t>    } catch(Exception ex) {</a:t>
            </a:r>
          </a:p>
          <a:p>
            <a:pPr marL="609600" indent="-609600">
              <a:lnSpc>
                <a:spcPct val="90000"/>
              </a:lnSpc>
              <a:spcBef>
                <a:spcPct val="50000"/>
              </a:spcBef>
            </a:pPr>
            <a:r>
              <a:rPr lang="en-US" sz="900" b="0">
                <a:solidFill>
                  <a:schemeClr val="tx1"/>
                </a:solidFill>
              </a:rPr>
              <a:t>      throw new ServletException(ex);</a:t>
            </a:r>
          </a:p>
          <a:p>
            <a:pPr marL="609600" indent="-609600">
              <a:lnSpc>
                <a:spcPct val="90000"/>
              </a:lnSpc>
              <a:spcBef>
                <a:spcPct val="50000"/>
              </a:spcBef>
            </a:pPr>
            <a:r>
              <a:rPr lang="en-US" sz="900" b="0">
                <a:solidFill>
                  <a:schemeClr val="tx1"/>
                </a:solidFill>
              </a:rPr>
              <a:t>    } finally {</a:t>
            </a:r>
          </a:p>
          <a:p>
            <a:pPr marL="609600" indent="-609600">
              <a:lnSpc>
                <a:spcPct val="90000"/>
              </a:lnSpc>
              <a:spcBef>
                <a:spcPct val="50000"/>
              </a:spcBef>
            </a:pPr>
            <a:r>
              <a:rPr lang="en-US" sz="900" b="0">
                <a:solidFill>
                  <a:schemeClr val="tx1"/>
                </a:solidFill>
              </a:rPr>
              <a:t>      try {</a:t>
            </a:r>
          </a:p>
          <a:p>
            <a:pPr marL="609600" indent="-609600">
              <a:lnSpc>
                <a:spcPct val="90000"/>
              </a:lnSpc>
              <a:spcBef>
                <a:spcPct val="50000"/>
              </a:spcBef>
            </a:pPr>
            <a:r>
              <a:rPr lang="en-US" sz="900" b="0">
                <a:solidFill>
                  <a:schemeClr val="tx1"/>
                </a:solidFill>
              </a:rPr>
              <a:t>        if(con != null) {</a:t>
            </a:r>
          </a:p>
          <a:p>
            <a:pPr marL="609600" indent="-609600">
              <a:lnSpc>
                <a:spcPct val="90000"/>
              </a:lnSpc>
              <a:spcBef>
                <a:spcPct val="50000"/>
              </a:spcBef>
            </a:pPr>
            <a:r>
              <a:rPr lang="en-US" sz="900" b="0">
                <a:solidFill>
                  <a:schemeClr val="tx1"/>
                </a:solidFill>
              </a:rPr>
              <a:t>          con.close();</a:t>
            </a:r>
          </a:p>
          <a:p>
            <a:pPr marL="609600" indent="-609600">
              <a:lnSpc>
                <a:spcPct val="90000"/>
              </a:lnSpc>
              <a:spcBef>
                <a:spcPct val="50000"/>
              </a:spcBef>
            </a:pPr>
            <a:r>
              <a:rPr lang="en-US" sz="900" b="0">
                <a:solidFill>
                  <a:schemeClr val="tx1"/>
                </a:solidFill>
              </a:rPr>
              <a:t>        }</a:t>
            </a:r>
          </a:p>
          <a:p>
            <a:pPr marL="609600" indent="-609600">
              <a:lnSpc>
                <a:spcPct val="90000"/>
              </a:lnSpc>
              <a:spcBef>
                <a:spcPct val="50000"/>
              </a:spcBef>
            </a:pPr>
            <a:r>
              <a:rPr lang="en-US" sz="900" b="0">
                <a:solidFill>
                  <a:schemeClr val="tx1"/>
                </a:solidFill>
              </a:rPr>
              <a:t>      } catch(Exception ex) {</a:t>
            </a:r>
          </a:p>
          <a:p>
            <a:pPr marL="609600" indent="-609600">
              <a:lnSpc>
                <a:spcPct val="90000"/>
              </a:lnSpc>
              <a:spcBef>
                <a:spcPct val="50000"/>
              </a:spcBef>
            </a:pPr>
            <a:r>
              <a:rPr lang="en-US" sz="900" b="0">
                <a:solidFill>
                  <a:schemeClr val="tx1"/>
                </a:solidFill>
              </a:rPr>
              <a:t>        throw new ServletException(ex);</a:t>
            </a:r>
          </a:p>
          <a:p>
            <a:pPr marL="609600" indent="-609600">
              <a:lnSpc>
                <a:spcPct val="90000"/>
              </a:lnSpc>
              <a:spcBef>
                <a:spcPct val="50000"/>
              </a:spcBef>
            </a:pPr>
            <a:r>
              <a:rPr lang="en-US" sz="900" b="0">
                <a:solidFill>
                  <a:schemeClr val="tx1"/>
                </a:solidFill>
              </a:rPr>
              <a:t>      }</a:t>
            </a:r>
          </a:p>
          <a:p>
            <a:pPr marL="609600" indent="-609600">
              <a:lnSpc>
                <a:spcPct val="90000"/>
              </a:lnSpc>
              <a:spcBef>
                <a:spcPct val="50000"/>
              </a:spcBef>
            </a:pPr>
            <a:r>
              <a:rPr lang="en-US" sz="900" b="0">
                <a:solidFill>
                  <a:schemeClr val="tx1"/>
                </a:solidFill>
              </a:rPr>
              <a:t>    }</a:t>
            </a:r>
          </a:p>
          <a:p>
            <a:pPr marL="609600" indent="-609600">
              <a:lnSpc>
                <a:spcPct val="90000"/>
              </a:lnSpc>
              <a:spcBef>
                <a:spcPct val="50000"/>
              </a:spcBef>
            </a:pPr>
            <a:r>
              <a:rPr lang="en-US" sz="900" b="0">
                <a:solidFill>
                  <a:schemeClr val="tx1"/>
                </a:solidFill>
              </a:rPr>
              <a:t>  }</a:t>
            </a:r>
          </a:p>
          <a:p>
            <a:pPr marL="609600" indent="-609600">
              <a:lnSpc>
                <a:spcPct val="90000"/>
              </a:lnSpc>
              <a:spcBef>
                <a:spcPct val="50000"/>
              </a:spcBef>
            </a:pPr>
            <a:r>
              <a:rPr lang="en-US" sz="900" b="0">
                <a:solidFill>
                  <a:schemeClr val="tx1"/>
                </a:solidFill>
              </a:rPr>
              <a:t>}</a:t>
            </a:r>
          </a:p>
        </p:txBody>
      </p:sp>
    </p:spTree>
  </p:cSld>
  <p:clrMapOvr>
    <a:masterClrMapping/>
  </p:clrMapOv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body" idx="1"/>
          </p:nvPr>
        </p:nvSpPr>
        <p:spPr>
          <a:xfrm>
            <a:off x="533400" y="1143000"/>
            <a:ext cx="4343400" cy="5334000"/>
          </a:xfrm>
        </p:spPr>
        <p:txBody>
          <a:bodyPr>
            <a:normAutofit lnSpcReduction="10000"/>
          </a:bodyPr>
          <a:lstStyle/>
          <a:p>
            <a:pPr marL="609600" indent="-609600">
              <a:lnSpc>
                <a:spcPct val="90000"/>
              </a:lnSpc>
              <a:spcBef>
                <a:spcPct val="50000"/>
              </a:spcBef>
              <a:buFontTx/>
              <a:buNone/>
            </a:pPr>
            <a:r>
              <a:rPr lang="en-US" sz="1000">
                <a:latin typeface="Arial" pitchFamily="34" charset="0"/>
              </a:rPr>
              <a:t>package edu.albany.mis.goel.servlets;</a:t>
            </a:r>
          </a:p>
          <a:p>
            <a:pPr marL="609600" indent="-609600">
              <a:lnSpc>
                <a:spcPct val="90000"/>
              </a:lnSpc>
              <a:spcBef>
                <a:spcPct val="50000"/>
              </a:spcBef>
              <a:buFontTx/>
              <a:buNone/>
            </a:pPr>
            <a:endParaRPr lang="en-US" sz="1000">
              <a:latin typeface="Arial" pitchFamily="34" charset="0"/>
            </a:endParaRPr>
          </a:p>
          <a:p>
            <a:pPr marL="609600" indent="-609600">
              <a:lnSpc>
                <a:spcPct val="90000"/>
              </a:lnSpc>
              <a:spcBef>
                <a:spcPct val="50000"/>
              </a:spcBef>
              <a:buFontTx/>
              <a:buNone/>
            </a:pPr>
            <a:r>
              <a:rPr lang="en-US" sz="1000">
                <a:latin typeface="Arial" pitchFamily="34" charset="0"/>
              </a:rPr>
              <a:t>import javax.servlet.ServletException;</a:t>
            </a:r>
          </a:p>
          <a:p>
            <a:pPr marL="609600" indent="-609600">
              <a:lnSpc>
                <a:spcPct val="90000"/>
              </a:lnSpc>
              <a:spcBef>
                <a:spcPct val="50000"/>
              </a:spcBef>
              <a:buFontTx/>
              <a:buNone/>
            </a:pPr>
            <a:r>
              <a:rPr lang="en-US" sz="1000">
                <a:latin typeface="Arial" pitchFamily="34" charset="0"/>
              </a:rPr>
              <a:t>import javax.servlet.ServletConfig;</a:t>
            </a:r>
          </a:p>
          <a:p>
            <a:pPr marL="609600" indent="-609600">
              <a:lnSpc>
                <a:spcPct val="90000"/>
              </a:lnSpc>
              <a:spcBef>
                <a:spcPct val="50000"/>
              </a:spcBef>
              <a:buFontTx/>
              <a:buNone/>
            </a:pPr>
            <a:r>
              <a:rPr lang="en-US" sz="1000">
                <a:latin typeface="Arial" pitchFamily="34" charset="0"/>
              </a:rPr>
              <a:t>import javax.servlet.http.HttpServlet;</a:t>
            </a:r>
          </a:p>
          <a:p>
            <a:pPr marL="609600" indent="-609600">
              <a:lnSpc>
                <a:spcPct val="90000"/>
              </a:lnSpc>
              <a:spcBef>
                <a:spcPct val="50000"/>
              </a:spcBef>
              <a:buFontTx/>
              <a:buNone/>
            </a:pPr>
            <a:r>
              <a:rPr lang="en-US" sz="1000">
                <a:latin typeface="Arial" pitchFamily="34" charset="0"/>
              </a:rPr>
              <a:t>import javax.servlet.http.HttpServletRequest;</a:t>
            </a:r>
          </a:p>
          <a:p>
            <a:pPr marL="609600" indent="-609600">
              <a:lnSpc>
                <a:spcPct val="90000"/>
              </a:lnSpc>
              <a:spcBef>
                <a:spcPct val="50000"/>
              </a:spcBef>
              <a:buFontTx/>
              <a:buNone/>
            </a:pPr>
            <a:r>
              <a:rPr lang="en-US" sz="1000">
                <a:latin typeface="Arial" pitchFamily="34" charset="0"/>
              </a:rPr>
              <a:t>import javax.servlet.http.HttpServletResponse;</a:t>
            </a:r>
          </a:p>
          <a:p>
            <a:pPr marL="609600" indent="-609600">
              <a:lnSpc>
                <a:spcPct val="90000"/>
              </a:lnSpc>
              <a:spcBef>
                <a:spcPct val="50000"/>
              </a:spcBef>
              <a:buFontTx/>
              <a:buNone/>
            </a:pPr>
            <a:r>
              <a:rPr lang="en-US" sz="1000">
                <a:latin typeface="Arial" pitchFamily="34" charset="0"/>
              </a:rPr>
              <a:t>import javax.sql.DataSource;</a:t>
            </a:r>
          </a:p>
          <a:p>
            <a:pPr marL="609600" indent="-609600">
              <a:lnSpc>
                <a:spcPct val="90000"/>
              </a:lnSpc>
              <a:spcBef>
                <a:spcPct val="50000"/>
              </a:spcBef>
              <a:buFontTx/>
              <a:buNone/>
            </a:pPr>
            <a:r>
              <a:rPr lang="en-US" sz="1000">
                <a:latin typeface="Arial" pitchFamily="34" charset="0"/>
              </a:rPr>
              <a:t>import javax.naming.InitialContext;</a:t>
            </a:r>
          </a:p>
          <a:p>
            <a:pPr marL="609600" indent="-609600">
              <a:lnSpc>
                <a:spcPct val="90000"/>
              </a:lnSpc>
              <a:spcBef>
                <a:spcPct val="50000"/>
              </a:spcBef>
              <a:buFontTx/>
              <a:buNone/>
            </a:pPr>
            <a:r>
              <a:rPr lang="en-US" sz="1000">
                <a:latin typeface="Arial" pitchFamily="34" charset="0"/>
              </a:rPr>
              <a:t>import java.sql.Connection;</a:t>
            </a:r>
          </a:p>
          <a:p>
            <a:pPr marL="609600" indent="-609600">
              <a:lnSpc>
                <a:spcPct val="90000"/>
              </a:lnSpc>
              <a:spcBef>
                <a:spcPct val="50000"/>
              </a:spcBef>
              <a:buFontTx/>
              <a:buNone/>
            </a:pPr>
            <a:r>
              <a:rPr lang="en-US" sz="1000">
                <a:latin typeface="Arial" pitchFamily="34" charset="0"/>
              </a:rPr>
              <a:t>import java.sql.DriverManager;</a:t>
            </a:r>
          </a:p>
          <a:p>
            <a:pPr marL="609600" indent="-609600">
              <a:lnSpc>
                <a:spcPct val="90000"/>
              </a:lnSpc>
              <a:spcBef>
                <a:spcPct val="50000"/>
              </a:spcBef>
              <a:buFontTx/>
              <a:buNone/>
            </a:pPr>
            <a:r>
              <a:rPr lang="en-US" sz="1000">
                <a:latin typeface="Arial" pitchFamily="34" charset="0"/>
              </a:rPr>
              <a:t>import java.sql.PreparedStatement;</a:t>
            </a:r>
          </a:p>
          <a:p>
            <a:pPr marL="609600" indent="-609600">
              <a:lnSpc>
                <a:spcPct val="90000"/>
              </a:lnSpc>
              <a:spcBef>
                <a:spcPct val="50000"/>
              </a:spcBef>
              <a:buFontTx/>
              <a:buNone/>
            </a:pPr>
            <a:r>
              <a:rPr lang="en-US" sz="1000">
                <a:latin typeface="Arial" pitchFamily="34" charset="0"/>
              </a:rPr>
              <a:t>import java.sql.ResultSet;</a:t>
            </a:r>
          </a:p>
          <a:p>
            <a:pPr marL="609600" indent="-609600">
              <a:lnSpc>
                <a:spcPct val="90000"/>
              </a:lnSpc>
              <a:spcBef>
                <a:spcPct val="50000"/>
              </a:spcBef>
              <a:buFontTx/>
              <a:buNone/>
            </a:pPr>
            <a:r>
              <a:rPr lang="en-US" sz="1000">
                <a:latin typeface="Arial" pitchFamily="34" charset="0"/>
              </a:rPr>
              <a:t>public class DeleteServlet extends HttpServlet {</a:t>
            </a:r>
          </a:p>
          <a:p>
            <a:pPr marL="609600" indent="-609600">
              <a:lnSpc>
                <a:spcPct val="90000"/>
              </a:lnSpc>
              <a:spcBef>
                <a:spcPct val="50000"/>
              </a:spcBef>
              <a:buFontTx/>
              <a:buNone/>
            </a:pPr>
            <a:r>
              <a:rPr lang="en-US" sz="1000">
                <a:latin typeface="Arial" pitchFamily="34" charset="0"/>
              </a:rPr>
              <a:t>  public void init(ServletConfig config) throws ServletException {</a:t>
            </a:r>
          </a:p>
          <a:p>
            <a:pPr marL="609600" indent="-609600">
              <a:lnSpc>
                <a:spcPct val="90000"/>
              </a:lnSpc>
              <a:spcBef>
                <a:spcPct val="50000"/>
              </a:spcBef>
              <a:buFontTx/>
              <a:buNone/>
            </a:pPr>
            <a:r>
              <a:rPr lang="en-US" sz="1000">
                <a:latin typeface="Arial" pitchFamily="34" charset="0"/>
              </a:rPr>
              <a:t>    super.init(config);</a:t>
            </a:r>
          </a:p>
          <a:p>
            <a:pPr marL="609600" indent="-609600">
              <a:lnSpc>
                <a:spcPct val="90000"/>
              </a:lnSpc>
              <a:spcBef>
                <a:spcPct val="50000"/>
              </a:spcBef>
              <a:buFontTx/>
              <a:buNone/>
            </a:pPr>
            <a:r>
              <a:rPr lang="en-US" sz="1000">
                <a:latin typeface="Arial" pitchFamily="34" charset="0"/>
              </a:rPr>
              <a:t>  }</a:t>
            </a:r>
          </a:p>
          <a:p>
            <a:pPr marL="609600" indent="-609600">
              <a:lnSpc>
                <a:spcPct val="90000"/>
              </a:lnSpc>
              <a:spcBef>
                <a:spcPct val="50000"/>
              </a:spcBef>
              <a:buFontTx/>
              <a:buNone/>
            </a:pPr>
            <a:r>
              <a:rPr lang="en-US" sz="1000">
                <a:latin typeface="Arial" pitchFamily="34" charset="0"/>
              </a:rPr>
              <a:t>  public void doPost(HttpServletRequest req, HttpServletResponse res)</a:t>
            </a:r>
          </a:p>
          <a:p>
            <a:pPr marL="609600" indent="-609600">
              <a:lnSpc>
                <a:spcPct val="90000"/>
              </a:lnSpc>
              <a:spcBef>
                <a:spcPct val="50000"/>
              </a:spcBef>
              <a:buFontTx/>
              <a:buNone/>
            </a:pPr>
            <a:r>
              <a:rPr lang="en-US" sz="1000">
                <a:latin typeface="Arial" pitchFamily="34" charset="0"/>
              </a:rPr>
              <a:t>      throws ServletException {</a:t>
            </a:r>
          </a:p>
          <a:p>
            <a:pPr marL="609600" indent="-609600">
              <a:lnSpc>
                <a:spcPct val="90000"/>
              </a:lnSpc>
              <a:spcBef>
                <a:spcPct val="50000"/>
              </a:spcBef>
              <a:buFontTx/>
              <a:buNone/>
            </a:pPr>
            <a:r>
              <a:rPr lang="en-US" sz="1000">
                <a:latin typeface="Arial" pitchFamily="34" charset="0"/>
              </a:rPr>
              <a:t>    doGet(req, res);</a:t>
            </a:r>
          </a:p>
          <a:p>
            <a:pPr marL="609600" indent="-609600">
              <a:lnSpc>
                <a:spcPct val="90000"/>
              </a:lnSpc>
              <a:spcBef>
                <a:spcPct val="50000"/>
              </a:spcBef>
              <a:buFontTx/>
              <a:buNone/>
            </a:pPr>
            <a:r>
              <a:rPr lang="en-US" sz="1000">
                <a:latin typeface="Arial" pitchFamily="34" charset="0"/>
              </a:rPr>
              <a:t>  }</a:t>
            </a:r>
          </a:p>
          <a:p>
            <a:pPr marL="609600" indent="-609600">
              <a:lnSpc>
                <a:spcPct val="90000"/>
              </a:lnSpc>
              <a:spcBef>
                <a:spcPct val="50000"/>
              </a:spcBef>
              <a:buFontTx/>
              <a:buNone/>
            </a:pPr>
            <a:r>
              <a:rPr lang="en-US" sz="1000">
                <a:latin typeface="Arial" pitchFamily="34" charset="0"/>
              </a:rPr>
              <a:t>public void doGet(HttpServletRequest req, HttpServletResponse res)</a:t>
            </a:r>
          </a:p>
          <a:p>
            <a:pPr marL="609600" indent="-609600">
              <a:lnSpc>
                <a:spcPct val="90000"/>
              </a:lnSpc>
              <a:spcBef>
                <a:spcPct val="50000"/>
              </a:spcBef>
              <a:buFontTx/>
              <a:buNone/>
            </a:pPr>
            <a:r>
              <a:rPr lang="en-US" sz="1000">
                <a:latin typeface="Arial" pitchFamily="34" charset="0"/>
              </a:rPr>
              <a:t>      throws ServletException {</a:t>
            </a:r>
          </a:p>
          <a:p>
            <a:pPr marL="609600" indent="-609600">
              <a:lnSpc>
                <a:spcPct val="90000"/>
              </a:lnSpc>
              <a:spcBef>
                <a:spcPct val="50000"/>
              </a:spcBef>
              <a:buFontTx/>
              <a:buNone/>
            </a:pPr>
            <a:r>
              <a:rPr lang="en-US" sz="1000">
                <a:latin typeface="Arial" pitchFamily="34" charset="0"/>
              </a:rPr>
              <a:t>    Connection con = null;</a:t>
            </a:r>
          </a:p>
          <a:p>
            <a:pPr marL="609600" indent="-609600">
              <a:lnSpc>
                <a:spcPct val="90000"/>
              </a:lnSpc>
              <a:spcBef>
                <a:spcPct val="50000"/>
              </a:spcBef>
              <a:buFontTx/>
              <a:buNone/>
            </a:pPr>
            <a:endParaRPr lang="en-US" sz="1000">
              <a:latin typeface="Arial" pitchFamily="34" charset="0"/>
            </a:endParaRPr>
          </a:p>
          <a:p>
            <a:pPr marL="609600" indent="-609600">
              <a:lnSpc>
                <a:spcPct val="90000"/>
              </a:lnSpc>
              <a:spcBef>
                <a:spcPct val="50000"/>
              </a:spcBef>
              <a:buFontTx/>
              <a:buNone/>
            </a:pPr>
            <a:r>
              <a:rPr lang="en-US" sz="1200">
                <a:latin typeface="Arial" pitchFamily="34" charset="0"/>
              </a:rPr>
              <a:t>  </a:t>
            </a:r>
          </a:p>
        </p:txBody>
      </p:sp>
      <p:sp>
        <p:nvSpPr>
          <p:cNvPr id="66867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DeleteServlet</a:t>
            </a:r>
            <a:endParaRPr lang="en-US" sz="3200">
              <a:solidFill>
                <a:srgbClr val="CC0000"/>
              </a:solidFill>
              <a:latin typeface="Arial-BoldMT"/>
            </a:endParaRPr>
          </a:p>
        </p:txBody>
      </p:sp>
      <p:sp>
        <p:nvSpPr>
          <p:cNvPr id="668676" name="Rectangle 4"/>
          <p:cNvSpPr>
            <a:spLocks noChangeArrowheads="1"/>
          </p:cNvSpPr>
          <p:nvPr/>
        </p:nvSpPr>
        <p:spPr bwMode="auto">
          <a:xfrm>
            <a:off x="49530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000" b="0">
                <a:solidFill>
                  <a:schemeClr val="tx1"/>
                </a:solidFill>
              </a:rPr>
              <a:t>try {</a:t>
            </a:r>
          </a:p>
          <a:p>
            <a:pPr marL="609600" indent="-609600">
              <a:lnSpc>
                <a:spcPct val="90000"/>
              </a:lnSpc>
              <a:spcBef>
                <a:spcPct val="50000"/>
              </a:spcBef>
            </a:pPr>
            <a:r>
              <a:rPr lang="en-US" sz="1000" b="0">
                <a:solidFill>
                  <a:schemeClr val="tx1"/>
                </a:solidFill>
              </a:rPr>
              <a:t>      // Load the driver class</a:t>
            </a:r>
          </a:p>
          <a:p>
            <a:pPr marL="609600" indent="-609600">
              <a:lnSpc>
                <a:spcPct val="90000"/>
              </a:lnSpc>
              <a:spcBef>
                <a:spcPct val="50000"/>
              </a:spcBef>
            </a:pPr>
            <a:r>
              <a:rPr lang="en-US" sz="1000" b="0">
                <a:solidFill>
                  <a:schemeClr val="tx1"/>
                </a:solidFill>
              </a:rPr>
              <a:t>      Class.forName("sun.jdbc.odbc.JdbcOdbcDriver");</a:t>
            </a:r>
          </a:p>
          <a:p>
            <a:pPr marL="609600" indent="-609600">
              <a:lnSpc>
                <a:spcPct val="90000"/>
              </a:lnSpc>
              <a:spcBef>
                <a:spcPct val="50000"/>
              </a:spcBef>
            </a:pPr>
            <a:r>
              <a:rPr lang="en-US" sz="1000" b="0">
                <a:solidFill>
                  <a:schemeClr val="tx1"/>
                </a:solidFill>
              </a:rPr>
              <a:t>      // Define the data source for the driver</a:t>
            </a:r>
          </a:p>
          <a:p>
            <a:pPr marL="609600" indent="-609600">
              <a:lnSpc>
                <a:spcPct val="90000"/>
              </a:lnSpc>
              <a:spcBef>
                <a:spcPct val="50000"/>
              </a:spcBef>
            </a:pPr>
            <a:r>
              <a:rPr lang="en-US" sz="1000" b="0">
                <a:solidFill>
                  <a:schemeClr val="tx1"/>
                </a:solidFill>
              </a:rPr>
              <a:t>      String sourceURL = "jdbc:odbc:inventoryDB";</a:t>
            </a:r>
          </a:p>
          <a:p>
            <a:pPr marL="609600" indent="-609600">
              <a:lnSpc>
                <a:spcPct val="90000"/>
              </a:lnSpc>
              <a:spcBef>
                <a:spcPct val="50000"/>
              </a:spcBef>
            </a:pPr>
            <a:r>
              <a:rPr lang="en-US" sz="1000" b="0">
                <a:solidFill>
                  <a:schemeClr val="tx1"/>
                </a:solidFill>
              </a:rPr>
              <a:t>      // Create a connection through the DriverManager class</a:t>
            </a:r>
          </a:p>
          <a:p>
            <a:pPr marL="609600" indent="-609600">
              <a:lnSpc>
                <a:spcPct val="90000"/>
              </a:lnSpc>
              <a:spcBef>
                <a:spcPct val="50000"/>
              </a:spcBef>
            </a:pPr>
            <a:r>
              <a:rPr lang="en-US" sz="1000" b="0">
                <a:solidFill>
                  <a:schemeClr val="tx1"/>
                </a:solidFill>
              </a:rPr>
              <a:t>      con = DriverManager.getConnection(sourceURL);</a:t>
            </a:r>
          </a:p>
          <a:p>
            <a:pPr marL="609600" indent="-609600">
              <a:lnSpc>
                <a:spcPct val="90000"/>
              </a:lnSpc>
              <a:spcBef>
                <a:spcPct val="50000"/>
              </a:spcBef>
            </a:pPr>
            <a:r>
              <a:rPr lang="en-US" sz="1000" b="0">
                <a:solidFill>
                  <a:schemeClr val="tx1"/>
                </a:solidFill>
              </a:rPr>
              <a:t>      System.out.println("Connected Connection");</a:t>
            </a:r>
          </a:p>
          <a:p>
            <a:pPr marL="609600" indent="-609600">
              <a:lnSpc>
                <a:spcPct val="90000"/>
              </a:lnSpc>
              <a:spcBef>
                <a:spcPct val="50000"/>
              </a:spcBef>
            </a:pPr>
            <a:r>
              <a:rPr lang="en-US" sz="1000" b="0">
                <a:solidFill>
                  <a:schemeClr val="tx1"/>
                </a:solidFill>
              </a:rPr>
              <a:t>      // Create Statement </a:t>
            </a:r>
          </a:p>
          <a:p>
            <a:pPr marL="609600" indent="-609600">
              <a:lnSpc>
                <a:spcPct val="90000"/>
              </a:lnSpc>
              <a:spcBef>
                <a:spcPct val="50000"/>
              </a:spcBef>
            </a:pPr>
            <a:r>
              <a:rPr lang="en-US" sz="1000" b="0">
                <a:solidFill>
                  <a:schemeClr val="tx1"/>
                </a:solidFill>
              </a:rPr>
              <a:t>      PreparedStatement stmt = </a:t>
            </a:r>
          </a:p>
          <a:p>
            <a:pPr marL="609600" indent="-609600">
              <a:lnSpc>
                <a:spcPct val="90000"/>
              </a:lnSpc>
              <a:spcBef>
                <a:spcPct val="50000"/>
              </a:spcBef>
            </a:pPr>
            <a:r>
              <a:rPr lang="en-US" sz="1000" b="0">
                <a:solidFill>
                  <a:schemeClr val="tx1"/>
                </a:solidFill>
              </a:rPr>
              <a:t>	con.prepareStatement("delete from item where id = ?");</a:t>
            </a:r>
          </a:p>
          <a:p>
            <a:pPr marL="609600" indent="-609600">
              <a:lnSpc>
                <a:spcPct val="90000"/>
              </a:lnSpc>
              <a:spcBef>
                <a:spcPct val="50000"/>
              </a:spcBef>
            </a:pPr>
            <a:r>
              <a:rPr lang="en-US" sz="1000" b="0">
                <a:solidFill>
                  <a:schemeClr val="tx1"/>
                </a:solidFill>
              </a:rPr>
              <a:t>      stmt.setInt(1, Integer.parseInt(req.getParameter("id")));</a:t>
            </a:r>
          </a:p>
          <a:p>
            <a:pPr marL="609600" indent="-609600">
              <a:lnSpc>
                <a:spcPct val="90000"/>
              </a:lnSpc>
              <a:spcBef>
                <a:spcPct val="50000"/>
              </a:spcBef>
            </a:pPr>
            <a:r>
              <a:rPr lang="en-US" sz="1000" b="0">
                <a:solidFill>
                  <a:schemeClr val="tx1"/>
                </a:solidFill>
              </a:rPr>
              <a:t>      stmt.executeUpdate();            </a:t>
            </a:r>
          </a:p>
          <a:p>
            <a:pPr marL="609600" indent="-609600">
              <a:lnSpc>
                <a:spcPct val="90000"/>
              </a:lnSpc>
              <a:spcBef>
                <a:spcPct val="50000"/>
              </a:spcBef>
            </a:pPr>
            <a:r>
              <a:rPr lang="en-US" sz="1000" b="0">
                <a:solidFill>
                  <a:schemeClr val="tx1"/>
                </a:solidFill>
              </a:rPr>
              <a:t>      stmt.close();           </a:t>
            </a:r>
          </a:p>
          <a:p>
            <a:pPr marL="609600" indent="-609600">
              <a:lnSpc>
                <a:spcPct val="90000"/>
              </a:lnSpc>
              <a:spcBef>
                <a:spcPct val="50000"/>
              </a:spcBef>
            </a:pPr>
            <a:r>
              <a:rPr lang="en-US" sz="1000" b="0">
                <a:solidFill>
                  <a:schemeClr val="tx1"/>
                </a:solidFill>
              </a:rPr>
              <a:t>      getServletContext().getRequestDispatcher("/List").</a:t>
            </a:r>
          </a:p>
          <a:p>
            <a:pPr marL="609600" indent="-609600">
              <a:lnSpc>
                <a:spcPct val="90000"/>
              </a:lnSpc>
              <a:spcBef>
                <a:spcPct val="50000"/>
              </a:spcBef>
            </a:pPr>
            <a:r>
              <a:rPr lang="en-US" sz="1000" b="0">
                <a:solidFill>
                  <a:schemeClr val="tx1"/>
                </a:solidFill>
              </a:rPr>
              <a:t>      forward(req, res);  </a:t>
            </a:r>
          </a:p>
          <a:p>
            <a:pPr marL="609600" indent="-609600">
              <a:lnSpc>
                <a:spcPct val="90000"/>
              </a:lnSpc>
              <a:spcBef>
                <a:spcPct val="50000"/>
              </a:spcBef>
            </a:pPr>
            <a:r>
              <a:rPr lang="en-US" sz="1000" b="0">
                <a:solidFill>
                  <a:schemeClr val="tx1"/>
                </a:solidFill>
              </a:rPr>
              <a:t>    } catch(Exception ex) {</a:t>
            </a:r>
          </a:p>
          <a:p>
            <a:pPr marL="609600" indent="-609600">
              <a:lnSpc>
                <a:spcPct val="90000"/>
              </a:lnSpc>
              <a:spcBef>
                <a:spcPct val="50000"/>
              </a:spcBef>
            </a:pPr>
            <a:r>
              <a:rPr lang="en-US" sz="1000" b="0">
                <a:solidFill>
                  <a:schemeClr val="tx1"/>
                </a:solidFill>
              </a:rPr>
              <a:t>        throw new ServletException(ex);</a:t>
            </a:r>
          </a:p>
          <a:p>
            <a:pPr marL="609600" indent="-609600">
              <a:lnSpc>
                <a:spcPct val="90000"/>
              </a:lnSpc>
              <a:spcBef>
                <a:spcPct val="50000"/>
              </a:spcBef>
            </a:pPr>
            <a:r>
              <a:rPr lang="en-US" sz="1000" b="0">
                <a:solidFill>
                  <a:schemeClr val="tx1"/>
                </a:solidFill>
              </a:rPr>
              <a:t>    } finally {</a:t>
            </a:r>
          </a:p>
          <a:p>
            <a:pPr marL="609600" indent="-609600">
              <a:lnSpc>
                <a:spcPct val="90000"/>
              </a:lnSpc>
              <a:spcBef>
                <a:spcPct val="50000"/>
              </a:spcBef>
            </a:pPr>
            <a:r>
              <a:rPr lang="en-US" sz="1000" b="0">
                <a:solidFill>
                  <a:schemeClr val="tx1"/>
                </a:solidFill>
              </a:rPr>
              <a:t>      try {</a:t>
            </a:r>
          </a:p>
          <a:p>
            <a:pPr marL="609600" indent="-609600">
              <a:lnSpc>
                <a:spcPct val="90000"/>
              </a:lnSpc>
              <a:spcBef>
                <a:spcPct val="50000"/>
              </a:spcBef>
            </a:pPr>
            <a:r>
              <a:rPr lang="en-US" sz="1000" b="0">
                <a:solidFill>
                  <a:schemeClr val="tx1"/>
                </a:solidFill>
              </a:rPr>
              <a:t>        if(con != null) con.close();</a:t>
            </a:r>
          </a:p>
          <a:p>
            <a:pPr marL="609600" indent="-609600">
              <a:lnSpc>
                <a:spcPct val="90000"/>
              </a:lnSpc>
              <a:spcBef>
                <a:spcPct val="50000"/>
              </a:spcBef>
            </a:pPr>
            <a:r>
              <a:rPr lang="en-US" sz="1000" b="0">
                <a:solidFill>
                  <a:schemeClr val="tx1"/>
                </a:solidFill>
              </a:rPr>
              <a:t>      } catch(Exception ex) {</a:t>
            </a:r>
          </a:p>
          <a:p>
            <a:pPr marL="609600" indent="-609600">
              <a:lnSpc>
                <a:spcPct val="90000"/>
              </a:lnSpc>
              <a:spcBef>
                <a:spcPct val="50000"/>
              </a:spcBef>
            </a:pPr>
            <a:r>
              <a:rPr lang="en-US" sz="1000" b="0">
                <a:solidFill>
                  <a:schemeClr val="tx1"/>
                </a:solidFill>
              </a:rPr>
              <a:t>        throw new ServletException(ex);</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a:t>
            </a:r>
          </a:p>
          <a:p>
            <a:pPr marL="609600" indent="-609600">
              <a:lnSpc>
                <a:spcPct val="90000"/>
              </a:lnSpc>
              <a:spcBef>
                <a:spcPct val="50000"/>
              </a:spcBef>
            </a:pPr>
            <a:endParaRPr lang="en-US" sz="1000" b="0">
              <a:solidFill>
                <a:schemeClr val="tx1"/>
              </a:solidFill>
            </a:endParaRPr>
          </a:p>
          <a:p>
            <a:pPr marL="609600" indent="-609600">
              <a:lnSpc>
                <a:spcPct val="90000"/>
              </a:lnSpc>
              <a:spcBef>
                <a:spcPct val="50000"/>
              </a:spcBef>
            </a:pPr>
            <a:r>
              <a:rPr lang="en-US" sz="1000" b="0">
                <a:solidFill>
                  <a:schemeClr val="tx1"/>
                </a:solidFill>
              </a:rPr>
              <a:t>  </a:t>
            </a:r>
          </a:p>
        </p:txBody>
      </p:sp>
    </p:spTree>
  </p:cSld>
  <p:clrMapOvr>
    <a:masterClrMapping/>
  </p:clrMapOvr>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body" idx="1"/>
          </p:nvPr>
        </p:nvSpPr>
        <p:spPr>
          <a:xfrm>
            <a:off x="381000" y="1143000"/>
            <a:ext cx="4343400" cy="5334000"/>
          </a:xfrm>
        </p:spPr>
        <p:txBody>
          <a:bodyPr/>
          <a:lstStyle/>
          <a:p>
            <a:pPr marL="609600" indent="-609600">
              <a:lnSpc>
                <a:spcPct val="90000"/>
              </a:lnSpc>
              <a:spcBef>
                <a:spcPct val="50000"/>
              </a:spcBef>
              <a:buFontTx/>
              <a:buNone/>
            </a:pPr>
            <a:r>
              <a:rPr lang="en-US" sz="1000">
                <a:latin typeface="Arial" pitchFamily="34" charset="0"/>
              </a:rPr>
              <a:t>package edu.albany.mis.goel.servlets;</a:t>
            </a:r>
          </a:p>
          <a:p>
            <a:pPr marL="609600" indent="-609600">
              <a:lnSpc>
                <a:spcPct val="90000"/>
              </a:lnSpc>
              <a:spcBef>
                <a:spcPct val="50000"/>
              </a:spcBef>
              <a:buFontTx/>
              <a:buNone/>
            </a:pPr>
            <a:endParaRPr lang="en-US" sz="1000">
              <a:latin typeface="Arial" pitchFamily="34" charset="0"/>
            </a:endParaRPr>
          </a:p>
          <a:p>
            <a:pPr marL="609600" indent="-609600">
              <a:lnSpc>
                <a:spcPct val="90000"/>
              </a:lnSpc>
              <a:spcBef>
                <a:spcPct val="50000"/>
              </a:spcBef>
              <a:buFontTx/>
              <a:buNone/>
            </a:pPr>
            <a:r>
              <a:rPr lang="en-US" sz="1000">
                <a:latin typeface="Arial" pitchFamily="34" charset="0"/>
              </a:rPr>
              <a:t>import javax.servlet.ServletException;</a:t>
            </a:r>
          </a:p>
          <a:p>
            <a:pPr marL="609600" indent="-609600">
              <a:lnSpc>
                <a:spcPct val="90000"/>
              </a:lnSpc>
              <a:spcBef>
                <a:spcPct val="50000"/>
              </a:spcBef>
              <a:buFontTx/>
              <a:buNone/>
            </a:pPr>
            <a:r>
              <a:rPr lang="en-US" sz="1000">
                <a:latin typeface="Arial" pitchFamily="34" charset="0"/>
              </a:rPr>
              <a:t>import javax.servlet.ServletConfig;</a:t>
            </a:r>
          </a:p>
          <a:p>
            <a:pPr marL="609600" indent="-609600">
              <a:lnSpc>
                <a:spcPct val="90000"/>
              </a:lnSpc>
              <a:spcBef>
                <a:spcPct val="50000"/>
              </a:spcBef>
              <a:buFontTx/>
              <a:buNone/>
            </a:pPr>
            <a:r>
              <a:rPr lang="en-US" sz="1000">
                <a:latin typeface="Arial" pitchFamily="34" charset="0"/>
              </a:rPr>
              <a:t>import javax.servlet.http.HttpServlet;</a:t>
            </a:r>
          </a:p>
          <a:p>
            <a:pPr marL="609600" indent="-609600">
              <a:lnSpc>
                <a:spcPct val="90000"/>
              </a:lnSpc>
              <a:spcBef>
                <a:spcPct val="50000"/>
              </a:spcBef>
              <a:buFontTx/>
              <a:buNone/>
            </a:pPr>
            <a:r>
              <a:rPr lang="en-US" sz="1000">
                <a:latin typeface="Arial" pitchFamily="34" charset="0"/>
              </a:rPr>
              <a:t>import javax.servlet.http.HttpServletRequest;</a:t>
            </a:r>
          </a:p>
          <a:p>
            <a:pPr marL="609600" indent="-609600">
              <a:lnSpc>
                <a:spcPct val="90000"/>
              </a:lnSpc>
              <a:spcBef>
                <a:spcPct val="50000"/>
              </a:spcBef>
              <a:buFontTx/>
              <a:buNone/>
            </a:pPr>
            <a:r>
              <a:rPr lang="en-US" sz="1000">
                <a:latin typeface="Arial" pitchFamily="34" charset="0"/>
              </a:rPr>
              <a:t>import javax.servlet.http.HttpServletResponse;</a:t>
            </a:r>
          </a:p>
          <a:p>
            <a:pPr marL="609600" indent="-609600">
              <a:lnSpc>
                <a:spcPct val="90000"/>
              </a:lnSpc>
              <a:spcBef>
                <a:spcPct val="50000"/>
              </a:spcBef>
              <a:buFontTx/>
              <a:buNone/>
            </a:pPr>
            <a:r>
              <a:rPr lang="en-US" sz="1000">
                <a:latin typeface="Arial" pitchFamily="34" charset="0"/>
              </a:rPr>
              <a:t>import javax.sql.DataSource;</a:t>
            </a:r>
          </a:p>
          <a:p>
            <a:pPr marL="609600" indent="-609600">
              <a:lnSpc>
                <a:spcPct val="90000"/>
              </a:lnSpc>
              <a:spcBef>
                <a:spcPct val="50000"/>
              </a:spcBef>
              <a:buFontTx/>
              <a:buNone/>
            </a:pPr>
            <a:r>
              <a:rPr lang="en-US" sz="1000">
                <a:latin typeface="Arial" pitchFamily="34" charset="0"/>
              </a:rPr>
              <a:t>import javax.naming.InitialContext;</a:t>
            </a:r>
          </a:p>
          <a:p>
            <a:pPr marL="609600" indent="-609600">
              <a:lnSpc>
                <a:spcPct val="90000"/>
              </a:lnSpc>
              <a:spcBef>
                <a:spcPct val="50000"/>
              </a:spcBef>
              <a:buFontTx/>
              <a:buNone/>
            </a:pPr>
            <a:r>
              <a:rPr lang="en-US" sz="1000">
                <a:latin typeface="Arial" pitchFamily="34" charset="0"/>
              </a:rPr>
              <a:t>import java.sql.DriverManager;</a:t>
            </a:r>
          </a:p>
          <a:p>
            <a:pPr marL="609600" indent="-609600">
              <a:lnSpc>
                <a:spcPct val="90000"/>
              </a:lnSpc>
              <a:spcBef>
                <a:spcPct val="50000"/>
              </a:spcBef>
              <a:buFontTx/>
              <a:buNone/>
            </a:pPr>
            <a:r>
              <a:rPr lang="en-US" sz="1000">
                <a:latin typeface="Arial" pitchFamily="34" charset="0"/>
              </a:rPr>
              <a:t>import java.sql.Connection;</a:t>
            </a:r>
          </a:p>
          <a:p>
            <a:pPr marL="609600" indent="-609600">
              <a:lnSpc>
                <a:spcPct val="90000"/>
              </a:lnSpc>
              <a:spcBef>
                <a:spcPct val="50000"/>
              </a:spcBef>
              <a:buFontTx/>
              <a:buNone/>
            </a:pPr>
            <a:r>
              <a:rPr lang="en-US" sz="1000">
                <a:latin typeface="Arial" pitchFamily="34" charset="0"/>
              </a:rPr>
              <a:t>import java.sql.PreparedStatement;</a:t>
            </a:r>
          </a:p>
          <a:p>
            <a:pPr marL="609600" indent="-609600">
              <a:lnSpc>
                <a:spcPct val="90000"/>
              </a:lnSpc>
              <a:spcBef>
                <a:spcPct val="50000"/>
              </a:spcBef>
              <a:buFontTx/>
              <a:buNone/>
            </a:pPr>
            <a:r>
              <a:rPr lang="en-US" sz="1000">
                <a:latin typeface="Arial" pitchFamily="34" charset="0"/>
              </a:rPr>
              <a:t>import java.sql.ResultSet;</a:t>
            </a:r>
          </a:p>
          <a:p>
            <a:pPr marL="609600" indent="-609600">
              <a:lnSpc>
                <a:spcPct val="90000"/>
              </a:lnSpc>
              <a:spcBef>
                <a:spcPct val="50000"/>
              </a:spcBef>
              <a:buFontTx/>
              <a:buNone/>
            </a:pPr>
            <a:r>
              <a:rPr lang="en-US" sz="1000">
                <a:latin typeface="Arial" pitchFamily="34" charset="0"/>
              </a:rPr>
              <a:t>public class CreateServlet extends HttpServlet {</a:t>
            </a:r>
          </a:p>
          <a:p>
            <a:pPr marL="609600" indent="-609600">
              <a:lnSpc>
                <a:spcPct val="90000"/>
              </a:lnSpc>
              <a:spcBef>
                <a:spcPct val="50000"/>
              </a:spcBef>
              <a:buFontTx/>
              <a:buNone/>
            </a:pPr>
            <a:r>
              <a:rPr lang="en-US" sz="1000">
                <a:latin typeface="Arial" pitchFamily="34" charset="0"/>
              </a:rPr>
              <a:t>  public void init(ServletConfig config) throws ServletException {</a:t>
            </a:r>
          </a:p>
          <a:p>
            <a:pPr marL="609600" indent="-609600">
              <a:lnSpc>
                <a:spcPct val="90000"/>
              </a:lnSpc>
              <a:spcBef>
                <a:spcPct val="50000"/>
              </a:spcBef>
              <a:buFontTx/>
              <a:buNone/>
            </a:pPr>
            <a:r>
              <a:rPr lang="en-US" sz="1000">
                <a:latin typeface="Arial" pitchFamily="34" charset="0"/>
              </a:rPr>
              <a:t>    super.init(config);</a:t>
            </a:r>
          </a:p>
          <a:p>
            <a:pPr marL="609600" indent="-609600">
              <a:lnSpc>
                <a:spcPct val="90000"/>
              </a:lnSpc>
              <a:spcBef>
                <a:spcPct val="50000"/>
              </a:spcBef>
              <a:buFontTx/>
              <a:buNone/>
            </a:pPr>
            <a:r>
              <a:rPr lang="en-US" sz="1000">
                <a:latin typeface="Arial" pitchFamily="34" charset="0"/>
              </a:rPr>
              <a:t>  }</a:t>
            </a:r>
          </a:p>
          <a:p>
            <a:pPr marL="609600" indent="-609600">
              <a:lnSpc>
                <a:spcPct val="90000"/>
              </a:lnSpc>
              <a:spcBef>
                <a:spcPct val="50000"/>
              </a:spcBef>
              <a:buFontTx/>
              <a:buNone/>
            </a:pPr>
            <a:r>
              <a:rPr lang="en-US" sz="1000">
                <a:latin typeface="Arial" pitchFamily="34" charset="0"/>
              </a:rPr>
              <a:t>  public void doPost(HttpServletRequest req, HttpServletResponse res)</a:t>
            </a:r>
          </a:p>
          <a:p>
            <a:pPr marL="609600" indent="-609600">
              <a:lnSpc>
                <a:spcPct val="90000"/>
              </a:lnSpc>
              <a:spcBef>
                <a:spcPct val="50000"/>
              </a:spcBef>
              <a:buFontTx/>
              <a:buNone/>
            </a:pPr>
            <a:r>
              <a:rPr lang="en-US" sz="1000">
                <a:latin typeface="Arial" pitchFamily="34" charset="0"/>
              </a:rPr>
              <a:t>      throws ServletException {</a:t>
            </a:r>
          </a:p>
          <a:p>
            <a:pPr marL="609600" indent="-609600">
              <a:lnSpc>
                <a:spcPct val="90000"/>
              </a:lnSpc>
              <a:spcBef>
                <a:spcPct val="50000"/>
              </a:spcBef>
              <a:buFontTx/>
              <a:buNone/>
            </a:pPr>
            <a:r>
              <a:rPr lang="en-US" sz="1000">
                <a:latin typeface="Arial" pitchFamily="34" charset="0"/>
              </a:rPr>
              <a:t>    doGet(req, res);</a:t>
            </a:r>
          </a:p>
          <a:p>
            <a:pPr marL="609600" indent="-609600">
              <a:lnSpc>
                <a:spcPct val="90000"/>
              </a:lnSpc>
              <a:spcBef>
                <a:spcPct val="50000"/>
              </a:spcBef>
              <a:buFontTx/>
              <a:buNone/>
            </a:pPr>
            <a:r>
              <a:rPr lang="en-US" sz="1000">
                <a:latin typeface="Arial" pitchFamily="34" charset="0"/>
              </a:rPr>
              <a:t>  }</a:t>
            </a:r>
          </a:p>
          <a:p>
            <a:pPr marL="609600" indent="-609600">
              <a:lnSpc>
                <a:spcPct val="90000"/>
              </a:lnSpc>
              <a:spcBef>
                <a:spcPct val="50000"/>
              </a:spcBef>
              <a:buFontTx/>
              <a:buNone/>
            </a:pPr>
            <a:r>
              <a:rPr lang="en-US" sz="1000">
                <a:latin typeface="Arial" pitchFamily="34" charset="0"/>
              </a:rPr>
              <a:t>  public void doGet(HttpServletRequest req, HttpServletResponse res)</a:t>
            </a:r>
          </a:p>
          <a:p>
            <a:pPr marL="609600" indent="-609600">
              <a:lnSpc>
                <a:spcPct val="90000"/>
              </a:lnSpc>
              <a:spcBef>
                <a:spcPct val="50000"/>
              </a:spcBef>
              <a:buFontTx/>
              <a:buNone/>
            </a:pPr>
            <a:r>
              <a:rPr lang="en-US" sz="1000">
                <a:latin typeface="Arial" pitchFamily="34" charset="0"/>
              </a:rPr>
              <a:t>      throws ServletException {</a:t>
            </a:r>
          </a:p>
          <a:p>
            <a:pPr marL="609600" indent="-609600">
              <a:lnSpc>
                <a:spcPct val="90000"/>
              </a:lnSpc>
              <a:spcBef>
                <a:spcPct val="50000"/>
              </a:spcBef>
              <a:buFontTx/>
              <a:buNone/>
            </a:pPr>
            <a:r>
              <a:rPr lang="en-US" sz="1000">
                <a:latin typeface="Arial" pitchFamily="34" charset="0"/>
              </a:rPr>
              <a:t>   Connection con = null;</a:t>
            </a:r>
          </a:p>
          <a:p>
            <a:pPr marL="609600" indent="-609600">
              <a:lnSpc>
                <a:spcPct val="90000"/>
              </a:lnSpc>
              <a:spcBef>
                <a:spcPct val="50000"/>
              </a:spcBef>
              <a:buFontTx/>
              <a:buNone/>
            </a:pPr>
            <a:r>
              <a:rPr lang="en-US" sz="1000">
                <a:latin typeface="Arial" pitchFamily="34" charset="0"/>
              </a:rPr>
              <a:t>    try { // Load the driver class</a:t>
            </a:r>
          </a:p>
          <a:p>
            <a:pPr marL="609600" indent="-609600">
              <a:lnSpc>
                <a:spcPct val="90000"/>
              </a:lnSpc>
              <a:spcBef>
                <a:spcPct val="50000"/>
              </a:spcBef>
              <a:buFontTx/>
              <a:buNone/>
            </a:pPr>
            <a:r>
              <a:rPr lang="en-US" sz="1000">
                <a:latin typeface="Arial" pitchFamily="34" charset="0"/>
              </a:rPr>
              <a:t>            Class.forName("sun.jdbc.odbc.JdbcOdbcDriver");</a:t>
            </a:r>
          </a:p>
        </p:txBody>
      </p:sp>
      <p:sp>
        <p:nvSpPr>
          <p:cNvPr id="67072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CreateServlet</a:t>
            </a:r>
            <a:endParaRPr lang="en-US" sz="3200">
              <a:solidFill>
                <a:srgbClr val="CC0000"/>
              </a:solidFill>
              <a:latin typeface="Arial-BoldMT"/>
            </a:endParaRPr>
          </a:p>
        </p:txBody>
      </p:sp>
      <p:sp>
        <p:nvSpPr>
          <p:cNvPr id="670724" name="Rectangle 4"/>
          <p:cNvSpPr>
            <a:spLocks noChangeArrowheads="1"/>
          </p:cNvSpPr>
          <p:nvPr/>
        </p:nvSpPr>
        <p:spPr bwMode="auto">
          <a:xfrm>
            <a:off x="48006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000" b="0">
                <a:solidFill>
                  <a:schemeClr val="tx1"/>
                </a:solidFill>
              </a:rPr>
              <a:t>      // Define the data source for the driver</a:t>
            </a:r>
          </a:p>
          <a:p>
            <a:pPr marL="609600" indent="-609600">
              <a:lnSpc>
                <a:spcPct val="90000"/>
              </a:lnSpc>
              <a:spcBef>
                <a:spcPct val="50000"/>
              </a:spcBef>
            </a:pPr>
            <a:r>
              <a:rPr lang="en-US" sz="1000" b="0">
                <a:solidFill>
                  <a:schemeClr val="tx1"/>
                </a:solidFill>
              </a:rPr>
              <a:t>      String sourceURL = "jdbc:odbc:inventoryDB";</a:t>
            </a:r>
          </a:p>
          <a:p>
            <a:pPr marL="609600" indent="-609600">
              <a:lnSpc>
                <a:spcPct val="90000"/>
              </a:lnSpc>
              <a:spcBef>
                <a:spcPct val="50000"/>
              </a:spcBef>
            </a:pPr>
            <a:r>
              <a:rPr lang="en-US" sz="1000" b="0">
                <a:solidFill>
                  <a:schemeClr val="tx1"/>
                </a:solidFill>
              </a:rPr>
              <a:t>      // Create a connection through the DriverManager class</a:t>
            </a:r>
          </a:p>
          <a:p>
            <a:pPr marL="609600" indent="-609600">
              <a:lnSpc>
                <a:spcPct val="90000"/>
              </a:lnSpc>
              <a:spcBef>
                <a:spcPct val="50000"/>
              </a:spcBef>
            </a:pPr>
            <a:r>
              <a:rPr lang="en-US" sz="1000" b="0">
                <a:solidFill>
                  <a:schemeClr val="tx1"/>
                </a:solidFill>
              </a:rPr>
              <a:t>      con = DriverManager.getConnection(sourceURL);</a:t>
            </a:r>
          </a:p>
          <a:p>
            <a:pPr marL="609600" indent="-609600">
              <a:lnSpc>
                <a:spcPct val="90000"/>
              </a:lnSpc>
              <a:spcBef>
                <a:spcPct val="50000"/>
              </a:spcBef>
            </a:pPr>
            <a:r>
              <a:rPr lang="en-US" sz="1000" b="0">
                <a:solidFill>
                  <a:schemeClr val="tx1"/>
                </a:solidFill>
              </a:rPr>
              <a:t>      System.out.println("Connected Connection");</a:t>
            </a:r>
          </a:p>
          <a:p>
            <a:pPr marL="609600" indent="-609600">
              <a:lnSpc>
                <a:spcPct val="90000"/>
              </a:lnSpc>
              <a:spcBef>
                <a:spcPct val="50000"/>
              </a:spcBef>
            </a:pPr>
            <a:r>
              <a:rPr lang="en-US" sz="1000" b="0">
                <a:solidFill>
                  <a:schemeClr val="tx1"/>
                </a:solidFill>
              </a:rPr>
              <a:t>       PreparedStatement stmt = con.prepareStatement</a:t>
            </a:r>
          </a:p>
          <a:p>
            <a:pPr marL="609600" indent="-609600">
              <a:lnSpc>
                <a:spcPct val="90000"/>
              </a:lnSpc>
              <a:spcBef>
                <a:spcPct val="50000"/>
              </a:spcBef>
            </a:pPr>
            <a:r>
              <a:rPr lang="en-US" sz="1000" b="0">
                <a:solidFill>
                  <a:schemeClr val="tx1"/>
                </a:solidFill>
              </a:rPr>
              <a:t>          ("insert into item " + "(name,description,price,stock) " + </a:t>
            </a:r>
          </a:p>
          <a:p>
            <a:pPr marL="609600" indent="-609600">
              <a:lnSpc>
                <a:spcPct val="90000"/>
              </a:lnSpc>
              <a:spcBef>
                <a:spcPct val="50000"/>
              </a:spcBef>
            </a:pPr>
            <a:r>
              <a:rPr lang="en-US" sz="1000" b="0">
                <a:solidFill>
                  <a:schemeClr val="tx1"/>
                </a:solidFill>
              </a:rPr>
              <a:t>           "values (?, ?, ?, ?)");</a:t>
            </a:r>
          </a:p>
          <a:p>
            <a:pPr marL="609600" indent="-609600">
              <a:lnSpc>
                <a:spcPct val="90000"/>
              </a:lnSpc>
              <a:spcBef>
                <a:spcPct val="50000"/>
              </a:spcBef>
            </a:pPr>
            <a:r>
              <a:rPr lang="en-US" sz="1000" b="0">
                <a:solidFill>
                  <a:schemeClr val="tx1"/>
                </a:solidFill>
              </a:rPr>
              <a:t>      stmt.setString(1, req.getParameter("name"));</a:t>
            </a:r>
          </a:p>
          <a:p>
            <a:pPr marL="609600" indent="-609600">
              <a:lnSpc>
                <a:spcPct val="90000"/>
              </a:lnSpc>
              <a:spcBef>
                <a:spcPct val="50000"/>
              </a:spcBef>
            </a:pPr>
            <a:r>
              <a:rPr lang="en-US" sz="1000" b="0">
                <a:solidFill>
                  <a:schemeClr val="tx1"/>
                </a:solidFill>
              </a:rPr>
              <a:t>      stmt.setString(2, req.getParameter("description"));</a:t>
            </a:r>
          </a:p>
          <a:p>
            <a:pPr marL="609600" indent="-609600">
              <a:lnSpc>
                <a:spcPct val="90000"/>
              </a:lnSpc>
              <a:spcBef>
                <a:spcPct val="50000"/>
              </a:spcBef>
            </a:pPr>
            <a:r>
              <a:rPr lang="en-US" sz="1000" b="0">
                <a:solidFill>
                  <a:schemeClr val="tx1"/>
                </a:solidFill>
              </a:rPr>
              <a:t>      stmt.setDouble(3, Double.parseDouble(req.getParameter("price")));</a:t>
            </a:r>
          </a:p>
          <a:p>
            <a:pPr marL="609600" indent="-609600">
              <a:lnSpc>
                <a:spcPct val="90000"/>
              </a:lnSpc>
              <a:spcBef>
                <a:spcPct val="50000"/>
              </a:spcBef>
            </a:pPr>
            <a:r>
              <a:rPr lang="en-US" sz="1000" b="0">
                <a:solidFill>
                  <a:schemeClr val="tx1"/>
                </a:solidFill>
              </a:rPr>
              <a:t>      stmt.setInt(4, Integer.parseInt(req.getParameter("stock")));</a:t>
            </a:r>
          </a:p>
          <a:p>
            <a:pPr marL="609600" indent="-609600">
              <a:lnSpc>
                <a:spcPct val="90000"/>
              </a:lnSpc>
              <a:spcBef>
                <a:spcPct val="50000"/>
              </a:spcBef>
            </a:pPr>
            <a:r>
              <a:rPr lang="en-US" sz="1000" b="0">
                <a:solidFill>
                  <a:schemeClr val="tx1"/>
                </a:solidFill>
              </a:rPr>
              <a:t>      stmt.executeUpdate();            </a:t>
            </a:r>
          </a:p>
          <a:p>
            <a:pPr marL="609600" indent="-609600">
              <a:lnSpc>
                <a:spcPct val="90000"/>
              </a:lnSpc>
              <a:spcBef>
                <a:spcPct val="50000"/>
              </a:spcBef>
            </a:pPr>
            <a:r>
              <a:rPr lang="en-US" sz="1000" b="0">
                <a:solidFill>
                  <a:schemeClr val="tx1"/>
                </a:solidFill>
              </a:rPr>
              <a:t>      stmt.close();           </a:t>
            </a:r>
          </a:p>
          <a:p>
            <a:pPr marL="609600" indent="-609600">
              <a:lnSpc>
                <a:spcPct val="90000"/>
              </a:lnSpc>
              <a:spcBef>
                <a:spcPct val="50000"/>
              </a:spcBef>
            </a:pPr>
            <a:r>
              <a:rPr lang="en-US" sz="1000" b="0">
                <a:solidFill>
                  <a:schemeClr val="tx1"/>
                </a:solidFill>
              </a:rPr>
              <a:t>      getServletContext().getRequestDispatcher("/List").forward(req, res);        </a:t>
            </a:r>
          </a:p>
          <a:p>
            <a:pPr marL="609600" indent="-609600">
              <a:lnSpc>
                <a:spcPct val="90000"/>
              </a:lnSpc>
              <a:spcBef>
                <a:spcPct val="50000"/>
              </a:spcBef>
            </a:pPr>
            <a:r>
              <a:rPr lang="en-US" sz="1000" b="0">
                <a:solidFill>
                  <a:schemeClr val="tx1"/>
                </a:solidFill>
              </a:rPr>
              <a:t>    } catch(Exception ex) {</a:t>
            </a:r>
          </a:p>
          <a:p>
            <a:pPr marL="609600" indent="-609600">
              <a:lnSpc>
                <a:spcPct val="90000"/>
              </a:lnSpc>
              <a:spcBef>
                <a:spcPct val="50000"/>
              </a:spcBef>
            </a:pPr>
            <a:r>
              <a:rPr lang="en-US" sz="1000" b="0">
                <a:solidFill>
                  <a:schemeClr val="tx1"/>
                </a:solidFill>
              </a:rPr>
              <a:t>      throw new ServletException(ex);</a:t>
            </a:r>
          </a:p>
          <a:p>
            <a:pPr marL="609600" indent="-609600">
              <a:lnSpc>
                <a:spcPct val="90000"/>
              </a:lnSpc>
              <a:spcBef>
                <a:spcPct val="50000"/>
              </a:spcBef>
            </a:pPr>
            <a:r>
              <a:rPr lang="en-US" sz="1000" b="0">
                <a:solidFill>
                  <a:schemeClr val="tx1"/>
                </a:solidFill>
              </a:rPr>
              <a:t>    } finally {</a:t>
            </a:r>
          </a:p>
          <a:p>
            <a:pPr marL="609600" indent="-609600">
              <a:lnSpc>
                <a:spcPct val="90000"/>
              </a:lnSpc>
              <a:spcBef>
                <a:spcPct val="50000"/>
              </a:spcBef>
            </a:pPr>
            <a:r>
              <a:rPr lang="en-US" sz="1000" b="0">
                <a:solidFill>
                  <a:schemeClr val="tx1"/>
                </a:solidFill>
              </a:rPr>
              <a:t>      try {</a:t>
            </a:r>
          </a:p>
          <a:p>
            <a:pPr marL="609600" indent="-609600">
              <a:lnSpc>
                <a:spcPct val="90000"/>
              </a:lnSpc>
              <a:spcBef>
                <a:spcPct val="50000"/>
              </a:spcBef>
            </a:pPr>
            <a:r>
              <a:rPr lang="en-US" sz="1000" b="0">
                <a:solidFill>
                  <a:schemeClr val="tx1"/>
                </a:solidFill>
              </a:rPr>
              <a:t>        if(con != null) con.close();</a:t>
            </a:r>
          </a:p>
          <a:p>
            <a:pPr marL="609600" indent="-609600">
              <a:lnSpc>
                <a:spcPct val="90000"/>
              </a:lnSpc>
              <a:spcBef>
                <a:spcPct val="50000"/>
              </a:spcBef>
            </a:pPr>
            <a:r>
              <a:rPr lang="en-US" sz="1000" b="0">
                <a:solidFill>
                  <a:schemeClr val="tx1"/>
                </a:solidFill>
              </a:rPr>
              <a:t>      } catch(Exception ex) {</a:t>
            </a:r>
          </a:p>
          <a:p>
            <a:pPr marL="609600" indent="-609600">
              <a:lnSpc>
                <a:spcPct val="90000"/>
              </a:lnSpc>
              <a:spcBef>
                <a:spcPct val="50000"/>
              </a:spcBef>
            </a:pPr>
            <a:r>
              <a:rPr lang="en-US" sz="1000" b="0">
                <a:solidFill>
                  <a:schemeClr val="tx1"/>
                </a:solidFill>
              </a:rPr>
              <a:t>         throw new ServletException(ex);</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a:t>
            </a:r>
          </a:p>
        </p:txBody>
      </p:sp>
    </p:spTree>
  </p:cSld>
  <p:clrMapOvr>
    <a:masterClrMapping/>
  </p:clrMapOv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body" idx="1"/>
          </p:nvPr>
        </p:nvSpPr>
        <p:spPr>
          <a:xfrm>
            <a:off x="228600" y="1143000"/>
            <a:ext cx="4343400" cy="5334000"/>
          </a:xfrm>
        </p:spPr>
        <p:txBody>
          <a:bodyPr/>
          <a:lstStyle/>
          <a:p>
            <a:pPr marL="609600" indent="-609600">
              <a:lnSpc>
                <a:spcPct val="90000"/>
              </a:lnSpc>
              <a:spcBef>
                <a:spcPct val="50000"/>
              </a:spcBef>
              <a:buFontTx/>
              <a:buNone/>
            </a:pPr>
            <a:r>
              <a:rPr lang="en-US" sz="1000">
                <a:latin typeface="Arial" pitchFamily="34" charset="0"/>
              </a:rPr>
              <a:t>&lt;%@page contentType="text/html"%&gt;</a:t>
            </a:r>
          </a:p>
          <a:p>
            <a:pPr marL="609600" indent="-609600">
              <a:lnSpc>
                <a:spcPct val="90000"/>
              </a:lnSpc>
              <a:spcBef>
                <a:spcPct val="50000"/>
              </a:spcBef>
              <a:buFontTx/>
              <a:buNone/>
            </a:pPr>
            <a:r>
              <a:rPr lang="en-US" sz="1000">
                <a:latin typeface="Arial" pitchFamily="34" charset="0"/>
              </a:rPr>
              <a:t>&lt;jsp:useBean id="rs" scope="request" type="javax.sql.RowSet" /&gt;</a:t>
            </a:r>
          </a:p>
          <a:p>
            <a:pPr marL="609600" indent="-609600">
              <a:lnSpc>
                <a:spcPct val="90000"/>
              </a:lnSpc>
              <a:spcBef>
                <a:spcPct val="50000"/>
              </a:spcBef>
              <a:buFontTx/>
              <a:buNone/>
            </a:pPr>
            <a:r>
              <a:rPr lang="en-US" sz="1000">
                <a:latin typeface="Arial" pitchFamily="34" charset="0"/>
              </a:rPr>
              <a:t>&lt;html&gt;</a:t>
            </a:r>
          </a:p>
          <a:p>
            <a:pPr marL="609600" indent="-609600">
              <a:lnSpc>
                <a:spcPct val="90000"/>
              </a:lnSpc>
              <a:spcBef>
                <a:spcPct val="50000"/>
              </a:spcBef>
              <a:buFontTx/>
              <a:buNone/>
            </a:pPr>
            <a:r>
              <a:rPr lang="en-US" sz="1000">
                <a:latin typeface="Arial" pitchFamily="34" charset="0"/>
              </a:rPr>
              <a:t>  &lt;head&gt;</a:t>
            </a:r>
          </a:p>
          <a:p>
            <a:pPr marL="609600" indent="-609600">
              <a:lnSpc>
                <a:spcPct val="90000"/>
              </a:lnSpc>
              <a:spcBef>
                <a:spcPct val="50000"/>
              </a:spcBef>
              <a:buFontTx/>
              <a:buNone/>
            </a:pPr>
            <a:r>
              <a:rPr lang="en-US" sz="1000">
                <a:latin typeface="Arial" pitchFamily="34" charset="0"/>
              </a:rPr>
              <a:t>    &lt;title&gt;Inventory - Edit&lt;/title&gt;</a:t>
            </a:r>
          </a:p>
          <a:p>
            <a:pPr marL="609600" indent="-609600">
              <a:lnSpc>
                <a:spcPct val="90000"/>
              </a:lnSpc>
              <a:spcBef>
                <a:spcPct val="50000"/>
              </a:spcBef>
              <a:buFontTx/>
              <a:buNone/>
            </a:pPr>
            <a:r>
              <a:rPr lang="en-US" sz="1000">
                <a:latin typeface="Arial" pitchFamily="34" charset="0"/>
              </a:rPr>
              <a:t>  &lt;/head&gt;</a:t>
            </a:r>
          </a:p>
          <a:p>
            <a:pPr marL="609600" indent="-609600">
              <a:lnSpc>
                <a:spcPct val="90000"/>
              </a:lnSpc>
              <a:spcBef>
                <a:spcPct val="50000"/>
              </a:spcBef>
              <a:buFontTx/>
              <a:buNone/>
            </a:pPr>
            <a:r>
              <a:rPr lang="en-US" sz="1000">
                <a:latin typeface="Arial" pitchFamily="34" charset="0"/>
              </a:rPr>
              <a:t>  &lt;body style="font-family:verdana;font-size:10pt;"&gt;</a:t>
            </a:r>
          </a:p>
          <a:p>
            <a:pPr marL="609600" indent="-609600">
              <a:lnSpc>
                <a:spcPct val="90000"/>
              </a:lnSpc>
              <a:spcBef>
                <a:spcPct val="50000"/>
              </a:spcBef>
              <a:buFontTx/>
              <a:buNone/>
            </a:pPr>
            <a:r>
              <a:rPr lang="en-US" sz="1000">
                <a:latin typeface="Arial" pitchFamily="34" charset="0"/>
              </a:rPr>
              <a:t>    &lt;%</a:t>
            </a:r>
          </a:p>
          <a:p>
            <a:pPr marL="609600" indent="-609600">
              <a:lnSpc>
                <a:spcPct val="90000"/>
              </a:lnSpc>
              <a:spcBef>
                <a:spcPct val="50000"/>
              </a:spcBef>
              <a:buFontTx/>
              <a:buNone/>
            </a:pPr>
            <a:r>
              <a:rPr lang="en-US" sz="1000">
                <a:latin typeface="Arial" pitchFamily="34" charset="0"/>
              </a:rPr>
              <a:t>      if(rs.next()) {</a:t>
            </a:r>
          </a:p>
          <a:p>
            <a:pPr marL="609600" indent="-609600">
              <a:lnSpc>
                <a:spcPct val="90000"/>
              </a:lnSpc>
              <a:spcBef>
                <a:spcPct val="50000"/>
              </a:spcBef>
              <a:buFontTx/>
              <a:buNone/>
            </a:pPr>
            <a:r>
              <a:rPr lang="en-US" sz="1000">
                <a:latin typeface="Arial" pitchFamily="34" charset="0"/>
              </a:rPr>
              <a:t>    %&gt;</a:t>
            </a:r>
          </a:p>
          <a:p>
            <a:pPr marL="609600" indent="-609600">
              <a:lnSpc>
                <a:spcPct val="90000"/>
              </a:lnSpc>
              <a:spcBef>
                <a:spcPct val="50000"/>
              </a:spcBef>
              <a:buFontTx/>
              <a:buNone/>
            </a:pPr>
            <a:r>
              <a:rPr lang="en-US" sz="1000">
                <a:latin typeface="Arial" pitchFamily="34" charset="0"/>
              </a:rPr>
              <a:t>    &lt;form action="Update"&gt;</a:t>
            </a:r>
          </a:p>
          <a:p>
            <a:pPr marL="609600" indent="-609600">
              <a:lnSpc>
                <a:spcPct val="90000"/>
              </a:lnSpc>
              <a:spcBef>
                <a:spcPct val="50000"/>
              </a:spcBef>
              <a:buFontTx/>
              <a:buNone/>
            </a:pPr>
            <a:r>
              <a:rPr lang="en-US" sz="1000">
                <a:latin typeface="Arial" pitchFamily="34" charset="0"/>
              </a:rPr>
              <a:t>      &lt;input name="id" type="hidden" value="&lt;%= rs.getString(1) %&gt;"/&gt;</a:t>
            </a:r>
          </a:p>
          <a:p>
            <a:pPr marL="609600" indent="-609600">
              <a:lnSpc>
                <a:spcPct val="90000"/>
              </a:lnSpc>
              <a:spcBef>
                <a:spcPct val="50000"/>
              </a:spcBef>
              <a:buFontTx/>
              <a:buNone/>
            </a:pPr>
            <a:r>
              <a:rPr lang="en-US" sz="1000">
                <a:latin typeface="Arial" pitchFamily="34" charset="0"/>
              </a:rPr>
              <a:t>      &lt;table cellpadding="5" style="font-family:verdana;font-size:10pt;"&gt;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&lt;td&gt;&lt;b&gt;Name:&lt;/b&gt;&lt;/td&gt;</a:t>
            </a:r>
          </a:p>
          <a:p>
            <a:pPr marL="609600" indent="-609600">
              <a:lnSpc>
                <a:spcPct val="90000"/>
              </a:lnSpc>
              <a:spcBef>
                <a:spcPct val="50000"/>
              </a:spcBef>
              <a:buFontTx/>
              <a:buNone/>
            </a:pPr>
            <a:r>
              <a:rPr lang="en-US" sz="1000">
                <a:latin typeface="Arial" pitchFamily="34" charset="0"/>
              </a:rPr>
              <a:t>          &lt;td&gt;</a:t>
            </a:r>
          </a:p>
          <a:p>
            <a:pPr marL="609600" indent="-609600">
              <a:lnSpc>
                <a:spcPct val="90000"/>
              </a:lnSpc>
              <a:spcBef>
                <a:spcPct val="50000"/>
              </a:spcBef>
              <a:buFontTx/>
              <a:buNone/>
            </a:pPr>
            <a:r>
              <a:rPr lang="en-US" sz="1000">
                <a:latin typeface="Arial" pitchFamily="34" charset="0"/>
              </a:rPr>
              <a:t>            &lt;input name="name" type="text" value="&lt;%= rs.getString(2) %&gt;"/&gt;</a:t>
            </a:r>
          </a:p>
          <a:p>
            <a:pPr marL="609600" indent="-609600">
              <a:lnSpc>
                <a:spcPct val="90000"/>
              </a:lnSpc>
              <a:spcBef>
                <a:spcPct val="50000"/>
              </a:spcBef>
              <a:buFontTx/>
              <a:buNone/>
            </a:pPr>
            <a:r>
              <a:rPr lang="en-US" sz="1000">
                <a:latin typeface="Arial" pitchFamily="34" charset="0"/>
              </a:rPr>
              <a:t>          &lt;/td&gt;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&lt;td&gt;&lt;b&gt;Description:&lt;/b&gt;&lt;/td&gt;</a:t>
            </a:r>
          </a:p>
          <a:p>
            <a:pPr marL="609600" indent="-609600">
              <a:lnSpc>
                <a:spcPct val="90000"/>
              </a:lnSpc>
              <a:spcBef>
                <a:spcPct val="50000"/>
              </a:spcBef>
              <a:buFontTx/>
              <a:buNone/>
            </a:pPr>
            <a:r>
              <a:rPr lang="en-US" sz="1000">
                <a:latin typeface="Arial" pitchFamily="34" charset="0"/>
              </a:rPr>
              <a:t>          &lt;td&gt;</a:t>
            </a:r>
          </a:p>
          <a:p>
            <a:pPr marL="609600" indent="-609600">
              <a:lnSpc>
                <a:spcPct val="90000"/>
              </a:lnSpc>
              <a:spcBef>
                <a:spcPct val="50000"/>
              </a:spcBef>
              <a:buFontTx/>
              <a:buNone/>
            </a:pPr>
            <a:r>
              <a:rPr lang="en-US" sz="1000">
                <a:latin typeface="Arial" pitchFamily="34" charset="0"/>
              </a:rPr>
              <a:t>            &lt;input name="description" type="text" value="&lt;%= rs.getString(3) %&gt;"/&gt;</a:t>
            </a:r>
          </a:p>
          <a:p>
            <a:pPr marL="609600" indent="-609600">
              <a:lnSpc>
                <a:spcPct val="90000"/>
              </a:lnSpc>
              <a:spcBef>
                <a:spcPct val="50000"/>
              </a:spcBef>
              <a:buFontTx/>
              <a:buNone/>
            </a:pPr>
            <a:r>
              <a:rPr lang="en-US" sz="1000">
                <a:latin typeface="Arial" pitchFamily="34" charset="0"/>
              </a:rPr>
              <a:t>          &lt;/td&gt;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a:t>
            </a:r>
          </a:p>
        </p:txBody>
      </p:sp>
      <p:sp>
        <p:nvSpPr>
          <p:cNvPr id="67481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Edit.jsp</a:t>
            </a:r>
            <a:endParaRPr lang="en-US" sz="3200">
              <a:solidFill>
                <a:srgbClr val="CC0000"/>
              </a:solidFill>
              <a:latin typeface="Arial-BoldMT"/>
            </a:endParaRPr>
          </a:p>
        </p:txBody>
      </p:sp>
      <p:sp>
        <p:nvSpPr>
          <p:cNvPr id="674820" name="Rectangle 4"/>
          <p:cNvSpPr>
            <a:spLocks noChangeArrowheads="1"/>
          </p:cNvSpPr>
          <p:nvPr/>
        </p:nvSpPr>
        <p:spPr bwMode="auto">
          <a:xfrm>
            <a:off x="46482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&lt;td&gt;&lt;b&gt;Price:&lt;/b&gt;&lt;/td&gt;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&lt;input name="price" type="text" value="&lt;%= rs.getString(4) %&gt;"/&gt;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&lt;td&gt;&lt;b&gt;Stock:&lt;/b&gt;&lt;/td&gt;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&lt;input name="stock" type="text" value="&lt;%= rs.getString(5) %&gt;"/&gt;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&lt;td&gt;&lt;/td&gt;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&lt;input type="submit" value="Update"/&gt;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&lt;/table&gt;</a:t>
            </a:r>
          </a:p>
          <a:p>
            <a:pPr marL="609600" indent="-609600">
              <a:lnSpc>
                <a:spcPct val="90000"/>
              </a:lnSpc>
              <a:spcBef>
                <a:spcPct val="50000"/>
              </a:spcBef>
            </a:pPr>
            <a:r>
              <a:rPr lang="en-US" sz="1000" b="0">
                <a:solidFill>
                  <a:schemeClr val="tx1"/>
                </a:solidFill>
              </a:rPr>
              <a:t>    &lt;%</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    %&gt;</a:t>
            </a:r>
          </a:p>
          <a:p>
            <a:pPr marL="609600" indent="-609600">
              <a:lnSpc>
                <a:spcPct val="90000"/>
              </a:lnSpc>
              <a:spcBef>
                <a:spcPct val="50000"/>
              </a:spcBef>
            </a:pPr>
            <a:r>
              <a:rPr lang="en-US" sz="1000" b="0">
                <a:solidFill>
                  <a:schemeClr val="tx1"/>
                </a:solidFill>
              </a:rPr>
              <a:t>  &lt;/body&gt;</a:t>
            </a:r>
          </a:p>
          <a:p>
            <a:pPr marL="609600" indent="-609600">
              <a:lnSpc>
                <a:spcPct val="90000"/>
              </a:lnSpc>
              <a:spcBef>
                <a:spcPct val="50000"/>
              </a:spcBef>
            </a:pPr>
            <a:r>
              <a:rPr lang="en-US" sz="1000" b="0">
                <a:solidFill>
                  <a:schemeClr val="tx1"/>
                </a:solidFill>
              </a:rPr>
              <a:t>&lt;/html&gt;</a:t>
            </a:r>
          </a:p>
        </p:txBody>
      </p:sp>
    </p:spTree>
  </p:cSld>
  <p:clrMapOvr>
    <a:masterClrMapping/>
  </p:clrMapOv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body" idx="1"/>
          </p:nvPr>
        </p:nvSpPr>
        <p:spPr>
          <a:xfrm>
            <a:off x="228600" y="1143000"/>
            <a:ext cx="4343400" cy="5334000"/>
          </a:xfrm>
        </p:spPr>
        <p:txBody>
          <a:bodyPr/>
          <a:lstStyle/>
          <a:p>
            <a:pPr marL="609600" indent="-609600">
              <a:spcBef>
                <a:spcPct val="50000"/>
              </a:spcBef>
              <a:buFontTx/>
              <a:buNone/>
            </a:pPr>
            <a:r>
              <a:rPr lang="en-US" sz="1000">
                <a:latin typeface="Arial" pitchFamily="34" charset="0"/>
              </a:rPr>
              <a:t>&lt;%@page contentType="text/html"%&gt;</a:t>
            </a:r>
          </a:p>
          <a:p>
            <a:pPr marL="609600" indent="-609600">
              <a:spcBef>
                <a:spcPct val="50000"/>
              </a:spcBef>
              <a:buFontTx/>
              <a:buNone/>
            </a:pPr>
            <a:r>
              <a:rPr lang="en-US" sz="1000">
                <a:latin typeface="Arial" pitchFamily="34" charset="0"/>
              </a:rPr>
              <a:t>&lt;jsp:useBean id="rs" scope="request" type="javax.sql.RowSet" /&gt;</a:t>
            </a:r>
          </a:p>
          <a:p>
            <a:pPr marL="609600" indent="-609600">
              <a:spcBef>
                <a:spcPct val="50000"/>
              </a:spcBef>
              <a:buFontTx/>
              <a:buNone/>
            </a:pPr>
            <a:endParaRPr lang="en-US" sz="1000">
              <a:latin typeface="Arial" pitchFamily="34" charset="0"/>
            </a:endParaRPr>
          </a:p>
          <a:p>
            <a:pPr marL="609600" indent="-609600">
              <a:spcBef>
                <a:spcPct val="50000"/>
              </a:spcBef>
              <a:buFontTx/>
              <a:buNone/>
            </a:pPr>
            <a:r>
              <a:rPr lang="en-US" sz="1000">
                <a:latin typeface="Arial" pitchFamily="34" charset="0"/>
              </a:rPr>
              <a:t>&lt;html&gt;</a:t>
            </a:r>
          </a:p>
          <a:p>
            <a:pPr marL="609600" indent="-609600">
              <a:spcBef>
                <a:spcPct val="50000"/>
              </a:spcBef>
              <a:buFontTx/>
              <a:buNone/>
            </a:pPr>
            <a:r>
              <a:rPr lang="en-US" sz="1000">
                <a:latin typeface="Arial" pitchFamily="34" charset="0"/>
              </a:rPr>
              <a:t>  &lt;head&gt;</a:t>
            </a:r>
          </a:p>
          <a:p>
            <a:pPr marL="609600" indent="-609600">
              <a:spcBef>
                <a:spcPct val="50000"/>
              </a:spcBef>
              <a:buFontTx/>
              <a:buNone/>
            </a:pPr>
            <a:r>
              <a:rPr lang="en-US" sz="1000">
                <a:latin typeface="Arial" pitchFamily="34" charset="0"/>
              </a:rPr>
              <a:t>    &lt;title&gt;Inventory - List&lt;/title&gt;</a:t>
            </a:r>
          </a:p>
          <a:p>
            <a:pPr marL="609600" indent="-609600">
              <a:spcBef>
                <a:spcPct val="50000"/>
              </a:spcBef>
              <a:buFontTx/>
              <a:buNone/>
            </a:pPr>
            <a:r>
              <a:rPr lang="en-US" sz="1000">
                <a:latin typeface="Arial" pitchFamily="34" charset="0"/>
              </a:rPr>
              <a:t>  &lt;/head&gt;</a:t>
            </a:r>
          </a:p>
          <a:p>
            <a:pPr marL="609600" indent="-609600">
              <a:spcBef>
                <a:spcPct val="50000"/>
              </a:spcBef>
              <a:buFontTx/>
              <a:buNone/>
            </a:pPr>
            <a:r>
              <a:rPr lang="en-US" sz="1000">
                <a:latin typeface="Arial" pitchFamily="34" charset="0"/>
              </a:rPr>
              <a:t>  &lt;body style="font-family:verdana;font-size:10pt;"&gt;</a:t>
            </a:r>
          </a:p>
          <a:p>
            <a:pPr marL="609600" indent="-609600">
              <a:spcBef>
                <a:spcPct val="50000"/>
              </a:spcBef>
              <a:buFontTx/>
              <a:buNone/>
            </a:pPr>
            <a:r>
              <a:rPr lang="en-US" sz="1000">
                <a:latin typeface="Arial" pitchFamily="34" charset="0"/>
              </a:rPr>
              <a:t>    &lt;table cellpadding="5" style="font-family:verdana;font-size:10pt;"&gt;</a:t>
            </a:r>
          </a:p>
          <a:p>
            <a:pPr marL="609600" indent="-609600">
              <a:spcBef>
                <a:spcPct val="50000"/>
              </a:spcBef>
              <a:buFontTx/>
              <a:buNone/>
            </a:pPr>
            <a:r>
              <a:rPr lang="en-US" sz="1000">
                <a:latin typeface="Arial" pitchFamily="34" charset="0"/>
              </a:rPr>
              <a:t>      &lt;tr&gt;</a:t>
            </a:r>
          </a:p>
          <a:p>
            <a:pPr marL="609600" indent="-609600">
              <a:spcBef>
                <a:spcPct val="50000"/>
              </a:spcBef>
              <a:buFontTx/>
              <a:buNone/>
            </a:pPr>
            <a:r>
              <a:rPr lang="en-US" sz="1000">
                <a:latin typeface="Arial" pitchFamily="34" charset="0"/>
              </a:rPr>
              <a:t>        &lt;th&gt;Name&lt;/th&gt;</a:t>
            </a:r>
          </a:p>
          <a:p>
            <a:pPr marL="609600" indent="-609600">
              <a:spcBef>
                <a:spcPct val="50000"/>
              </a:spcBef>
              <a:buFontTx/>
              <a:buNone/>
            </a:pPr>
            <a:r>
              <a:rPr lang="en-US" sz="1000">
                <a:latin typeface="Arial" pitchFamily="34" charset="0"/>
              </a:rPr>
              <a:t>        &lt;th&gt;Description&lt;/th&gt;</a:t>
            </a:r>
          </a:p>
          <a:p>
            <a:pPr marL="609600" indent="-609600">
              <a:spcBef>
                <a:spcPct val="50000"/>
              </a:spcBef>
              <a:buFontTx/>
              <a:buNone/>
            </a:pPr>
            <a:r>
              <a:rPr lang="en-US" sz="1000">
                <a:latin typeface="Arial" pitchFamily="34" charset="0"/>
              </a:rPr>
              <a:t>        &lt;th&gt;Price&lt;/th&gt;</a:t>
            </a:r>
          </a:p>
          <a:p>
            <a:pPr marL="609600" indent="-609600">
              <a:spcBef>
                <a:spcPct val="50000"/>
              </a:spcBef>
              <a:buFontTx/>
              <a:buNone/>
            </a:pPr>
            <a:r>
              <a:rPr lang="en-US" sz="1000">
                <a:latin typeface="Arial" pitchFamily="34" charset="0"/>
              </a:rPr>
              <a:t>        &lt;th&gt;Stock&lt;/th&gt;</a:t>
            </a:r>
          </a:p>
          <a:p>
            <a:pPr marL="609600" indent="-609600">
              <a:spcBef>
                <a:spcPct val="50000"/>
              </a:spcBef>
              <a:buFontTx/>
              <a:buNone/>
            </a:pPr>
            <a:r>
              <a:rPr lang="en-US" sz="1000">
                <a:latin typeface="Arial" pitchFamily="34" charset="0"/>
              </a:rPr>
              <a:t>        &lt;th&gt;&lt;/th&gt;</a:t>
            </a:r>
          </a:p>
          <a:p>
            <a:pPr marL="609600" indent="-609600">
              <a:spcBef>
                <a:spcPct val="50000"/>
              </a:spcBef>
              <a:buFontTx/>
              <a:buNone/>
            </a:pPr>
            <a:r>
              <a:rPr lang="en-US" sz="1000">
                <a:latin typeface="Arial" pitchFamily="34" charset="0"/>
              </a:rPr>
              <a:t>        &lt;th&gt;&lt;/th&gt;</a:t>
            </a:r>
          </a:p>
          <a:p>
            <a:pPr marL="609600" indent="-609600">
              <a:spcBef>
                <a:spcPct val="50000"/>
              </a:spcBef>
              <a:buFontTx/>
              <a:buNone/>
            </a:pPr>
            <a:r>
              <a:rPr lang="en-US" sz="1000">
                <a:latin typeface="Arial" pitchFamily="34" charset="0"/>
              </a:rPr>
              <a:t>      &lt;/tr&gt;</a:t>
            </a:r>
          </a:p>
          <a:p>
            <a:pPr marL="609600" indent="-609600">
              <a:spcBef>
                <a:spcPct val="50000"/>
              </a:spcBef>
              <a:buFontTx/>
              <a:buNone/>
            </a:pPr>
            <a:r>
              <a:rPr lang="en-US" sz="1000">
                <a:latin typeface="Arial" pitchFamily="34" charset="0"/>
              </a:rPr>
              <a:t>      &lt;%</a:t>
            </a:r>
          </a:p>
          <a:p>
            <a:pPr marL="609600" indent="-609600">
              <a:spcBef>
                <a:spcPct val="50000"/>
              </a:spcBef>
              <a:buFontTx/>
              <a:buNone/>
            </a:pPr>
            <a:r>
              <a:rPr lang="en-US" sz="1000">
                <a:latin typeface="Arial" pitchFamily="34" charset="0"/>
              </a:rPr>
              <a:t>        while(rs.next()) {</a:t>
            </a:r>
          </a:p>
          <a:p>
            <a:pPr marL="609600" indent="-609600">
              <a:spcBef>
                <a:spcPct val="50000"/>
              </a:spcBef>
              <a:buFontTx/>
              <a:buNone/>
            </a:pPr>
            <a:r>
              <a:rPr lang="en-US" sz="1000">
                <a:latin typeface="Arial" pitchFamily="34" charset="0"/>
              </a:rPr>
              <a:t>      %&gt;</a:t>
            </a:r>
          </a:p>
          <a:p>
            <a:pPr marL="609600" indent="-609600">
              <a:spcBef>
                <a:spcPct val="50000"/>
              </a:spcBef>
              <a:buFontTx/>
              <a:buNone/>
            </a:pPr>
            <a:r>
              <a:rPr lang="en-US" sz="1000">
                <a:latin typeface="Arial" pitchFamily="34" charset="0"/>
              </a:rPr>
              <a:t>      </a:t>
            </a:r>
          </a:p>
        </p:txBody>
      </p:sp>
      <p:sp>
        <p:nvSpPr>
          <p:cNvPr id="67686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Edit.jsp</a:t>
            </a:r>
          </a:p>
        </p:txBody>
      </p:sp>
      <p:sp>
        <p:nvSpPr>
          <p:cNvPr id="676868" name="Rectangle 4"/>
          <p:cNvSpPr>
            <a:spLocks noChangeArrowheads="1"/>
          </p:cNvSpPr>
          <p:nvPr/>
        </p:nvSpPr>
        <p:spPr bwMode="auto">
          <a:xfrm>
            <a:off x="46482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&lt;td&gt;&lt;%= rs.getString(2) %&gt;&lt;/td&gt;</a:t>
            </a:r>
          </a:p>
          <a:p>
            <a:pPr marL="609600" indent="-609600">
              <a:lnSpc>
                <a:spcPct val="90000"/>
              </a:lnSpc>
              <a:spcBef>
                <a:spcPct val="50000"/>
              </a:spcBef>
            </a:pPr>
            <a:r>
              <a:rPr lang="en-US" sz="1000" b="0">
                <a:solidFill>
                  <a:schemeClr val="tx1"/>
                </a:solidFill>
              </a:rPr>
              <a:t>        &lt;td&gt;&lt;%= rs.getString(3) %&gt;&lt;/td&gt;</a:t>
            </a:r>
          </a:p>
          <a:p>
            <a:pPr marL="609600" indent="-609600">
              <a:lnSpc>
                <a:spcPct val="90000"/>
              </a:lnSpc>
              <a:spcBef>
                <a:spcPct val="50000"/>
              </a:spcBef>
            </a:pPr>
            <a:r>
              <a:rPr lang="en-US" sz="1000" b="0">
                <a:solidFill>
                  <a:schemeClr val="tx1"/>
                </a:solidFill>
              </a:rPr>
              <a:t>        &lt;td&gt;&lt;%= rs.getString(4) %&gt;&lt;/td&gt;</a:t>
            </a:r>
          </a:p>
          <a:p>
            <a:pPr marL="609600" indent="-609600">
              <a:lnSpc>
                <a:spcPct val="90000"/>
              </a:lnSpc>
              <a:spcBef>
                <a:spcPct val="50000"/>
              </a:spcBef>
            </a:pPr>
            <a:r>
              <a:rPr lang="en-US" sz="1000" b="0">
                <a:solidFill>
                  <a:schemeClr val="tx1"/>
                </a:solidFill>
              </a:rPr>
              <a:t>        &lt;td&gt;&lt;%= rs.getString(5) %&gt;&lt;/td&gt;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&lt;a href="Delete?id=&lt;%= rs.getString(1) %&gt;"&gt;</a:t>
            </a:r>
          </a:p>
          <a:p>
            <a:pPr marL="609600" indent="-609600">
              <a:lnSpc>
                <a:spcPct val="90000"/>
              </a:lnSpc>
              <a:spcBef>
                <a:spcPct val="50000"/>
              </a:spcBef>
            </a:pPr>
            <a:r>
              <a:rPr lang="en-US" sz="1000" b="0">
                <a:solidFill>
                  <a:schemeClr val="tx1"/>
                </a:solidFill>
              </a:rPr>
              <a:t>            Delete</a:t>
            </a:r>
          </a:p>
          <a:p>
            <a:pPr marL="609600" indent="-609600">
              <a:lnSpc>
                <a:spcPct val="90000"/>
              </a:lnSpc>
              <a:spcBef>
                <a:spcPct val="50000"/>
              </a:spcBef>
            </a:pPr>
            <a:r>
              <a:rPr lang="en-US" sz="1000" b="0">
                <a:solidFill>
                  <a:schemeClr val="tx1"/>
                </a:solidFill>
              </a:rPr>
              <a:t>          &lt;/a&gt;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&lt;a href="Edit?id=&lt;%= rs.getString(1) %&gt;"&gt;</a:t>
            </a:r>
          </a:p>
          <a:p>
            <a:pPr marL="609600" indent="-609600">
              <a:lnSpc>
                <a:spcPct val="90000"/>
              </a:lnSpc>
              <a:spcBef>
                <a:spcPct val="50000"/>
              </a:spcBef>
            </a:pPr>
            <a:r>
              <a:rPr lang="en-US" sz="1000" b="0">
                <a:solidFill>
                  <a:schemeClr val="tx1"/>
                </a:solidFill>
              </a:rPr>
              <a:t>            Edit</a:t>
            </a:r>
          </a:p>
          <a:p>
            <a:pPr marL="609600" indent="-609600">
              <a:lnSpc>
                <a:spcPct val="90000"/>
              </a:lnSpc>
              <a:spcBef>
                <a:spcPct val="50000"/>
              </a:spcBef>
            </a:pPr>
            <a:r>
              <a:rPr lang="en-US" sz="1000" b="0">
                <a:solidFill>
                  <a:schemeClr val="tx1"/>
                </a:solidFill>
              </a:rPr>
              <a:t>          &lt;/a&gt;</a:t>
            </a:r>
          </a:p>
          <a:p>
            <a:pPr marL="609600" indent="-609600">
              <a:lnSpc>
                <a:spcPct val="90000"/>
              </a:lnSpc>
              <a:spcBef>
                <a:spcPct val="50000"/>
              </a:spcBef>
            </a:pPr>
            <a:r>
              <a:rPr lang="en-US" sz="1000" b="0">
                <a:solidFill>
                  <a:schemeClr val="tx1"/>
                </a:solidFill>
              </a:rPr>
              <a:t>        &lt;/td&gt;</a:t>
            </a:r>
          </a:p>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a:t>
            </a:r>
          </a:p>
          <a:p>
            <a:pPr marL="609600" indent="-609600">
              <a:lnSpc>
                <a:spcPct val="90000"/>
              </a:lnSpc>
              <a:spcBef>
                <a:spcPct val="50000"/>
              </a:spcBef>
            </a:pPr>
            <a:r>
              <a:rPr lang="en-US" sz="1000" b="0">
                <a:solidFill>
                  <a:schemeClr val="tx1"/>
                </a:solidFill>
              </a:rPr>
              <a:t>        }</a:t>
            </a:r>
          </a:p>
          <a:p>
            <a:pPr marL="609600" indent="-609600">
              <a:lnSpc>
                <a:spcPct val="90000"/>
              </a:lnSpc>
              <a:spcBef>
                <a:spcPct val="50000"/>
              </a:spcBef>
            </a:pPr>
            <a:r>
              <a:rPr lang="en-US" sz="1000" b="0">
                <a:solidFill>
                  <a:schemeClr val="tx1"/>
                </a:solidFill>
              </a:rPr>
              <a:t>      %&gt;</a:t>
            </a:r>
          </a:p>
          <a:p>
            <a:pPr marL="609600" indent="-609600">
              <a:lnSpc>
                <a:spcPct val="90000"/>
              </a:lnSpc>
              <a:spcBef>
                <a:spcPct val="50000"/>
              </a:spcBef>
            </a:pPr>
            <a:r>
              <a:rPr lang="en-US" sz="1000" b="0">
                <a:solidFill>
                  <a:schemeClr val="tx1"/>
                </a:solidFill>
              </a:rPr>
              <a:t>    &lt;/table&gt;</a:t>
            </a:r>
          </a:p>
          <a:p>
            <a:pPr marL="609600" indent="-609600">
              <a:lnSpc>
                <a:spcPct val="90000"/>
              </a:lnSpc>
              <a:spcBef>
                <a:spcPct val="50000"/>
              </a:spcBef>
            </a:pPr>
            <a:r>
              <a:rPr lang="en-US" sz="1000" b="0">
                <a:solidFill>
                  <a:schemeClr val="tx1"/>
                </a:solidFill>
              </a:rPr>
              <a:t>    &lt;a href="New.html"&gt;New Item&lt;/a&gt;</a:t>
            </a:r>
          </a:p>
          <a:p>
            <a:pPr marL="609600" indent="-609600">
              <a:lnSpc>
                <a:spcPct val="90000"/>
              </a:lnSpc>
              <a:spcBef>
                <a:spcPct val="50000"/>
              </a:spcBef>
            </a:pPr>
            <a:r>
              <a:rPr lang="en-US" sz="1000" b="0">
                <a:solidFill>
                  <a:schemeClr val="tx1"/>
                </a:solidFill>
              </a:rPr>
              <a:t>  &lt;/body&gt;</a:t>
            </a:r>
          </a:p>
          <a:p>
            <a:pPr marL="609600" indent="-609600">
              <a:lnSpc>
                <a:spcPct val="90000"/>
              </a:lnSpc>
              <a:spcBef>
                <a:spcPct val="50000"/>
              </a:spcBef>
            </a:pPr>
            <a:r>
              <a:rPr lang="en-US" sz="1000" b="0">
                <a:solidFill>
                  <a:schemeClr val="tx1"/>
                </a:solidFill>
              </a:rPr>
              <a:t>&lt;/html&gt;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Event Handlers</a:t>
            </a:r>
          </a:p>
        </p:txBody>
      </p:sp>
      <p:sp>
        <p:nvSpPr>
          <p:cNvPr id="48131" name="Rectangle 3"/>
          <p:cNvSpPr>
            <a:spLocks noGrp="1" noChangeArrowheads="1"/>
          </p:cNvSpPr>
          <p:nvPr>
            <p:ph type="body" idx="1"/>
          </p:nvPr>
        </p:nvSpPr>
        <p:spPr>
          <a:xfrm>
            <a:off x="457200" y="1143000"/>
            <a:ext cx="8229600" cy="5334000"/>
          </a:xfrm>
        </p:spPr>
        <p:txBody>
          <a:bodyPr>
            <a:normAutofit lnSpcReduction="10000"/>
          </a:bodyPr>
          <a:lstStyle/>
          <a:p>
            <a:pPr eaLnBrk="1" hangingPunct="1"/>
            <a:r>
              <a:rPr lang="en-US" smtClean="0">
                <a:solidFill>
                  <a:srgbClr val="0000FF"/>
                </a:solidFill>
              </a:rPr>
              <a:t>Event Handler</a:t>
            </a:r>
            <a:r>
              <a:rPr lang="en-US" smtClean="0"/>
              <a:t> – a segment of codes (usually a function) to be executed when an event occurs</a:t>
            </a:r>
          </a:p>
          <a:p>
            <a:pPr eaLnBrk="1" hangingPunct="1"/>
            <a:endParaRPr lang="en-US" sz="1800" smtClean="0"/>
          </a:p>
          <a:p>
            <a:pPr eaLnBrk="1" hangingPunct="1"/>
            <a:r>
              <a:rPr lang="en-US" smtClean="0"/>
              <a:t>We can specify event handlers as attributes in the HTML tags.</a:t>
            </a:r>
          </a:p>
          <a:p>
            <a:pPr eaLnBrk="1" hangingPunct="1"/>
            <a:endParaRPr lang="en-US" sz="1800" smtClean="0"/>
          </a:p>
          <a:p>
            <a:pPr eaLnBrk="1" hangingPunct="1"/>
            <a:r>
              <a:rPr lang="en-US" smtClean="0"/>
              <a:t>The attribute names typically take the form "</a:t>
            </a:r>
            <a:r>
              <a:rPr lang="en-US" b="1" smtClean="0">
                <a:latin typeface="Courier New" pitchFamily="49" charset="0"/>
              </a:rPr>
              <a:t>onXXX</a:t>
            </a:r>
            <a:r>
              <a:rPr lang="en-US" smtClean="0"/>
              <a:t>" where </a:t>
            </a:r>
            <a:r>
              <a:rPr lang="en-US" b="1" smtClean="0">
                <a:latin typeface="Courier New" pitchFamily="49" charset="0"/>
              </a:rPr>
              <a:t>XXX</a:t>
            </a:r>
            <a:r>
              <a:rPr lang="en-US" smtClean="0"/>
              <a:t> is the event name.</a:t>
            </a:r>
          </a:p>
          <a:p>
            <a:pPr lvl="1" eaLnBrk="1" hangingPunct="1"/>
            <a:r>
              <a:rPr lang="en-US" smtClean="0"/>
              <a:t>e.g.:</a:t>
            </a:r>
            <a:endParaRPr lang="en-US" sz="1800" smtClean="0">
              <a:latin typeface="Comic Sans MS" pitchFamily="66" charset="0"/>
            </a:endParaRPr>
          </a:p>
          <a:p>
            <a:pPr eaLnBrk="1" hangingPunct="1">
              <a:buFont typeface="Wingdings" pitchFamily="2" charset="2"/>
              <a:buNone/>
            </a:pPr>
            <a:r>
              <a:rPr lang="en-US" sz="2400" b="1" smtClean="0">
                <a:solidFill>
                  <a:srgbClr val="0000FF"/>
                </a:solidFill>
                <a:latin typeface="Courier New" pitchFamily="49" charset="0"/>
              </a:rPr>
              <a:t>	&lt;a href="…" onClick="alert('Bye')"&gt;Other Website&lt;/a&gt;</a:t>
            </a:r>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body" idx="1"/>
          </p:nvPr>
        </p:nvSpPr>
        <p:spPr>
          <a:xfrm>
            <a:off x="228600" y="1143000"/>
            <a:ext cx="4343400" cy="5334000"/>
          </a:xfrm>
        </p:spPr>
        <p:txBody>
          <a:bodyPr/>
          <a:lstStyle/>
          <a:p>
            <a:pPr marL="609600" indent="-609600">
              <a:lnSpc>
                <a:spcPct val="90000"/>
              </a:lnSpc>
              <a:spcBef>
                <a:spcPct val="50000"/>
              </a:spcBef>
              <a:buFontTx/>
              <a:buNone/>
            </a:pPr>
            <a:r>
              <a:rPr lang="en-US" sz="1000">
                <a:latin typeface="Arial" pitchFamily="34" charset="0"/>
              </a:rPr>
              <a:t>&lt;html&gt;</a:t>
            </a:r>
          </a:p>
          <a:p>
            <a:pPr marL="609600" indent="-609600">
              <a:lnSpc>
                <a:spcPct val="90000"/>
              </a:lnSpc>
              <a:spcBef>
                <a:spcPct val="50000"/>
              </a:spcBef>
              <a:buFontTx/>
              <a:buNone/>
            </a:pPr>
            <a:r>
              <a:rPr lang="en-US" sz="1000">
                <a:latin typeface="Arial" pitchFamily="34" charset="0"/>
              </a:rPr>
              <a:t>  &lt;head&gt;</a:t>
            </a:r>
          </a:p>
          <a:p>
            <a:pPr marL="609600" indent="-609600">
              <a:lnSpc>
                <a:spcPct val="90000"/>
              </a:lnSpc>
              <a:spcBef>
                <a:spcPct val="50000"/>
              </a:spcBef>
              <a:buFontTx/>
              <a:buNone/>
            </a:pPr>
            <a:r>
              <a:rPr lang="en-US" sz="1000">
                <a:latin typeface="Arial" pitchFamily="34" charset="0"/>
              </a:rPr>
              <a:t>    &lt;title&gt;Inventory - Add New Item&lt;/title&gt;</a:t>
            </a:r>
          </a:p>
          <a:p>
            <a:pPr marL="609600" indent="-609600">
              <a:lnSpc>
                <a:spcPct val="90000"/>
              </a:lnSpc>
              <a:spcBef>
                <a:spcPct val="50000"/>
              </a:spcBef>
              <a:buFontTx/>
              <a:buNone/>
            </a:pPr>
            <a:r>
              <a:rPr lang="en-US" sz="1000">
                <a:latin typeface="Arial" pitchFamily="34" charset="0"/>
              </a:rPr>
              <a:t>  &lt;/head&gt;</a:t>
            </a:r>
          </a:p>
          <a:p>
            <a:pPr marL="609600" indent="-609600">
              <a:lnSpc>
                <a:spcPct val="90000"/>
              </a:lnSpc>
              <a:spcBef>
                <a:spcPct val="50000"/>
              </a:spcBef>
              <a:buFontTx/>
              <a:buNone/>
            </a:pPr>
            <a:r>
              <a:rPr lang="en-US" sz="1000">
                <a:latin typeface="Arial" pitchFamily="34" charset="0"/>
              </a:rPr>
              <a:t>  &lt;body style="font-family:verdana;font-size:10pt;"&gt;</a:t>
            </a:r>
          </a:p>
          <a:p>
            <a:pPr marL="609600" indent="-609600">
              <a:lnSpc>
                <a:spcPct val="90000"/>
              </a:lnSpc>
              <a:spcBef>
                <a:spcPct val="50000"/>
              </a:spcBef>
              <a:buFontTx/>
              <a:buNone/>
            </a:pPr>
            <a:endParaRPr lang="en-US" sz="1000">
              <a:latin typeface="Arial" pitchFamily="34" charset="0"/>
            </a:endParaRPr>
          </a:p>
          <a:p>
            <a:pPr marL="609600" indent="-609600">
              <a:lnSpc>
                <a:spcPct val="90000"/>
              </a:lnSpc>
              <a:spcBef>
                <a:spcPct val="50000"/>
              </a:spcBef>
              <a:buFontTx/>
              <a:buNone/>
            </a:pPr>
            <a:r>
              <a:rPr lang="en-US" sz="1000">
                <a:latin typeface="Arial" pitchFamily="34" charset="0"/>
              </a:rPr>
              <a:t>    &lt;form action="Create"&gt;</a:t>
            </a:r>
          </a:p>
          <a:p>
            <a:pPr marL="609600" indent="-609600">
              <a:lnSpc>
                <a:spcPct val="90000"/>
              </a:lnSpc>
              <a:spcBef>
                <a:spcPct val="50000"/>
              </a:spcBef>
              <a:buFontTx/>
              <a:buNone/>
            </a:pPr>
            <a:r>
              <a:rPr lang="en-US" sz="1000">
                <a:latin typeface="Arial" pitchFamily="34" charset="0"/>
              </a:rPr>
              <a:t>      &lt;table cellpadding="5" style="font-family:verdana;font-size:10pt;"&gt;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&lt;td&gt;&lt;b&gt;Name:&lt;/b&gt;&lt;/td&gt;</a:t>
            </a:r>
          </a:p>
          <a:p>
            <a:pPr marL="609600" indent="-609600">
              <a:lnSpc>
                <a:spcPct val="90000"/>
              </a:lnSpc>
              <a:spcBef>
                <a:spcPct val="50000"/>
              </a:spcBef>
              <a:buFontTx/>
              <a:buNone/>
            </a:pPr>
            <a:r>
              <a:rPr lang="en-US" sz="1000">
                <a:latin typeface="Arial" pitchFamily="34" charset="0"/>
              </a:rPr>
              <a:t>          &lt;td&gt;&lt;input name="name" type="text"/&gt;&lt;/td&gt;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&lt;td&gt;&lt;b&gt;Description:&lt;/b&gt;&lt;/td&gt;</a:t>
            </a:r>
          </a:p>
          <a:p>
            <a:pPr marL="609600" indent="-609600">
              <a:lnSpc>
                <a:spcPct val="90000"/>
              </a:lnSpc>
              <a:spcBef>
                <a:spcPct val="50000"/>
              </a:spcBef>
              <a:buFontTx/>
              <a:buNone/>
            </a:pPr>
            <a:r>
              <a:rPr lang="en-US" sz="1000">
                <a:latin typeface="Arial" pitchFamily="34" charset="0"/>
              </a:rPr>
              <a:t>          &lt;td&gt;&lt;input name="description" type="text"/&gt;&lt;/td&gt;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&lt;td&gt;&lt;b&gt;Price:&lt;/b&gt;&lt;/td&gt;</a:t>
            </a:r>
          </a:p>
          <a:p>
            <a:pPr marL="609600" indent="-609600">
              <a:lnSpc>
                <a:spcPct val="90000"/>
              </a:lnSpc>
              <a:spcBef>
                <a:spcPct val="50000"/>
              </a:spcBef>
              <a:buFontTx/>
              <a:buNone/>
            </a:pPr>
            <a:r>
              <a:rPr lang="en-US" sz="1000">
                <a:latin typeface="Arial" pitchFamily="34" charset="0"/>
              </a:rPr>
              <a:t>          &lt;td&gt;&lt;input name="price" type="text"/&gt;&lt;/td&gt;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&lt;td&gt;&lt;b&gt;Stock:&lt;/b&gt;&lt;/td&gt;</a:t>
            </a:r>
          </a:p>
          <a:p>
            <a:pPr marL="609600" indent="-609600">
              <a:lnSpc>
                <a:spcPct val="90000"/>
              </a:lnSpc>
              <a:spcBef>
                <a:spcPct val="50000"/>
              </a:spcBef>
              <a:buFontTx/>
              <a:buNone/>
            </a:pPr>
            <a:r>
              <a:rPr lang="en-US" sz="1000">
                <a:latin typeface="Arial" pitchFamily="34" charset="0"/>
              </a:rPr>
              <a:t>          &lt;td&gt;&lt;input name="stock" type="text"/&gt;&lt;/td&gt;</a:t>
            </a:r>
          </a:p>
          <a:p>
            <a:pPr marL="609600" indent="-609600">
              <a:lnSpc>
                <a:spcPct val="90000"/>
              </a:lnSpc>
              <a:spcBef>
                <a:spcPct val="50000"/>
              </a:spcBef>
              <a:buFontTx/>
              <a:buNone/>
            </a:pPr>
            <a:r>
              <a:rPr lang="en-US" sz="1000">
                <a:latin typeface="Arial" pitchFamily="34" charset="0"/>
              </a:rPr>
              <a:t>        &lt;/tr&gt;</a:t>
            </a:r>
          </a:p>
          <a:p>
            <a:pPr marL="609600" indent="-609600">
              <a:lnSpc>
                <a:spcPct val="90000"/>
              </a:lnSpc>
              <a:spcBef>
                <a:spcPct val="50000"/>
              </a:spcBef>
              <a:buFontTx/>
              <a:buNone/>
            </a:pPr>
            <a:r>
              <a:rPr lang="en-US" sz="1000">
                <a:latin typeface="Arial" pitchFamily="34" charset="0"/>
              </a:rPr>
              <a:t>        </a:t>
            </a:r>
          </a:p>
        </p:txBody>
      </p:sp>
      <p:sp>
        <p:nvSpPr>
          <p:cNvPr id="67891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spcBef>
                <a:spcPct val="0"/>
              </a:spcBef>
            </a:pPr>
            <a:r>
              <a:rPr lang="en-US" sz="3600">
                <a:solidFill>
                  <a:srgbClr val="CC0000"/>
                </a:solidFill>
                <a:latin typeface="Times New Roman" pitchFamily="18" charset="0"/>
              </a:rPr>
              <a:t>Inventory </a:t>
            </a:r>
            <a:r>
              <a:rPr lang="en-US" sz="3200">
                <a:solidFill>
                  <a:srgbClr val="CC0000"/>
                </a:solidFill>
                <a:latin typeface="Arial-BoldMT"/>
              </a:rPr>
              <a:t> </a:t>
            </a:r>
            <a:br>
              <a:rPr lang="en-US" sz="3200">
                <a:solidFill>
                  <a:srgbClr val="CC0000"/>
                </a:solidFill>
                <a:latin typeface="Arial-BoldMT"/>
              </a:rPr>
            </a:br>
            <a:r>
              <a:rPr lang="en-US">
                <a:solidFill>
                  <a:srgbClr val="333399"/>
                </a:solidFill>
              </a:rPr>
              <a:t>New.html</a:t>
            </a:r>
            <a:endParaRPr lang="en-US" sz="3200">
              <a:solidFill>
                <a:srgbClr val="CC0000"/>
              </a:solidFill>
              <a:latin typeface="Arial-BoldMT"/>
            </a:endParaRPr>
          </a:p>
        </p:txBody>
      </p:sp>
      <p:sp>
        <p:nvSpPr>
          <p:cNvPr id="678916" name="Rectangle 4"/>
          <p:cNvSpPr>
            <a:spLocks noChangeArrowheads="1"/>
          </p:cNvSpPr>
          <p:nvPr/>
        </p:nvSpPr>
        <p:spPr bwMode="auto">
          <a:xfrm>
            <a:off x="4648200" y="1143000"/>
            <a:ext cx="4343400" cy="5334000"/>
          </a:xfrm>
          <a:prstGeom prst="rect">
            <a:avLst/>
          </a:prstGeom>
          <a:noFill/>
          <a:ln w="9525">
            <a:noFill/>
            <a:miter lim="800000"/>
            <a:headEnd/>
            <a:tailEnd/>
          </a:ln>
          <a:effectLst/>
        </p:spPr>
        <p:txBody>
          <a:bodyPr/>
          <a:lstStyle/>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r>
              <a:rPr lang="en-US" sz="1000" b="0">
                <a:solidFill>
                  <a:schemeClr val="tx1"/>
                </a:solidFill>
              </a:rPr>
              <a:t>          &lt;td&gt;&lt;/td&gt;</a:t>
            </a:r>
          </a:p>
          <a:p>
            <a:pPr marL="609600" indent="-609600">
              <a:lnSpc>
                <a:spcPct val="90000"/>
              </a:lnSpc>
              <a:spcBef>
                <a:spcPct val="50000"/>
              </a:spcBef>
            </a:pPr>
            <a:r>
              <a:rPr lang="en-US" sz="1000" b="0">
                <a:solidFill>
                  <a:schemeClr val="tx1"/>
                </a:solidFill>
              </a:rPr>
              <a:t>          &lt;td&gt;&lt;input type="submit" value="Create"/&gt;&lt;/td&gt;</a:t>
            </a:r>
          </a:p>
          <a:p>
            <a:pPr marL="609600" indent="-609600">
              <a:lnSpc>
                <a:spcPct val="90000"/>
              </a:lnSpc>
              <a:spcBef>
                <a:spcPct val="50000"/>
              </a:spcBef>
            </a:pPr>
            <a:r>
              <a:rPr lang="en-US" sz="1000" b="0">
                <a:solidFill>
                  <a:schemeClr val="tx1"/>
                </a:solidFill>
              </a:rPr>
              <a:t>        &lt;/tr&gt;</a:t>
            </a:r>
          </a:p>
          <a:p>
            <a:pPr marL="609600" indent="-609600">
              <a:lnSpc>
                <a:spcPct val="90000"/>
              </a:lnSpc>
              <a:spcBef>
                <a:spcPct val="50000"/>
              </a:spcBef>
            </a:pPr>
            <a:endParaRPr lang="en-US" sz="1000" b="0">
              <a:solidFill>
                <a:schemeClr val="tx1"/>
              </a:solidFill>
            </a:endParaRPr>
          </a:p>
          <a:p>
            <a:pPr marL="609600" indent="-609600">
              <a:lnSpc>
                <a:spcPct val="90000"/>
              </a:lnSpc>
              <a:spcBef>
                <a:spcPct val="50000"/>
              </a:spcBef>
            </a:pPr>
            <a:r>
              <a:rPr lang="en-US" sz="1000" b="0">
                <a:solidFill>
                  <a:schemeClr val="tx1"/>
                </a:solidFill>
              </a:rPr>
              <a:t>    &lt;/table&gt;</a:t>
            </a:r>
          </a:p>
          <a:p>
            <a:pPr marL="609600" indent="-609600">
              <a:lnSpc>
                <a:spcPct val="90000"/>
              </a:lnSpc>
              <a:spcBef>
                <a:spcPct val="50000"/>
              </a:spcBef>
            </a:pPr>
            <a:endParaRPr lang="en-US" sz="1000" b="0">
              <a:solidFill>
                <a:schemeClr val="tx1"/>
              </a:solidFill>
            </a:endParaRPr>
          </a:p>
          <a:p>
            <a:pPr marL="609600" indent="-609600">
              <a:lnSpc>
                <a:spcPct val="90000"/>
              </a:lnSpc>
              <a:spcBef>
                <a:spcPct val="50000"/>
              </a:spcBef>
            </a:pPr>
            <a:r>
              <a:rPr lang="en-US" sz="1000" b="0">
                <a:solidFill>
                  <a:schemeClr val="tx1"/>
                </a:solidFill>
              </a:rPr>
              <a:t>  &lt;/body&gt;</a:t>
            </a:r>
          </a:p>
          <a:p>
            <a:pPr marL="609600" indent="-609600">
              <a:lnSpc>
                <a:spcPct val="90000"/>
              </a:lnSpc>
              <a:spcBef>
                <a:spcPct val="50000"/>
              </a:spcBef>
            </a:pPr>
            <a:r>
              <a:rPr lang="en-US" sz="1000" b="0">
                <a:solidFill>
                  <a:schemeClr val="tx1"/>
                </a:solidFill>
              </a:rPr>
              <a:t>&lt;/html&gt;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1963" y="165100"/>
            <a:ext cx="8229600" cy="596900"/>
          </a:xfrm>
        </p:spPr>
        <p:txBody>
          <a:bodyPr>
            <a:normAutofit fontScale="90000"/>
          </a:bodyPr>
          <a:lstStyle/>
          <a:p>
            <a:pPr eaLnBrk="1" hangingPunct="1"/>
            <a:r>
              <a:rPr lang="en-US" sz="3400" smtClean="0"/>
              <a:t>Event Handlers</a:t>
            </a:r>
          </a:p>
        </p:txBody>
      </p:sp>
      <p:graphicFrame>
        <p:nvGraphicFramePr>
          <p:cNvPr id="76803" name="Group 3"/>
          <p:cNvGraphicFramePr>
            <a:graphicFrameLocks noGrp="1"/>
          </p:cNvGraphicFramePr>
          <p:nvPr/>
        </p:nvGraphicFramePr>
        <p:xfrm>
          <a:off x="304800" y="838200"/>
          <a:ext cx="8686800" cy="4648201"/>
        </p:xfrm>
        <a:graphic>
          <a:graphicData uri="http://schemas.openxmlformats.org/drawingml/2006/table">
            <a:tbl>
              <a:tblPr/>
              <a:tblGrid>
                <a:gridCol w="2209800"/>
                <a:gridCol w="64770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rPr>
                        <a:t>Event Handlers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rPr>
                        <a:t>Triggered when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The value of the text field, textarea, or a drop down list is modified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 link, an image or a form element is clicked 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onDblClick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The element is double-clicked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onMouseDown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The user presses the mouse 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 document or an image is loaded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 user submits a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The form is 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onUnLoad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The user closes a document or a frame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onResize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 form is resized by the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90" name="Rectangle 38"/>
          <p:cNvSpPr>
            <a:spLocks noChangeArrowheads="1"/>
          </p:cNvSpPr>
          <p:nvPr/>
        </p:nvSpPr>
        <p:spPr bwMode="auto">
          <a:xfrm>
            <a:off x="304800" y="5715000"/>
            <a:ext cx="8610600" cy="311150"/>
          </a:xfrm>
          <a:prstGeom prst="rect">
            <a:avLst/>
          </a:prstGeom>
          <a:noFill/>
          <a:ln w="9525">
            <a:noFill/>
            <a:miter lim="800000"/>
            <a:headEnd/>
            <a:tailEnd/>
          </a:ln>
        </p:spPr>
        <p:txBody>
          <a:bodyPr>
            <a:spAutoFit/>
          </a:bodyPr>
          <a:lstStyle/>
          <a:p>
            <a:pPr eaLnBrk="1" hangingPunct="1">
              <a:lnSpc>
                <a:spcPct val="80000"/>
              </a:lnSpc>
              <a:spcBef>
                <a:spcPct val="20000"/>
              </a:spcBef>
              <a:buClr>
                <a:schemeClr val="accent1"/>
              </a:buClr>
              <a:buFont typeface="Wingdings" pitchFamily="2" charset="2"/>
              <a:buNone/>
            </a:pPr>
            <a:r>
              <a:rPr lang="en-US" b="0"/>
              <a:t>For a complete list, see </a:t>
            </a:r>
            <a:r>
              <a:rPr lang="en-US" b="0">
                <a:hlinkClick r:id="rId2"/>
              </a:rPr>
              <a:t>http://www.w3schools.com/htmldom/dom_obj_event.asp</a:t>
            </a:r>
            <a:endParaRPr lang="en-US" b="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b="1" smtClean="0">
                <a:latin typeface="Courier New" pitchFamily="49" charset="0"/>
              </a:rPr>
              <a:t>onClick</a:t>
            </a:r>
            <a:r>
              <a:rPr lang="en-US" smtClean="0"/>
              <a:t> Event Handler Example</a:t>
            </a:r>
          </a:p>
        </p:txBody>
      </p:sp>
      <p:sp>
        <p:nvSpPr>
          <p:cNvPr id="50179" name="Text Box 3"/>
          <p:cNvSpPr txBox="1">
            <a:spLocks noChangeArrowheads="1"/>
          </p:cNvSpPr>
          <p:nvPr/>
        </p:nvSpPr>
        <p:spPr bwMode="auto">
          <a:xfrm>
            <a:off x="0" y="1066800"/>
            <a:ext cx="9144000" cy="57912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&lt;html&gt;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&lt;title&gt;onClick Event Handler Example&lt;/title&gt;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&lt;script type="text/javascript"&gt;</a:t>
            </a:r>
          </a:p>
          <a:p>
            <a:pPr eaLnBrk="1" hangingPunct="1">
              <a:lnSpc>
                <a:spcPct val="80000"/>
              </a:lnSpc>
              <a:spcBef>
                <a:spcPct val="20000"/>
              </a:spcBef>
              <a:buClr>
                <a:schemeClr val="hlink"/>
              </a:buClr>
              <a:buSzPct val="70000"/>
              <a:buFont typeface="Wingdings" pitchFamily="2" charset="2"/>
              <a:buNone/>
            </a:pPr>
            <a:r>
              <a:rPr kumimoji="1" lang="en-US" sz="2000">
                <a:solidFill>
                  <a:srgbClr val="0000FF"/>
                </a:solidFill>
                <a:latin typeface="Courier New" pitchFamily="49" charset="0"/>
              </a:rPr>
              <a:t>function warnUser() {</a:t>
            </a:r>
          </a:p>
          <a:p>
            <a:pPr eaLnBrk="1" hangingPunct="1">
              <a:lnSpc>
                <a:spcPct val="80000"/>
              </a:lnSpc>
              <a:spcBef>
                <a:spcPct val="20000"/>
              </a:spcBef>
              <a:buClr>
                <a:schemeClr val="hlink"/>
              </a:buClr>
              <a:buSzPct val="70000"/>
              <a:buFont typeface="Wingdings" pitchFamily="2" charset="2"/>
              <a:buNone/>
            </a:pPr>
            <a:r>
              <a:rPr kumimoji="1" lang="en-US" sz="2000">
                <a:solidFill>
                  <a:srgbClr val="0000FF"/>
                </a:solidFill>
                <a:latin typeface="Courier New" pitchFamily="49" charset="0"/>
              </a:rPr>
              <a:t>	return confirm("Are you a student?”); </a:t>
            </a:r>
          </a:p>
          <a:p>
            <a:pPr eaLnBrk="1" hangingPunct="1">
              <a:lnSpc>
                <a:spcPct val="80000"/>
              </a:lnSpc>
              <a:spcBef>
                <a:spcPct val="20000"/>
              </a:spcBef>
              <a:buClr>
                <a:schemeClr val="hlink"/>
              </a:buClr>
              <a:buSzPct val="70000"/>
              <a:buFont typeface="Wingdings" pitchFamily="2" charset="2"/>
              <a:buNone/>
            </a:pPr>
            <a:r>
              <a:rPr kumimoji="1" lang="en-US" sz="2000">
                <a:solidFill>
                  <a:srgbClr val="0000FF"/>
                </a:solidFill>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&lt;/script&gt;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&lt;a href="ref.html" </a:t>
            </a:r>
            <a:r>
              <a:rPr kumimoji="1" lang="en-US" sz="2000">
                <a:solidFill>
                  <a:srgbClr val="0000FF"/>
                </a:solidFill>
                <a:latin typeface="Courier New" pitchFamily="49" charset="0"/>
              </a:rPr>
              <a:t>onClick="return warnUser()"</a:t>
            </a:r>
            <a:r>
              <a:rPr kumimoji="1" lang="en-US" sz="200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sz="2000">
                <a:solidFill>
                  <a:schemeClr val="hlink"/>
                </a:solidFill>
                <a:latin typeface="Courier New" pitchFamily="49" charset="0"/>
              </a:rPr>
              <a:t>&lt;!-- </a:t>
            </a:r>
          </a:p>
          <a:p>
            <a:pPr eaLnBrk="1" hangingPunct="1">
              <a:lnSpc>
                <a:spcPct val="80000"/>
              </a:lnSpc>
              <a:spcBef>
                <a:spcPct val="20000"/>
              </a:spcBef>
              <a:buClr>
                <a:schemeClr val="hlink"/>
              </a:buClr>
              <a:buSzPct val="70000"/>
              <a:buFont typeface="Wingdings" pitchFamily="2" charset="2"/>
              <a:buNone/>
            </a:pPr>
            <a:r>
              <a:rPr kumimoji="1" lang="en-US" sz="2000">
                <a:solidFill>
                  <a:schemeClr val="hlink"/>
                </a:solidFill>
                <a:latin typeface="Courier New" pitchFamily="49" charset="0"/>
              </a:rPr>
              <a:t>  If onClick event handler returns false, the link </a:t>
            </a:r>
          </a:p>
          <a:p>
            <a:pPr eaLnBrk="1" hangingPunct="1">
              <a:lnSpc>
                <a:spcPct val="80000"/>
              </a:lnSpc>
              <a:spcBef>
                <a:spcPct val="20000"/>
              </a:spcBef>
              <a:buClr>
                <a:schemeClr val="hlink"/>
              </a:buClr>
              <a:buSzPct val="70000"/>
              <a:buFont typeface="Wingdings" pitchFamily="2" charset="2"/>
              <a:buNone/>
            </a:pPr>
            <a:r>
              <a:rPr kumimoji="1" lang="en-US" sz="2000">
                <a:solidFill>
                  <a:schemeClr val="hlink"/>
                </a:solidFill>
                <a:latin typeface="Courier New" pitchFamily="49" charset="0"/>
              </a:rPr>
              <a:t>  is not followed.</a:t>
            </a:r>
          </a:p>
          <a:p>
            <a:pPr eaLnBrk="1" hangingPunct="1">
              <a:lnSpc>
                <a:spcPct val="80000"/>
              </a:lnSpc>
              <a:spcBef>
                <a:spcPct val="20000"/>
              </a:spcBef>
              <a:buClr>
                <a:schemeClr val="hlink"/>
              </a:buClr>
              <a:buSzPct val="70000"/>
              <a:buFont typeface="Wingdings" pitchFamily="2" charset="2"/>
              <a:buNone/>
            </a:pPr>
            <a:r>
              <a:rPr kumimoji="1" lang="en-US" sz="2000">
                <a:solidFill>
                  <a:schemeClr val="hlink"/>
                </a:solidFill>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Students access only&lt;/a&gt;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&lt;/html&gt;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b="1" smtClean="0">
                <a:latin typeface="Courier New" pitchFamily="49" charset="0"/>
              </a:rPr>
              <a:t>onLoad</a:t>
            </a:r>
            <a:r>
              <a:rPr lang="en-US" smtClean="0"/>
              <a:t> Event Handler Example</a:t>
            </a:r>
          </a:p>
        </p:txBody>
      </p:sp>
      <p:sp>
        <p:nvSpPr>
          <p:cNvPr id="51203" name="Text Box 3"/>
          <p:cNvSpPr txBox="1">
            <a:spLocks noChangeArrowheads="1"/>
          </p:cNvSpPr>
          <p:nvPr/>
        </p:nvSpPr>
        <p:spPr bwMode="auto">
          <a:xfrm>
            <a:off x="0" y="1295400"/>
            <a:ext cx="9144000" cy="48006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&lt;html&gt;&lt;head&gt;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&lt;title&gt;onLoad and onUnload Event Handler Example&lt;/title&gt;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&lt;body </a:t>
            </a:r>
          </a:p>
          <a:p>
            <a:pPr eaLnBrk="1" hangingPunct="1">
              <a:lnSpc>
                <a:spcPct val="80000"/>
              </a:lnSpc>
              <a:spcBef>
                <a:spcPct val="20000"/>
              </a:spcBef>
              <a:buClr>
                <a:schemeClr val="hlink"/>
              </a:buClr>
              <a:buSzPct val="70000"/>
              <a:buFont typeface="Wingdings" pitchFamily="2" charset="2"/>
              <a:buNone/>
            </a:pPr>
            <a:r>
              <a:rPr kumimoji="1" lang="en-US" sz="2000">
                <a:solidFill>
                  <a:srgbClr val="0000FF"/>
                </a:solidFill>
                <a:latin typeface="Courier New" pitchFamily="49" charset="0"/>
              </a:rPr>
              <a:t>  onLoad="alert('Welcome to this page')" </a:t>
            </a:r>
          </a:p>
          <a:p>
            <a:pPr eaLnBrk="1" hangingPunct="1">
              <a:lnSpc>
                <a:spcPct val="80000"/>
              </a:lnSpc>
              <a:spcBef>
                <a:spcPct val="20000"/>
              </a:spcBef>
              <a:buClr>
                <a:schemeClr val="hlink"/>
              </a:buClr>
              <a:buSzPct val="70000"/>
              <a:buFont typeface="Wingdings" pitchFamily="2" charset="2"/>
              <a:buNone/>
            </a:pPr>
            <a:r>
              <a:rPr kumimoji="1" lang="en-US" sz="2000">
                <a:solidFill>
                  <a:srgbClr val="0000FF"/>
                </a:solidFill>
                <a:latin typeface="Courier New" pitchFamily="49" charset="0"/>
              </a:rPr>
              <a:t>  onUnload="alert('Thanks for visiting this page')"</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Load and UnLoad event test.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sz="2000">
                <a:latin typeface="Courier New" pitchFamily="49" charset="0"/>
              </a:rPr>
              <a:t>&lt;/html&gt;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000" b="1" smtClean="0">
                <a:latin typeface="Courier New" pitchFamily="49" charset="0"/>
              </a:rPr>
              <a:t>onMouseOver</a:t>
            </a:r>
            <a:r>
              <a:rPr lang="en-US" sz="3000" smtClean="0"/>
              <a:t> &amp; </a:t>
            </a:r>
            <a:r>
              <a:rPr lang="en-US" sz="3000" b="1" smtClean="0">
                <a:latin typeface="Courier New" pitchFamily="49" charset="0"/>
              </a:rPr>
              <a:t>onMouseOut</a:t>
            </a:r>
            <a:r>
              <a:rPr lang="en-US" sz="3000" smtClean="0"/>
              <a:t> Event Handler</a:t>
            </a:r>
          </a:p>
        </p:txBody>
      </p:sp>
      <p:sp>
        <p:nvSpPr>
          <p:cNvPr id="52227" name="Text Box 3"/>
          <p:cNvSpPr txBox="1">
            <a:spLocks noChangeArrowheads="1"/>
          </p:cNvSpPr>
          <p:nvPr/>
        </p:nvSpPr>
        <p:spPr bwMode="auto">
          <a:xfrm>
            <a:off x="0" y="1295400"/>
            <a:ext cx="9144000" cy="35052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&lt;html&gt;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&lt;title&gt;</a:t>
            </a:r>
            <a:r>
              <a:rPr kumimoji="1" lang="en-US" sz="2000" dirty="0" err="1">
                <a:latin typeface="Courier New" pitchFamily="49" charset="0"/>
              </a:rPr>
              <a:t>onMouseOver</a:t>
            </a:r>
            <a:r>
              <a:rPr kumimoji="1" lang="en-US" sz="2000" dirty="0">
                <a:latin typeface="Courier New" pitchFamily="49" charset="0"/>
              </a:rPr>
              <a:t> / </a:t>
            </a:r>
            <a:r>
              <a:rPr kumimoji="1" lang="en-US" sz="2000" dirty="0" err="1">
                <a:latin typeface="Courier New" pitchFamily="49" charset="0"/>
              </a:rPr>
              <a:t>onMouseOut</a:t>
            </a:r>
            <a:r>
              <a:rPr kumimoji="1" lang="en-US" sz="2000" dirty="0">
                <a:latin typeface="Courier New" pitchFamily="49" charset="0"/>
              </a:rPr>
              <a:t> Event Handler Demo&lt;/title&gt;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&lt;a </a:t>
            </a:r>
            <a:r>
              <a:rPr kumimoji="1" lang="en-US" sz="2000" dirty="0" err="1">
                <a:latin typeface="Courier New" pitchFamily="49" charset="0"/>
              </a:rPr>
              <a:t>href</a:t>
            </a:r>
            <a:r>
              <a:rPr kumimoji="1" lang="en-US" sz="2000" dirty="0">
                <a:latin typeface="Courier New" pitchFamily="49" charset="0"/>
              </a:rPr>
              <a:t>="http://www.cuhk.edu.hk"</a:t>
            </a:r>
          </a:p>
          <a:p>
            <a:pPr eaLnBrk="1" hangingPunct="1">
              <a:lnSpc>
                <a:spcPct val="80000"/>
              </a:lnSpc>
              <a:spcBef>
                <a:spcPct val="20000"/>
              </a:spcBef>
              <a:buClr>
                <a:schemeClr val="hlink"/>
              </a:buClr>
              <a:buSzPct val="70000"/>
              <a:buFont typeface="Wingdings" pitchFamily="2" charset="2"/>
              <a:buNone/>
            </a:pPr>
            <a:r>
              <a:rPr kumimoji="1" lang="en-US" sz="2000" dirty="0">
                <a:solidFill>
                  <a:srgbClr val="0000FF"/>
                </a:solidFill>
                <a:latin typeface="Courier New" pitchFamily="49" charset="0"/>
              </a:rPr>
              <a:t>   </a:t>
            </a:r>
            <a:r>
              <a:rPr kumimoji="1" lang="en-US" sz="2000" dirty="0" err="1">
                <a:solidFill>
                  <a:srgbClr val="0000FF"/>
                </a:solidFill>
                <a:latin typeface="Courier New" pitchFamily="49" charset="0"/>
              </a:rPr>
              <a:t>onMouseOver</a:t>
            </a:r>
            <a:r>
              <a:rPr kumimoji="1" lang="en-US" sz="2000" dirty="0">
                <a:solidFill>
                  <a:srgbClr val="0000FF"/>
                </a:solidFill>
                <a:latin typeface="Courier New" pitchFamily="49" charset="0"/>
              </a:rPr>
              <a:t>="</a:t>
            </a:r>
            <a:r>
              <a:rPr kumimoji="1" lang="en-US" sz="2000" dirty="0" err="1">
                <a:solidFill>
                  <a:srgbClr val="0000FF"/>
                </a:solidFill>
                <a:latin typeface="Courier New" pitchFamily="49" charset="0"/>
              </a:rPr>
              <a:t>window.status</a:t>
            </a:r>
            <a:r>
              <a:rPr kumimoji="1" lang="en-US" sz="2000" dirty="0">
                <a:solidFill>
                  <a:srgbClr val="0000FF"/>
                </a:solidFill>
                <a:latin typeface="Courier New" pitchFamily="49" charset="0"/>
              </a:rPr>
              <a:t>='CUHK Home'; return true;" </a:t>
            </a:r>
          </a:p>
          <a:p>
            <a:pPr eaLnBrk="1" hangingPunct="1">
              <a:lnSpc>
                <a:spcPct val="80000"/>
              </a:lnSpc>
              <a:spcBef>
                <a:spcPct val="20000"/>
              </a:spcBef>
              <a:buClr>
                <a:schemeClr val="hlink"/>
              </a:buClr>
              <a:buSzPct val="70000"/>
              <a:buFont typeface="Wingdings" pitchFamily="2" charset="2"/>
              <a:buNone/>
            </a:pPr>
            <a:r>
              <a:rPr kumimoji="1" lang="en-US" sz="2000" dirty="0">
                <a:solidFill>
                  <a:srgbClr val="0000FF"/>
                </a:solidFill>
                <a:latin typeface="Courier New" pitchFamily="49" charset="0"/>
              </a:rPr>
              <a:t>   </a:t>
            </a:r>
            <a:r>
              <a:rPr kumimoji="1" lang="en-US" sz="2000" dirty="0" err="1">
                <a:solidFill>
                  <a:srgbClr val="0000FF"/>
                </a:solidFill>
                <a:latin typeface="Courier New" pitchFamily="49" charset="0"/>
              </a:rPr>
              <a:t>onMouseOut</a:t>
            </a:r>
            <a:r>
              <a:rPr kumimoji="1" lang="en-US" sz="2000" dirty="0">
                <a:solidFill>
                  <a:srgbClr val="0000FF"/>
                </a:solidFill>
                <a:latin typeface="Courier New" pitchFamily="49" charset="0"/>
              </a:rPr>
              <a:t>="status=''"</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&gt;CUHK&lt;/a&gt;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&lt;/html&gt;</a:t>
            </a:r>
          </a:p>
        </p:txBody>
      </p:sp>
      <p:sp>
        <p:nvSpPr>
          <p:cNvPr id="52228" name="Text Box 4"/>
          <p:cNvSpPr txBox="1">
            <a:spLocks noChangeArrowheads="1"/>
          </p:cNvSpPr>
          <p:nvPr/>
        </p:nvSpPr>
        <p:spPr bwMode="auto">
          <a:xfrm>
            <a:off x="228600" y="4953000"/>
            <a:ext cx="8763000" cy="1676400"/>
          </a:xfrm>
          <a:prstGeom prst="rect">
            <a:avLst/>
          </a:prstGeom>
          <a:noFill/>
          <a:ln w="9525">
            <a:noFill/>
            <a:miter lim="800000"/>
            <a:headEnd/>
            <a:tailEnd/>
          </a:ln>
        </p:spPr>
        <p:txBody>
          <a:bodyPr/>
          <a:lstStyle/>
          <a:p>
            <a:pPr marL="173038" indent="-173038">
              <a:spcBef>
                <a:spcPct val="50000"/>
              </a:spcBef>
              <a:buFontTx/>
              <a:buChar char="•"/>
            </a:pPr>
            <a:r>
              <a:rPr lang="en-US" altLang="zh-TW" sz="2000" b="0"/>
              <a:t>When the mouse cursor is over the link, the browser displays the text "CUHK Home" instead of the URL.</a:t>
            </a:r>
          </a:p>
          <a:p>
            <a:pPr marL="173038" indent="-173038">
              <a:spcBef>
                <a:spcPct val="50000"/>
              </a:spcBef>
              <a:buFontTx/>
              <a:buChar char="•"/>
            </a:pPr>
            <a:r>
              <a:rPr lang="en-US" altLang="zh-TW" sz="2000" b="0"/>
              <a:t>The "return true;" of </a:t>
            </a:r>
            <a:r>
              <a:rPr lang="en-US" altLang="zh-TW" sz="2000">
                <a:latin typeface="Courier New" pitchFamily="49" charset="0"/>
              </a:rPr>
              <a:t>onMouseOver</a:t>
            </a:r>
            <a:r>
              <a:rPr lang="en-US" altLang="zh-TW" sz="2000" b="0"/>
              <a:t> forces browser not to display the URL.</a:t>
            </a:r>
          </a:p>
          <a:p>
            <a:pPr marL="173038" indent="-173038">
              <a:spcBef>
                <a:spcPct val="50000"/>
              </a:spcBef>
              <a:buFontTx/>
              <a:buChar char="•"/>
            </a:pPr>
            <a:r>
              <a:rPr lang="en-US" altLang="zh-TW" sz="2000" b="0"/>
              <a:t>window.status and window.defaultStatus are disabled in Firefox.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1963" y="165100"/>
            <a:ext cx="8229600" cy="665163"/>
          </a:xfrm>
        </p:spPr>
        <p:txBody>
          <a:bodyPr>
            <a:normAutofit fontScale="90000"/>
          </a:bodyPr>
          <a:lstStyle/>
          <a:p>
            <a:pPr eaLnBrk="1" hangingPunct="1"/>
            <a:r>
              <a:rPr lang="en-US" b="1" smtClean="0">
                <a:latin typeface="Courier New" pitchFamily="49" charset="0"/>
              </a:rPr>
              <a:t>onSubmit</a:t>
            </a:r>
            <a:r>
              <a:rPr lang="en-US" smtClean="0"/>
              <a:t> Event Handler Example</a:t>
            </a:r>
          </a:p>
        </p:txBody>
      </p:sp>
      <p:sp>
        <p:nvSpPr>
          <p:cNvPr id="53251" name="Text Box 3"/>
          <p:cNvSpPr txBox="1">
            <a:spLocks noChangeArrowheads="1"/>
          </p:cNvSpPr>
          <p:nvPr/>
        </p:nvSpPr>
        <p:spPr bwMode="auto">
          <a:xfrm>
            <a:off x="0" y="990600"/>
            <a:ext cx="9144000" cy="47244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&lt;html&gt;&lt;head&gt;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&lt;title&gt;</a:t>
            </a:r>
            <a:r>
              <a:rPr kumimoji="1" lang="en-US" sz="2000" dirty="0" err="1">
                <a:latin typeface="Courier New" pitchFamily="49" charset="0"/>
              </a:rPr>
              <a:t>onSubmit</a:t>
            </a:r>
            <a:r>
              <a:rPr kumimoji="1" lang="en-US" sz="2000" dirty="0">
                <a:latin typeface="Courier New" pitchFamily="49" charset="0"/>
              </a:rPr>
              <a:t> Event Handler Example&lt;/title&gt;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&lt;script type="text/</a:t>
            </a:r>
            <a:r>
              <a:rPr kumimoji="1" lang="en-US" sz="2000" dirty="0" err="1">
                <a:latin typeface="Courier New" pitchFamily="49" charset="0"/>
              </a:rPr>
              <a:t>javascript</a:t>
            </a:r>
            <a:r>
              <a:rPr kumimoji="1" lang="en-US" sz="2000" dirty="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sz="2000" dirty="0">
                <a:solidFill>
                  <a:srgbClr val="0000FF"/>
                </a:solidFill>
                <a:latin typeface="Courier New" pitchFamily="49" charset="0"/>
              </a:rPr>
              <a:t>  function validate() {</a:t>
            </a:r>
          </a:p>
          <a:p>
            <a:pPr eaLnBrk="1" hangingPunct="1">
              <a:lnSpc>
                <a:spcPct val="80000"/>
              </a:lnSpc>
              <a:spcBef>
                <a:spcPct val="20000"/>
              </a:spcBef>
              <a:buClr>
                <a:schemeClr val="hlink"/>
              </a:buClr>
              <a:buSzPct val="70000"/>
              <a:buFont typeface="Wingdings" pitchFamily="2" charset="2"/>
              <a:buNone/>
            </a:pPr>
            <a:r>
              <a:rPr kumimoji="1" lang="en-US" sz="2000" dirty="0">
                <a:solidFill>
                  <a:srgbClr val="0000FF"/>
                </a:solidFill>
                <a:latin typeface="Courier New" pitchFamily="49" charset="0"/>
              </a:rPr>
              <a:t>    // If everything is ok, return true</a:t>
            </a:r>
          </a:p>
          <a:p>
            <a:pPr eaLnBrk="1" hangingPunct="1">
              <a:lnSpc>
                <a:spcPct val="80000"/>
              </a:lnSpc>
              <a:spcBef>
                <a:spcPct val="20000"/>
              </a:spcBef>
              <a:buClr>
                <a:schemeClr val="hlink"/>
              </a:buClr>
              <a:buSzPct val="70000"/>
              <a:buFont typeface="Wingdings" pitchFamily="2" charset="2"/>
              <a:buNone/>
            </a:pPr>
            <a:r>
              <a:rPr kumimoji="1" lang="en-US" sz="2000" dirty="0">
                <a:solidFill>
                  <a:srgbClr val="0000FF"/>
                </a:solidFill>
                <a:latin typeface="Courier New" pitchFamily="49" charset="0"/>
              </a:rPr>
              <a:t>    // Otherwise return false</a:t>
            </a:r>
          </a:p>
          <a:p>
            <a:pPr eaLnBrk="1" hangingPunct="1">
              <a:lnSpc>
                <a:spcPct val="80000"/>
              </a:lnSpc>
              <a:spcBef>
                <a:spcPct val="20000"/>
              </a:spcBef>
              <a:buClr>
                <a:schemeClr val="hlink"/>
              </a:buClr>
              <a:buSzPct val="70000"/>
              <a:buFont typeface="Wingdings" pitchFamily="2" charset="2"/>
              <a:buNone/>
            </a:pPr>
            <a:r>
              <a:rPr kumimoji="1" lang="en-US" sz="2000" dirty="0">
                <a:solidFill>
                  <a:srgbClr val="0000FF"/>
                </a:solidFill>
                <a:latin typeface="Courier New" pitchFamily="49" charset="0"/>
              </a:rPr>
              <a:t>  }</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&lt;/script&gt;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&lt;form action="</a:t>
            </a:r>
            <a:r>
              <a:rPr kumimoji="1" lang="en-US" sz="2000" dirty="0" err="1">
                <a:latin typeface="Courier New" pitchFamily="49" charset="0"/>
              </a:rPr>
              <a:t>MessageBoard</a:t>
            </a:r>
            <a:r>
              <a:rPr kumimoji="1" lang="en-US" sz="2000" dirty="0">
                <a:latin typeface="Courier New" pitchFamily="49" charset="0"/>
              </a:rPr>
              <a:t>" method="POST"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 </a:t>
            </a:r>
            <a:r>
              <a:rPr kumimoji="1" lang="en-US" sz="2000" dirty="0" err="1">
                <a:solidFill>
                  <a:srgbClr val="0000FF"/>
                </a:solidFill>
                <a:latin typeface="Courier New" pitchFamily="49" charset="0"/>
              </a:rPr>
              <a:t>onSubmit</a:t>
            </a:r>
            <a:r>
              <a:rPr kumimoji="1" lang="en-US" sz="2000" dirty="0">
                <a:solidFill>
                  <a:srgbClr val="0000FF"/>
                </a:solidFill>
                <a:latin typeface="Courier New" pitchFamily="49" charset="0"/>
              </a:rPr>
              <a:t>="return validate();"</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sz="2000" dirty="0">
                <a:latin typeface="Courier New" pitchFamily="49" charset="0"/>
              </a:rPr>
              <a:t>&lt;/form&gt;&lt;/body&gt;&lt;/html&gt;</a:t>
            </a:r>
          </a:p>
        </p:txBody>
      </p:sp>
      <p:sp>
        <p:nvSpPr>
          <p:cNvPr id="53252" name="Text Box 4"/>
          <p:cNvSpPr txBox="1">
            <a:spLocks noChangeArrowheads="1"/>
          </p:cNvSpPr>
          <p:nvPr/>
        </p:nvSpPr>
        <p:spPr bwMode="auto">
          <a:xfrm>
            <a:off x="228600" y="5791200"/>
            <a:ext cx="8763000" cy="838200"/>
          </a:xfrm>
          <a:prstGeom prst="rect">
            <a:avLst/>
          </a:prstGeom>
          <a:noFill/>
          <a:ln w="9525">
            <a:noFill/>
            <a:miter lim="800000"/>
            <a:headEnd/>
            <a:tailEnd/>
          </a:ln>
        </p:spPr>
        <p:txBody>
          <a:bodyPr/>
          <a:lstStyle/>
          <a:p>
            <a:pPr marL="173038" indent="-173038">
              <a:spcBef>
                <a:spcPct val="50000"/>
              </a:spcBef>
              <a:buFontTx/>
              <a:buChar char="•"/>
            </a:pPr>
            <a:r>
              <a:rPr lang="en-US" altLang="zh-TW" sz="2000" b="0"/>
              <a:t>If </a:t>
            </a:r>
            <a:r>
              <a:rPr lang="en-US" altLang="zh-TW" sz="2000">
                <a:latin typeface="Courier New" pitchFamily="49" charset="0"/>
              </a:rPr>
              <a:t>onSubmit</a:t>
            </a:r>
            <a:r>
              <a:rPr lang="en-US" altLang="zh-TW" sz="2000" b="0"/>
              <a:t> event handler returns false, data is not submitted.</a:t>
            </a:r>
          </a:p>
          <a:p>
            <a:pPr marL="173038" indent="-173038">
              <a:spcBef>
                <a:spcPct val="50000"/>
              </a:spcBef>
              <a:buFontTx/>
              <a:buChar char="•"/>
            </a:pPr>
            <a:r>
              <a:rPr lang="en-US" altLang="zh-TW" sz="2000" b="0"/>
              <a:t>If </a:t>
            </a:r>
            <a:r>
              <a:rPr lang="en-US" altLang="zh-TW" sz="2000">
                <a:latin typeface="Courier New" pitchFamily="49" charset="0"/>
              </a:rPr>
              <a:t>onReset</a:t>
            </a:r>
            <a:r>
              <a:rPr lang="en-US" altLang="zh-TW" sz="2000" b="0"/>
              <a:t> event handler returns false, form is not reset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smtClean="0"/>
              <a:t/>
            </a:r>
            <a:br>
              <a:rPr lang="en-US" b="1" dirty="0" smtClean="0"/>
            </a:br>
            <a:r>
              <a:rPr lang="en-US" b="1" dirty="0" smtClean="0"/>
              <a:t>Features of JavaScript</a:t>
            </a:r>
            <a:br>
              <a:rPr lang="en-US" b="1" dirty="0" smtClean="0"/>
            </a:br>
            <a:r>
              <a:rPr lang="en-US" sz="2200" dirty="0" smtClean="0"/>
              <a:t>JavaScript is a client side technology, it is mainly used for gives client side validation, but it have lot of features which are given below;</a:t>
            </a:r>
            <a:r>
              <a:rPr lang="en-US" b="1" dirty="0" smtClean="0"/>
              <a:t/>
            </a:r>
            <a:br>
              <a:rPr lang="en-US" b="1" dirty="0" smtClean="0"/>
            </a:br>
            <a:endParaRPr lang="en-US" dirty="0"/>
          </a:p>
        </p:txBody>
      </p:sp>
      <p:pic>
        <p:nvPicPr>
          <p:cNvPr id="1026" name="Picture 2" descr="E:\Academics\2015 batch\B.TECH III-II CSE (2015-2019)\WT PPT\unit-2\feature-of-javascript.png"/>
          <p:cNvPicPr>
            <a:picLocks noGrp="1" noChangeAspect="1" noChangeArrowheads="1"/>
          </p:cNvPicPr>
          <p:nvPr>
            <p:ph idx="1"/>
          </p:nvPr>
        </p:nvPicPr>
        <p:blipFill>
          <a:blip r:embed="rId2"/>
          <a:srcRect/>
          <a:stretch>
            <a:fillRect/>
          </a:stretch>
        </p:blipFill>
        <p:spPr bwMode="auto">
          <a:xfrm>
            <a:off x="61992" y="1369906"/>
            <a:ext cx="9082008" cy="5488094"/>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304800"/>
            <a:ext cx="8915400" cy="762000"/>
          </a:xfrm>
        </p:spPr>
        <p:txBody>
          <a:bodyPr/>
          <a:lstStyle/>
          <a:p>
            <a:pPr eaLnBrk="1" hangingPunct="1"/>
            <a:r>
              <a:rPr lang="en-US" smtClean="0"/>
              <a:t>Build-In JavaScript Objects</a:t>
            </a:r>
          </a:p>
        </p:txBody>
      </p:sp>
      <p:graphicFrame>
        <p:nvGraphicFramePr>
          <p:cNvPr id="81957" name="Group 37"/>
          <p:cNvGraphicFramePr>
            <a:graphicFrameLocks noGrp="1"/>
          </p:cNvGraphicFramePr>
          <p:nvPr/>
        </p:nvGraphicFramePr>
        <p:xfrm>
          <a:off x="228600" y="1295400"/>
          <a:ext cx="8686800" cy="4090989"/>
        </p:xfrm>
        <a:graphic>
          <a:graphicData uri="http://schemas.openxmlformats.org/drawingml/2006/table">
            <a:tbl>
              <a:tblPr/>
              <a:tblGrid>
                <a:gridCol w="1371600"/>
                <a:gridCol w="7315200"/>
              </a:tblGrid>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Creates new array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Creates new Boolean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Retrieves and manipulates dates and times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Error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Returns run-time error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Creates new function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Contains methods and properties for performing mathematical calculations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Contains methods and properties for manipulating numbers.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Contains methods and properties for manipulating text strings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07" name="Text Box 35"/>
          <p:cNvSpPr txBox="1">
            <a:spLocks noChangeArrowheads="1"/>
          </p:cNvSpPr>
          <p:nvPr/>
        </p:nvSpPr>
        <p:spPr bwMode="auto">
          <a:xfrm>
            <a:off x="228600" y="5562600"/>
            <a:ext cx="8763000" cy="1066800"/>
          </a:xfrm>
          <a:prstGeom prst="rect">
            <a:avLst/>
          </a:prstGeom>
          <a:noFill/>
          <a:ln w="9525">
            <a:noFill/>
            <a:miter lim="800000"/>
            <a:headEnd/>
            <a:tailEnd/>
          </a:ln>
        </p:spPr>
        <p:txBody>
          <a:bodyPr/>
          <a:lstStyle/>
          <a:p>
            <a:pPr marL="173038" indent="-173038">
              <a:spcBef>
                <a:spcPct val="50000"/>
              </a:spcBef>
              <a:buFontTx/>
              <a:buChar char="•"/>
            </a:pPr>
            <a:r>
              <a:rPr lang="en-US" altLang="zh-TW" sz="2000" b="0"/>
              <a:t>See online references for complete list of available methods in these objects: </a:t>
            </a:r>
            <a:r>
              <a:rPr lang="en-US" b="0">
                <a:hlinkClick r:id="rId2"/>
              </a:rPr>
              <a:t>http://javascript-reference.info/</a:t>
            </a:r>
            <a:endParaRPr lang="en-US" altLang="zh-TW" sz="2000" b="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1963" y="165100"/>
            <a:ext cx="8229600" cy="673100"/>
          </a:xfrm>
        </p:spPr>
        <p:txBody>
          <a:bodyPr>
            <a:normAutofit fontScale="90000"/>
          </a:bodyPr>
          <a:lstStyle/>
          <a:p>
            <a:pPr eaLnBrk="1" hangingPunct="1"/>
            <a:r>
              <a:rPr lang="en-US" altLang="zh-TW" smtClean="0">
                <a:ea typeface="新細明體" pitchFamily="18" charset="-120"/>
              </a:rPr>
              <a:t>String Object (Some useful methods)</a:t>
            </a:r>
          </a:p>
        </p:txBody>
      </p:sp>
      <p:sp>
        <p:nvSpPr>
          <p:cNvPr id="55299" name="Rectangle 3"/>
          <p:cNvSpPr>
            <a:spLocks noGrp="1" noChangeArrowheads="1"/>
          </p:cNvSpPr>
          <p:nvPr>
            <p:ph type="body" idx="1"/>
          </p:nvPr>
        </p:nvSpPr>
        <p:spPr>
          <a:xfrm>
            <a:off x="228600" y="838200"/>
            <a:ext cx="8915400" cy="5715000"/>
          </a:xfrm>
        </p:spPr>
        <p:txBody>
          <a:bodyPr>
            <a:normAutofit fontScale="92500"/>
          </a:bodyPr>
          <a:lstStyle/>
          <a:p>
            <a:pPr marL="225425" indent="-225425" eaLnBrk="1" hangingPunct="1"/>
            <a:r>
              <a:rPr lang="en-US" altLang="zh-TW" sz="2400" smtClean="0">
                <a:solidFill>
                  <a:srgbClr val="0000FF"/>
                </a:solidFill>
                <a:ea typeface="新細明體" pitchFamily="18" charset="-120"/>
              </a:rPr>
              <a:t>length</a:t>
            </a:r>
          </a:p>
          <a:p>
            <a:pPr marL="463550" lvl="1" indent="-123825" eaLnBrk="1" hangingPunct="1"/>
            <a:r>
              <a:rPr lang="en-US" altLang="zh-TW" sz="2100" smtClean="0">
                <a:ea typeface="新細明體" pitchFamily="18" charset="-120"/>
              </a:rPr>
              <a:t>A string property that tells the number of character in the string</a:t>
            </a:r>
          </a:p>
          <a:p>
            <a:pPr marL="225425" indent="-225425" eaLnBrk="1" hangingPunct="1"/>
            <a:r>
              <a:rPr lang="en-US" altLang="zh-TW" sz="2400" smtClean="0">
                <a:solidFill>
                  <a:srgbClr val="0000FF"/>
                </a:solidFill>
                <a:ea typeface="新細明體" pitchFamily="18" charset="-120"/>
              </a:rPr>
              <a:t>charAt(idx)</a:t>
            </a:r>
          </a:p>
          <a:p>
            <a:pPr marL="463550" lvl="1" indent="-123825" eaLnBrk="1" hangingPunct="1"/>
            <a:r>
              <a:rPr lang="en-US" altLang="zh-TW" smtClean="0">
                <a:ea typeface="新細明體" pitchFamily="18" charset="-120"/>
              </a:rPr>
              <a:t>Returns the character at location "idx"</a:t>
            </a:r>
          </a:p>
          <a:p>
            <a:pPr marL="225425" indent="-225425" eaLnBrk="1" hangingPunct="1"/>
            <a:r>
              <a:rPr lang="en-US" altLang="zh-TW" sz="2400" smtClean="0">
                <a:solidFill>
                  <a:srgbClr val="0000FF"/>
                </a:solidFill>
                <a:ea typeface="新細明體" pitchFamily="18" charset="-120"/>
              </a:rPr>
              <a:t>toUpperCase(), toLowerCase()</a:t>
            </a:r>
          </a:p>
          <a:p>
            <a:pPr marL="463550" lvl="1" indent="-123825" eaLnBrk="1" hangingPunct="1"/>
            <a:r>
              <a:rPr lang="en-US" altLang="zh-TW" smtClean="0">
                <a:ea typeface="新細明體" pitchFamily="18" charset="-120"/>
              </a:rPr>
              <a:t>Returns the same string with all uppercase/lowercase letters </a:t>
            </a:r>
            <a:endParaRPr lang="en-US" altLang="zh-TW" sz="2500" smtClean="0">
              <a:ea typeface="新細明體" pitchFamily="18" charset="-120"/>
            </a:endParaRPr>
          </a:p>
          <a:p>
            <a:pPr marL="225425" indent="-225425" eaLnBrk="1" hangingPunct="1"/>
            <a:r>
              <a:rPr lang="en-US" altLang="zh-TW" sz="2400" smtClean="0">
                <a:solidFill>
                  <a:srgbClr val="0000FF"/>
                </a:solidFill>
                <a:ea typeface="新細明體" pitchFamily="18" charset="-120"/>
              </a:rPr>
              <a:t>substring(beginIdx)</a:t>
            </a:r>
          </a:p>
          <a:p>
            <a:pPr marL="463550" lvl="1" indent="-123825" eaLnBrk="1" hangingPunct="1"/>
            <a:r>
              <a:rPr lang="en-US" altLang="zh-TW" smtClean="0">
                <a:ea typeface="新細明體" pitchFamily="18" charset="-120"/>
              </a:rPr>
              <a:t>Returns a substring started at location "beginIdx"</a:t>
            </a:r>
            <a:endParaRPr lang="en-US" altLang="zh-TW" sz="2000" smtClean="0">
              <a:solidFill>
                <a:srgbClr val="0000FF"/>
              </a:solidFill>
              <a:ea typeface="新細明體" pitchFamily="18" charset="-120"/>
            </a:endParaRPr>
          </a:p>
          <a:p>
            <a:pPr marL="225425" indent="-225425" eaLnBrk="1" hangingPunct="1"/>
            <a:r>
              <a:rPr lang="en-US" altLang="zh-TW" sz="2400" smtClean="0">
                <a:solidFill>
                  <a:srgbClr val="0000FF"/>
                </a:solidFill>
                <a:ea typeface="新細明體" pitchFamily="18" charset="-120"/>
              </a:rPr>
              <a:t>substring(beginIdx, endIdx)</a:t>
            </a:r>
          </a:p>
          <a:p>
            <a:pPr marL="463550" lvl="1" indent="-123825" eaLnBrk="1" hangingPunct="1"/>
            <a:r>
              <a:rPr lang="en-US" altLang="zh-TW" smtClean="0">
                <a:ea typeface="新細明體" pitchFamily="18" charset="-120"/>
              </a:rPr>
              <a:t>Returns a substring started at "beginIdx" until "endIdx" (but not including "endIdx"</a:t>
            </a:r>
          </a:p>
          <a:p>
            <a:pPr marL="225425" indent="-225425" eaLnBrk="1" hangingPunct="1"/>
            <a:r>
              <a:rPr lang="en-US" altLang="zh-TW" sz="2400" smtClean="0">
                <a:solidFill>
                  <a:srgbClr val="0000FF"/>
                </a:solidFill>
                <a:ea typeface="新細明體" pitchFamily="18" charset="-120"/>
              </a:rPr>
              <a:t>indexOf(str)</a:t>
            </a:r>
          </a:p>
          <a:p>
            <a:pPr marL="463550" lvl="1" indent="-123825" eaLnBrk="1" hangingPunct="1"/>
            <a:r>
              <a:rPr lang="en-US" altLang="zh-TW" smtClean="0">
                <a:ea typeface="新細明體" pitchFamily="18" charset="-120"/>
              </a:rPr>
              <a:t>Returns the position where "str" first occurs in the string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1963" y="165100"/>
            <a:ext cx="8229600" cy="596900"/>
          </a:xfrm>
        </p:spPr>
        <p:txBody>
          <a:bodyPr/>
          <a:lstStyle/>
          <a:p>
            <a:pPr eaLnBrk="1" hangingPunct="1"/>
            <a:r>
              <a:rPr lang="en-US" sz="3000" smtClean="0"/>
              <a:t>Error and Exception Handling in JavaScript</a:t>
            </a:r>
          </a:p>
        </p:txBody>
      </p:sp>
      <p:sp>
        <p:nvSpPr>
          <p:cNvPr id="56323" name="Rectangle 3"/>
          <p:cNvSpPr>
            <a:spLocks noGrp="1" noChangeArrowheads="1"/>
          </p:cNvSpPr>
          <p:nvPr>
            <p:ph type="body" idx="1"/>
          </p:nvPr>
        </p:nvSpPr>
        <p:spPr>
          <a:xfrm>
            <a:off x="269875" y="838200"/>
            <a:ext cx="8526463" cy="5791200"/>
          </a:xfrm>
        </p:spPr>
        <p:txBody>
          <a:bodyPr>
            <a:normAutofit lnSpcReduction="10000"/>
          </a:bodyPr>
          <a:lstStyle/>
          <a:p>
            <a:pPr eaLnBrk="1" hangingPunct="1">
              <a:lnSpc>
                <a:spcPct val="90000"/>
              </a:lnSpc>
            </a:pPr>
            <a:r>
              <a:rPr lang="en-US" smtClean="0"/>
              <a:t>Javascript makes no distinction between Error and Exception (Unlike Java)</a:t>
            </a:r>
          </a:p>
          <a:p>
            <a:pPr eaLnBrk="1" hangingPunct="1">
              <a:lnSpc>
                <a:spcPct val="90000"/>
              </a:lnSpc>
            </a:pPr>
            <a:endParaRPr lang="en-US" sz="1400" smtClean="0"/>
          </a:p>
          <a:p>
            <a:pPr eaLnBrk="1" hangingPunct="1">
              <a:lnSpc>
                <a:spcPct val="90000"/>
              </a:lnSpc>
            </a:pPr>
            <a:r>
              <a:rPr lang="en-US" smtClean="0"/>
              <a:t>Handling Exceptions</a:t>
            </a:r>
          </a:p>
          <a:p>
            <a:pPr lvl="1" eaLnBrk="1" hangingPunct="1">
              <a:lnSpc>
                <a:spcPct val="90000"/>
              </a:lnSpc>
            </a:pPr>
            <a:r>
              <a:rPr lang="en-US" sz="2500" smtClean="0"/>
              <a:t>The </a:t>
            </a:r>
            <a:r>
              <a:rPr lang="en-US" sz="2500" smtClean="0">
                <a:solidFill>
                  <a:srgbClr val="0000FF"/>
                </a:solidFill>
              </a:rPr>
              <a:t>onError</a:t>
            </a:r>
            <a:r>
              <a:rPr lang="en-US" sz="2500" smtClean="0"/>
              <a:t> event handler</a:t>
            </a:r>
          </a:p>
          <a:p>
            <a:pPr lvl="2" eaLnBrk="1" hangingPunct="1">
              <a:lnSpc>
                <a:spcPct val="90000"/>
              </a:lnSpc>
            </a:pPr>
            <a:r>
              <a:rPr lang="en-US" sz="2100" smtClean="0"/>
              <a:t>A method associated with the window object.</a:t>
            </a:r>
          </a:p>
          <a:p>
            <a:pPr lvl="2" eaLnBrk="1" hangingPunct="1">
              <a:lnSpc>
                <a:spcPct val="90000"/>
              </a:lnSpc>
            </a:pPr>
            <a:r>
              <a:rPr lang="en-US" sz="2100" smtClean="0"/>
              <a:t>It is called whenever an exception occurs</a:t>
            </a:r>
          </a:p>
          <a:p>
            <a:pPr lvl="1" eaLnBrk="1" hangingPunct="1">
              <a:lnSpc>
                <a:spcPct val="90000"/>
              </a:lnSpc>
            </a:pPr>
            <a:r>
              <a:rPr lang="en-US" sz="2500" smtClean="0"/>
              <a:t>The</a:t>
            </a:r>
            <a:r>
              <a:rPr lang="en-US" sz="2500" smtClean="0">
                <a:solidFill>
                  <a:srgbClr val="0000FF"/>
                </a:solidFill>
              </a:rPr>
              <a:t> try … catch … finally</a:t>
            </a:r>
            <a:r>
              <a:rPr lang="en-US" sz="2500" smtClean="0"/>
              <a:t> block</a:t>
            </a:r>
          </a:p>
          <a:p>
            <a:pPr lvl="2" eaLnBrk="1" hangingPunct="1">
              <a:lnSpc>
                <a:spcPct val="90000"/>
              </a:lnSpc>
            </a:pPr>
            <a:r>
              <a:rPr lang="en-US" sz="2100" smtClean="0"/>
              <a:t>Similar to Java try … catch … finally block</a:t>
            </a:r>
          </a:p>
          <a:p>
            <a:pPr lvl="2" eaLnBrk="1" hangingPunct="1">
              <a:lnSpc>
                <a:spcPct val="90000"/>
              </a:lnSpc>
            </a:pPr>
            <a:r>
              <a:rPr lang="en-US" sz="2100" smtClean="0"/>
              <a:t>For handling exceptions in a code segment</a:t>
            </a:r>
          </a:p>
          <a:p>
            <a:pPr lvl="1" eaLnBrk="1" hangingPunct="1">
              <a:lnSpc>
                <a:spcPct val="90000"/>
              </a:lnSpc>
            </a:pPr>
            <a:r>
              <a:rPr lang="en-US" sz="2500" smtClean="0"/>
              <a:t>Use </a:t>
            </a:r>
            <a:r>
              <a:rPr lang="en-US" sz="2500" smtClean="0">
                <a:solidFill>
                  <a:srgbClr val="0000FF"/>
                </a:solidFill>
              </a:rPr>
              <a:t>throw</a:t>
            </a:r>
            <a:r>
              <a:rPr lang="en-US" sz="2500" smtClean="0"/>
              <a:t> statement to throw an exception</a:t>
            </a:r>
          </a:p>
          <a:p>
            <a:pPr lvl="2" eaLnBrk="1" hangingPunct="1">
              <a:lnSpc>
                <a:spcPct val="90000"/>
              </a:lnSpc>
            </a:pPr>
            <a:r>
              <a:rPr lang="en-US" sz="2100" smtClean="0"/>
              <a:t>You can throw value of any type</a:t>
            </a:r>
          </a:p>
          <a:p>
            <a:pPr lvl="1" eaLnBrk="1" hangingPunct="1">
              <a:lnSpc>
                <a:spcPct val="90000"/>
              </a:lnSpc>
            </a:pPr>
            <a:r>
              <a:rPr lang="en-US" sz="2500" smtClean="0"/>
              <a:t>The </a:t>
            </a:r>
            <a:r>
              <a:rPr lang="en-US" sz="2500" smtClean="0">
                <a:solidFill>
                  <a:srgbClr val="0000FF"/>
                </a:solidFill>
              </a:rPr>
              <a:t>Error</a:t>
            </a:r>
            <a:r>
              <a:rPr lang="en-US" sz="2500" smtClean="0"/>
              <a:t> object</a:t>
            </a:r>
          </a:p>
          <a:p>
            <a:pPr lvl="2" eaLnBrk="1" hangingPunct="1">
              <a:lnSpc>
                <a:spcPct val="90000"/>
              </a:lnSpc>
            </a:pPr>
            <a:r>
              <a:rPr lang="en-US" sz="2100" smtClean="0"/>
              <a:t>Default object for representing an exception</a:t>
            </a:r>
          </a:p>
          <a:p>
            <a:pPr lvl="2" eaLnBrk="1" hangingPunct="1">
              <a:lnSpc>
                <a:spcPct val="90000"/>
              </a:lnSpc>
            </a:pPr>
            <a:r>
              <a:rPr lang="en-US" sz="2100" smtClean="0"/>
              <a:t>Each Error object has a </a:t>
            </a:r>
            <a:r>
              <a:rPr lang="en-US" sz="2100" smtClean="0">
                <a:solidFill>
                  <a:srgbClr val="0000FF"/>
                </a:solidFill>
              </a:rPr>
              <a:t>name</a:t>
            </a:r>
            <a:r>
              <a:rPr lang="en-US" sz="2100" smtClean="0"/>
              <a:t> and </a:t>
            </a:r>
            <a:r>
              <a:rPr lang="en-US" sz="2100" smtClean="0">
                <a:solidFill>
                  <a:srgbClr val="0000FF"/>
                </a:solidFill>
              </a:rPr>
              <a:t>message</a:t>
            </a:r>
            <a:r>
              <a:rPr lang="en-US" sz="2100" smtClean="0"/>
              <a:t> properties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smtClean="0"/>
              <a:t>How to use “onError” event handler?</a:t>
            </a:r>
          </a:p>
        </p:txBody>
      </p:sp>
      <p:sp>
        <p:nvSpPr>
          <p:cNvPr id="57347" name="Rectangle 3"/>
          <p:cNvSpPr>
            <a:spLocks noChangeArrowheads="1"/>
          </p:cNvSpPr>
          <p:nvPr/>
        </p:nvSpPr>
        <p:spPr bwMode="auto">
          <a:xfrm>
            <a:off x="0" y="1219200"/>
            <a:ext cx="9144000" cy="56388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&lt;html&gt;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&lt;title&gt;</a:t>
            </a:r>
            <a:r>
              <a:rPr kumimoji="1" lang="en-US" dirty="0" err="1">
                <a:latin typeface="Courier New" pitchFamily="49" charset="0"/>
              </a:rPr>
              <a:t>onerror</a:t>
            </a:r>
            <a:r>
              <a:rPr kumimoji="1" lang="en-US" dirty="0">
                <a:latin typeface="Courier New" pitchFamily="49" charset="0"/>
              </a:rPr>
              <a:t> event handler example&lt;/title&gt;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 type="text/</a:t>
            </a:r>
            <a:r>
              <a:rPr kumimoji="1" lang="en-US" dirty="0" err="1">
                <a:latin typeface="Courier New" pitchFamily="49" charset="0"/>
              </a:rPr>
              <a:t>javascript</a:t>
            </a:r>
            <a:r>
              <a:rPr kumimoji="1" lang="en-US" dirty="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function </a:t>
            </a:r>
            <a:r>
              <a:rPr kumimoji="1" lang="en-US" dirty="0" err="1">
                <a:latin typeface="Courier New" pitchFamily="49" charset="0"/>
              </a:rPr>
              <a:t>errorHandler</a:t>
            </a: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alert("Error </a:t>
            </a:r>
            <a:r>
              <a:rPr kumimoji="1" lang="en-US" dirty="0" err="1">
                <a:latin typeface="Courier New" pitchFamily="49" charset="0"/>
              </a:rPr>
              <a:t>Ourred</a:t>
            </a: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JavaScript is </a:t>
            </a:r>
            <a:r>
              <a:rPr kumimoji="1" lang="en-US" dirty="0" err="1">
                <a:solidFill>
                  <a:schemeClr val="hlink"/>
                </a:solidFill>
                <a:latin typeface="Courier New" pitchFamily="49" charset="0"/>
              </a:rPr>
              <a:t>casesensitive</a:t>
            </a:r>
            <a:endParaRPr kumimoji="1" lang="en-US" dirty="0">
              <a:solidFill>
                <a:schemeClr val="hlink"/>
              </a:solidFill>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Don't write </a:t>
            </a:r>
            <a:r>
              <a:rPr kumimoji="1" lang="en-US" dirty="0" err="1">
                <a:solidFill>
                  <a:schemeClr val="hlink"/>
                </a:solidFill>
                <a:latin typeface="Courier New" pitchFamily="49" charset="0"/>
              </a:rPr>
              <a:t>onerror</a:t>
            </a:r>
            <a:r>
              <a:rPr kumimoji="1" lang="en-US" dirty="0">
                <a:solidFill>
                  <a:schemeClr val="hlink"/>
                </a:solidFill>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err="1">
                <a:solidFill>
                  <a:srgbClr val="0000FF"/>
                </a:solidFill>
                <a:latin typeface="Courier New" pitchFamily="49" charset="0"/>
              </a:rPr>
              <a:t>window.onError</a:t>
            </a:r>
            <a:r>
              <a:rPr kumimoji="1" lang="en-US" dirty="0">
                <a:solidFill>
                  <a:srgbClr val="0000FF"/>
                </a:solidFill>
                <a:latin typeface="Courier New" pitchFamily="49" charset="0"/>
              </a:rPr>
              <a:t> = </a:t>
            </a:r>
            <a:r>
              <a:rPr kumimoji="1" lang="en-US" dirty="0" err="1">
                <a:solidFill>
                  <a:srgbClr val="0000FF"/>
                </a:solidFill>
                <a:latin typeface="Courier New" pitchFamily="49" charset="0"/>
              </a:rPr>
              <a:t>errorHandler</a:t>
            </a:r>
            <a:r>
              <a:rPr kumimoji="1" lang="en-US" dirty="0">
                <a:solidFill>
                  <a:srgbClr val="0000FF"/>
                </a:solidFill>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&lt;/head&gt;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 type="text/</a:t>
            </a:r>
            <a:r>
              <a:rPr kumimoji="1" lang="en-US" dirty="0" err="1">
                <a:latin typeface="Courier New" pitchFamily="49" charset="0"/>
              </a:rPr>
              <a:t>javascript</a:t>
            </a:r>
            <a:r>
              <a:rPr kumimoji="1" lang="en-US" dirty="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dirty="0">
                <a:solidFill>
                  <a:srgbClr val="F00000"/>
                </a:solidFill>
                <a:latin typeface="Courier New" pitchFamily="49" charset="0"/>
              </a:rPr>
              <a:t>  </a:t>
            </a:r>
            <a:r>
              <a:rPr kumimoji="1" lang="en-US" dirty="0" err="1">
                <a:solidFill>
                  <a:srgbClr val="F00000"/>
                </a:solidFill>
                <a:latin typeface="Courier New" pitchFamily="49" charset="0"/>
              </a:rPr>
              <a:t>document.write</a:t>
            </a:r>
            <a:r>
              <a:rPr kumimoji="1" lang="en-US" dirty="0">
                <a:solidFill>
                  <a:srgbClr val="F00000"/>
                </a:solidFill>
                <a:latin typeface="Courier New" pitchFamily="49" charset="0"/>
              </a:rPr>
              <a:t>("Hello there;</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&lt;/body&gt;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&lt;/html&gt;</a:t>
            </a:r>
          </a:p>
        </p:txBody>
      </p:sp>
      <p:pic>
        <p:nvPicPr>
          <p:cNvPr id="57348" name="Picture 4"/>
          <p:cNvPicPr>
            <a:picLocks noChangeAspect="1" noChangeArrowheads="1"/>
          </p:cNvPicPr>
          <p:nvPr/>
        </p:nvPicPr>
        <p:blipFill>
          <a:blip r:embed="rId2"/>
          <a:srcRect/>
          <a:stretch>
            <a:fillRect/>
          </a:stretch>
        </p:blipFill>
        <p:spPr bwMode="auto">
          <a:xfrm>
            <a:off x="6516688" y="2170113"/>
            <a:ext cx="2474912" cy="1495425"/>
          </a:xfrm>
          <a:prstGeom prst="rect">
            <a:avLst/>
          </a:prstGeom>
          <a:noFill/>
          <a:ln w="9525">
            <a:noFill/>
            <a:miter lim="800000"/>
            <a:headEnd/>
            <a:tailEnd/>
          </a:ln>
        </p:spPr>
      </p:pic>
      <p:pic>
        <p:nvPicPr>
          <p:cNvPr id="57349" name="Picture 5"/>
          <p:cNvPicPr>
            <a:picLocks noChangeAspect="1" noChangeArrowheads="1"/>
          </p:cNvPicPr>
          <p:nvPr/>
        </p:nvPicPr>
        <p:blipFill>
          <a:blip r:embed="rId3"/>
          <a:srcRect/>
          <a:stretch>
            <a:fillRect/>
          </a:stretch>
        </p:blipFill>
        <p:spPr bwMode="auto">
          <a:xfrm>
            <a:off x="4932363" y="3846513"/>
            <a:ext cx="4106862" cy="2725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1963" y="165100"/>
            <a:ext cx="8229600" cy="593725"/>
          </a:xfrm>
        </p:spPr>
        <p:txBody>
          <a:bodyPr>
            <a:normAutofit fontScale="90000"/>
          </a:bodyPr>
          <a:lstStyle/>
          <a:p>
            <a:pPr eaLnBrk="1" hangingPunct="1"/>
            <a:r>
              <a:rPr lang="en-US" sz="3400" smtClean="0"/>
              <a:t>try … catch … finally</a:t>
            </a:r>
          </a:p>
        </p:txBody>
      </p:sp>
      <p:sp>
        <p:nvSpPr>
          <p:cNvPr id="58371" name="Rectangle 3"/>
          <p:cNvSpPr>
            <a:spLocks noChangeArrowheads="1"/>
          </p:cNvSpPr>
          <p:nvPr/>
        </p:nvSpPr>
        <p:spPr bwMode="auto">
          <a:xfrm>
            <a:off x="0" y="990600"/>
            <a:ext cx="9144000" cy="58674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a:solidFill>
                  <a:srgbClr val="0000FF"/>
                </a:solidFill>
                <a:latin typeface="Courier New" pitchFamily="49" charset="0"/>
              </a:rPr>
              <a:t>try </a:t>
            </a:r>
            <a:r>
              <a:rPr kumimoji="1" lang="en-US">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Contains normal codes that might throw an exception.</a:t>
            </a:r>
          </a:p>
          <a:p>
            <a:pPr eaLnBrk="1" hangingPunct="1">
              <a:lnSpc>
                <a:spcPct val="80000"/>
              </a:lnSpc>
              <a:spcBef>
                <a:spcPct val="20000"/>
              </a:spcBef>
              <a:buClr>
                <a:schemeClr val="hlink"/>
              </a:buClr>
              <a:buSzPct val="70000"/>
              <a:buFont typeface="Wingdings" pitchFamily="2" charset="2"/>
              <a:buNone/>
            </a:pPr>
            <a:endParaRPr kumimoji="1" lang="en-US">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If an exception is thrown, immediately go to</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catch block.</a:t>
            </a:r>
          </a:p>
          <a:p>
            <a:pPr eaLnBrk="1" hangingPunct="1">
              <a:lnSpc>
                <a:spcPct val="80000"/>
              </a:lnSpc>
              <a:spcBef>
                <a:spcPct val="20000"/>
              </a:spcBef>
              <a:buClr>
                <a:schemeClr val="hlink"/>
              </a:buClr>
              <a:buSzPct val="70000"/>
              <a:buFont typeface="Wingdings" pitchFamily="2" charset="2"/>
              <a:buNone/>
            </a:pPr>
            <a:endParaRPr kumimoji="1" lang="en-US">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a:t>
            </a:r>
            <a:r>
              <a:rPr kumimoji="1" lang="en-US">
                <a:solidFill>
                  <a:srgbClr val="0000FF"/>
                </a:solidFill>
                <a:latin typeface="Courier New" pitchFamily="49" charset="0"/>
              </a:rPr>
              <a:t>catch</a:t>
            </a:r>
            <a:r>
              <a:rPr kumimoji="1" lang="en-US">
                <a:latin typeface="Courier New" pitchFamily="49" charset="0"/>
              </a:rPr>
              <a:t> ( errorVariable ) { </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Codes here get executed if an exception is thrown</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in the try block.</a:t>
            </a:r>
          </a:p>
          <a:p>
            <a:pPr eaLnBrk="1" hangingPunct="1">
              <a:lnSpc>
                <a:spcPct val="80000"/>
              </a:lnSpc>
              <a:spcBef>
                <a:spcPct val="20000"/>
              </a:spcBef>
              <a:buClr>
                <a:schemeClr val="hlink"/>
              </a:buClr>
              <a:buSzPct val="70000"/>
              <a:buFont typeface="Wingdings" pitchFamily="2" charset="2"/>
              <a:buNone/>
            </a:pPr>
            <a:endParaRPr kumimoji="1" lang="en-US">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The errorVariable is an Error object.</a:t>
            </a:r>
          </a:p>
          <a:p>
            <a:pPr eaLnBrk="1" hangingPunct="1">
              <a:lnSpc>
                <a:spcPct val="80000"/>
              </a:lnSpc>
              <a:spcBef>
                <a:spcPct val="20000"/>
              </a:spcBef>
              <a:buClr>
                <a:schemeClr val="hlink"/>
              </a:buClr>
              <a:buSzPct val="70000"/>
              <a:buFont typeface="Wingdings" pitchFamily="2" charset="2"/>
              <a:buNone/>
            </a:pPr>
            <a:endParaRPr kumimoji="1" lang="en-US">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a:t>
            </a:r>
            <a:r>
              <a:rPr kumimoji="1" lang="en-US">
                <a:solidFill>
                  <a:srgbClr val="0000FF"/>
                </a:solidFill>
                <a:latin typeface="Courier New" pitchFamily="49" charset="0"/>
              </a:rPr>
              <a:t>finally </a:t>
            </a:r>
            <a:r>
              <a:rPr kumimoji="1" lang="en-US">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Executed after the catch or try block finish</a:t>
            </a:r>
          </a:p>
          <a:p>
            <a:pPr eaLnBrk="1" hangingPunct="1">
              <a:lnSpc>
                <a:spcPct val="80000"/>
              </a:lnSpc>
              <a:spcBef>
                <a:spcPct val="20000"/>
              </a:spcBef>
              <a:buClr>
                <a:schemeClr val="hlink"/>
              </a:buClr>
              <a:buSzPct val="70000"/>
              <a:buFont typeface="Wingdings" pitchFamily="2" charset="2"/>
              <a:buNone/>
            </a:pPr>
            <a:endParaRPr kumimoji="1" lang="en-US">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 Codes in finally block are always executed</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One or both of catch and finally blocks must accompany the try block.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try … catch … finally example</a:t>
            </a:r>
          </a:p>
        </p:txBody>
      </p:sp>
      <p:sp>
        <p:nvSpPr>
          <p:cNvPr id="59395" name="Rectangle 3"/>
          <p:cNvSpPr>
            <a:spLocks noChangeArrowheads="1"/>
          </p:cNvSpPr>
          <p:nvPr/>
        </p:nvSpPr>
        <p:spPr bwMode="auto">
          <a:xfrm>
            <a:off x="0" y="1295400"/>
            <a:ext cx="9144000" cy="51816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&lt;script type="text/javascript"&gt;</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try{</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document.write("Try block begins&lt;br&gt;");</a:t>
            </a:r>
          </a:p>
          <a:p>
            <a:pPr eaLnBrk="1" hangingPunct="1">
              <a:lnSpc>
                <a:spcPct val="80000"/>
              </a:lnSpc>
              <a:spcBef>
                <a:spcPct val="20000"/>
              </a:spcBef>
              <a:buClr>
                <a:schemeClr val="hlink"/>
              </a:buClr>
              <a:buSzPct val="70000"/>
              <a:buFont typeface="Wingdings" pitchFamily="2" charset="2"/>
              <a:buNone/>
            </a:pPr>
            <a:r>
              <a:rPr kumimoji="1" lang="en-US">
                <a:solidFill>
                  <a:schemeClr val="hlink"/>
                </a:solidFill>
                <a:latin typeface="Courier New" pitchFamily="49" charset="0"/>
              </a:rPr>
              <a:t>  // create a syntax error</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eval ("10 + * 5");</a:t>
            </a:r>
          </a:p>
          <a:p>
            <a:pPr eaLnBrk="1" hangingPunct="1">
              <a:lnSpc>
                <a:spcPct val="80000"/>
              </a:lnSpc>
              <a:spcBef>
                <a:spcPct val="20000"/>
              </a:spcBef>
              <a:buClr>
                <a:schemeClr val="hlink"/>
              </a:buClr>
              <a:buSzPct val="70000"/>
              <a:buFont typeface="Wingdings" pitchFamily="2" charset="2"/>
              <a:buNone/>
            </a:pPr>
            <a:endParaRPr kumimoji="1" lang="en-US">
              <a:latin typeface="Courier New" pitchFamily="49" charset="0"/>
            </a:endParaRP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catch( errVar ) {</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document.write("Exception caught&lt;br&gt;");</a:t>
            </a:r>
          </a:p>
          <a:p>
            <a:pPr eaLnBrk="1" hangingPunct="1">
              <a:lnSpc>
                <a:spcPct val="80000"/>
              </a:lnSpc>
              <a:spcBef>
                <a:spcPct val="20000"/>
              </a:spcBef>
              <a:buClr>
                <a:schemeClr val="hlink"/>
              </a:buClr>
              <a:buSzPct val="70000"/>
              <a:buFont typeface="Wingdings" pitchFamily="2" charset="2"/>
              <a:buNone/>
            </a:pPr>
            <a:r>
              <a:rPr kumimoji="1" lang="en-US">
                <a:solidFill>
                  <a:schemeClr val="hlink"/>
                </a:solidFill>
                <a:latin typeface="Courier New" pitchFamily="49" charset="0"/>
              </a:rPr>
              <a:t>  // errVar is an Error object</a:t>
            </a:r>
          </a:p>
          <a:p>
            <a:pPr eaLnBrk="1" hangingPunct="1">
              <a:lnSpc>
                <a:spcPct val="80000"/>
              </a:lnSpc>
              <a:spcBef>
                <a:spcPct val="20000"/>
              </a:spcBef>
              <a:buClr>
                <a:schemeClr val="hlink"/>
              </a:buClr>
              <a:buSzPct val="70000"/>
              <a:buFont typeface="Wingdings" pitchFamily="2" charset="2"/>
              <a:buNone/>
            </a:pPr>
            <a:r>
              <a:rPr kumimoji="1" lang="en-US">
                <a:solidFill>
                  <a:schemeClr val="hlink"/>
                </a:solidFill>
                <a:latin typeface="Courier New" pitchFamily="49" charset="0"/>
              </a:rPr>
              <a:t>  // All Error objects have a name and message properties</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document.write("Error name: " + errVar.name + "&lt;br&gt;");</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document.write("Error message: " + errVar.message +</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"&lt;br&gt;");</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finally {</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  document.write("Finally block reached!");</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a:latin typeface="Courier New" pitchFamily="49" charset="0"/>
              </a:rPr>
              <a:t>&lt;/script&gt;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1963" y="165100"/>
            <a:ext cx="8229600" cy="593725"/>
          </a:xfrm>
        </p:spPr>
        <p:txBody>
          <a:bodyPr>
            <a:normAutofit fontScale="90000"/>
          </a:bodyPr>
          <a:lstStyle/>
          <a:p>
            <a:pPr eaLnBrk="1" hangingPunct="1"/>
            <a:r>
              <a:rPr lang="en-US" sz="3400" smtClean="0"/>
              <a:t>Throwing Exception</a:t>
            </a:r>
          </a:p>
        </p:txBody>
      </p:sp>
      <p:sp>
        <p:nvSpPr>
          <p:cNvPr id="60419" name="Rectangle 3"/>
          <p:cNvSpPr>
            <a:spLocks noChangeArrowheads="1"/>
          </p:cNvSpPr>
          <p:nvPr/>
        </p:nvSpPr>
        <p:spPr bwMode="auto">
          <a:xfrm>
            <a:off x="0" y="838200"/>
            <a:ext cx="9144000" cy="5791200"/>
          </a:xfrm>
          <a:prstGeom prst="rect">
            <a:avLst/>
          </a:prstGeom>
          <a:solidFill>
            <a:srgbClr val="FFFFFF"/>
          </a:solidFill>
          <a:ln w="9525" algn="ctr">
            <a:solidFill>
              <a:schemeClr val="tx1"/>
            </a:solidFill>
            <a:miter lim="800000"/>
            <a:headEnd/>
            <a:tailEnd/>
          </a:ln>
        </p:spPr>
        <p:txBody>
          <a:bodyPr/>
          <a:lstStyle/>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 type="text/</a:t>
            </a:r>
            <a:r>
              <a:rPr kumimoji="1" lang="en-US" dirty="0" err="1">
                <a:latin typeface="Courier New" pitchFamily="49" charset="0"/>
              </a:rPr>
              <a:t>javascript</a:t>
            </a:r>
            <a:r>
              <a:rPr kumimoji="1" lang="en-US" dirty="0">
                <a:latin typeface="Courier New" pitchFamily="49" charset="0"/>
              </a:rPr>
              <a:t>"&gt;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try{</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a:t>
            </a:r>
            <a:r>
              <a:rPr kumimoji="1" lang="en-US" dirty="0" err="1">
                <a:latin typeface="Courier New" pitchFamily="49" charset="0"/>
              </a:rPr>
              <a:t>var</a:t>
            </a:r>
            <a:r>
              <a:rPr kumimoji="1" lang="en-US" dirty="0">
                <a:latin typeface="Courier New" pitchFamily="49" charset="0"/>
              </a:rPr>
              <a:t> num = prompt("Enter a number (1-2):", "1");</a:t>
            </a: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 You can throw exception of any type</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if (num == "1")</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throw "Some Error Message";</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else</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if (num == "2")</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throw 123;</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else</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throw new Error ("Invalid input");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catch( err ) {</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alert(</a:t>
            </a:r>
            <a:r>
              <a:rPr kumimoji="1" lang="en-US" dirty="0" err="1">
                <a:latin typeface="Courier New" pitchFamily="49" charset="0"/>
              </a:rPr>
              <a:t>typeof</a:t>
            </a:r>
            <a:r>
              <a:rPr kumimoji="1" lang="en-US" dirty="0">
                <a:latin typeface="Courier New" pitchFamily="49" charset="0"/>
              </a:rPr>
              <a:t>(</a:t>
            </a:r>
            <a:r>
              <a:rPr kumimoji="1" lang="en-US" dirty="0" err="1">
                <a:latin typeface="Courier New" pitchFamily="49" charset="0"/>
              </a:rPr>
              <a:t>errMsg</a:t>
            </a:r>
            <a:r>
              <a:rPr kumimoji="1" lang="en-US" dirty="0">
                <a:latin typeface="Courier New" pitchFamily="49" charset="0"/>
              </a:rPr>
              <a:t>) + "\n" + err);</a:t>
            </a:r>
          </a:p>
          <a:p>
            <a:pPr eaLnBrk="1" hangingPunct="1">
              <a:lnSpc>
                <a:spcPct val="80000"/>
              </a:lnSpc>
              <a:spcBef>
                <a:spcPct val="20000"/>
              </a:spcBef>
              <a:buClr>
                <a:schemeClr val="hlink"/>
              </a:buClr>
              <a:buSzPct val="70000"/>
              <a:buFont typeface="Wingdings" pitchFamily="2" charset="2"/>
              <a:buNone/>
            </a:pPr>
            <a:r>
              <a:rPr kumimoji="1" lang="en-US" dirty="0">
                <a:solidFill>
                  <a:schemeClr val="hlink"/>
                </a:solidFill>
                <a:latin typeface="Courier New" pitchFamily="49" charset="0"/>
              </a:rPr>
              <a:t>  // </a:t>
            </a:r>
            <a:r>
              <a:rPr kumimoji="1" lang="en-US" dirty="0" err="1">
                <a:solidFill>
                  <a:schemeClr val="hlink"/>
                </a:solidFill>
                <a:latin typeface="Courier New" pitchFamily="49" charset="0"/>
              </a:rPr>
              <a:t>instanceof</a:t>
            </a:r>
            <a:r>
              <a:rPr kumimoji="1" lang="en-US" dirty="0">
                <a:solidFill>
                  <a:schemeClr val="hlink"/>
                </a:solidFill>
                <a:latin typeface="Courier New" pitchFamily="49" charset="0"/>
              </a:rPr>
              <a:t> operator checks if err is an Error object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if (err </a:t>
            </a:r>
            <a:r>
              <a:rPr kumimoji="1" lang="en-US" dirty="0" err="1">
                <a:latin typeface="Courier New" pitchFamily="49" charset="0"/>
              </a:rPr>
              <a:t>instanceof</a:t>
            </a:r>
            <a:r>
              <a:rPr kumimoji="1" lang="en-US" dirty="0">
                <a:latin typeface="Courier New" pitchFamily="49" charset="0"/>
              </a:rPr>
              <a:t> Error)</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    alert("Error Message: " + </a:t>
            </a:r>
            <a:r>
              <a:rPr kumimoji="1" lang="en-US" dirty="0" err="1">
                <a:latin typeface="Courier New" pitchFamily="49" charset="0"/>
              </a:rPr>
              <a:t>err.message</a:t>
            </a: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a:t>
            </a:r>
          </a:p>
          <a:p>
            <a:pPr eaLnBrk="1" hangingPunct="1">
              <a:lnSpc>
                <a:spcPct val="80000"/>
              </a:lnSpc>
              <a:spcBef>
                <a:spcPct val="20000"/>
              </a:spcBef>
              <a:buClr>
                <a:schemeClr val="hlink"/>
              </a:buClr>
              <a:buSzPct val="70000"/>
              <a:buFont typeface="Wingdings" pitchFamily="2" charset="2"/>
              <a:buNone/>
            </a:pPr>
            <a:r>
              <a:rPr kumimoji="1" lang="en-US" dirty="0">
                <a:latin typeface="Courier New" pitchFamily="49" charset="0"/>
              </a:rPr>
              <a:t>&lt;/script&gt;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t>Document Object Model (DOM)</a:t>
            </a:r>
            <a:endParaRPr lang="en-US" dirty="0"/>
          </a:p>
        </p:txBody>
      </p:sp>
      <p:sp>
        <p:nvSpPr>
          <p:cNvPr id="3" name="Content Placeholder 2"/>
          <p:cNvSpPr>
            <a:spLocks noGrp="1"/>
          </p:cNvSpPr>
          <p:nvPr>
            <p:ph idx="1"/>
          </p:nvPr>
        </p:nvSpPr>
        <p:spPr>
          <a:xfrm>
            <a:off x="228600" y="914400"/>
            <a:ext cx="8458200" cy="5638800"/>
          </a:xfrm>
        </p:spPr>
        <p:txBody>
          <a:bodyPr>
            <a:normAutofit/>
          </a:bodyPr>
          <a:lstStyle/>
          <a:p>
            <a:r>
              <a:rPr lang="en-US" dirty="0" smtClean="0"/>
              <a:t>When a web page is loaded, the browser creates a </a:t>
            </a:r>
            <a:r>
              <a:rPr lang="en-US" b="1" dirty="0" smtClean="0"/>
              <a:t>D</a:t>
            </a:r>
            <a:r>
              <a:rPr lang="en-US" dirty="0" smtClean="0"/>
              <a:t>ocument </a:t>
            </a:r>
            <a:r>
              <a:rPr lang="en-US" b="1" dirty="0" smtClean="0"/>
              <a:t>O</a:t>
            </a:r>
            <a:r>
              <a:rPr lang="en-US" dirty="0" smtClean="0"/>
              <a:t>bject </a:t>
            </a:r>
            <a:r>
              <a:rPr lang="en-US" b="1" dirty="0" smtClean="0"/>
              <a:t>M</a:t>
            </a:r>
            <a:r>
              <a:rPr lang="en-US" dirty="0" smtClean="0"/>
              <a:t>odel of the page.</a:t>
            </a:r>
          </a:p>
          <a:p>
            <a:r>
              <a:rPr lang="en-US" dirty="0" smtClean="0"/>
              <a:t>Representation of the current web page as a tree of </a:t>
            </a:r>
            <a:r>
              <a:rPr lang="en-US" dirty="0" err="1" smtClean="0"/>
              <a:t>Javascript</a:t>
            </a:r>
            <a:r>
              <a:rPr lang="en-US" dirty="0" smtClean="0"/>
              <a:t> objects</a:t>
            </a:r>
          </a:p>
          <a:p>
            <a:r>
              <a:rPr lang="en-US" dirty="0" smtClean="0"/>
              <a:t>allows you to view/modify page elements in script code after page has loaded</a:t>
            </a:r>
          </a:p>
          <a:p>
            <a:r>
              <a:rPr lang="en-US" dirty="0" smtClean="0"/>
              <a:t>client side = highly responsive interactions</a:t>
            </a:r>
          </a:p>
          <a:p>
            <a:r>
              <a:rPr lang="en-US" dirty="0" smtClean="0"/>
              <a:t>browser-independent</a:t>
            </a:r>
          </a:p>
          <a:p>
            <a:r>
              <a:rPr lang="en-US" dirty="0" smtClean="0"/>
              <a:t>allows </a:t>
            </a:r>
            <a:r>
              <a:rPr lang="en-US" smtClean="0"/>
              <a:t>progressive enhancement.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EGHA\Desktop\pic_htmltree.gif"/>
          <p:cNvPicPr>
            <a:picLocks noGrp="1" noChangeAspect="1" noChangeArrowheads="1"/>
          </p:cNvPicPr>
          <p:nvPr>
            <p:ph idx="1"/>
          </p:nvPr>
        </p:nvPicPr>
        <p:blipFill>
          <a:blip r:embed="rId2"/>
          <a:srcRect/>
          <a:stretch>
            <a:fillRect/>
          </a:stretch>
        </p:blipFill>
        <p:spPr bwMode="auto">
          <a:xfrm>
            <a:off x="304800" y="1066800"/>
            <a:ext cx="8077200" cy="50292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905000" y="499342"/>
            <a:ext cx="5791199" cy="56268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Way of Using JavaScript</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are three places to put the JavaScript code.</a:t>
            </a:r>
          </a:p>
          <a:p>
            <a:r>
              <a:rPr lang="en-US" dirty="0" smtClean="0"/>
              <a:t>Between the &lt;body&gt; &lt;/body&gt; tag of html (Inline JavaScript)</a:t>
            </a:r>
          </a:p>
          <a:p>
            <a:r>
              <a:rPr lang="en-US" dirty="0" smtClean="0"/>
              <a:t>Between the &lt;head&gt; &lt;/head&gt; tag of html (Internal JavaScript)</a:t>
            </a:r>
          </a:p>
          <a:p>
            <a:r>
              <a:rPr lang="en-US" dirty="0" smtClean="0"/>
              <a:t>In .</a:t>
            </a:r>
            <a:r>
              <a:rPr lang="en-US" dirty="0" err="1" smtClean="0"/>
              <a:t>js</a:t>
            </a:r>
            <a:r>
              <a:rPr lang="en-US" dirty="0" smtClean="0"/>
              <a:t> file (External JavaScript)</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17608" y="381000"/>
            <a:ext cx="8621592"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88418" y="304800"/>
            <a:ext cx="8574581"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96000"/>
          </a:xfrm>
        </p:spPr>
        <p:txBody>
          <a:bodyPr>
            <a:normAutofit fontScale="85000" lnSpcReduction="10000"/>
          </a:bodyPr>
          <a:lstStyle/>
          <a:p>
            <a:r>
              <a:rPr lang="en-US" dirty="0" smtClean="0"/>
              <a:t>With the object model, JavaScript gets all the power it needs to create dynamic HTML:</a:t>
            </a:r>
          </a:p>
          <a:p>
            <a:r>
              <a:rPr lang="en-US" dirty="0" smtClean="0"/>
              <a:t>JavaScript can change all the HTML elements in the page</a:t>
            </a:r>
          </a:p>
          <a:p>
            <a:r>
              <a:rPr lang="en-US" dirty="0" smtClean="0"/>
              <a:t>JavaScript can change all the HTML attributes in the page</a:t>
            </a:r>
          </a:p>
          <a:p>
            <a:r>
              <a:rPr lang="en-US" dirty="0" smtClean="0"/>
              <a:t>JavaScript can change all the CSS styles in the page</a:t>
            </a:r>
          </a:p>
          <a:p>
            <a:r>
              <a:rPr lang="en-US" dirty="0" smtClean="0"/>
              <a:t>JavaScript can remove existing HTML elements and attributes</a:t>
            </a:r>
          </a:p>
          <a:p>
            <a:r>
              <a:rPr lang="en-US" dirty="0" smtClean="0"/>
              <a:t>JavaScript can add new HTML elements and attributes</a:t>
            </a:r>
          </a:p>
          <a:p>
            <a:r>
              <a:rPr lang="en-US" dirty="0" smtClean="0"/>
              <a:t>JavaScript can react to all existing HTML events in the page</a:t>
            </a:r>
          </a:p>
          <a:p>
            <a:r>
              <a:rPr lang="en-US" dirty="0" smtClean="0"/>
              <a:t>JavaScript can create new HTML events in the page</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What is the DOM?</a:t>
            </a:r>
            <a:br>
              <a:rPr lang="en-US" dirty="0" smtClean="0"/>
            </a:br>
            <a:endParaRPr lang="en-US" dirty="0"/>
          </a:p>
        </p:txBody>
      </p:sp>
      <p:sp>
        <p:nvSpPr>
          <p:cNvPr id="3" name="Content Placeholder 2"/>
          <p:cNvSpPr>
            <a:spLocks noGrp="1"/>
          </p:cNvSpPr>
          <p:nvPr>
            <p:ph idx="1"/>
          </p:nvPr>
        </p:nvSpPr>
        <p:spPr>
          <a:xfrm>
            <a:off x="304800" y="914400"/>
            <a:ext cx="8382000" cy="5638800"/>
          </a:xfrm>
        </p:spPr>
        <p:txBody>
          <a:bodyPr>
            <a:normAutofit fontScale="77500" lnSpcReduction="20000"/>
          </a:bodyPr>
          <a:lstStyle/>
          <a:p>
            <a:endParaRPr lang="en-US" dirty="0" smtClean="0"/>
          </a:p>
          <a:p>
            <a:r>
              <a:rPr lang="en-US" dirty="0" smtClean="0"/>
              <a:t>The DOM is a W3C (World Wide Web Consortium) standard.</a:t>
            </a:r>
          </a:p>
          <a:p>
            <a:r>
              <a:rPr lang="en-US" dirty="0" smtClean="0"/>
              <a:t>The DOM defines a standard for accessing documents:</a:t>
            </a:r>
          </a:p>
          <a:p>
            <a:r>
              <a:rPr lang="en-US" i="1" dirty="0" smtClean="0"/>
              <a:t>"The W3C Document Object Model (DOM) is a platform and language-neutral interface that allows programs and scripts to dynamically access and update the content, structure, and style of a document."</a:t>
            </a:r>
            <a:endParaRPr lang="en-US" dirty="0" smtClean="0"/>
          </a:p>
          <a:p>
            <a:r>
              <a:rPr lang="en-US" dirty="0" smtClean="0"/>
              <a:t>The W3C DOM standard is separated into 3 different parts:</a:t>
            </a:r>
          </a:p>
          <a:p>
            <a:r>
              <a:rPr lang="en-US" dirty="0" smtClean="0"/>
              <a:t>Core DOM - standard model for all document types</a:t>
            </a:r>
          </a:p>
          <a:p>
            <a:r>
              <a:rPr lang="en-US" dirty="0" smtClean="0"/>
              <a:t>XML DOM - standard model for XML documents</a:t>
            </a:r>
          </a:p>
          <a:p>
            <a:r>
              <a:rPr lang="en-US" dirty="0" smtClean="0"/>
              <a:t>HTML DOM - standard model for HTML documents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HTML DOM?</a:t>
            </a:r>
            <a:br>
              <a:rPr lang="en-US" dirty="0" smtClean="0"/>
            </a:br>
            <a:endParaRPr lang="en-US" dirty="0"/>
          </a:p>
        </p:txBody>
      </p:sp>
      <p:sp>
        <p:nvSpPr>
          <p:cNvPr id="3" name="Content Placeholder 2"/>
          <p:cNvSpPr>
            <a:spLocks noGrp="1"/>
          </p:cNvSpPr>
          <p:nvPr>
            <p:ph idx="1"/>
          </p:nvPr>
        </p:nvSpPr>
        <p:spPr/>
        <p:txBody>
          <a:bodyPr/>
          <a:lstStyle/>
          <a:p>
            <a:r>
              <a:rPr lang="en-US" dirty="0" smtClean="0"/>
              <a:t>The HTML DOM is a standard </a:t>
            </a:r>
            <a:r>
              <a:rPr lang="en-US" b="1" dirty="0" smtClean="0"/>
              <a:t>object</a:t>
            </a:r>
            <a:r>
              <a:rPr lang="en-US" dirty="0" smtClean="0"/>
              <a:t> model and </a:t>
            </a:r>
            <a:r>
              <a:rPr lang="en-US" b="1" dirty="0" smtClean="0"/>
              <a:t>programming interface</a:t>
            </a:r>
            <a:r>
              <a:rPr lang="en-US" dirty="0" smtClean="0"/>
              <a:t> for HTML. It defines:</a:t>
            </a:r>
          </a:p>
          <a:p>
            <a:r>
              <a:rPr lang="en-US" dirty="0" smtClean="0"/>
              <a:t>The HTML elements as </a:t>
            </a:r>
            <a:r>
              <a:rPr lang="en-US" b="1" dirty="0" smtClean="0"/>
              <a:t>objects</a:t>
            </a:r>
            <a:endParaRPr lang="en-US" dirty="0" smtClean="0"/>
          </a:p>
          <a:p>
            <a:r>
              <a:rPr lang="en-US" dirty="0" smtClean="0"/>
              <a:t>The </a:t>
            </a:r>
            <a:r>
              <a:rPr lang="en-US" b="1" dirty="0" smtClean="0"/>
              <a:t>properties</a:t>
            </a:r>
            <a:r>
              <a:rPr lang="en-US" dirty="0" smtClean="0"/>
              <a:t> of all HTML elements</a:t>
            </a:r>
          </a:p>
          <a:p>
            <a:r>
              <a:rPr lang="en-US" dirty="0" smtClean="0"/>
              <a:t>The </a:t>
            </a:r>
            <a:r>
              <a:rPr lang="en-US" b="1" dirty="0" smtClean="0"/>
              <a:t>methods</a:t>
            </a:r>
            <a:r>
              <a:rPr lang="en-US" dirty="0" smtClean="0"/>
              <a:t> to access all HTML elements</a:t>
            </a:r>
          </a:p>
          <a:p>
            <a:r>
              <a:rPr lang="en-US" dirty="0" smtClean="0"/>
              <a:t>The </a:t>
            </a:r>
            <a:r>
              <a:rPr lang="en-US" b="1" dirty="0" smtClean="0"/>
              <a:t>events</a:t>
            </a:r>
            <a:r>
              <a:rPr lang="en-US" dirty="0" smtClean="0"/>
              <a:t> for all HTML elements</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 HTML DOM Methods</a:t>
            </a:r>
            <a:br>
              <a:rPr lang="en-US" dirty="0" smtClean="0"/>
            </a:br>
            <a:endParaRPr lang="en-US" dirty="0"/>
          </a:p>
        </p:txBody>
      </p:sp>
      <p:sp>
        <p:nvSpPr>
          <p:cNvPr id="3" name="Content Placeholder 2"/>
          <p:cNvSpPr>
            <a:spLocks noGrp="1"/>
          </p:cNvSpPr>
          <p:nvPr>
            <p:ph idx="1"/>
          </p:nvPr>
        </p:nvSpPr>
        <p:spPr/>
        <p:txBody>
          <a:bodyPr/>
          <a:lstStyle/>
          <a:p>
            <a:r>
              <a:rPr lang="en-US" dirty="0" smtClean="0"/>
              <a:t>HTML DOM methods are </a:t>
            </a:r>
            <a:r>
              <a:rPr lang="en-US" b="1" dirty="0" smtClean="0"/>
              <a:t>actions</a:t>
            </a:r>
            <a:r>
              <a:rPr lang="en-US" dirty="0" smtClean="0"/>
              <a:t> you can perform (on HTML Elements).</a:t>
            </a:r>
          </a:p>
          <a:p>
            <a:r>
              <a:rPr lang="en-US" dirty="0" smtClean="0"/>
              <a:t>HTML DOM properties are </a:t>
            </a:r>
            <a:r>
              <a:rPr lang="en-US" b="1" dirty="0" smtClean="0"/>
              <a:t>values</a:t>
            </a:r>
            <a:r>
              <a:rPr lang="en-US" dirty="0" smtClean="0"/>
              <a:t> (of HTML Elements) that you can set or change.</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DOM Programming Interface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HTML DOM can be accessed with JavaScript (and with other programming languages).</a:t>
            </a:r>
          </a:p>
          <a:p>
            <a:r>
              <a:rPr lang="en-US" dirty="0" smtClean="0"/>
              <a:t>In the DOM, all HTML elements are defined as </a:t>
            </a:r>
            <a:r>
              <a:rPr lang="en-US" b="1" dirty="0" smtClean="0"/>
              <a:t>objects</a:t>
            </a:r>
            <a:r>
              <a:rPr lang="en-US" dirty="0" smtClean="0"/>
              <a:t>.</a:t>
            </a:r>
          </a:p>
          <a:p>
            <a:r>
              <a:rPr lang="en-US" dirty="0" smtClean="0"/>
              <a:t>The programming interface is the properties and methods of each object.</a:t>
            </a:r>
          </a:p>
          <a:p>
            <a:r>
              <a:rPr lang="en-US" dirty="0" smtClean="0"/>
              <a:t>A </a:t>
            </a:r>
            <a:r>
              <a:rPr lang="en-US" b="1" dirty="0" smtClean="0"/>
              <a:t>property</a:t>
            </a:r>
            <a:r>
              <a:rPr lang="en-US" dirty="0" smtClean="0"/>
              <a:t> is a value that you can get or set (like changing the content of an HTML element).</a:t>
            </a:r>
          </a:p>
          <a:p>
            <a:r>
              <a:rPr lang="en-US" dirty="0" smtClean="0"/>
              <a:t>A </a:t>
            </a:r>
            <a:r>
              <a:rPr lang="en-US" b="1" dirty="0" smtClean="0"/>
              <a:t>method</a:t>
            </a:r>
            <a:r>
              <a:rPr lang="en-US" dirty="0" smtClean="0"/>
              <a:t> is an action you can do (like add or deleting an HTML element).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304800" y="914400"/>
            <a:ext cx="8610600" cy="5943600"/>
          </a:xfrm>
        </p:spPr>
        <p:txBody>
          <a:bodyPr>
            <a:normAutofit/>
          </a:bodyPr>
          <a:lstStyle/>
          <a:p>
            <a:r>
              <a:rPr lang="en-US" dirty="0" smtClean="0"/>
              <a:t>The following example changes the content (the </a:t>
            </a:r>
            <a:r>
              <a:rPr lang="en-US" dirty="0" err="1" smtClean="0"/>
              <a:t>innerHTML</a:t>
            </a:r>
            <a:r>
              <a:rPr lang="en-US" dirty="0" smtClean="0"/>
              <a:t>) of the &lt;p&gt; element with id="demo":</a:t>
            </a:r>
          </a:p>
          <a:p>
            <a:r>
              <a:rPr lang="en-US" dirty="0" smtClean="0"/>
              <a:t>&lt;html&gt;</a:t>
            </a:r>
            <a:br>
              <a:rPr lang="en-US" dirty="0" smtClean="0"/>
            </a:br>
            <a:r>
              <a:rPr lang="en-US" dirty="0" smtClean="0"/>
              <a:t>&lt;body&gt;</a:t>
            </a:r>
            <a:br>
              <a:rPr lang="en-US" dirty="0" smtClean="0"/>
            </a:br>
            <a:r>
              <a:rPr lang="en-US" dirty="0" smtClean="0"/>
              <a:t>&lt;p id="demo"&gt;&lt;/p&gt;</a:t>
            </a:r>
            <a:br>
              <a:rPr lang="en-US" dirty="0" smtClean="0"/>
            </a:br>
            <a:r>
              <a:rPr lang="en-US" dirty="0" smtClean="0"/>
              <a:t>&lt;script&gt;</a:t>
            </a:r>
            <a:br>
              <a:rPr lang="en-US" dirty="0" smtClean="0"/>
            </a:br>
            <a:r>
              <a:rPr lang="en-US" dirty="0" err="1" smtClean="0"/>
              <a:t>document.getElementById</a:t>
            </a:r>
            <a:r>
              <a:rPr lang="en-US" dirty="0" smtClean="0"/>
              <a:t>("demo").</a:t>
            </a:r>
            <a:r>
              <a:rPr lang="en-US" dirty="0" err="1" smtClean="0"/>
              <a:t>innerHTML</a:t>
            </a:r>
            <a:r>
              <a:rPr lang="en-US" dirty="0" smtClean="0"/>
              <a:t> = "Hello World!";</a:t>
            </a:r>
            <a:br>
              <a:rPr lang="en-US" dirty="0" smtClean="0"/>
            </a:br>
            <a:r>
              <a:rPr lang="en-US" dirty="0" smtClean="0"/>
              <a:t>&lt;/script&gt;</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The </a:t>
            </a:r>
            <a:r>
              <a:rPr lang="en-US" b="1" dirty="0" err="1" smtClean="0"/>
              <a:t>getElementById</a:t>
            </a:r>
            <a:r>
              <a:rPr lang="en-US" b="1" dirty="0" smtClean="0"/>
              <a:t> Method</a:t>
            </a:r>
            <a:r>
              <a:rPr lang="en-US" dirty="0" smtClean="0"/>
              <a:t/>
            </a:r>
            <a:br>
              <a:rPr lang="en-US" dirty="0" smtClean="0"/>
            </a:br>
            <a:endParaRPr lang="en-US" dirty="0"/>
          </a:p>
        </p:txBody>
      </p:sp>
      <p:sp>
        <p:nvSpPr>
          <p:cNvPr id="3" name="Content Placeholder 2"/>
          <p:cNvSpPr>
            <a:spLocks noGrp="1"/>
          </p:cNvSpPr>
          <p:nvPr>
            <p:ph idx="1"/>
          </p:nvPr>
        </p:nvSpPr>
        <p:spPr>
          <a:xfrm>
            <a:off x="533400" y="762000"/>
            <a:ext cx="8382000" cy="5715000"/>
          </a:xfrm>
        </p:spPr>
        <p:txBody>
          <a:bodyPr>
            <a:normAutofit fontScale="92500" lnSpcReduction="10000"/>
          </a:bodyPr>
          <a:lstStyle/>
          <a:p>
            <a:r>
              <a:rPr lang="en-US" dirty="0" smtClean="0"/>
              <a:t>The most common way to access an HTML element is to use the id of the element.</a:t>
            </a:r>
          </a:p>
          <a:p>
            <a:r>
              <a:rPr lang="en-US" dirty="0" smtClean="0"/>
              <a:t>In the example above the </a:t>
            </a:r>
            <a:r>
              <a:rPr lang="en-US" dirty="0" err="1" smtClean="0"/>
              <a:t>getElementById</a:t>
            </a:r>
            <a:r>
              <a:rPr lang="en-US" dirty="0" smtClean="0"/>
              <a:t> method used id="demo" to find the element.</a:t>
            </a:r>
          </a:p>
          <a:p>
            <a:pPr algn="ctr">
              <a:buNone/>
            </a:pPr>
            <a:r>
              <a:rPr lang="en-US" b="1" dirty="0" smtClean="0"/>
              <a:t>The </a:t>
            </a:r>
            <a:r>
              <a:rPr lang="en-US" b="1" dirty="0" err="1" smtClean="0"/>
              <a:t>innerHTML</a:t>
            </a:r>
            <a:r>
              <a:rPr lang="en-US" b="1" dirty="0" smtClean="0"/>
              <a:t> Property</a:t>
            </a:r>
          </a:p>
          <a:p>
            <a:r>
              <a:rPr lang="en-US" dirty="0" smtClean="0"/>
              <a:t>The easiest way to get the content of an element is by using the </a:t>
            </a:r>
            <a:r>
              <a:rPr lang="en-US" b="1" dirty="0" err="1" smtClean="0"/>
              <a:t>innerHTML</a:t>
            </a:r>
            <a:r>
              <a:rPr lang="en-US" dirty="0" smtClean="0"/>
              <a:t> property.</a:t>
            </a:r>
          </a:p>
          <a:p>
            <a:r>
              <a:rPr lang="en-US" dirty="0" smtClean="0"/>
              <a:t>The </a:t>
            </a:r>
            <a:r>
              <a:rPr lang="en-US" dirty="0" err="1" smtClean="0"/>
              <a:t>innerHTML</a:t>
            </a:r>
            <a:r>
              <a:rPr lang="en-US" dirty="0" smtClean="0"/>
              <a:t> property is useful for getting or replacing the content of HTML elements.</a:t>
            </a:r>
          </a:p>
          <a:p>
            <a:r>
              <a:rPr lang="en-US" dirty="0" smtClean="0"/>
              <a:t>The </a:t>
            </a:r>
            <a:r>
              <a:rPr lang="en-US" dirty="0" err="1" smtClean="0"/>
              <a:t>innerHTML</a:t>
            </a:r>
            <a:r>
              <a:rPr lang="en-US" dirty="0" smtClean="0"/>
              <a:t> property can be used to get or change any HTML element, including &lt;html&gt; and &lt;body&gt;.</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HTML DOM Document Object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document object represents your web page.</a:t>
            </a:r>
          </a:p>
          <a:p>
            <a:r>
              <a:rPr lang="en-US" dirty="0" smtClean="0"/>
              <a:t>If you want to access any element in an HTML page, you always start with accessing the document object.</a:t>
            </a:r>
          </a:p>
          <a:p>
            <a:r>
              <a:rPr lang="en-US" dirty="0" smtClean="0"/>
              <a:t>Below are some examples of how you can use the document object to access and manipulate HTML.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How to Put a JavaScript Into an HTML Page?</a:t>
            </a:r>
            <a:endParaRPr lang="en-US" dirty="0"/>
          </a:p>
        </p:txBody>
      </p:sp>
      <p:sp>
        <p:nvSpPr>
          <p:cNvPr id="3" name="Content Placeholder 2"/>
          <p:cNvSpPr>
            <a:spLocks noGrp="1"/>
          </p:cNvSpPr>
          <p:nvPr>
            <p:ph idx="1"/>
          </p:nvPr>
        </p:nvSpPr>
        <p:spPr/>
        <p:txBody>
          <a:bodyPr/>
          <a:lstStyle/>
          <a:p>
            <a:pPr>
              <a:buNone/>
            </a:pPr>
            <a:r>
              <a:rPr lang="tr-TR" dirty="0" smtClean="0"/>
              <a:t>&lt;html&gt;</a:t>
            </a:r>
          </a:p>
          <a:p>
            <a:pPr>
              <a:buNone/>
            </a:pPr>
            <a:r>
              <a:rPr lang="tr-TR" dirty="0" smtClean="0"/>
              <a:t>&lt;body&gt;</a:t>
            </a:r>
          </a:p>
          <a:p>
            <a:pPr>
              <a:buNone/>
            </a:pPr>
            <a:r>
              <a:rPr lang="tr-TR" dirty="0" smtClean="0"/>
              <a:t>&lt;script type="text/javascript"&gt;</a:t>
            </a:r>
          </a:p>
          <a:p>
            <a:pPr>
              <a:buNone/>
            </a:pPr>
            <a:r>
              <a:rPr lang="tr-TR" dirty="0" smtClean="0"/>
              <a:t>document.write("Hello World!")</a:t>
            </a:r>
          </a:p>
          <a:p>
            <a:pPr>
              <a:buNone/>
            </a:pPr>
            <a:r>
              <a:rPr lang="tr-TR" dirty="0" smtClean="0"/>
              <a:t>&lt;/script&gt;</a:t>
            </a:r>
          </a:p>
          <a:p>
            <a:pPr>
              <a:buNone/>
            </a:pPr>
            <a:r>
              <a:rPr lang="tr-TR" dirty="0" smtClean="0"/>
              <a:t>&lt;/body&gt;</a:t>
            </a:r>
          </a:p>
          <a:p>
            <a:pPr>
              <a:buNone/>
            </a:pPr>
            <a:r>
              <a:rPr lang="tr-TR" dirty="0" smtClean="0"/>
              <a:t>&lt;/html&gt;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JavaScript Objects</a:t>
            </a:r>
            <a:br>
              <a:rPr lang="en-US" dirty="0" smtClean="0"/>
            </a:br>
            <a:endParaRPr lang="en-US" dirty="0"/>
          </a:p>
        </p:txBody>
      </p:sp>
      <p:sp>
        <p:nvSpPr>
          <p:cNvPr id="3" name="Content Placeholder 2"/>
          <p:cNvSpPr>
            <a:spLocks noGrp="1"/>
          </p:cNvSpPr>
          <p:nvPr>
            <p:ph idx="1"/>
          </p:nvPr>
        </p:nvSpPr>
        <p:spPr>
          <a:xfrm>
            <a:off x="304800" y="762000"/>
            <a:ext cx="8382000" cy="5791200"/>
          </a:xfrm>
        </p:spPr>
        <p:txBody>
          <a:bodyPr>
            <a:normAutofit fontScale="92500" lnSpcReduction="10000"/>
          </a:bodyPr>
          <a:lstStyle/>
          <a:p>
            <a:r>
              <a:rPr lang="en-US" dirty="0" smtClean="0"/>
              <a:t>Real Life Objects, Properties, and Methods</a:t>
            </a:r>
          </a:p>
          <a:p>
            <a:r>
              <a:rPr lang="en-US" dirty="0" smtClean="0"/>
              <a:t>In real life, a car is an </a:t>
            </a:r>
            <a:r>
              <a:rPr lang="en-US" b="1" dirty="0" smtClean="0"/>
              <a:t>object</a:t>
            </a:r>
            <a:r>
              <a:rPr lang="en-US" dirty="0" smtClean="0"/>
              <a:t>.</a:t>
            </a:r>
          </a:p>
          <a:p>
            <a:r>
              <a:rPr lang="en-US" dirty="0" smtClean="0"/>
              <a:t>A car has </a:t>
            </a:r>
            <a:r>
              <a:rPr lang="en-US" b="1" dirty="0" smtClean="0"/>
              <a:t>properties</a:t>
            </a:r>
            <a:r>
              <a:rPr lang="en-US" dirty="0" smtClean="0"/>
              <a:t> like weight and color, and </a:t>
            </a:r>
            <a:r>
              <a:rPr lang="en-US" b="1" dirty="0" smtClean="0"/>
              <a:t>methods</a:t>
            </a:r>
            <a:r>
              <a:rPr lang="en-US" dirty="0" smtClean="0"/>
              <a:t> like start and stop:</a:t>
            </a:r>
          </a:p>
          <a:p>
            <a:endParaRPr lang="en-US" dirty="0" smtClean="0"/>
          </a:p>
          <a:p>
            <a:r>
              <a:rPr lang="en-US" b="1" dirty="0" err="1" smtClean="0"/>
              <a:t>ObjectProperties</a:t>
            </a:r>
            <a:r>
              <a:rPr lang="en-US" dirty="0" smtClean="0"/>
              <a:t>			</a:t>
            </a:r>
            <a:br>
              <a:rPr lang="en-US" dirty="0" smtClean="0"/>
            </a:br>
            <a:r>
              <a:rPr lang="en-US" dirty="0" smtClean="0"/>
              <a:t>1.car.name = Fiat	2.car.model = 500	3.car.weight = 850kg	4.car.color = white</a:t>
            </a:r>
            <a:br>
              <a:rPr lang="en-US" dirty="0" smtClean="0"/>
            </a:br>
            <a:endParaRPr lang="en-US" dirty="0" smtClean="0"/>
          </a:p>
          <a:p>
            <a:r>
              <a:rPr lang="en-US" b="1" dirty="0" smtClean="0"/>
              <a:t>Methods</a:t>
            </a:r>
          </a:p>
          <a:p>
            <a:pPr>
              <a:buNone/>
            </a:pPr>
            <a:r>
              <a:rPr lang="en-US" dirty="0" smtClean="0"/>
              <a:t>1.car.start()	2.car.drive()	3.car.brake() 4.car.stop()</a:t>
            </a:r>
          </a:p>
          <a:p>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lstStyle/>
          <a:p>
            <a:r>
              <a:rPr lang="en-US" dirty="0" smtClean="0"/>
              <a:t>All cars have the same </a:t>
            </a:r>
            <a:r>
              <a:rPr lang="en-US" b="1" dirty="0" smtClean="0"/>
              <a:t>properties</a:t>
            </a:r>
            <a:r>
              <a:rPr lang="en-US" dirty="0" smtClean="0"/>
              <a:t>, but the property values differ from car to car.</a:t>
            </a:r>
          </a:p>
          <a:p>
            <a:r>
              <a:rPr lang="en-US" dirty="0" smtClean="0"/>
              <a:t>All cars have the same </a:t>
            </a:r>
            <a:r>
              <a:rPr lang="en-US" b="1" dirty="0" smtClean="0"/>
              <a:t>methods</a:t>
            </a:r>
            <a:r>
              <a:rPr lang="en-US" dirty="0" smtClean="0"/>
              <a:t>, but the methods are performed at different times.</a:t>
            </a:r>
          </a:p>
          <a:p>
            <a:r>
              <a:rPr lang="en-US" dirty="0" smtClean="0"/>
              <a:t>JavaScript Objects</a:t>
            </a:r>
          </a:p>
          <a:p>
            <a:r>
              <a:rPr lang="en-US" dirty="0" smtClean="0"/>
              <a:t>You have already learned that JavaScript variables are containers for data values.</a:t>
            </a:r>
          </a:p>
          <a:p>
            <a:r>
              <a:rPr lang="en-US" dirty="0" smtClean="0"/>
              <a:t>This code assigns a </a:t>
            </a:r>
            <a:r>
              <a:rPr lang="en-US" b="1" dirty="0" smtClean="0"/>
              <a:t>simple value</a:t>
            </a:r>
            <a:r>
              <a:rPr lang="en-US" dirty="0" smtClean="0"/>
              <a:t> (Fiat) to a </a:t>
            </a:r>
            <a:r>
              <a:rPr lang="en-US" b="1" dirty="0" smtClean="0"/>
              <a:t>variable</a:t>
            </a:r>
            <a:r>
              <a:rPr lang="en-US" dirty="0" smtClean="0"/>
              <a:t> named car:</a:t>
            </a:r>
          </a:p>
          <a:p>
            <a:endParaRPr lang="en-US"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fontScale="92500" lnSpcReduction="10000"/>
          </a:bodyPr>
          <a:lstStyle/>
          <a:p>
            <a:r>
              <a:rPr lang="en-US" dirty="0" smtClean="0"/>
              <a:t>&lt;!DOCTYPE html&gt;</a:t>
            </a:r>
          </a:p>
          <a:p>
            <a:r>
              <a:rPr lang="en-US" dirty="0" smtClean="0"/>
              <a:t>&lt;html&gt;</a:t>
            </a:r>
          </a:p>
          <a:p>
            <a:r>
              <a:rPr lang="en-US" dirty="0" smtClean="0"/>
              <a:t>&lt;body&gt;</a:t>
            </a:r>
          </a:p>
          <a:p>
            <a:r>
              <a:rPr lang="en-US" dirty="0" smtClean="0"/>
              <a:t>&lt;p&gt;Creating a JavaScript Variable.&lt;/p&gt;</a:t>
            </a:r>
          </a:p>
          <a:p>
            <a:r>
              <a:rPr lang="en-US" dirty="0" smtClean="0"/>
              <a:t>&lt;p id="demo"&gt;&lt;/p&gt;</a:t>
            </a:r>
          </a:p>
          <a:p>
            <a:r>
              <a:rPr lang="en-US" dirty="0" smtClean="0"/>
              <a:t>&lt;script&gt;</a:t>
            </a:r>
          </a:p>
          <a:p>
            <a:r>
              <a:rPr lang="en-US" dirty="0" err="1" smtClean="0"/>
              <a:t>var</a:t>
            </a:r>
            <a:r>
              <a:rPr lang="en-US" dirty="0" smtClean="0"/>
              <a:t> car = "Fiat";</a:t>
            </a:r>
          </a:p>
          <a:p>
            <a:r>
              <a:rPr lang="en-US" dirty="0" err="1" smtClean="0"/>
              <a:t>document.getElementById</a:t>
            </a:r>
            <a:r>
              <a:rPr lang="en-US" dirty="0" smtClean="0"/>
              <a:t>("demo").</a:t>
            </a:r>
            <a:r>
              <a:rPr lang="en-US" dirty="0" err="1" smtClean="0"/>
              <a:t>innerHTML</a:t>
            </a:r>
            <a:r>
              <a:rPr lang="en-US" dirty="0" smtClean="0"/>
              <a:t> = car;</a:t>
            </a:r>
          </a:p>
          <a:p>
            <a:r>
              <a:rPr lang="en-US" dirty="0" smtClean="0"/>
              <a:t>&lt;/script&gt;</a:t>
            </a:r>
          </a:p>
          <a:p>
            <a:r>
              <a:rPr lang="en-US" dirty="0" smtClean="0"/>
              <a:t>&lt;/body&gt;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fontScale="70000" lnSpcReduction="20000"/>
          </a:bodyPr>
          <a:lstStyle/>
          <a:p>
            <a:r>
              <a:rPr lang="en-US" dirty="0" smtClean="0"/>
              <a:t>Objects are variables too. But objects can contain many values.</a:t>
            </a:r>
          </a:p>
          <a:p>
            <a:r>
              <a:rPr lang="en-US" dirty="0" smtClean="0"/>
              <a:t>This code assigns </a:t>
            </a:r>
            <a:r>
              <a:rPr lang="en-US" b="1" dirty="0" smtClean="0"/>
              <a:t>many values</a:t>
            </a:r>
            <a:r>
              <a:rPr lang="en-US" dirty="0" smtClean="0"/>
              <a:t> (Fiat, 500, white) to a </a:t>
            </a:r>
            <a:r>
              <a:rPr lang="en-US" b="1" dirty="0" smtClean="0"/>
              <a:t>variable</a:t>
            </a:r>
            <a:r>
              <a:rPr lang="en-US" dirty="0" smtClean="0"/>
              <a:t> named car:</a:t>
            </a:r>
          </a:p>
          <a:p>
            <a:r>
              <a:rPr lang="en-US" b="1" dirty="0" smtClean="0"/>
              <a:t>&lt;!DOCTYPE html&gt;</a:t>
            </a:r>
          </a:p>
          <a:p>
            <a:r>
              <a:rPr lang="en-US" b="1" dirty="0" smtClean="0"/>
              <a:t>&lt;html&gt;</a:t>
            </a:r>
          </a:p>
          <a:p>
            <a:r>
              <a:rPr lang="en-US" b="1" dirty="0" smtClean="0"/>
              <a:t>&lt;body&gt;</a:t>
            </a:r>
          </a:p>
          <a:p>
            <a:r>
              <a:rPr lang="en-US" b="1" dirty="0" smtClean="0"/>
              <a:t>&lt;p&gt;Creating a JavaScript Object.&lt;/p&gt;</a:t>
            </a:r>
          </a:p>
          <a:p>
            <a:r>
              <a:rPr lang="en-US" b="1" dirty="0" smtClean="0"/>
              <a:t>&lt;p id="demo"&gt;&lt;/p&gt;</a:t>
            </a:r>
          </a:p>
          <a:p>
            <a:r>
              <a:rPr lang="en-US" b="1" dirty="0" smtClean="0"/>
              <a:t>&lt;script&gt;</a:t>
            </a:r>
          </a:p>
          <a:p>
            <a:r>
              <a:rPr lang="en-US" b="1" dirty="0" err="1" smtClean="0"/>
              <a:t>var</a:t>
            </a:r>
            <a:r>
              <a:rPr lang="en-US" b="1" dirty="0" smtClean="0"/>
              <a:t> car = {type:"Fiat", model:"500", color:"white"};</a:t>
            </a:r>
          </a:p>
          <a:p>
            <a:r>
              <a:rPr lang="en-US" b="1" dirty="0" err="1" smtClean="0"/>
              <a:t>document.getElementById</a:t>
            </a:r>
            <a:r>
              <a:rPr lang="en-US" b="1" dirty="0" smtClean="0"/>
              <a:t>("demo").</a:t>
            </a:r>
            <a:r>
              <a:rPr lang="en-US" b="1" dirty="0" err="1" smtClean="0"/>
              <a:t>innerHTML</a:t>
            </a:r>
            <a:r>
              <a:rPr lang="en-US" b="1" dirty="0" smtClean="0"/>
              <a:t> = </a:t>
            </a:r>
            <a:r>
              <a:rPr lang="en-US" b="1" dirty="0" err="1" smtClean="0"/>
              <a:t>car.type</a:t>
            </a:r>
            <a:r>
              <a:rPr lang="en-US" b="1" dirty="0" smtClean="0"/>
              <a:t>;</a:t>
            </a:r>
          </a:p>
          <a:p>
            <a:r>
              <a:rPr lang="en-US" b="1" dirty="0" smtClean="0"/>
              <a:t>&lt;/script&gt;</a:t>
            </a:r>
          </a:p>
          <a:p>
            <a:r>
              <a:rPr lang="en-US" b="1" dirty="0" smtClean="0"/>
              <a:t>&lt;/body&gt;</a:t>
            </a:r>
          </a:p>
          <a:p>
            <a:r>
              <a:rPr lang="en-US" b="1" dirty="0" smtClean="0"/>
              <a:t>&lt;/html&gt;</a:t>
            </a:r>
          </a:p>
          <a:p>
            <a:endParaRPr lang="en-US" b="1" dirty="0" smtClean="0"/>
          </a:p>
          <a:p>
            <a:r>
              <a:rPr lang="en-US" dirty="0" smtClean="0"/>
              <a:t>The values are written as </a:t>
            </a:r>
            <a:r>
              <a:rPr lang="en-US" b="1" dirty="0" err="1" smtClean="0"/>
              <a:t>name:value</a:t>
            </a:r>
            <a:r>
              <a:rPr lang="en-US" dirty="0" smtClean="0"/>
              <a:t> pairs (name and value separated by a colon).</a:t>
            </a:r>
            <a:endParaRPr lang="en-US"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Object Properties</a:t>
            </a:r>
            <a:br>
              <a:rPr lang="en-US" dirty="0" smtClean="0"/>
            </a:br>
            <a:endParaRPr lang="en-US" dirty="0"/>
          </a:p>
        </p:txBody>
      </p:sp>
      <p:sp>
        <p:nvSpPr>
          <p:cNvPr id="3" name="Content Placeholder 2"/>
          <p:cNvSpPr>
            <a:spLocks noGrp="1"/>
          </p:cNvSpPr>
          <p:nvPr>
            <p:ph idx="1"/>
          </p:nvPr>
        </p:nvSpPr>
        <p:spPr>
          <a:xfrm>
            <a:off x="304800" y="914400"/>
            <a:ext cx="8382000" cy="5715000"/>
          </a:xfrm>
        </p:spPr>
        <p:txBody>
          <a:bodyPr/>
          <a:lstStyle/>
          <a:p>
            <a:r>
              <a:rPr lang="en-US" dirty="0" smtClean="0"/>
              <a:t>The </a:t>
            </a:r>
            <a:r>
              <a:rPr lang="en-US" dirty="0" err="1" smtClean="0"/>
              <a:t>name:values</a:t>
            </a:r>
            <a:r>
              <a:rPr lang="en-US" dirty="0" smtClean="0"/>
              <a:t> pairs (in JavaScript objects) are called </a:t>
            </a:r>
            <a:r>
              <a:rPr lang="en-US" b="1" dirty="0" smtClean="0"/>
              <a:t>properties</a:t>
            </a:r>
            <a:r>
              <a:rPr lang="en-US" dirty="0" smtClean="0"/>
              <a:t>.</a:t>
            </a:r>
          </a:p>
          <a:p>
            <a:r>
              <a:rPr lang="en-US" dirty="0" err="1" smtClean="0"/>
              <a:t>var</a:t>
            </a:r>
            <a:r>
              <a:rPr lang="en-US" dirty="0" smtClean="0"/>
              <a:t> person = {</a:t>
            </a:r>
            <a:r>
              <a:rPr lang="en-US" dirty="0" err="1" smtClean="0"/>
              <a:t>firstName</a:t>
            </a:r>
            <a:r>
              <a:rPr lang="en-US" dirty="0" smtClean="0"/>
              <a:t>:"John", </a:t>
            </a:r>
            <a:r>
              <a:rPr lang="en-US" dirty="0" err="1" smtClean="0"/>
              <a:t>lastName</a:t>
            </a:r>
            <a:r>
              <a:rPr lang="en-US" dirty="0" smtClean="0"/>
              <a:t>:"Doe", age:50, </a:t>
            </a:r>
            <a:r>
              <a:rPr lang="en-US" dirty="0" err="1" smtClean="0"/>
              <a:t>eyeColor</a:t>
            </a:r>
            <a:r>
              <a:rPr lang="en-US" dirty="0" smtClean="0"/>
              <a:t>:"blue"};</a:t>
            </a:r>
          </a:p>
          <a:p>
            <a:r>
              <a:rPr lang="en-US" b="1" dirty="0" smtClean="0"/>
              <a:t>Object Methods:</a:t>
            </a:r>
          </a:p>
          <a:p>
            <a:r>
              <a:rPr lang="en-US" dirty="0" smtClean="0"/>
              <a:t>Methods are </a:t>
            </a:r>
            <a:r>
              <a:rPr lang="en-US" b="1" dirty="0" smtClean="0"/>
              <a:t>actions</a:t>
            </a:r>
            <a:r>
              <a:rPr lang="en-US" dirty="0" smtClean="0"/>
              <a:t> that can be performed on objects.</a:t>
            </a:r>
          </a:p>
          <a:p>
            <a:r>
              <a:rPr lang="en-US" dirty="0" smtClean="0"/>
              <a:t>Methods are stored in properties as </a:t>
            </a:r>
            <a:r>
              <a:rPr lang="en-US" b="1" dirty="0" smtClean="0"/>
              <a:t>function definitions</a:t>
            </a:r>
            <a:r>
              <a:rPr lang="en-US" dirty="0" smtClean="0"/>
              <a:t>.</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Definition</a:t>
            </a:r>
            <a:br>
              <a:rPr lang="en-US" dirty="0" smtClean="0"/>
            </a:br>
            <a:endParaRPr lang="en-US" dirty="0"/>
          </a:p>
        </p:txBody>
      </p:sp>
      <p:sp>
        <p:nvSpPr>
          <p:cNvPr id="3" name="Content Placeholder 2"/>
          <p:cNvSpPr>
            <a:spLocks noGrp="1"/>
          </p:cNvSpPr>
          <p:nvPr>
            <p:ph idx="1"/>
          </p:nvPr>
        </p:nvSpPr>
        <p:spPr>
          <a:xfrm>
            <a:off x="304800" y="990600"/>
            <a:ext cx="8382000" cy="5562600"/>
          </a:xfrm>
        </p:spPr>
        <p:txBody>
          <a:bodyPr>
            <a:normAutofit lnSpcReduction="10000"/>
          </a:bodyPr>
          <a:lstStyle/>
          <a:p>
            <a:r>
              <a:rPr lang="en-US" dirty="0" smtClean="0"/>
              <a:t>You define (and create) a JavaScript object with an object literal:</a:t>
            </a:r>
          </a:p>
          <a:p>
            <a:r>
              <a:rPr lang="en-US" dirty="0" smtClean="0"/>
              <a:t>Example</a:t>
            </a:r>
          </a:p>
          <a:p>
            <a:r>
              <a:rPr lang="en-US" b="1" dirty="0" err="1" smtClean="0"/>
              <a:t>var</a:t>
            </a:r>
            <a:r>
              <a:rPr lang="en-US" b="1" dirty="0" smtClean="0"/>
              <a:t> person = {</a:t>
            </a:r>
            <a:r>
              <a:rPr lang="en-US" b="1" dirty="0" err="1" smtClean="0"/>
              <a:t>firstName</a:t>
            </a:r>
            <a:r>
              <a:rPr lang="en-US" b="1" dirty="0" smtClean="0"/>
              <a:t>:"John", </a:t>
            </a:r>
            <a:r>
              <a:rPr lang="en-US" b="1" dirty="0" err="1" smtClean="0"/>
              <a:t>lastName</a:t>
            </a:r>
            <a:r>
              <a:rPr lang="en-US" b="1" dirty="0" smtClean="0"/>
              <a:t>:"Doe", age:50, </a:t>
            </a:r>
            <a:r>
              <a:rPr lang="en-US" b="1" dirty="0" err="1" smtClean="0"/>
              <a:t>eyeColor</a:t>
            </a:r>
            <a:r>
              <a:rPr lang="en-US" b="1" dirty="0" smtClean="0"/>
              <a:t>:"blue"};</a:t>
            </a:r>
          </a:p>
          <a:p>
            <a:r>
              <a:rPr lang="en-US" dirty="0" err="1" smtClean="0">
                <a:solidFill>
                  <a:srgbClr val="FF0000"/>
                </a:solidFill>
              </a:rPr>
              <a:t>var</a:t>
            </a:r>
            <a:r>
              <a:rPr lang="en-US" dirty="0" smtClean="0">
                <a:solidFill>
                  <a:srgbClr val="FF0000"/>
                </a:solidFill>
              </a:rPr>
              <a:t> person = {</a:t>
            </a:r>
            <a:br>
              <a:rPr lang="en-US" dirty="0" smtClean="0">
                <a:solidFill>
                  <a:srgbClr val="FF0000"/>
                </a:solidFill>
              </a:rPr>
            </a:br>
            <a:r>
              <a:rPr lang="en-US" dirty="0" smtClean="0">
                <a:solidFill>
                  <a:srgbClr val="FF0000"/>
                </a:solidFill>
              </a:rPr>
              <a:t>    </a:t>
            </a:r>
            <a:r>
              <a:rPr lang="en-US" dirty="0" err="1" smtClean="0">
                <a:solidFill>
                  <a:srgbClr val="FF0000"/>
                </a:solidFill>
              </a:rPr>
              <a:t>firstName</a:t>
            </a:r>
            <a:r>
              <a:rPr lang="en-US" dirty="0" smtClean="0">
                <a:solidFill>
                  <a:srgbClr val="FF0000"/>
                </a:solidFill>
              </a:rPr>
              <a:t>:"John",</a:t>
            </a:r>
            <a:br>
              <a:rPr lang="en-US" dirty="0" smtClean="0">
                <a:solidFill>
                  <a:srgbClr val="FF0000"/>
                </a:solidFill>
              </a:rPr>
            </a:br>
            <a:r>
              <a:rPr lang="en-US" dirty="0" smtClean="0">
                <a:solidFill>
                  <a:srgbClr val="FF0000"/>
                </a:solidFill>
              </a:rPr>
              <a:t>    </a:t>
            </a:r>
            <a:r>
              <a:rPr lang="en-US" dirty="0" err="1" smtClean="0">
                <a:solidFill>
                  <a:srgbClr val="FF0000"/>
                </a:solidFill>
              </a:rPr>
              <a:t>lastName</a:t>
            </a:r>
            <a:r>
              <a:rPr lang="en-US" dirty="0" smtClean="0">
                <a:solidFill>
                  <a:srgbClr val="FF0000"/>
                </a:solidFill>
              </a:rPr>
              <a:t>:"Doe",</a:t>
            </a:r>
            <a:br>
              <a:rPr lang="en-US" dirty="0" smtClean="0">
                <a:solidFill>
                  <a:srgbClr val="FF0000"/>
                </a:solidFill>
              </a:rPr>
            </a:br>
            <a:r>
              <a:rPr lang="en-US" dirty="0" smtClean="0">
                <a:solidFill>
                  <a:srgbClr val="FF0000"/>
                </a:solidFill>
              </a:rPr>
              <a:t>    age:50,</a:t>
            </a:r>
            <a:br>
              <a:rPr lang="en-US" dirty="0" smtClean="0">
                <a:solidFill>
                  <a:srgbClr val="FF0000"/>
                </a:solidFill>
              </a:rPr>
            </a:br>
            <a:r>
              <a:rPr lang="en-US" dirty="0" smtClean="0">
                <a:solidFill>
                  <a:srgbClr val="FF0000"/>
                </a:solidFill>
              </a:rPr>
              <a:t>    </a:t>
            </a:r>
            <a:r>
              <a:rPr lang="en-US" dirty="0" err="1" smtClean="0">
                <a:solidFill>
                  <a:srgbClr val="FF0000"/>
                </a:solidFill>
              </a:rPr>
              <a:t>eyeColor</a:t>
            </a:r>
            <a:r>
              <a:rPr lang="en-US" dirty="0" smtClean="0">
                <a:solidFill>
                  <a:srgbClr val="FF0000"/>
                </a:solidFill>
              </a:rPr>
              <a:t>:"blue"</a:t>
            </a:r>
            <a:br>
              <a:rPr lang="en-US" dirty="0" smtClean="0">
                <a:solidFill>
                  <a:srgbClr val="FF0000"/>
                </a:solidFill>
              </a:rPr>
            </a:br>
            <a:r>
              <a:rPr lang="en-US" dirty="0" smtClean="0">
                <a:solidFill>
                  <a:srgbClr val="FF0000"/>
                </a:solidFill>
              </a:rPr>
              <a:t>};</a:t>
            </a:r>
            <a:endParaRPr lang="en-US" b="1" dirty="0" smtClean="0">
              <a:solidFill>
                <a:srgbClr val="FF0000"/>
              </a:solidFill>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Object Properties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You can access object properties in two ways:</a:t>
            </a:r>
          </a:p>
          <a:p>
            <a:r>
              <a:rPr lang="en-US" i="1" dirty="0" err="1" smtClean="0"/>
              <a:t>objectName.propertyName</a:t>
            </a:r>
            <a:endParaRPr lang="en-US" i="1" dirty="0" smtClean="0"/>
          </a:p>
          <a:p>
            <a:pPr algn="ctr">
              <a:buNone/>
            </a:pPr>
            <a:r>
              <a:rPr lang="en-US" i="1" dirty="0" smtClean="0"/>
              <a:t>Or</a:t>
            </a:r>
          </a:p>
          <a:p>
            <a:pPr algn="ctr">
              <a:buNone/>
            </a:pPr>
            <a:r>
              <a:rPr lang="en-US" i="1" dirty="0" err="1" smtClean="0"/>
              <a:t>objectName</a:t>
            </a:r>
            <a:r>
              <a:rPr lang="en-US" i="1" dirty="0" smtClean="0"/>
              <a:t>["</a:t>
            </a:r>
            <a:r>
              <a:rPr lang="en-US" i="1" dirty="0" err="1" smtClean="0"/>
              <a:t>propertyName</a:t>
            </a:r>
            <a:r>
              <a:rPr lang="en-US" i="1" dirty="0" smtClean="0"/>
              <a:t>"]</a:t>
            </a:r>
          </a:p>
          <a:p>
            <a:r>
              <a:rPr lang="en-US" dirty="0" smtClean="0"/>
              <a:t>Example1</a:t>
            </a:r>
          </a:p>
          <a:p>
            <a:pPr algn="ctr"/>
            <a:r>
              <a:rPr lang="en-US" dirty="0" err="1" smtClean="0">
                <a:solidFill>
                  <a:srgbClr val="FF0000"/>
                </a:solidFill>
              </a:rPr>
              <a:t>person.lastName</a:t>
            </a:r>
            <a:r>
              <a:rPr lang="en-US" dirty="0" smtClean="0">
                <a:solidFill>
                  <a:srgbClr val="FF0000"/>
                </a:solidFill>
              </a:rPr>
              <a:t>;</a:t>
            </a:r>
          </a:p>
          <a:p>
            <a:r>
              <a:rPr lang="en-US" dirty="0" smtClean="0"/>
              <a:t>Example2</a:t>
            </a:r>
          </a:p>
          <a:p>
            <a:pPr algn="ctr"/>
            <a:r>
              <a:rPr lang="en-US" dirty="0" smtClean="0">
                <a:solidFill>
                  <a:srgbClr val="FF0000"/>
                </a:solidFill>
              </a:rPr>
              <a:t>person["</a:t>
            </a:r>
            <a:r>
              <a:rPr lang="en-US" dirty="0" err="1" smtClean="0">
                <a:solidFill>
                  <a:srgbClr val="FF0000"/>
                </a:solidFill>
              </a:rPr>
              <a:t>lastName</a:t>
            </a:r>
            <a:r>
              <a:rPr lang="en-US" dirty="0" smtClean="0">
                <a:solidFill>
                  <a:srgbClr val="FF0000"/>
                </a:solidFill>
              </a:rPr>
              <a:t>"];</a:t>
            </a:r>
          </a:p>
          <a:p>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629400"/>
          </a:xfrm>
        </p:spPr>
        <p:txBody>
          <a:bodyPr>
            <a:noAutofit/>
          </a:bodyPr>
          <a:lstStyle/>
          <a:p>
            <a:r>
              <a:rPr lang="en-US" sz="1600" b="1" dirty="0" smtClean="0"/>
              <a:t>&lt;!DOCTYPE html&gt;</a:t>
            </a:r>
          </a:p>
          <a:p>
            <a:r>
              <a:rPr lang="en-US" sz="1600" b="1" dirty="0" smtClean="0"/>
              <a:t>&lt;html&gt;</a:t>
            </a:r>
          </a:p>
          <a:p>
            <a:r>
              <a:rPr lang="en-US" sz="1600" b="1" dirty="0" smtClean="0"/>
              <a:t>&lt;body&gt;</a:t>
            </a:r>
          </a:p>
          <a:p>
            <a:r>
              <a:rPr lang="en-US" sz="1600" b="1" dirty="0" smtClean="0"/>
              <a:t>&lt;p&gt;</a:t>
            </a:r>
          </a:p>
          <a:p>
            <a:r>
              <a:rPr lang="en-US" sz="1600" b="1" dirty="0" smtClean="0"/>
              <a:t>There are two different ways to access an object property: </a:t>
            </a:r>
          </a:p>
          <a:p>
            <a:r>
              <a:rPr lang="en-US" sz="1600" b="1" dirty="0" smtClean="0"/>
              <a:t>&lt;/p&gt;</a:t>
            </a:r>
          </a:p>
          <a:p>
            <a:r>
              <a:rPr lang="en-US" sz="1600" b="1" dirty="0" smtClean="0"/>
              <a:t>&lt;p&gt;You can use </a:t>
            </a:r>
            <a:r>
              <a:rPr lang="en-US" sz="1600" b="1" dirty="0" err="1" smtClean="0"/>
              <a:t>person.property</a:t>
            </a:r>
            <a:r>
              <a:rPr lang="en-US" sz="1600" b="1" dirty="0" smtClean="0"/>
              <a:t> or person["property"].&lt;/p&gt;</a:t>
            </a:r>
          </a:p>
          <a:p>
            <a:endParaRPr lang="en-US" sz="1600" b="1" dirty="0" smtClean="0"/>
          </a:p>
          <a:p>
            <a:r>
              <a:rPr lang="en-US" sz="1600" b="1" dirty="0" smtClean="0"/>
              <a:t>&lt;p id="demo"&gt;&lt;/p&gt;</a:t>
            </a:r>
          </a:p>
          <a:p>
            <a:endParaRPr lang="en-US" sz="1600" b="1" dirty="0" smtClean="0"/>
          </a:p>
          <a:p>
            <a:r>
              <a:rPr lang="en-US" sz="1600" b="1" dirty="0" smtClean="0"/>
              <a:t>&lt;script&gt;</a:t>
            </a:r>
          </a:p>
          <a:p>
            <a:r>
              <a:rPr lang="en-US" sz="1600" b="1" dirty="0" err="1" smtClean="0"/>
              <a:t>var</a:t>
            </a:r>
            <a:r>
              <a:rPr lang="en-US" sz="1600" b="1" dirty="0" smtClean="0"/>
              <a:t> person = {</a:t>
            </a:r>
          </a:p>
          <a:p>
            <a:r>
              <a:rPr lang="en-US" sz="1600" b="1" dirty="0" smtClean="0"/>
              <a:t>    </a:t>
            </a:r>
            <a:r>
              <a:rPr lang="en-US" sz="1600" b="1" dirty="0" err="1" smtClean="0"/>
              <a:t>firstName</a:t>
            </a:r>
            <a:r>
              <a:rPr lang="en-US" sz="1600" b="1" dirty="0" smtClean="0"/>
              <a:t>: "John",</a:t>
            </a:r>
          </a:p>
          <a:p>
            <a:r>
              <a:rPr lang="en-US" sz="1600" b="1" dirty="0" smtClean="0"/>
              <a:t>    </a:t>
            </a:r>
            <a:r>
              <a:rPr lang="en-US" sz="1600" b="1" dirty="0" err="1" smtClean="0"/>
              <a:t>lastName</a:t>
            </a:r>
            <a:r>
              <a:rPr lang="en-US" sz="1600" b="1" dirty="0" smtClean="0"/>
              <a:t> : "Doe",</a:t>
            </a:r>
          </a:p>
          <a:p>
            <a:r>
              <a:rPr lang="en-US" sz="1600" b="1" dirty="0" smtClean="0"/>
              <a:t>    id       :  5566</a:t>
            </a:r>
          </a:p>
          <a:p>
            <a:r>
              <a:rPr lang="en-US" sz="1600" b="1" dirty="0" smtClean="0"/>
              <a:t>};</a:t>
            </a:r>
          </a:p>
          <a:p>
            <a:r>
              <a:rPr lang="en-US" sz="1600" b="1" dirty="0" err="1" smtClean="0"/>
              <a:t>document.getElementById</a:t>
            </a:r>
            <a:r>
              <a:rPr lang="en-US" sz="1600" b="1" dirty="0" smtClean="0"/>
              <a:t>("demo").</a:t>
            </a:r>
            <a:r>
              <a:rPr lang="en-US" sz="1600" b="1" dirty="0" err="1" smtClean="0"/>
              <a:t>innerHTML</a:t>
            </a:r>
            <a:r>
              <a:rPr lang="en-US" sz="1600" b="1" dirty="0" smtClean="0"/>
              <a:t> =</a:t>
            </a:r>
          </a:p>
          <a:p>
            <a:r>
              <a:rPr lang="en-US" sz="1600" b="1" dirty="0" err="1" smtClean="0"/>
              <a:t>person.firstName</a:t>
            </a:r>
            <a:r>
              <a:rPr lang="en-US" sz="1600" b="1" dirty="0" smtClean="0"/>
              <a:t> + " " + </a:t>
            </a:r>
            <a:r>
              <a:rPr lang="en-US" sz="1600" b="1" dirty="0" err="1" smtClean="0"/>
              <a:t>person.lastName</a:t>
            </a:r>
            <a:r>
              <a:rPr lang="en-US" sz="1600" b="1" dirty="0" smtClean="0"/>
              <a:t>;</a:t>
            </a:r>
          </a:p>
          <a:p>
            <a:r>
              <a:rPr lang="en-US" sz="1600" b="1" dirty="0" smtClean="0"/>
              <a:t>&lt;/script&gt;</a:t>
            </a:r>
          </a:p>
          <a:p>
            <a:endParaRPr lang="en-US" sz="1600" b="1" dirty="0" smtClean="0"/>
          </a:p>
          <a:p>
            <a:r>
              <a:rPr lang="en-US" sz="1600" b="1" dirty="0" smtClean="0"/>
              <a:t>&lt;/body&gt;</a:t>
            </a:r>
          </a:p>
          <a:p>
            <a:r>
              <a:rPr lang="en-US" sz="1600" b="1" dirty="0" smtClean="0"/>
              <a:t>&lt;/html&gt;</a:t>
            </a:r>
            <a:endParaRPr lang="en-US" sz="16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400800"/>
          </a:xfrm>
        </p:spPr>
        <p:txBody>
          <a:bodyPr>
            <a:normAutofit fontScale="55000" lnSpcReduction="20000"/>
          </a:bodyPr>
          <a:lstStyle/>
          <a:p>
            <a:r>
              <a:rPr lang="en-US" b="1" dirty="0" smtClean="0"/>
              <a:t>&lt;!DOCTYPE html&gt;</a:t>
            </a:r>
          </a:p>
          <a:p>
            <a:r>
              <a:rPr lang="en-US" b="1" dirty="0" smtClean="0"/>
              <a:t>&lt;html&gt;</a:t>
            </a:r>
          </a:p>
          <a:p>
            <a:r>
              <a:rPr lang="en-US" b="1" dirty="0" smtClean="0"/>
              <a:t>&lt;body&gt;</a:t>
            </a:r>
          </a:p>
          <a:p>
            <a:endParaRPr lang="en-US" b="1" dirty="0" smtClean="0"/>
          </a:p>
          <a:p>
            <a:r>
              <a:rPr lang="en-US" b="1" dirty="0" smtClean="0"/>
              <a:t>&lt;p&gt;</a:t>
            </a:r>
          </a:p>
          <a:p>
            <a:r>
              <a:rPr lang="en-US" b="1" dirty="0" smtClean="0"/>
              <a:t>There are two different ways to access an object property: </a:t>
            </a:r>
          </a:p>
          <a:p>
            <a:r>
              <a:rPr lang="en-US" b="1" dirty="0" smtClean="0"/>
              <a:t>&lt;/p&gt;</a:t>
            </a:r>
          </a:p>
          <a:p>
            <a:r>
              <a:rPr lang="en-US" b="1" dirty="0" smtClean="0"/>
              <a:t>&lt;p&gt;You can use </a:t>
            </a:r>
            <a:r>
              <a:rPr lang="en-US" b="1" dirty="0" err="1" smtClean="0"/>
              <a:t>person.property</a:t>
            </a:r>
            <a:r>
              <a:rPr lang="en-US" b="1" dirty="0" smtClean="0"/>
              <a:t> or person["property"].&lt;/p&gt;</a:t>
            </a:r>
          </a:p>
          <a:p>
            <a:endParaRPr lang="en-US" b="1" dirty="0" smtClean="0"/>
          </a:p>
          <a:p>
            <a:r>
              <a:rPr lang="en-US" b="1" dirty="0" smtClean="0"/>
              <a:t>&lt;p id="demo"&gt;&lt;/p&gt;</a:t>
            </a:r>
          </a:p>
          <a:p>
            <a:endParaRPr lang="en-US" b="1" dirty="0" smtClean="0"/>
          </a:p>
          <a:p>
            <a:r>
              <a:rPr lang="en-US" b="1" dirty="0" smtClean="0"/>
              <a:t>&lt;script&gt;</a:t>
            </a:r>
          </a:p>
          <a:p>
            <a:r>
              <a:rPr lang="en-US" b="1" dirty="0" err="1" smtClean="0"/>
              <a:t>var</a:t>
            </a:r>
            <a:r>
              <a:rPr lang="en-US" b="1" dirty="0" smtClean="0"/>
              <a:t> person = {</a:t>
            </a:r>
          </a:p>
          <a:p>
            <a:r>
              <a:rPr lang="en-US" b="1" dirty="0" smtClean="0"/>
              <a:t>    </a:t>
            </a:r>
            <a:r>
              <a:rPr lang="en-US" b="1" dirty="0" err="1" smtClean="0"/>
              <a:t>firstName</a:t>
            </a:r>
            <a:r>
              <a:rPr lang="en-US" b="1" dirty="0" smtClean="0"/>
              <a:t>: "John",</a:t>
            </a:r>
          </a:p>
          <a:p>
            <a:r>
              <a:rPr lang="en-US" b="1" dirty="0" smtClean="0"/>
              <a:t>    </a:t>
            </a:r>
            <a:r>
              <a:rPr lang="en-US" b="1" dirty="0" err="1" smtClean="0"/>
              <a:t>lastName</a:t>
            </a:r>
            <a:r>
              <a:rPr lang="en-US" b="1" dirty="0" smtClean="0"/>
              <a:t> : "Doe",</a:t>
            </a:r>
          </a:p>
          <a:p>
            <a:r>
              <a:rPr lang="en-US" b="1" dirty="0" smtClean="0"/>
              <a:t>    id       :  5566</a:t>
            </a:r>
          </a:p>
          <a:p>
            <a:r>
              <a:rPr lang="en-US" b="1" dirty="0" smtClean="0"/>
              <a:t>};</a:t>
            </a:r>
          </a:p>
          <a:p>
            <a:r>
              <a:rPr lang="en-US" b="1" dirty="0" err="1" smtClean="0"/>
              <a:t>document.getElementById</a:t>
            </a:r>
            <a:r>
              <a:rPr lang="en-US" b="1" dirty="0" smtClean="0"/>
              <a:t>("demo").</a:t>
            </a:r>
            <a:r>
              <a:rPr lang="en-US" b="1" dirty="0" err="1" smtClean="0"/>
              <a:t>innerHTML</a:t>
            </a:r>
            <a:r>
              <a:rPr lang="en-US" b="1" dirty="0" smtClean="0"/>
              <a:t> =</a:t>
            </a:r>
          </a:p>
          <a:p>
            <a:r>
              <a:rPr lang="en-US" b="1" dirty="0" smtClean="0"/>
              <a:t>person["</a:t>
            </a:r>
            <a:r>
              <a:rPr lang="en-US" b="1" dirty="0" err="1" smtClean="0"/>
              <a:t>firstName</a:t>
            </a:r>
            <a:r>
              <a:rPr lang="en-US" b="1" dirty="0" smtClean="0"/>
              <a:t>"] + " " + person["</a:t>
            </a:r>
            <a:r>
              <a:rPr lang="en-US" b="1" dirty="0" err="1" smtClean="0"/>
              <a:t>lastName</a:t>
            </a:r>
            <a:r>
              <a:rPr lang="en-US" b="1" dirty="0" smtClean="0"/>
              <a:t>"];</a:t>
            </a:r>
          </a:p>
          <a:p>
            <a:r>
              <a:rPr lang="en-US" b="1" dirty="0" smtClean="0"/>
              <a:t>&lt;/script&gt;</a:t>
            </a:r>
          </a:p>
          <a:p>
            <a:endParaRPr lang="en-US" b="1" dirty="0" smtClean="0"/>
          </a:p>
          <a:p>
            <a:r>
              <a:rPr lang="en-US" b="1" dirty="0" smtClean="0"/>
              <a:t>&lt;/body&gt;</a:t>
            </a:r>
          </a:p>
          <a:p>
            <a:r>
              <a:rPr lang="en-US" b="1" dirty="0" smtClean="0"/>
              <a:t>&lt;/html&gt;</a:t>
            </a:r>
            <a:endParaRPr lang="en-US" b="1"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Object Methods</a:t>
            </a:r>
            <a:br>
              <a:rPr lang="en-US" dirty="0" smtClean="0"/>
            </a:br>
            <a:endParaRPr lang="en-US" dirty="0"/>
          </a:p>
        </p:txBody>
      </p:sp>
      <p:sp>
        <p:nvSpPr>
          <p:cNvPr id="3" name="Content Placeholder 2"/>
          <p:cNvSpPr>
            <a:spLocks noGrp="1"/>
          </p:cNvSpPr>
          <p:nvPr>
            <p:ph idx="1"/>
          </p:nvPr>
        </p:nvSpPr>
        <p:spPr/>
        <p:txBody>
          <a:bodyPr/>
          <a:lstStyle/>
          <a:p>
            <a:r>
              <a:rPr lang="en-US" dirty="0" smtClean="0"/>
              <a:t>You access an object method with the following syntax:</a:t>
            </a:r>
          </a:p>
          <a:p>
            <a:pPr algn="ctr"/>
            <a:r>
              <a:rPr lang="en-US" i="1" dirty="0" err="1" smtClean="0">
                <a:solidFill>
                  <a:srgbClr val="FF0000"/>
                </a:solidFill>
              </a:rPr>
              <a:t>objectName.methodName</a:t>
            </a:r>
            <a:r>
              <a:rPr lang="en-US" i="1" dirty="0" smtClean="0">
                <a:solidFill>
                  <a:srgbClr val="FF0000"/>
                </a:solidFill>
              </a:rPr>
              <a:t>()</a:t>
            </a:r>
            <a:endParaRPr lang="en-US" dirty="0" smtClean="0">
              <a:solidFill>
                <a:srgbClr val="FF0000"/>
              </a:solidFill>
            </a:endParaRPr>
          </a:p>
          <a:p>
            <a:r>
              <a:rPr lang="en-US" dirty="0" smtClean="0"/>
              <a:t>Example</a:t>
            </a:r>
          </a:p>
          <a:p>
            <a:pPr algn="ctr"/>
            <a:r>
              <a:rPr lang="en-US" dirty="0" smtClean="0">
                <a:solidFill>
                  <a:srgbClr val="FF0000"/>
                </a:solidFill>
              </a:rPr>
              <a:t>name = </a:t>
            </a:r>
            <a:r>
              <a:rPr lang="en-US" dirty="0" err="1" smtClean="0">
                <a:solidFill>
                  <a:srgbClr val="FF0000"/>
                </a:solidFill>
              </a:rPr>
              <a:t>person.fullName</a:t>
            </a:r>
            <a:r>
              <a:rPr lang="en-US"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858000"/>
          </a:xfrm>
        </p:spPr>
        <p:txBody>
          <a:bodyPr/>
          <a:lstStyle/>
          <a:p>
            <a:r>
              <a:rPr lang="en-US" b="1" dirty="0" smtClean="0"/>
              <a:t>Inline JavaScript</a:t>
            </a:r>
          </a:p>
          <a:p>
            <a:r>
              <a:rPr lang="en-US" dirty="0" smtClean="0"/>
              <a:t>When java script was written within the html element using attributes related to events of the element then it is called as inline java script.</a:t>
            </a:r>
          </a:p>
          <a:p>
            <a:r>
              <a:rPr lang="en-US" b="1" dirty="0" smtClean="0"/>
              <a:t>Example of Inline JavaScript</a:t>
            </a:r>
          </a:p>
          <a:p>
            <a:r>
              <a:rPr lang="en-US" b="1" dirty="0" smtClean="0"/>
              <a:t>Example How to use JavaScript</a:t>
            </a:r>
          </a:p>
          <a:p>
            <a:r>
              <a:rPr lang="en-US" b="1" dirty="0" smtClean="0"/>
              <a:t>&lt;html&gt;</a:t>
            </a:r>
            <a:r>
              <a:rPr lang="en-US" dirty="0" smtClean="0"/>
              <a:t> </a:t>
            </a:r>
            <a:r>
              <a:rPr lang="en-US" b="1" dirty="0" smtClean="0"/>
              <a:t>&lt;form&gt;</a:t>
            </a:r>
            <a:r>
              <a:rPr lang="en-US" dirty="0" smtClean="0"/>
              <a:t> </a:t>
            </a:r>
            <a:r>
              <a:rPr lang="en-US" b="1" dirty="0" smtClean="0"/>
              <a:t>&lt;input</a:t>
            </a:r>
            <a:r>
              <a:rPr lang="en-US" dirty="0" smtClean="0"/>
              <a:t> type="button" value="Click" </a:t>
            </a:r>
            <a:r>
              <a:rPr lang="en-US" dirty="0" err="1" smtClean="0"/>
              <a:t>onclick</a:t>
            </a:r>
            <a:r>
              <a:rPr lang="en-US" dirty="0" smtClean="0"/>
              <a:t>="alert('Button Clicked')"</a:t>
            </a:r>
            <a:r>
              <a:rPr lang="en-US" b="1" dirty="0" smtClean="0"/>
              <a:t>/&gt;</a:t>
            </a:r>
            <a:r>
              <a:rPr lang="en-US" dirty="0" smtClean="0"/>
              <a:t> </a:t>
            </a:r>
            <a:r>
              <a:rPr lang="en-US" b="1" dirty="0" smtClean="0"/>
              <a:t>&lt;/form&gt;</a:t>
            </a:r>
            <a:r>
              <a:rPr lang="en-US" dirty="0" smtClean="0"/>
              <a:t> </a:t>
            </a:r>
            <a:r>
              <a:rPr lang="en-US" b="1" dirty="0" smtClean="0"/>
              <a:t>&lt;/html&gt;</a:t>
            </a:r>
            <a:endParaRPr lang="en-US" dirty="0" smtClean="0"/>
          </a:p>
          <a:p>
            <a:r>
              <a:rPr lang="en-US" dirty="0" smtClean="0"/>
              <a:t>Output:</a:t>
            </a:r>
            <a:endParaRPr lang="en-US" dirty="0"/>
          </a:p>
        </p:txBody>
      </p:sp>
      <p:sp>
        <p:nvSpPr>
          <p:cNvPr id="4" name="Rectangle 3"/>
          <p:cNvSpPr/>
          <p:nvPr/>
        </p:nvSpPr>
        <p:spPr>
          <a:xfrm>
            <a:off x="2286000" y="57912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Click</a:t>
            </a:r>
            <a:endParaRPr lang="en-US" sz="32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fontScale="55000" lnSpcReduction="20000"/>
          </a:bodyPr>
          <a:lstStyle/>
          <a:p>
            <a:r>
              <a:rPr lang="en-US" b="1" dirty="0" smtClean="0"/>
              <a:t>&lt;!DOCTYPE html&gt;</a:t>
            </a:r>
          </a:p>
          <a:p>
            <a:r>
              <a:rPr lang="en-US" b="1" dirty="0" smtClean="0"/>
              <a:t>&lt;html&gt;</a:t>
            </a:r>
          </a:p>
          <a:p>
            <a:r>
              <a:rPr lang="en-US" b="1" dirty="0" smtClean="0"/>
              <a:t>&lt;body&gt;</a:t>
            </a:r>
          </a:p>
          <a:p>
            <a:endParaRPr lang="en-US" b="1" dirty="0" smtClean="0"/>
          </a:p>
          <a:p>
            <a:r>
              <a:rPr lang="en-US" b="1" dirty="0" smtClean="0"/>
              <a:t>&lt;p&gt;Creating and using an object method.&lt;/p&gt;</a:t>
            </a:r>
          </a:p>
          <a:p>
            <a:endParaRPr lang="en-US" b="1" dirty="0" smtClean="0"/>
          </a:p>
          <a:p>
            <a:r>
              <a:rPr lang="en-US" b="1" dirty="0" smtClean="0"/>
              <a:t>&lt;p&gt;An object method is a function definition, stored as a property value.&lt;/p&gt;</a:t>
            </a:r>
          </a:p>
          <a:p>
            <a:endParaRPr lang="en-US" b="1" dirty="0" smtClean="0"/>
          </a:p>
          <a:p>
            <a:r>
              <a:rPr lang="en-US" b="1" dirty="0" smtClean="0"/>
              <a:t>&lt;p id="demo"&gt;&lt;/p&gt;</a:t>
            </a:r>
          </a:p>
          <a:p>
            <a:endParaRPr lang="en-US" b="1" dirty="0" smtClean="0"/>
          </a:p>
          <a:p>
            <a:r>
              <a:rPr lang="en-US" b="1" dirty="0" smtClean="0"/>
              <a:t>&lt;script&gt;</a:t>
            </a:r>
          </a:p>
          <a:p>
            <a:r>
              <a:rPr lang="en-US" b="1" dirty="0" err="1" smtClean="0"/>
              <a:t>var</a:t>
            </a:r>
            <a:r>
              <a:rPr lang="en-US" b="1" dirty="0" smtClean="0"/>
              <a:t> person = {</a:t>
            </a:r>
          </a:p>
          <a:p>
            <a:r>
              <a:rPr lang="en-US" b="1" dirty="0" smtClean="0"/>
              <a:t>    </a:t>
            </a:r>
            <a:r>
              <a:rPr lang="en-US" b="1" dirty="0" err="1" smtClean="0"/>
              <a:t>firstName</a:t>
            </a:r>
            <a:r>
              <a:rPr lang="en-US" b="1" dirty="0" smtClean="0"/>
              <a:t>: "John",</a:t>
            </a:r>
          </a:p>
          <a:p>
            <a:r>
              <a:rPr lang="en-US" b="1" dirty="0" smtClean="0"/>
              <a:t>    </a:t>
            </a:r>
            <a:r>
              <a:rPr lang="en-US" b="1" dirty="0" err="1" smtClean="0"/>
              <a:t>lastName</a:t>
            </a:r>
            <a:r>
              <a:rPr lang="en-US" b="1" dirty="0" smtClean="0"/>
              <a:t> : "Doe",</a:t>
            </a:r>
          </a:p>
          <a:p>
            <a:r>
              <a:rPr lang="en-US" b="1" dirty="0" smtClean="0"/>
              <a:t>    id       : 5566,</a:t>
            </a:r>
          </a:p>
          <a:p>
            <a:r>
              <a:rPr lang="en-US" b="1" dirty="0" smtClean="0"/>
              <a:t>    </a:t>
            </a:r>
            <a:r>
              <a:rPr lang="en-US" b="1" dirty="0" err="1" smtClean="0"/>
              <a:t>fullName</a:t>
            </a:r>
            <a:r>
              <a:rPr lang="en-US" b="1" dirty="0" smtClean="0"/>
              <a:t> : function() {</a:t>
            </a:r>
          </a:p>
          <a:p>
            <a:r>
              <a:rPr lang="en-US" b="1" dirty="0" smtClean="0"/>
              <a:t>       return </a:t>
            </a:r>
            <a:r>
              <a:rPr lang="en-US" b="1" dirty="0" err="1" smtClean="0"/>
              <a:t>this.firstName</a:t>
            </a:r>
            <a:r>
              <a:rPr lang="en-US" b="1" dirty="0" smtClean="0"/>
              <a:t> + " " + </a:t>
            </a:r>
            <a:r>
              <a:rPr lang="en-US" b="1" dirty="0" err="1" smtClean="0"/>
              <a:t>this.lastName</a:t>
            </a:r>
            <a:r>
              <a:rPr lang="en-US" b="1" dirty="0" smtClean="0"/>
              <a:t>;</a:t>
            </a:r>
          </a:p>
          <a:p>
            <a:r>
              <a:rPr lang="en-US" b="1" dirty="0" smtClean="0"/>
              <a:t>    }</a:t>
            </a:r>
          </a:p>
          <a:p>
            <a:r>
              <a:rPr lang="en-US" b="1" dirty="0" smtClean="0"/>
              <a:t>};</a:t>
            </a:r>
          </a:p>
          <a:p>
            <a:endParaRPr lang="en-US" b="1" dirty="0" smtClean="0"/>
          </a:p>
          <a:p>
            <a:r>
              <a:rPr lang="en-US" b="1" dirty="0" err="1" smtClean="0"/>
              <a:t>document.getElementById</a:t>
            </a:r>
            <a:r>
              <a:rPr lang="en-US" b="1" dirty="0" smtClean="0"/>
              <a:t>("demo").</a:t>
            </a:r>
            <a:r>
              <a:rPr lang="en-US" b="1" dirty="0" err="1" smtClean="0"/>
              <a:t>innerHTML</a:t>
            </a:r>
            <a:r>
              <a:rPr lang="en-US" b="1" dirty="0" smtClean="0"/>
              <a:t> = </a:t>
            </a:r>
            <a:r>
              <a:rPr lang="en-US" b="1" dirty="0" err="1" smtClean="0"/>
              <a:t>person.fullName</a:t>
            </a:r>
            <a:r>
              <a:rPr lang="en-US" b="1" dirty="0" smtClean="0"/>
              <a:t>();</a:t>
            </a:r>
          </a:p>
          <a:p>
            <a:r>
              <a:rPr lang="en-US" b="1" dirty="0" smtClean="0"/>
              <a:t>&lt;/script&gt;</a:t>
            </a:r>
          </a:p>
          <a:p>
            <a:r>
              <a:rPr lang="en-US" b="1" dirty="0" smtClean="0"/>
              <a:t>&lt;/body&gt;</a:t>
            </a:r>
          </a:p>
          <a:p>
            <a:r>
              <a:rPr lang="en-US" b="1" dirty="0" smtClean="0"/>
              <a:t>&lt;/html&gt;</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lvl="2" algn="ctr" rtl="0">
              <a:spcBef>
                <a:spcPct val="0"/>
              </a:spcBef>
            </a:pPr>
            <a:r>
              <a:rPr lang="en-US" sz="2700" b="1" dirty="0" smtClean="0"/>
              <a:t>The Document Object</a:t>
            </a:r>
            <a:r>
              <a:rPr lang="en-US" sz="1600" b="1" dirty="0" smtClean="0"/>
              <a:t/>
            </a:r>
            <a:br>
              <a:rPr lang="en-US" sz="1600" b="1" dirty="0" smtClean="0"/>
            </a:br>
            <a:endParaRPr lang="en-US" dirty="0"/>
          </a:p>
        </p:txBody>
      </p:sp>
      <p:sp>
        <p:nvSpPr>
          <p:cNvPr id="3" name="Content Placeholder 2"/>
          <p:cNvSpPr>
            <a:spLocks noGrp="1"/>
          </p:cNvSpPr>
          <p:nvPr>
            <p:ph idx="1"/>
          </p:nvPr>
        </p:nvSpPr>
        <p:spPr>
          <a:xfrm>
            <a:off x="152400" y="609600"/>
            <a:ext cx="8686800" cy="6019800"/>
          </a:xfrm>
        </p:spPr>
        <p:txBody>
          <a:bodyPr>
            <a:normAutofit fontScale="77500" lnSpcReduction="20000"/>
          </a:bodyPr>
          <a:lstStyle/>
          <a:p>
            <a:r>
              <a:rPr lang="en-US" dirty="0" smtClean="0"/>
              <a:t>A document is a web page that is being either displayed or created. The document has a number of properties that can be accessed by JavaScript programs and used to manipulate</a:t>
            </a:r>
            <a:endParaRPr lang="en-US" sz="2000" dirty="0" smtClean="0"/>
          </a:p>
          <a:p>
            <a:r>
              <a:rPr lang="en-US" dirty="0" smtClean="0"/>
              <a:t>the content of the page.</a:t>
            </a:r>
            <a:endParaRPr lang="en-US" sz="2000" dirty="0" smtClean="0"/>
          </a:p>
          <a:p>
            <a:pPr algn="ctr"/>
            <a:r>
              <a:rPr lang="en-US" b="1" dirty="0" smtClean="0">
                <a:solidFill>
                  <a:srgbClr val="FF0000"/>
                </a:solidFill>
              </a:rPr>
              <a:t>write or </a:t>
            </a:r>
            <a:r>
              <a:rPr lang="en-US" b="1" dirty="0" err="1" smtClean="0">
                <a:solidFill>
                  <a:srgbClr val="FF0000"/>
                </a:solidFill>
              </a:rPr>
              <a:t>writeln</a:t>
            </a:r>
            <a:endParaRPr lang="en-US" sz="2000" b="1" dirty="0" smtClean="0">
              <a:solidFill>
                <a:srgbClr val="FF0000"/>
              </a:solidFill>
            </a:endParaRPr>
          </a:p>
          <a:p>
            <a:r>
              <a:rPr lang="en-US" dirty="0" smtClean="0"/>
              <a:t>Html pages can be created on the fly using JavaScript. This is done by using the write or </a:t>
            </a:r>
            <a:r>
              <a:rPr lang="en-US" dirty="0" err="1" smtClean="0"/>
              <a:t>writeln</a:t>
            </a:r>
            <a:r>
              <a:rPr lang="en-US" dirty="0" smtClean="0"/>
              <a:t> methods of the document object.</a:t>
            </a:r>
            <a:endParaRPr lang="en-US" sz="2000" dirty="0" smtClean="0"/>
          </a:p>
          <a:p>
            <a:r>
              <a:rPr lang="en-US" dirty="0" err="1" smtClean="0"/>
              <a:t>Syntax:</a:t>
            </a:r>
            <a:r>
              <a:rPr lang="en-US" dirty="0" err="1" smtClean="0">
                <a:solidFill>
                  <a:srgbClr val="FF0000"/>
                </a:solidFill>
              </a:rPr>
              <a:t>document.write</a:t>
            </a:r>
            <a:r>
              <a:rPr lang="en-US" dirty="0" smtClean="0">
                <a:solidFill>
                  <a:srgbClr val="FF0000"/>
                </a:solidFill>
              </a:rPr>
              <a:t> (“String”); </a:t>
            </a:r>
            <a:r>
              <a:rPr lang="en-US" dirty="0" err="1" smtClean="0">
                <a:solidFill>
                  <a:srgbClr val="FF0000"/>
                </a:solidFill>
              </a:rPr>
              <a:t>document.writeln</a:t>
            </a:r>
            <a:r>
              <a:rPr lang="en-US" dirty="0" smtClean="0">
                <a:solidFill>
                  <a:srgbClr val="FF0000"/>
                </a:solidFill>
              </a:rPr>
              <a:t> (“String”);</a:t>
            </a:r>
            <a:endParaRPr lang="en-US" sz="2000" dirty="0" smtClean="0">
              <a:solidFill>
                <a:srgbClr val="FF0000"/>
              </a:solidFill>
            </a:endParaRPr>
          </a:p>
          <a:p>
            <a:r>
              <a:rPr lang="en-US" dirty="0" smtClean="0"/>
              <a:t>In this document is object name and write () or </a:t>
            </a:r>
            <a:r>
              <a:rPr lang="en-US" dirty="0" err="1" smtClean="0"/>
              <a:t>writeln</a:t>
            </a:r>
            <a:r>
              <a:rPr lang="en-US" dirty="0" smtClean="0"/>
              <a:t> () are methods. Symbol period is used as connector between object name and method name. The difference between these two methods is carriage form feed character that is new line character automatically added into the document.</a:t>
            </a:r>
            <a:endParaRPr lang="en-US" sz="2000" dirty="0" smtClean="0"/>
          </a:p>
          <a:p>
            <a:r>
              <a:rPr lang="en-US" dirty="0" err="1" smtClean="0"/>
              <a:t>Exmaple</a:t>
            </a:r>
            <a:r>
              <a:rPr lang="en-US" dirty="0" smtClean="0"/>
              <a:t>:	</a:t>
            </a:r>
            <a:r>
              <a:rPr lang="en-US" dirty="0" err="1" smtClean="0">
                <a:solidFill>
                  <a:srgbClr val="FF0000"/>
                </a:solidFill>
              </a:rPr>
              <a:t>document.write</a:t>
            </a:r>
            <a:r>
              <a:rPr lang="en-US" dirty="0" smtClean="0">
                <a:solidFill>
                  <a:srgbClr val="FF0000"/>
                </a:solidFill>
              </a:rPr>
              <a:t>(“&lt;body&gt;”); </a:t>
            </a:r>
            <a:r>
              <a:rPr lang="en-US" dirty="0" err="1" smtClean="0">
                <a:solidFill>
                  <a:srgbClr val="FF0000"/>
                </a:solidFill>
              </a:rPr>
              <a:t>document.write</a:t>
            </a:r>
            <a:r>
              <a:rPr lang="en-US" dirty="0" smtClean="0">
                <a:solidFill>
                  <a:srgbClr val="FF0000"/>
                </a:solidFill>
              </a:rPr>
              <a:t>(“&lt;h1&gt; Hello &lt;/h1&gt;”);</a:t>
            </a:r>
            <a:endParaRPr lang="en-US" sz="2000"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00800"/>
          </a:xfrm>
        </p:spPr>
        <p:txBody>
          <a:bodyPr>
            <a:normAutofit fontScale="70000" lnSpcReduction="20000"/>
          </a:bodyPr>
          <a:lstStyle/>
          <a:p>
            <a:r>
              <a:rPr lang="en-US" b="1" dirty="0" err="1" smtClean="0"/>
              <a:t>bgcolor</a:t>
            </a:r>
            <a:r>
              <a:rPr lang="en-US" b="1" dirty="0" smtClean="0"/>
              <a:t> and </a:t>
            </a:r>
            <a:r>
              <a:rPr lang="en-US" b="1" dirty="0" err="1" smtClean="0"/>
              <a:t>fgcolor</a:t>
            </a:r>
            <a:endParaRPr lang="en-US" b="1" dirty="0" smtClean="0"/>
          </a:p>
          <a:p>
            <a:pPr>
              <a:buNone/>
            </a:pPr>
            <a:r>
              <a:rPr lang="en-US" dirty="0" smtClean="0"/>
              <a:t>	These are used to set background and foreground(text) color to webpage. The methods accept either hexadecimal values or common names for colors.</a:t>
            </a:r>
          </a:p>
          <a:p>
            <a:pPr>
              <a:buNone/>
            </a:pPr>
            <a:r>
              <a:rPr lang="en-US" dirty="0" smtClean="0"/>
              <a:t>	Syntax: </a:t>
            </a:r>
            <a:r>
              <a:rPr lang="en-US" b="1" dirty="0" err="1" smtClean="0"/>
              <a:t>document.bgcolor</a:t>
            </a:r>
            <a:r>
              <a:rPr lang="en-US" b="1" dirty="0" smtClean="0"/>
              <a:t>=”#1f9de1”; </a:t>
            </a:r>
            <a:r>
              <a:rPr lang="en-US" b="1" dirty="0" err="1" smtClean="0"/>
              <a:t>document.fgcolor</a:t>
            </a:r>
            <a:r>
              <a:rPr lang="en-US" b="1" dirty="0" smtClean="0"/>
              <a:t>=“silver”;</a:t>
            </a:r>
          </a:p>
          <a:p>
            <a:r>
              <a:rPr lang="en-US" b="1" dirty="0" smtClean="0"/>
              <a:t>anchors</a:t>
            </a:r>
          </a:p>
          <a:p>
            <a:pPr>
              <a:buNone/>
            </a:pPr>
            <a:r>
              <a:rPr lang="en-US" dirty="0" smtClean="0"/>
              <a:t>	The anchors property is an array of anchor names in the order in which they appear in the HTML Document. Anchors can be accessed like this:</a:t>
            </a:r>
          </a:p>
          <a:p>
            <a:r>
              <a:rPr lang="en-US" dirty="0" smtClean="0"/>
              <a:t>Syntax:</a:t>
            </a:r>
          </a:p>
          <a:p>
            <a:pPr algn="ctr"/>
            <a:r>
              <a:rPr lang="en-US" b="1" dirty="0" err="1" smtClean="0"/>
              <a:t>document.anchors</a:t>
            </a:r>
            <a:r>
              <a:rPr lang="en-US" b="1" dirty="0" smtClean="0"/>
              <a:t>[0];</a:t>
            </a:r>
          </a:p>
          <a:p>
            <a:pPr algn="ctr">
              <a:buNone/>
            </a:pPr>
            <a:endParaRPr lang="en-US" b="1" dirty="0" smtClean="0"/>
          </a:p>
          <a:p>
            <a:pPr algn="ctr"/>
            <a:r>
              <a:rPr lang="en-US" b="1" dirty="0" err="1" smtClean="0"/>
              <a:t>document.anchors</a:t>
            </a:r>
            <a:r>
              <a:rPr lang="en-US" b="1" dirty="0" smtClean="0"/>
              <a:t>[n-1];</a:t>
            </a:r>
          </a:p>
          <a:p>
            <a:r>
              <a:rPr lang="en-US" b="1" dirty="0" smtClean="0"/>
              <a:t>Links</a:t>
            </a:r>
          </a:p>
          <a:p>
            <a:pPr>
              <a:buNone/>
            </a:pPr>
            <a:r>
              <a:rPr lang="en-US" dirty="0" smtClean="0"/>
              <a:t>	Another array holding all links in the order in which they were appeared on the Webpage</a:t>
            </a:r>
          </a:p>
          <a:p>
            <a:r>
              <a:rPr lang="en-US" b="1" dirty="0" smtClean="0"/>
              <a:t>Forms</a:t>
            </a:r>
          </a:p>
          <a:p>
            <a:pPr>
              <a:buNone/>
            </a:pPr>
            <a:r>
              <a:rPr lang="en-US" dirty="0" smtClean="0"/>
              <a:t>	Another array, this one contains all of the HTML forms. By combining this array with the individual form objects each form item can be accessed.</a:t>
            </a:r>
          </a:p>
          <a:p>
            <a:endParaRPr lang="en-US" dirty="0" smtClean="0"/>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lvl="2" algn="ctr" rtl="0">
              <a:spcBef>
                <a:spcPct val="0"/>
              </a:spcBef>
            </a:pPr>
            <a:r>
              <a:rPr lang="en-US" sz="3100" b="1" dirty="0" smtClean="0"/>
              <a:t>The Window Object</a:t>
            </a:r>
            <a:r>
              <a:rPr lang="en-US" sz="1600" b="1" dirty="0" smtClean="0"/>
              <a:t/>
            </a:r>
            <a:br>
              <a:rPr lang="en-US" sz="1600" b="1" dirty="0" smtClean="0"/>
            </a:br>
            <a:endParaRPr lang="en-US" dirty="0"/>
          </a:p>
        </p:txBody>
      </p:sp>
      <p:sp>
        <p:nvSpPr>
          <p:cNvPr id="3" name="Content Placeholder 2"/>
          <p:cNvSpPr>
            <a:spLocks noGrp="1"/>
          </p:cNvSpPr>
          <p:nvPr>
            <p:ph idx="1"/>
          </p:nvPr>
        </p:nvSpPr>
        <p:spPr>
          <a:xfrm>
            <a:off x="304800" y="762000"/>
            <a:ext cx="8610600" cy="5943600"/>
          </a:xfrm>
        </p:spPr>
        <p:txBody>
          <a:bodyPr>
            <a:normAutofit fontScale="85000" lnSpcReduction="20000"/>
          </a:bodyPr>
          <a:lstStyle/>
          <a:p>
            <a:r>
              <a:rPr lang="en-US" dirty="0" smtClean="0"/>
              <a:t>The window object is used to create a new window and to control the properties of window.</a:t>
            </a:r>
            <a:endParaRPr lang="en-US" sz="2000" dirty="0" smtClean="0"/>
          </a:p>
          <a:p>
            <a:r>
              <a:rPr lang="en-US" dirty="0" smtClean="0"/>
              <a:t>Methods:</a:t>
            </a:r>
            <a:endParaRPr lang="en-US" sz="2000" dirty="0" smtClean="0"/>
          </a:p>
          <a:p>
            <a:pPr lvl="3"/>
            <a:r>
              <a:rPr lang="en-US" i="1" dirty="0" smtClean="0"/>
              <a:t>open(“</a:t>
            </a:r>
            <a:r>
              <a:rPr lang="en-US" i="1" dirty="0" err="1" smtClean="0"/>
              <a:t>URL”,”name</a:t>
            </a:r>
            <a:r>
              <a:rPr lang="en-US" i="1" dirty="0" smtClean="0"/>
              <a:t>”) : </a:t>
            </a:r>
            <a:r>
              <a:rPr lang="en-US" dirty="0" smtClean="0"/>
              <a:t>This method opens a new window which contains the document specified by URL and the new window is identified by its name.</a:t>
            </a:r>
            <a:endParaRPr lang="en-US" sz="1800" dirty="0" smtClean="0"/>
          </a:p>
          <a:p>
            <a:pPr lvl="3"/>
            <a:r>
              <a:rPr lang="en-US" i="1" dirty="0" smtClean="0"/>
              <a:t>close(): </a:t>
            </a:r>
            <a:r>
              <a:rPr lang="en-US" dirty="0" smtClean="0"/>
              <a:t>this shutdowns the current window.</a:t>
            </a:r>
            <a:endParaRPr lang="en-US" sz="1800" dirty="0" smtClean="0"/>
          </a:p>
          <a:p>
            <a:r>
              <a:rPr lang="en-US" i="1" dirty="0" smtClean="0"/>
              <a:t>Properties:</a:t>
            </a:r>
            <a:endParaRPr lang="en-US" sz="2800" dirty="0" smtClean="0"/>
          </a:p>
          <a:p>
            <a:r>
              <a:rPr lang="en-US" dirty="0" smtClean="0"/>
              <a:t>toolbar = [1|0] location= [1|0] </a:t>
            </a:r>
            <a:r>
              <a:rPr lang="en-US" dirty="0" err="1" smtClean="0"/>
              <a:t>menubar</a:t>
            </a:r>
            <a:r>
              <a:rPr lang="en-US" dirty="0" smtClean="0"/>
              <a:t> = [1|0] scrollbars = [1|0] status = [1|0] resizable = [1|0]</a:t>
            </a:r>
            <a:endParaRPr lang="en-US" sz="2000" dirty="0" smtClean="0"/>
          </a:p>
          <a:p>
            <a:r>
              <a:rPr lang="en-US" dirty="0" smtClean="0"/>
              <a:t>where as 1 means </a:t>
            </a:r>
            <a:r>
              <a:rPr lang="en-US" i="1" dirty="0" smtClean="0"/>
              <a:t>on </a:t>
            </a:r>
            <a:r>
              <a:rPr lang="en-US" dirty="0" smtClean="0"/>
              <a:t>and 0 means </a:t>
            </a:r>
            <a:r>
              <a:rPr lang="en-US" i="1" dirty="0" smtClean="0"/>
              <a:t>off</a:t>
            </a:r>
            <a:endParaRPr lang="en-US" sz="2000" dirty="0" smtClean="0"/>
          </a:p>
          <a:p>
            <a:r>
              <a:rPr lang="en-US" i="1" dirty="0" smtClean="0"/>
              <a:t>height=pixels, width=pixels : </a:t>
            </a:r>
            <a:r>
              <a:rPr lang="en-US" dirty="0" smtClean="0"/>
              <a:t>These properties can be used to set the window size.</a:t>
            </a:r>
            <a:endParaRPr lang="en-US" sz="2800" dirty="0" smtClean="0"/>
          </a:p>
          <a:p>
            <a:r>
              <a:rPr lang="en-US" dirty="0" smtClean="0"/>
              <a:t>The following code shows how to open a new window</a:t>
            </a:r>
            <a:endParaRPr lang="en-US" sz="2000" dirty="0" smtClean="0"/>
          </a:p>
          <a:p>
            <a:r>
              <a:rPr lang="en-US" i="1" dirty="0" err="1" smtClean="0"/>
              <a:t>newWin</a:t>
            </a:r>
            <a:r>
              <a:rPr lang="en-US" i="1" dirty="0" smtClean="0"/>
              <a:t> = open(“</a:t>
            </a:r>
            <a:r>
              <a:rPr lang="en-US" i="1" dirty="0" err="1" smtClean="0"/>
              <a:t>first.html”,”newWin”,”status</a:t>
            </a:r>
            <a:r>
              <a:rPr lang="en-US" i="1" dirty="0" smtClean="0"/>
              <a:t>=0,toolbar=0,width=100,height=100”);</a:t>
            </a:r>
            <a:endParaRPr lang="en-US" sz="2800" dirty="0" smtClean="0"/>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r>
              <a:rPr lang="en-US" dirty="0" smtClean="0"/>
              <a:t>Window object supports three types of message boxes.</a:t>
            </a:r>
          </a:p>
          <a:p>
            <a:pPr lvl="0"/>
            <a:r>
              <a:rPr lang="en-US" dirty="0" smtClean="0"/>
              <a:t>Alert box	Confirm box	Prompt box</a:t>
            </a:r>
          </a:p>
          <a:p>
            <a:r>
              <a:rPr lang="en-US" b="1" dirty="0" smtClean="0"/>
              <a:t>Alert box </a:t>
            </a:r>
            <a:r>
              <a:rPr lang="en-US" dirty="0" smtClean="0"/>
              <a:t>is used to display warning/error messages to user. It displays a text string with </a:t>
            </a:r>
            <a:r>
              <a:rPr lang="en-US" i="1" dirty="0" smtClean="0"/>
              <a:t>OK </a:t>
            </a:r>
            <a:r>
              <a:rPr lang="en-US" dirty="0" smtClean="0"/>
              <a:t>button.</a:t>
            </a:r>
          </a:p>
          <a:p>
            <a:r>
              <a:rPr lang="en-US" dirty="0" smtClean="0"/>
              <a:t>Syntax:	window. Alert (“Message”);</a:t>
            </a: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Confirm Box </a:t>
            </a:r>
            <a:r>
              <a:rPr lang="en-US" dirty="0" smtClean="0"/>
              <a:t>is useful when submitting form data. This displays a window containing message with two buttons: </a:t>
            </a:r>
            <a:r>
              <a:rPr lang="en-US" i="1" dirty="0" smtClean="0"/>
              <a:t>OK </a:t>
            </a:r>
            <a:r>
              <a:rPr lang="en-US" dirty="0" smtClean="0"/>
              <a:t>and </a:t>
            </a:r>
            <a:r>
              <a:rPr lang="en-US" i="1" dirty="0" smtClean="0"/>
              <a:t>Cancel. </a:t>
            </a:r>
            <a:r>
              <a:rPr lang="en-US" dirty="0" smtClean="0"/>
              <a:t>Selecting </a:t>
            </a:r>
            <a:r>
              <a:rPr lang="en-US" i="1" dirty="0" smtClean="0"/>
              <a:t>Cancel </a:t>
            </a:r>
            <a:r>
              <a:rPr lang="en-US" dirty="0" smtClean="0"/>
              <a:t>will abort the any pending action, while </a:t>
            </a:r>
            <a:r>
              <a:rPr lang="en-US" i="1" dirty="0" smtClean="0"/>
              <a:t>OK </a:t>
            </a:r>
            <a:r>
              <a:rPr lang="en-US" dirty="0" smtClean="0"/>
              <a:t>will let the action proceed.</a:t>
            </a:r>
          </a:p>
          <a:p>
            <a:r>
              <a:rPr lang="en-US" dirty="0" smtClean="0"/>
              <a:t>Syntax</a:t>
            </a:r>
          </a:p>
          <a:p>
            <a:r>
              <a:rPr lang="en-US" dirty="0" err="1" smtClean="0"/>
              <a:t>window.confirm</a:t>
            </a:r>
            <a:r>
              <a:rPr lang="en-US" dirty="0" smtClean="0"/>
              <a:t>(“String”);</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smtClean="0"/>
              <a:t>Prompt box </a:t>
            </a:r>
            <a:r>
              <a:rPr lang="en-US" dirty="0" smtClean="0"/>
              <a:t>used for accepting data from user through keyboard. This displays simple window that contains a prompt and a text field in which user can enter data.  This  method has two parameters: a text string to be used as a prompt and a string to use as the default value. If you </a:t>
            </a:r>
            <a:r>
              <a:rPr lang="en-US" dirty="0" err="1" smtClean="0"/>
              <a:t>don‟t</a:t>
            </a:r>
            <a:r>
              <a:rPr lang="en-US" dirty="0" smtClean="0"/>
              <a:t> want to display a default then simply use an empty string. Syntax</a:t>
            </a:r>
          </a:p>
          <a:p>
            <a:r>
              <a:rPr lang="en-US" dirty="0" smtClean="0"/>
              <a:t>Variable=</a:t>
            </a:r>
            <a:r>
              <a:rPr lang="en-US" dirty="0" err="1" smtClean="0"/>
              <a:t>window.prompt</a:t>
            </a:r>
            <a:r>
              <a:rPr lang="en-US" dirty="0" smtClean="0"/>
              <a:t>(“</a:t>
            </a:r>
            <a:r>
              <a:rPr lang="en-US" dirty="0" err="1" smtClean="0"/>
              <a:t>string”,”default</a:t>
            </a:r>
            <a:r>
              <a:rPr lang="en-US" dirty="0" smtClean="0"/>
              <a:t>	value”);</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pPr lvl="2" algn="ctr" rtl="0">
              <a:spcBef>
                <a:spcPct val="0"/>
              </a:spcBef>
            </a:pPr>
            <a:r>
              <a:rPr lang="en-US" sz="3100" b="1" dirty="0" smtClean="0"/>
              <a:t>The Form Object</a:t>
            </a:r>
            <a:r>
              <a:rPr lang="en-US" b="1" dirty="0" smtClean="0"/>
              <a:t/>
            </a:r>
            <a:br>
              <a:rPr lang="en-US" b="1" dirty="0" smtClean="0"/>
            </a:br>
            <a:endParaRPr lang="en-US" dirty="0"/>
          </a:p>
        </p:txBody>
      </p:sp>
      <p:sp>
        <p:nvSpPr>
          <p:cNvPr id="3" name="Content Placeholder 2"/>
          <p:cNvSpPr>
            <a:spLocks noGrp="1"/>
          </p:cNvSpPr>
          <p:nvPr>
            <p:ph idx="1"/>
          </p:nvPr>
        </p:nvSpPr>
        <p:spPr>
          <a:xfrm>
            <a:off x="152400" y="914400"/>
            <a:ext cx="8763000" cy="5715000"/>
          </a:xfrm>
        </p:spPr>
        <p:txBody>
          <a:bodyPr>
            <a:normAutofit fontScale="85000" lnSpcReduction="20000"/>
          </a:bodyPr>
          <a:lstStyle/>
          <a:p>
            <a:r>
              <a:rPr lang="en-US" dirty="0" smtClean="0"/>
              <a:t>Two aspects of the form can be manipulated through JavaScript. First, most commonly and probably most usefully, the data that is entered onto your form can be checked at submission. Second you can actually build forms through JavaScript.</a:t>
            </a:r>
          </a:p>
          <a:p>
            <a:r>
              <a:rPr lang="en-US" dirty="0" smtClean="0"/>
              <a:t>Form object supports three events to validate the form</a:t>
            </a:r>
          </a:p>
          <a:p>
            <a:pPr>
              <a:buNone/>
            </a:pPr>
            <a:r>
              <a:rPr lang="en-US" b="1" i="1" dirty="0" smtClean="0"/>
              <a:t>			</a:t>
            </a:r>
            <a:r>
              <a:rPr lang="en-US" b="1" i="1" dirty="0" err="1" smtClean="0"/>
              <a:t>onClick</a:t>
            </a:r>
            <a:r>
              <a:rPr lang="en-US" b="1" i="1" dirty="0" smtClean="0"/>
              <a:t> = “method()”</a:t>
            </a:r>
            <a:endParaRPr lang="en-US" sz="4000" b="1" dirty="0" smtClean="0"/>
          </a:p>
          <a:p>
            <a:r>
              <a:rPr lang="en-US" dirty="0" smtClean="0"/>
              <a:t>This can be applied to all form elements. This event is triggered when the user clicks on the element.</a:t>
            </a:r>
          </a:p>
          <a:p>
            <a:pPr>
              <a:buNone/>
            </a:pPr>
            <a:r>
              <a:rPr lang="en-US" b="1" i="1" dirty="0" smtClean="0"/>
              <a:t>			</a:t>
            </a:r>
            <a:r>
              <a:rPr lang="en-US" b="1" i="1" dirty="0" err="1" smtClean="0"/>
              <a:t>onSubmit</a:t>
            </a:r>
            <a:r>
              <a:rPr lang="en-US" b="1" i="1" dirty="0" smtClean="0"/>
              <a:t> = “method()”</a:t>
            </a:r>
            <a:endParaRPr lang="en-US" sz="4000" b="1" dirty="0" smtClean="0"/>
          </a:p>
          <a:p>
            <a:r>
              <a:rPr lang="en-US" dirty="0" smtClean="0"/>
              <a:t>This event can only be triggered by form itself and occurs when a form is submitted.</a:t>
            </a:r>
          </a:p>
          <a:p>
            <a:pPr>
              <a:buNone/>
            </a:pPr>
            <a:r>
              <a:rPr lang="en-US" dirty="0" smtClean="0"/>
              <a:t>			 </a:t>
            </a:r>
            <a:r>
              <a:rPr lang="en-US" b="1" i="1" dirty="0" err="1" smtClean="0"/>
              <a:t>onReset</a:t>
            </a:r>
            <a:r>
              <a:rPr lang="en-US" b="1" i="1" dirty="0" smtClean="0"/>
              <a:t> = “method()”</a:t>
            </a:r>
            <a:endParaRPr lang="en-US" sz="4000" b="1" dirty="0" smtClean="0"/>
          </a:p>
          <a:p>
            <a:r>
              <a:rPr lang="en-US" dirty="0" smtClean="0"/>
              <a:t>This event can only be triggered by form itself and occurs when a form is reset.</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858000"/>
          </a:xfrm>
        </p:spPr>
        <p:txBody>
          <a:bodyPr/>
          <a:lstStyle/>
          <a:p>
            <a:pPr lvl="2">
              <a:buNone/>
            </a:pPr>
            <a:r>
              <a:rPr lang="en-US" b="1" dirty="0" smtClean="0"/>
              <a:t>The browser Object</a:t>
            </a:r>
          </a:p>
          <a:p>
            <a:r>
              <a:rPr lang="en-US" dirty="0" smtClean="0"/>
              <a:t>The browser is JavaScript object that can be used to know the details of browser. Some of the properties of the browser object is as follows:</a:t>
            </a:r>
          </a:p>
          <a:p>
            <a:endParaRPr lang="en-US" dirty="0" smtClean="0"/>
          </a:p>
          <a:p>
            <a:endParaRPr lang="en-US" dirty="0" smtClean="0"/>
          </a:p>
          <a:p>
            <a:endParaRPr lang="en-US" dirty="0"/>
          </a:p>
        </p:txBody>
      </p:sp>
      <p:graphicFrame>
        <p:nvGraphicFramePr>
          <p:cNvPr id="4" name="Table 3"/>
          <p:cNvGraphicFramePr>
            <a:graphicFrameLocks noGrp="1"/>
          </p:cNvGraphicFramePr>
          <p:nvPr/>
        </p:nvGraphicFramePr>
        <p:xfrm>
          <a:off x="457199" y="2514600"/>
          <a:ext cx="8382000" cy="3600450"/>
        </p:xfrm>
        <a:graphic>
          <a:graphicData uri="http://schemas.openxmlformats.org/drawingml/2006/table">
            <a:tbl>
              <a:tblPr firstRow="1" bandRow="1">
                <a:tableStyleId>{7DF18680-E054-41AD-8BC1-D1AEF772440D}</a:tableStyleId>
              </a:tblPr>
              <a:tblGrid>
                <a:gridCol w="4152900">
                  <a:extLst>
                    <a:ext uri="{9D8B030D-6E8A-4147-A177-3AD203B41FA5}">
                      <a16:colId xmlns="" xmlns:a16="http://schemas.microsoft.com/office/drawing/2014/main" val="20000"/>
                    </a:ext>
                  </a:extLst>
                </a:gridCol>
                <a:gridCol w="4229100">
                  <a:extLst>
                    <a:ext uri="{9D8B030D-6E8A-4147-A177-3AD203B41FA5}">
                      <a16:colId xmlns="" xmlns:a16="http://schemas.microsoft.com/office/drawing/2014/main" val="20001"/>
                    </a:ext>
                  </a:extLst>
                </a:gridCol>
              </a:tblGrid>
              <a:tr h="514350">
                <a:tc>
                  <a:txBody>
                    <a:bodyPr/>
                    <a:lstStyle/>
                    <a:p>
                      <a:pPr marL="601345" marR="0">
                        <a:lnSpc>
                          <a:spcPts val="1085"/>
                        </a:lnSpc>
                        <a:spcBef>
                          <a:spcPts val="0"/>
                        </a:spcBef>
                        <a:spcAft>
                          <a:spcPts val="0"/>
                        </a:spcAft>
                      </a:pPr>
                      <a:endParaRPr lang="en-US" sz="1800" dirty="0" smtClean="0"/>
                    </a:p>
                    <a:p>
                      <a:pPr marL="601345" marR="0">
                        <a:lnSpc>
                          <a:spcPts val="1085"/>
                        </a:lnSpc>
                        <a:spcBef>
                          <a:spcPts val="0"/>
                        </a:spcBef>
                        <a:spcAft>
                          <a:spcPts val="0"/>
                        </a:spcAft>
                      </a:pPr>
                      <a:r>
                        <a:rPr lang="en-US" sz="1800" dirty="0" smtClean="0"/>
                        <a:t>Property</a:t>
                      </a:r>
                      <a:endParaRPr lang="en-US" sz="2400" dirty="0">
                        <a:latin typeface="Verdana"/>
                        <a:ea typeface="Verdana"/>
                        <a:cs typeface="Verdana"/>
                      </a:endParaRPr>
                    </a:p>
                  </a:txBody>
                  <a:tcPr marL="0" marR="0" marT="0" marB="0"/>
                </a:tc>
                <a:tc>
                  <a:txBody>
                    <a:bodyPr/>
                    <a:lstStyle/>
                    <a:p>
                      <a:pPr marL="1535430" marR="1529080" algn="ctr">
                        <a:lnSpc>
                          <a:spcPts val="1085"/>
                        </a:lnSpc>
                        <a:spcBef>
                          <a:spcPts val="0"/>
                        </a:spcBef>
                        <a:spcAft>
                          <a:spcPts val="0"/>
                        </a:spcAft>
                      </a:pPr>
                      <a:endParaRPr lang="en-US" sz="1800" dirty="0" smtClean="0"/>
                    </a:p>
                    <a:p>
                      <a:pPr marL="1535430" marR="1529080" algn="ctr">
                        <a:lnSpc>
                          <a:spcPts val="1085"/>
                        </a:lnSpc>
                        <a:spcBef>
                          <a:spcPts val="0"/>
                        </a:spcBef>
                        <a:spcAft>
                          <a:spcPts val="0"/>
                        </a:spcAft>
                      </a:pPr>
                      <a:r>
                        <a:rPr lang="en-US" sz="1800" dirty="0" smtClean="0"/>
                        <a:t>Description</a:t>
                      </a:r>
                      <a:endParaRPr lang="en-US" sz="2400" dirty="0">
                        <a:latin typeface="Verdana"/>
                        <a:ea typeface="Verdana"/>
                        <a:cs typeface="Verdana"/>
                      </a:endParaRPr>
                    </a:p>
                  </a:txBody>
                  <a:tcPr marL="0" marR="0" marT="0" marB="0"/>
                </a:tc>
                <a:extLst>
                  <a:ext uri="{0D108BD9-81ED-4DB2-BD59-A6C34878D82A}">
                    <a16:rowId xmlns="" xmlns:a16="http://schemas.microsoft.com/office/drawing/2014/main" val="10000"/>
                  </a:ext>
                </a:extLst>
              </a:tr>
              <a:tr h="514350">
                <a:tc>
                  <a:txBody>
                    <a:bodyPr/>
                    <a:lstStyle/>
                    <a:p>
                      <a:pPr marL="64770" marR="0">
                        <a:lnSpc>
                          <a:spcPts val="1085"/>
                        </a:lnSpc>
                        <a:spcBef>
                          <a:spcPts val="605"/>
                        </a:spcBef>
                        <a:spcAft>
                          <a:spcPts val="0"/>
                        </a:spcAft>
                      </a:pPr>
                      <a:r>
                        <a:rPr lang="en-US" sz="1800" dirty="0" err="1"/>
                        <a:t>navigator.appCodeName</a:t>
                      </a:r>
                      <a:endParaRPr lang="en-US" sz="2400" dirty="0">
                        <a:latin typeface="Verdana"/>
                        <a:ea typeface="Verdana"/>
                        <a:cs typeface="Verdana"/>
                      </a:endParaRPr>
                    </a:p>
                  </a:txBody>
                  <a:tcPr marL="0" marR="0" marT="0" marB="0"/>
                </a:tc>
                <a:tc>
                  <a:txBody>
                    <a:bodyPr/>
                    <a:lstStyle/>
                    <a:p>
                      <a:pPr marL="66040" marR="294005">
                        <a:lnSpc>
                          <a:spcPts val="1220"/>
                        </a:lnSpc>
                        <a:spcBef>
                          <a:spcPts val="25"/>
                        </a:spcBef>
                        <a:spcAft>
                          <a:spcPts val="0"/>
                        </a:spcAft>
                      </a:pPr>
                      <a:r>
                        <a:rPr lang="en-US" sz="1800"/>
                        <a:t>It returns the internal name for the browser. For major browsers it is Mozilla</a:t>
                      </a:r>
                      <a:endParaRPr lang="en-US" sz="2400">
                        <a:latin typeface="Verdana"/>
                        <a:ea typeface="Verdana"/>
                        <a:cs typeface="Verdana"/>
                      </a:endParaRPr>
                    </a:p>
                  </a:txBody>
                  <a:tcPr marL="0" marR="0" marT="0" marB="0"/>
                </a:tc>
                <a:extLst>
                  <a:ext uri="{0D108BD9-81ED-4DB2-BD59-A6C34878D82A}">
                    <a16:rowId xmlns="" xmlns:a16="http://schemas.microsoft.com/office/drawing/2014/main" val="10001"/>
                  </a:ext>
                </a:extLst>
              </a:tr>
              <a:tr h="514350">
                <a:tc>
                  <a:txBody>
                    <a:bodyPr/>
                    <a:lstStyle/>
                    <a:p>
                      <a:pPr marL="64770" marR="0">
                        <a:lnSpc>
                          <a:spcPts val="1085"/>
                        </a:lnSpc>
                        <a:spcBef>
                          <a:spcPts val="545"/>
                        </a:spcBef>
                        <a:spcAft>
                          <a:spcPts val="0"/>
                        </a:spcAft>
                      </a:pPr>
                      <a:r>
                        <a:rPr lang="en-US" sz="1800" dirty="0" err="1"/>
                        <a:t>navigator.appName</a:t>
                      </a:r>
                      <a:endParaRPr lang="en-US" sz="2400" dirty="0">
                        <a:latin typeface="Verdana"/>
                        <a:ea typeface="Verdana"/>
                        <a:cs typeface="Verdana"/>
                      </a:endParaRPr>
                    </a:p>
                  </a:txBody>
                  <a:tcPr marL="0" marR="0" marT="0" marB="0"/>
                </a:tc>
                <a:tc>
                  <a:txBody>
                    <a:bodyPr/>
                    <a:lstStyle/>
                    <a:p>
                      <a:pPr marL="66040" marR="0">
                        <a:lnSpc>
                          <a:spcPts val="1150"/>
                        </a:lnSpc>
                        <a:spcBef>
                          <a:spcPts val="0"/>
                        </a:spcBef>
                        <a:spcAft>
                          <a:spcPts val="0"/>
                        </a:spcAft>
                      </a:pPr>
                      <a:r>
                        <a:rPr lang="en-US" sz="1800"/>
                        <a:t>It returns the public name of the browser – navigator or</a:t>
                      </a:r>
                      <a:endParaRPr lang="en-US" sz="2400"/>
                    </a:p>
                    <a:p>
                      <a:pPr marL="66040" marR="0">
                        <a:lnSpc>
                          <a:spcPts val="1100"/>
                        </a:lnSpc>
                        <a:spcBef>
                          <a:spcPts val="5"/>
                        </a:spcBef>
                        <a:spcAft>
                          <a:spcPts val="0"/>
                        </a:spcAft>
                      </a:pPr>
                      <a:r>
                        <a:rPr lang="en-US" sz="1800"/>
                        <a:t>Internet Explorer</a:t>
                      </a:r>
                      <a:endParaRPr lang="en-US" sz="2400">
                        <a:latin typeface="Verdana"/>
                        <a:ea typeface="Verdana"/>
                        <a:cs typeface="Verdana"/>
                      </a:endParaRPr>
                    </a:p>
                  </a:txBody>
                  <a:tcPr marL="0" marR="0" marT="0" marB="0"/>
                </a:tc>
                <a:extLst>
                  <a:ext uri="{0D108BD9-81ED-4DB2-BD59-A6C34878D82A}">
                    <a16:rowId xmlns="" xmlns:a16="http://schemas.microsoft.com/office/drawing/2014/main" val="10002"/>
                  </a:ext>
                </a:extLst>
              </a:tr>
              <a:tr h="514350">
                <a:tc>
                  <a:txBody>
                    <a:bodyPr/>
                    <a:lstStyle/>
                    <a:p>
                      <a:pPr marL="64770" marR="0">
                        <a:lnSpc>
                          <a:spcPts val="1175"/>
                        </a:lnSpc>
                        <a:spcBef>
                          <a:spcPts val="0"/>
                        </a:spcBef>
                        <a:spcAft>
                          <a:spcPts val="0"/>
                        </a:spcAft>
                      </a:pPr>
                      <a:r>
                        <a:rPr lang="en-US" sz="1800" dirty="0" err="1"/>
                        <a:t>navigator.appVersion</a:t>
                      </a:r>
                      <a:endParaRPr lang="en-US" sz="2400" dirty="0">
                        <a:latin typeface="Verdana"/>
                        <a:ea typeface="Verdana"/>
                        <a:cs typeface="Verdana"/>
                      </a:endParaRPr>
                    </a:p>
                  </a:txBody>
                  <a:tcPr marL="0" marR="0" marT="0" marB="0"/>
                </a:tc>
                <a:tc>
                  <a:txBody>
                    <a:bodyPr/>
                    <a:lstStyle/>
                    <a:p>
                      <a:pPr marL="66040" marR="426720">
                        <a:lnSpc>
                          <a:spcPts val="1210"/>
                        </a:lnSpc>
                        <a:spcBef>
                          <a:spcPts val="30"/>
                        </a:spcBef>
                        <a:spcAft>
                          <a:spcPts val="0"/>
                        </a:spcAft>
                      </a:pPr>
                      <a:r>
                        <a:rPr lang="en-US" sz="1800"/>
                        <a:t>It returns the version number, platform on which the browser is running.</a:t>
                      </a:r>
                      <a:endParaRPr lang="en-US" sz="2400">
                        <a:latin typeface="Verdana"/>
                        <a:ea typeface="Verdana"/>
                        <a:cs typeface="Verdana"/>
                      </a:endParaRPr>
                    </a:p>
                  </a:txBody>
                  <a:tcPr marL="0" marR="0" marT="0" marB="0"/>
                </a:tc>
                <a:extLst>
                  <a:ext uri="{0D108BD9-81ED-4DB2-BD59-A6C34878D82A}">
                    <a16:rowId xmlns="" xmlns:a16="http://schemas.microsoft.com/office/drawing/2014/main" val="10003"/>
                  </a:ext>
                </a:extLst>
              </a:tr>
              <a:tr h="514350">
                <a:tc>
                  <a:txBody>
                    <a:bodyPr/>
                    <a:lstStyle/>
                    <a:p>
                      <a:pPr marL="64770" marR="0">
                        <a:lnSpc>
                          <a:spcPts val="1100"/>
                        </a:lnSpc>
                        <a:spcBef>
                          <a:spcPts val="0"/>
                        </a:spcBef>
                        <a:spcAft>
                          <a:spcPts val="0"/>
                        </a:spcAft>
                      </a:pPr>
                      <a:r>
                        <a:rPr lang="en-US" sz="1800" dirty="0" err="1"/>
                        <a:t>navigator.userAgent</a:t>
                      </a:r>
                      <a:endParaRPr lang="en-US" sz="2400" dirty="0">
                        <a:latin typeface="Verdana"/>
                        <a:ea typeface="Verdana"/>
                        <a:cs typeface="Verdana"/>
                      </a:endParaRPr>
                    </a:p>
                  </a:txBody>
                  <a:tcPr marL="0" marR="0" marT="0" marB="0"/>
                </a:tc>
                <a:tc>
                  <a:txBody>
                    <a:bodyPr/>
                    <a:lstStyle/>
                    <a:p>
                      <a:pPr marL="66040" marR="0">
                        <a:lnSpc>
                          <a:spcPts val="1140"/>
                        </a:lnSpc>
                        <a:spcBef>
                          <a:spcPts val="0"/>
                        </a:spcBef>
                        <a:spcAft>
                          <a:spcPts val="0"/>
                        </a:spcAft>
                      </a:pPr>
                      <a:r>
                        <a:rPr lang="en-US" sz="1800" dirty="0"/>
                        <a:t>The strings </a:t>
                      </a:r>
                      <a:r>
                        <a:rPr lang="en-US" sz="1800" dirty="0" err="1"/>
                        <a:t>appCodeName</a:t>
                      </a:r>
                      <a:r>
                        <a:rPr lang="en-US" sz="1800" dirty="0"/>
                        <a:t> and </a:t>
                      </a:r>
                      <a:r>
                        <a:rPr lang="en-US" sz="1800" dirty="0" err="1"/>
                        <a:t>appVersion</a:t>
                      </a:r>
                      <a:r>
                        <a:rPr lang="en-US" sz="1800" dirty="0"/>
                        <a:t> concatenated</a:t>
                      </a:r>
                      <a:endParaRPr lang="en-US" sz="2400" dirty="0"/>
                    </a:p>
                    <a:p>
                      <a:pPr marL="66040" marR="0">
                        <a:lnSpc>
                          <a:spcPts val="1090"/>
                        </a:lnSpc>
                        <a:spcBef>
                          <a:spcPts val="5"/>
                        </a:spcBef>
                        <a:spcAft>
                          <a:spcPts val="0"/>
                        </a:spcAft>
                      </a:pPr>
                      <a:r>
                        <a:rPr lang="en-US" sz="1800" dirty="0"/>
                        <a:t>together</a:t>
                      </a:r>
                      <a:endParaRPr lang="en-US" sz="2400" dirty="0">
                        <a:latin typeface="Verdana"/>
                        <a:ea typeface="Verdana"/>
                        <a:cs typeface="Verdana"/>
                      </a:endParaRPr>
                    </a:p>
                  </a:txBody>
                  <a:tcPr marL="0" marR="0" marT="0" marB="0"/>
                </a:tc>
                <a:extLst>
                  <a:ext uri="{0D108BD9-81ED-4DB2-BD59-A6C34878D82A}">
                    <a16:rowId xmlns="" xmlns:a16="http://schemas.microsoft.com/office/drawing/2014/main" val="10004"/>
                  </a:ext>
                </a:extLst>
              </a:tr>
              <a:tr h="514350">
                <a:tc>
                  <a:txBody>
                    <a:bodyPr/>
                    <a:lstStyle/>
                    <a:p>
                      <a:pPr marL="64770" marR="0">
                        <a:lnSpc>
                          <a:spcPts val="1095"/>
                        </a:lnSpc>
                        <a:spcBef>
                          <a:spcPts val="0"/>
                        </a:spcBef>
                        <a:spcAft>
                          <a:spcPts val="0"/>
                        </a:spcAft>
                      </a:pPr>
                      <a:r>
                        <a:rPr lang="en-US" sz="1800" dirty="0" err="1"/>
                        <a:t>navigator.plugins</a:t>
                      </a:r>
                      <a:endParaRPr lang="en-US" sz="2400" dirty="0">
                        <a:latin typeface="Verdana"/>
                        <a:ea typeface="Verdana"/>
                        <a:cs typeface="Verdana"/>
                      </a:endParaRPr>
                    </a:p>
                  </a:txBody>
                  <a:tcPr marL="0" marR="0" marT="0" marB="0"/>
                </a:tc>
                <a:tc>
                  <a:txBody>
                    <a:bodyPr/>
                    <a:lstStyle/>
                    <a:p>
                      <a:pPr marL="66040" marR="0">
                        <a:lnSpc>
                          <a:spcPts val="1095"/>
                        </a:lnSpc>
                        <a:spcBef>
                          <a:spcPts val="0"/>
                        </a:spcBef>
                        <a:spcAft>
                          <a:spcPts val="0"/>
                        </a:spcAft>
                      </a:pPr>
                      <a:r>
                        <a:rPr lang="en-US" sz="1800" dirty="0"/>
                        <a:t>An array containing details of all installed plug-ins</a:t>
                      </a:r>
                      <a:endParaRPr lang="en-US" sz="2400" dirty="0">
                        <a:latin typeface="Verdana"/>
                        <a:ea typeface="Verdana"/>
                        <a:cs typeface="Verdana"/>
                      </a:endParaRPr>
                    </a:p>
                  </a:txBody>
                  <a:tcPr marL="0" marR="0" marT="0" marB="0"/>
                </a:tc>
                <a:extLst>
                  <a:ext uri="{0D108BD9-81ED-4DB2-BD59-A6C34878D82A}">
                    <a16:rowId xmlns="" xmlns:a16="http://schemas.microsoft.com/office/drawing/2014/main" val="10005"/>
                  </a:ext>
                </a:extLst>
              </a:tr>
              <a:tr h="514350">
                <a:tc>
                  <a:txBody>
                    <a:bodyPr/>
                    <a:lstStyle/>
                    <a:p>
                      <a:pPr marL="64770" marR="0">
                        <a:lnSpc>
                          <a:spcPts val="1095"/>
                        </a:lnSpc>
                        <a:spcBef>
                          <a:spcPts val="0"/>
                        </a:spcBef>
                        <a:spcAft>
                          <a:spcPts val="0"/>
                        </a:spcAft>
                      </a:pPr>
                      <a:r>
                        <a:rPr lang="en-US" sz="1800"/>
                        <a:t>Navigator.mimeTypes</a:t>
                      </a:r>
                      <a:endParaRPr lang="en-US" sz="2400">
                        <a:latin typeface="Verdana"/>
                        <a:ea typeface="Verdana"/>
                        <a:cs typeface="Verdana"/>
                      </a:endParaRPr>
                    </a:p>
                  </a:txBody>
                  <a:tcPr marL="0" marR="0" marT="0" marB="0"/>
                </a:tc>
                <a:tc>
                  <a:txBody>
                    <a:bodyPr/>
                    <a:lstStyle/>
                    <a:p>
                      <a:pPr marL="66040" marR="0">
                        <a:lnSpc>
                          <a:spcPts val="1095"/>
                        </a:lnSpc>
                        <a:spcBef>
                          <a:spcPts val="0"/>
                        </a:spcBef>
                        <a:spcAft>
                          <a:spcPts val="0"/>
                        </a:spcAft>
                      </a:pPr>
                      <a:r>
                        <a:rPr lang="en-US" sz="1800" dirty="0"/>
                        <a:t>An array of all supported MIME Types</a:t>
                      </a:r>
                      <a:endParaRPr lang="en-US" sz="2400" dirty="0">
                        <a:latin typeface="Verdana"/>
                        <a:ea typeface="Verdana"/>
                        <a:cs typeface="Verdana"/>
                      </a:endParaRPr>
                    </a:p>
                  </a:txBody>
                  <a:tcPr marL="0" marR="0" marT="0" marB="0"/>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lvl="2" algn="ctr" rtl="0">
              <a:spcBef>
                <a:spcPct val="0"/>
              </a:spcBef>
            </a:pPr>
            <a:r>
              <a:rPr lang="en-US" sz="2800" b="1" dirty="0" smtClean="0"/>
              <a:t>The Math Object</a:t>
            </a:r>
            <a:r>
              <a:rPr lang="en-US" sz="3200" dirty="0" smtClean="0"/>
              <a:t/>
            </a:r>
            <a:br>
              <a:rPr lang="en-US" sz="3200" dirty="0" smtClean="0"/>
            </a:br>
            <a:endParaRPr lang="en-US" dirty="0"/>
          </a:p>
        </p:txBody>
      </p:sp>
      <p:sp>
        <p:nvSpPr>
          <p:cNvPr id="3" name="Content Placeholder 2"/>
          <p:cNvSpPr>
            <a:spLocks noGrp="1"/>
          </p:cNvSpPr>
          <p:nvPr>
            <p:ph idx="1"/>
          </p:nvPr>
        </p:nvSpPr>
        <p:spPr>
          <a:xfrm>
            <a:off x="304800" y="609600"/>
            <a:ext cx="8382000" cy="5943600"/>
          </a:xfrm>
        </p:spPr>
        <p:txBody>
          <a:bodyPr/>
          <a:lstStyle/>
          <a:p>
            <a:r>
              <a:rPr lang="en-US" dirty="0" smtClean="0"/>
              <a:t>The </a:t>
            </a:r>
            <a:r>
              <a:rPr lang="en-US" i="1" dirty="0" smtClean="0"/>
              <a:t>Math </a:t>
            </a:r>
            <a:r>
              <a:rPr lang="en-US" dirty="0" smtClean="0"/>
              <a:t>object holds all mathematical functions and values. All the functions and attributes used in complex mathematics must be accessed via this object.</a:t>
            </a:r>
          </a:p>
          <a:p>
            <a:r>
              <a:rPr lang="en-US" dirty="0" smtClean="0"/>
              <a:t>Syntax:</a:t>
            </a:r>
          </a:p>
          <a:p>
            <a:r>
              <a:rPr lang="en-US" dirty="0" err="1" smtClean="0"/>
              <a:t>Math.methodname</a:t>
            </a:r>
            <a:r>
              <a:rPr lang="en-US" dirty="0" smtClean="0"/>
              <a:t>(); </a:t>
            </a:r>
          </a:p>
          <a:p>
            <a:r>
              <a:rPr lang="en-US" dirty="0" err="1" smtClean="0"/>
              <a:t>Math.value</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Internal JavaScript</a:t>
            </a:r>
            <a:br>
              <a:rPr lang="en-US" b="1" dirty="0" smtClean="0"/>
            </a:br>
            <a:endParaRPr lang="en-US" dirty="0"/>
          </a:p>
        </p:txBody>
      </p:sp>
      <p:sp>
        <p:nvSpPr>
          <p:cNvPr id="3" name="Content Placeholder 2"/>
          <p:cNvSpPr>
            <a:spLocks noGrp="1"/>
          </p:cNvSpPr>
          <p:nvPr>
            <p:ph idx="1"/>
          </p:nvPr>
        </p:nvSpPr>
        <p:spPr>
          <a:xfrm>
            <a:off x="228600" y="838200"/>
            <a:ext cx="8686800" cy="5791200"/>
          </a:xfrm>
        </p:spPr>
        <p:txBody>
          <a:bodyPr>
            <a:normAutofit fontScale="77500" lnSpcReduction="20000"/>
          </a:bodyPr>
          <a:lstStyle/>
          <a:p>
            <a:r>
              <a:rPr lang="en-US" dirty="0" smtClean="0"/>
              <a:t>When java script was written within the section using element then it is called as internal java script.</a:t>
            </a:r>
          </a:p>
          <a:p>
            <a:r>
              <a:rPr lang="en-US" b="1" dirty="0" smtClean="0"/>
              <a:t>Example of Internal JavaScript</a:t>
            </a:r>
          </a:p>
          <a:p>
            <a:r>
              <a:rPr lang="en-US" b="1" dirty="0" smtClean="0">
                <a:solidFill>
                  <a:srgbClr val="FF0000"/>
                </a:solidFill>
              </a:rPr>
              <a:t>&lt;html&gt;</a:t>
            </a:r>
          </a:p>
          <a:p>
            <a:r>
              <a:rPr lang="en-US" dirty="0" smtClean="0">
                <a:solidFill>
                  <a:srgbClr val="FF0000"/>
                </a:solidFill>
              </a:rPr>
              <a:t> </a:t>
            </a:r>
            <a:r>
              <a:rPr lang="en-US" b="1" dirty="0" smtClean="0">
                <a:solidFill>
                  <a:srgbClr val="FF0000"/>
                </a:solidFill>
              </a:rPr>
              <a:t>&lt;head&gt;</a:t>
            </a:r>
            <a:r>
              <a:rPr lang="en-US" dirty="0" smtClean="0">
                <a:solidFill>
                  <a:srgbClr val="FF0000"/>
                </a:solidFill>
              </a:rPr>
              <a:t> </a:t>
            </a:r>
          </a:p>
          <a:p>
            <a:r>
              <a:rPr lang="en-US" b="1" dirty="0" smtClean="0">
                <a:solidFill>
                  <a:srgbClr val="FF0000"/>
                </a:solidFill>
              </a:rPr>
              <a:t>&lt;script&gt;</a:t>
            </a:r>
            <a:r>
              <a:rPr lang="en-US" dirty="0" smtClean="0">
                <a:solidFill>
                  <a:srgbClr val="FF0000"/>
                </a:solidFill>
              </a:rPr>
              <a:t> </a:t>
            </a:r>
          </a:p>
          <a:p>
            <a:r>
              <a:rPr lang="en-US" b="1" dirty="0" smtClean="0">
                <a:solidFill>
                  <a:srgbClr val="FF0000"/>
                </a:solidFill>
              </a:rPr>
              <a:t>function</a:t>
            </a:r>
            <a:r>
              <a:rPr lang="en-US" dirty="0" smtClean="0">
                <a:solidFill>
                  <a:srgbClr val="FF0000"/>
                </a:solidFill>
              </a:rPr>
              <a:t> </a:t>
            </a:r>
            <a:r>
              <a:rPr lang="en-US" dirty="0" err="1" smtClean="0">
                <a:solidFill>
                  <a:srgbClr val="FF0000"/>
                </a:solidFill>
              </a:rPr>
              <a:t>msg</a:t>
            </a:r>
            <a:r>
              <a:rPr lang="en-US" dirty="0" smtClean="0">
                <a:solidFill>
                  <a:srgbClr val="FF0000"/>
                </a:solidFill>
              </a:rPr>
              <a:t>() </a:t>
            </a:r>
          </a:p>
          <a:p>
            <a:r>
              <a:rPr lang="en-US" dirty="0" smtClean="0">
                <a:solidFill>
                  <a:srgbClr val="FF0000"/>
                </a:solidFill>
              </a:rPr>
              <a:t>{ alert("Welcome in JavaScript"); }</a:t>
            </a:r>
          </a:p>
          <a:p>
            <a:r>
              <a:rPr lang="en-US" dirty="0" smtClean="0">
                <a:solidFill>
                  <a:srgbClr val="FF0000"/>
                </a:solidFill>
              </a:rPr>
              <a:t> </a:t>
            </a:r>
            <a:r>
              <a:rPr lang="en-US" b="1" dirty="0" smtClean="0">
                <a:solidFill>
                  <a:srgbClr val="FF0000"/>
                </a:solidFill>
              </a:rPr>
              <a:t>&lt;/script&gt;</a:t>
            </a:r>
            <a:r>
              <a:rPr lang="en-US" dirty="0" smtClean="0">
                <a:solidFill>
                  <a:srgbClr val="FF0000"/>
                </a:solidFill>
              </a:rPr>
              <a:t> </a:t>
            </a:r>
          </a:p>
          <a:p>
            <a:r>
              <a:rPr lang="en-US" b="1" dirty="0" smtClean="0">
                <a:solidFill>
                  <a:srgbClr val="FF0000"/>
                </a:solidFill>
              </a:rPr>
              <a:t>&lt;/head&gt;</a:t>
            </a:r>
          </a:p>
          <a:p>
            <a:r>
              <a:rPr lang="en-US" dirty="0" smtClean="0">
                <a:solidFill>
                  <a:srgbClr val="FF0000"/>
                </a:solidFill>
              </a:rPr>
              <a:t> </a:t>
            </a:r>
            <a:r>
              <a:rPr lang="en-US" b="1" dirty="0" smtClean="0">
                <a:solidFill>
                  <a:srgbClr val="FF0000"/>
                </a:solidFill>
              </a:rPr>
              <a:t>&lt;form&gt;</a:t>
            </a:r>
            <a:r>
              <a:rPr lang="en-US" dirty="0" smtClean="0">
                <a:solidFill>
                  <a:srgbClr val="FF0000"/>
                </a:solidFill>
              </a:rPr>
              <a:t> </a:t>
            </a:r>
          </a:p>
          <a:p>
            <a:r>
              <a:rPr lang="en-US" b="1" dirty="0" smtClean="0">
                <a:solidFill>
                  <a:srgbClr val="FF0000"/>
                </a:solidFill>
              </a:rPr>
              <a:t>&lt;input</a:t>
            </a:r>
            <a:r>
              <a:rPr lang="en-US" dirty="0" smtClean="0">
                <a:solidFill>
                  <a:srgbClr val="FF0000"/>
                </a:solidFill>
              </a:rPr>
              <a:t> type="button" value="Click" </a:t>
            </a:r>
            <a:r>
              <a:rPr lang="en-US" dirty="0" err="1" smtClean="0">
                <a:solidFill>
                  <a:srgbClr val="FF0000"/>
                </a:solidFill>
              </a:rPr>
              <a:t>onclick</a:t>
            </a:r>
            <a:r>
              <a:rPr lang="en-US" dirty="0" smtClean="0">
                <a:solidFill>
                  <a:srgbClr val="FF0000"/>
                </a:solidFill>
              </a:rPr>
              <a:t>="</a:t>
            </a:r>
            <a:r>
              <a:rPr lang="en-US" dirty="0" err="1" smtClean="0">
                <a:solidFill>
                  <a:srgbClr val="FF0000"/>
                </a:solidFill>
              </a:rPr>
              <a:t>msg</a:t>
            </a:r>
            <a:r>
              <a:rPr lang="en-US" dirty="0" smtClean="0">
                <a:solidFill>
                  <a:srgbClr val="FF0000"/>
                </a:solidFill>
              </a:rPr>
              <a:t>()"</a:t>
            </a:r>
            <a:r>
              <a:rPr lang="en-US" b="1" dirty="0" smtClean="0">
                <a:solidFill>
                  <a:srgbClr val="FF0000"/>
                </a:solidFill>
              </a:rPr>
              <a:t>/&gt;</a:t>
            </a:r>
            <a:r>
              <a:rPr lang="en-US" dirty="0" smtClean="0">
                <a:solidFill>
                  <a:srgbClr val="FF0000"/>
                </a:solidFill>
              </a:rPr>
              <a:t> </a:t>
            </a:r>
          </a:p>
          <a:p>
            <a:r>
              <a:rPr lang="en-US" b="1" dirty="0" smtClean="0">
                <a:solidFill>
                  <a:srgbClr val="FF0000"/>
                </a:solidFill>
              </a:rPr>
              <a:t>&lt;/form&gt;</a:t>
            </a:r>
          </a:p>
          <a:p>
            <a:r>
              <a:rPr lang="en-US" dirty="0" smtClean="0">
                <a:solidFill>
                  <a:srgbClr val="FF0000"/>
                </a:solidFill>
              </a:rPr>
              <a:t> </a:t>
            </a:r>
            <a:r>
              <a:rPr lang="en-US" b="1" dirty="0" smtClean="0">
                <a:solidFill>
                  <a:srgbClr val="FF0000"/>
                </a:solidFill>
              </a:rPr>
              <a:t>&lt;/html&gt;</a:t>
            </a:r>
          </a:p>
          <a:p>
            <a:r>
              <a:rPr lang="en-US" b="1" dirty="0" smtClean="0">
                <a:solidFill>
                  <a:srgbClr val="FF0000"/>
                </a:solidFill>
              </a:rPr>
              <a:t> </a:t>
            </a:r>
            <a:r>
              <a:rPr lang="en-US" dirty="0" smtClean="0"/>
              <a:t>Output:</a:t>
            </a:r>
          </a:p>
          <a:p>
            <a:endParaRPr lang="en-US" dirty="0" smtClean="0">
              <a:solidFill>
                <a:srgbClr val="FF0000"/>
              </a:solidFill>
            </a:endParaRPr>
          </a:p>
          <a:p>
            <a:endParaRPr lang="en-US" dirty="0" smtClean="0"/>
          </a:p>
          <a:p>
            <a:endParaRPr lang="en-US" dirty="0"/>
          </a:p>
        </p:txBody>
      </p:sp>
      <p:sp>
        <p:nvSpPr>
          <p:cNvPr id="4" name="Rectangle 3"/>
          <p:cNvSpPr/>
          <p:nvPr/>
        </p:nvSpPr>
        <p:spPr>
          <a:xfrm>
            <a:off x="3429000" y="6019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click</a:t>
            </a:r>
            <a:endParaRPr lang="en-US"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04800" y="228600"/>
          <a:ext cx="8534400" cy="6248403"/>
        </p:xfrm>
        <a:graphic>
          <a:graphicData uri="http://schemas.openxmlformats.org/drawingml/2006/table">
            <a:tbl>
              <a:tblPr firstRow="1" bandRow="1">
                <a:tableStyleId>{5C22544A-7EE6-4342-B048-85BDC9FD1C3A}</a:tableStyleId>
              </a:tblPr>
              <a:tblGrid>
                <a:gridCol w="2844800">
                  <a:extLst>
                    <a:ext uri="{9D8B030D-6E8A-4147-A177-3AD203B41FA5}">
                      <a16:colId xmlns="" xmlns:a16="http://schemas.microsoft.com/office/drawing/2014/main" val="20000"/>
                    </a:ext>
                  </a:extLst>
                </a:gridCol>
                <a:gridCol w="2844800">
                  <a:extLst>
                    <a:ext uri="{9D8B030D-6E8A-4147-A177-3AD203B41FA5}">
                      <a16:colId xmlns="" xmlns:a16="http://schemas.microsoft.com/office/drawing/2014/main" val="20001"/>
                    </a:ext>
                  </a:extLst>
                </a:gridCol>
                <a:gridCol w="2844800">
                  <a:extLst>
                    <a:ext uri="{9D8B030D-6E8A-4147-A177-3AD203B41FA5}">
                      <a16:colId xmlns="" xmlns:a16="http://schemas.microsoft.com/office/drawing/2014/main" val="20002"/>
                    </a:ext>
                  </a:extLst>
                </a:gridCol>
              </a:tblGrid>
              <a:tr h="694267">
                <a:tc>
                  <a:txBody>
                    <a:bodyPr/>
                    <a:lstStyle/>
                    <a:p>
                      <a:pPr marL="367030" marR="0">
                        <a:lnSpc>
                          <a:spcPts val="1085"/>
                        </a:lnSpc>
                        <a:spcBef>
                          <a:spcPts val="0"/>
                        </a:spcBef>
                        <a:spcAft>
                          <a:spcPts val="0"/>
                        </a:spcAft>
                      </a:pPr>
                      <a:endParaRPr lang="en-US" sz="2000" b="1" dirty="0" smtClean="0">
                        <a:latin typeface="Times New Roman"/>
                        <a:ea typeface="Verdana"/>
                        <a:cs typeface="Verdana"/>
                      </a:endParaRPr>
                    </a:p>
                    <a:p>
                      <a:pPr marL="367030" marR="0">
                        <a:lnSpc>
                          <a:spcPts val="1085"/>
                        </a:lnSpc>
                        <a:spcBef>
                          <a:spcPts val="0"/>
                        </a:spcBef>
                        <a:spcAft>
                          <a:spcPts val="0"/>
                        </a:spcAft>
                      </a:pPr>
                      <a:r>
                        <a:rPr lang="en-US" sz="2000" b="1" dirty="0" smtClean="0">
                          <a:latin typeface="Times New Roman"/>
                          <a:ea typeface="Verdana"/>
                          <a:cs typeface="Verdana"/>
                        </a:rPr>
                        <a:t>Method</a:t>
                      </a:r>
                      <a:endParaRPr lang="en-US" sz="2800" dirty="0">
                        <a:latin typeface="Verdana"/>
                        <a:ea typeface="Verdana"/>
                        <a:cs typeface="Verdana"/>
                      </a:endParaRPr>
                    </a:p>
                  </a:txBody>
                  <a:tcPr marL="0" marR="0" marT="0" marB="0"/>
                </a:tc>
                <a:tc>
                  <a:txBody>
                    <a:bodyPr/>
                    <a:lstStyle/>
                    <a:p>
                      <a:pPr marL="1034415" marR="1032510" algn="ctr">
                        <a:lnSpc>
                          <a:spcPts val="1085"/>
                        </a:lnSpc>
                        <a:spcBef>
                          <a:spcPts val="0"/>
                        </a:spcBef>
                        <a:spcAft>
                          <a:spcPts val="0"/>
                        </a:spcAft>
                      </a:pPr>
                      <a:endParaRPr lang="en-US" sz="2000" b="1" dirty="0" smtClean="0">
                        <a:latin typeface="Times New Roman"/>
                        <a:ea typeface="Verdana"/>
                        <a:cs typeface="Verdana"/>
                      </a:endParaRPr>
                    </a:p>
                    <a:p>
                      <a:pPr marL="1034415" marR="1032510" algn="ctr">
                        <a:lnSpc>
                          <a:spcPts val="1085"/>
                        </a:lnSpc>
                        <a:spcBef>
                          <a:spcPts val="0"/>
                        </a:spcBef>
                        <a:spcAft>
                          <a:spcPts val="0"/>
                        </a:spcAft>
                      </a:pPr>
                      <a:r>
                        <a:rPr lang="en-US" sz="2000" b="1" dirty="0" smtClean="0">
                          <a:latin typeface="Times New Roman"/>
                          <a:ea typeface="Verdana"/>
                          <a:cs typeface="Verdana"/>
                        </a:rPr>
                        <a:t>Description</a:t>
                      </a:r>
                      <a:endParaRPr lang="en-US" sz="2800" dirty="0">
                        <a:latin typeface="Verdana"/>
                        <a:ea typeface="Verdana"/>
                        <a:cs typeface="Verdana"/>
                      </a:endParaRPr>
                    </a:p>
                  </a:txBody>
                  <a:tcPr marL="0" marR="0" marT="0" marB="0"/>
                </a:tc>
                <a:tc>
                  <a:txBody>
                    <a:bodyPr/>
                    <a:lstStyle/>
                    <a:p>
                      <a:pPr marL="541020" marR="0">
                        <a:lnSpc>
                          <a:spcPts val="1085"/>
                        </a:lnSpc>
                        <a:spcBef>
                          <a:spcPts val="0"/>
                        </a:spcBef>
                        <a:spcAft>
                          <a:spcPts val="0"/>
                        </a:spcAft>
                      </a:pPr>
                      <a:endParaRPr lang="en-US" sz="2000" b="1" dirty="0" smtClean="0">
                        <a:latin typeface="Times New Roman"/>
                        <a:ea typeface="Verdana"/>
                        <a:cs typeface="Verdana"/>
                      </a:endParaRPr>
                    </a:p>
                    <a:p>
                      <a:pPr marL="541020" marR="0">
                        <a:lnSpc>
                          <a:spcPts val="1085"/>
                        </a:lnSpc>
                        <a:spcBef>
                          <a:spcPts val="0"/>
                        </a:spcBef>
                        <a:spcAft>
                          <a:spcPts val="0"/>
                        </a:spcAft>
                      </a:pPr>
                      <a:r>
                        <a:rPr lang="en-US" sz="2000" b="1" dirty="0" smtClean="0">
                          <a:latin typeface="Times New Roman"/>
                          <a:ea typeface="Verdana"/>
                          <a:cs typeface="Verdana"/>
                        </a:rPr>
                        <a:t>Example</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0"/>
                  </a:ext>
                </a:extLst>
              </a:tr>
              <a:tr h="694267">
                <a:tc>
                  <a:txBody>
                    <a:bodyPr/>
                    <a:lstStyle/>
                    <a:p>
                      <a:pPr marL="69850" marR="0">
                        <a:lnSpc>
                          <a:spcPts val="1085"/>
                        </a:lnSpc>
                        <a:spcBef>
                          <a:spcPts val="0"/>
                        </a:spcBef>
                        <a:spcAft>
                          <a:spcPts val="0"/>
                        </a:spcAft>
                      </a:pPr>
                      <a:r>
                        <a:rPr lang="en-US" sz="2000" dirty="0" smtClean="0">
                          <a:latin typeface="Times New Roman"/>
                          <a:ea typeface="Verdana"/>
                          <a:cs typeface="Verdana"/>
                        </a:rPr>
                        <a:t>Math.abs(x</a:t>
                      </a:r>
                      <a:r>
                        <a:rPr lang="en-US" sz="2000" dirty="0">
                          <a:latin typeface="Times New Roman"/>
                          <a:ea typeface="Verdana"/>
                          <a:cs typeface="Verdana"/>
                        </a:rPr>
                        <a:t>)</a:t>
                      </a:r>
                      <a:endParaRPr lang="en-US" sz="2800" dirty="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2000">
                          <a:latin typeface="Times New Roman"/>
                          <a:ea typeface="Verdana"/>
                          <a:cs typeface="Verdana"/>
                        </a:rPr>
                        <a:t>Returns the absolute value</a:t>
                      </a:r>
                      <a:endParaRPr lang="en-US" sz="28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2000">
                          <a:latin typeface="Times New Roman"/>
                          <a:ea typeface="Verdana"/>
                          <a:cs typeface="Verdana"/>
                        </a:rPr>
                        <a:t>Math.abs(-20) is 20</a:t>
                      </a:r>
                      <a:endParaRPr lang="en-US" sz="2800">
                        <a:latin typeface="Verdana"/>
                        <a:ea typeface="Verdana"/>
                        <a:cs typeface="Verdana"/>
                      </a:endParaRPr>
                    </a:p>
                  </a:txBody>
                  <a:tcPr marL="0" marR="0" marT="0" marB="0"/>
                </a:tc>
                <a:extLst>
                  <a:ext uri="{0D108BD9-81ED-4DB2-BD59-A6C34878D82A}">
                    <a16:rowId xmlns="" xmlns:a16="http://schemas.microsoft.com/office/drawing/2014/main" val="10001"/>
                  </a:ext>
                </a:extLst>
              </a:tr>
              <a:tr h="694267">
                <a:tc>
                  <a:txBody>
                    <a:bodyPr/>
                    <a:lstStyle/>
                    <a:p>
                      <a:pPr marL="69850" marR="0">
                        <a:lnSpc>
                          <a:spcPts val="1175"/>
                        </a:lnSpc>
                        <a:spcBef>
                          <a:spcPts val="0"/>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(x)</a:t>
                      </a:r>
                      <a:endParaRPr lang="en-US" sz="2800" dirty="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a:latin typeface="Times New Roman"/>
                          <a:ea typeface="Verdana"/>
                          <a:cs typeface="Verdana"/>
                        </a:rPr>
                        <a:t>Returns the ceil value</a:t>
                      </a:r>
                      <a:endParaRPr lang="en-US" sz="2800">
                        <a:latin typeface="Verdana"/>
                        <a:ea typeface="Verdana"/>
                        <a:cs typeface="Verdana"/>
                      </a:endParaRPr>
                    </a:p>
                  </a:txBody>
                  <a:tcPr marL="0" marR="0" marT="0" marB="0"/>
                </a:tc>
                <a:tc>
                  <a:txBody>
                    <a:bodyPr/>
                    <a:lstStyle/>
                    <a:p>
                      <a:pPr marL="68580" marR="0">
                        <a:lnSpc>
                          <a:spcPts val="1160"/>
                        </a:lnSpc>
                        <a:spcBef>
                          <a:spcPts val="0"/>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(5.8) is </a:t>
                      </a:r>
                      <a:r>
                        <a:rPr lang="en-US" sz="2000" dirty="0" smtClean="0">
                          <a:latin typeface="Times New Roman"/>
                          <a:ea typeface="Verdana"/>
                          <a:cs typeface="Verdana"/>
                        </a:rPr>
                        <a:t>6</a:t>
                      </a:r>
                    </a:p>
                    <a:p>
                      <a:pPr marL="68580" marR="0">
                        <a:lnSpc>
                          <a:spcPts val="1160"/>
                        </a:lnSpc>
                        <a:spcBef>
                          <a:spcPts val="0"/>
                        </a:spcBef>
                        <a:spcAft>
                          <a:spcPts val="0"/>
                        </a:spcAft>
                      </a:pPr>
                      <a:endParaRPr lang="en-US" sz="2800" dirty="0">
                        <a:latin typeface="Verdana"/>
                        <a:ea typeface="Verdana"/>
                        <a:cs typeface="Verdana"/>
                      </a:endParaRPr>
                    </a:p>
                    <a:p>
                      <a:pPr marL="68580" marR="0">
                        <a:lnSpc>
                          <a:spcPts val="1140"/>
                        </a:lnSpc>
                        <a:spcBef>
                          <a:spcPts val="5"/>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(2.2) is 3</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2"/>
                  </a:ext>
                </a:extLst>
              </a:tr>
              <a:tr h="694267">
                <a:tc>
                  <a:txBody>
                    <a:bodyPr/>
                    <a:lstStyle/>
                    <a:p>
                      <a:pPr marL="69850" marR="0">
                        <a:lnSpc>
                          <a:spcPts val="117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(x)</a:t>
                      </a:r>
                      <a:endParaRPr lang="en-US" sz="2800" dirty="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dirty="0">
                          <a:latin typeface="Times New Roman"/>
                          <a:ea typeface="Verdana"/>
                          <a:cs typeface="Verdana"/>
                        </a:rPr>
                        <a:t>Returns the floor value</a:t>
                      </a:r>
                      <a:endParaRPr lang="en-US" sz="2800" dirty="0">
                        <a:latin typeface="Verdana"/>
                        <a:ea typeface="Verdana"/>
                        <a:cs typeface="Verdana"/>
                      </a:endParaRPr>
                    </a:p>
                  </a:txBody>
                  <a:tcPr marL="0" marR="0" marT="0" marB="0"/>
                </a:tc>
                <a:tc>
                  <a:txBody>
                    <a:bodyPr/>
                    <a:lstStyle/>
                    <a:p>
                      <a:pPr marL="68580" marR="0">
                        <a:lnSpc>
                          <a:spcPts val="116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(5.8) is </a:t>
                      </a:r>
                      <a:r>
                        <a:rPr lang="en-US" sz="2000" dirty="0" smtClean="0">
                          <a:latin typeface="Times New Roman"/>
                          <a:ea typeface="Verdana"/>
                          <a:cs typeface="Verdana"/>
                        </a:rPr>
                        <a:t>5</a:t>
                      </a:r>
                    </a:p>
                    <a:p>
                      <a:pPr marL="68580" marR="0">
                        <a:lnSpc>
                          <a:spcPts val="1165"/>
                        </a:lnSpc>
                        <a:spcBef>
                          <a:spcPts val="0"/>
                        </a:spcBef>
                        <a:spcAft>
                          <a:spcPts val="0"/>
                        </a:spcAft>
                      </a:pPr>
                      <a:endParaRPr lang="en-US" sz="2800" dirty="0">
                        <a:latin typeface="Verdana"/>
                        <a:ea typeface="Verdana"/>
                        <a:cs typeface="Verdana"/>
                      </a:endParaRPr>
                    </a:p>
                    <a:p>
                      <a:pPr marL="68580" marR="0">
                        <a:lnSpc>
                          <a:spcPts val="113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3"/>
                  </a:ext>
                </a:extLst>
              </a:tr>
              <a:tr h="694267">
                <a:tc>
                  <a:txBody>
                    <a:bodyPr/>
                    <a:lstStyle/>
                    <a:p>
                      <a:pPr marL="69850" marR="0">
                        <a:lnSpc>
                          <a:spcPts val="1085"/>
                        </a:lnSpc>
                        <a:spcBef>
                          <a:spcPts val="5"/>
                        </a:spcBef>
                        <a:spcAft>
                          <a:spcPts val="0"/>
                        </a:spcAft>
                      </a:pPr>
                      <a:r>
                        <a:rPr lang="en-US" sz="2000">
                          <a:latin typeface="Times New Roman"/>
                          <a:ea typeface="Verdana"/>
                          <a:cs typeface="Verdana"/>
                        </a:rPr>
                        <a:t>Math.round(x)</a:t>
                      </a:r>
                      <a:endParaRPr lang="en-US" sz="2800">
                        <a:latin typeface="Verdana"/>
                        <a:ea typeface="Verdana"/>
                        <a:cs typeface="Verdana"/>
                      </a:endParaRPr>
                    </a:p>
                  </a:txBody>
                  <a:tcPr marL="0" marR="0" marT="0" marB="0"/>
                </a:tc>
                <a:tc>
                  <a:txBody>
                    <a:bodyPr/>
                    <a:lstStyle/>
                    <a:p>
                      <a:pPr marL="67945" marR="213995">
                        <a:lnSpc>
                          <a:spcPts val="1210"/>
                        </a:lnSpc>
                        <a:spcBef>
                          <a:spcPts val="45"/>
                        </a:spcBef>
                        <a:spcAft>
                          <a:spcPts val="0"/>
                        </a:spcAft>
                      </a:pPr>
                      <a:r>
                        <a:rPr lang="en-US" sz="2000" dirty="0">
                          <a:latin typeface="Times New Roman"/>
                          <a:ea typeface="Verdana"/>
                          <a:cs typeface="Verdana"/>
                        </a:rPr>
                        <a:t>Returns the round value, nearest integer value</a:t>
                      </a:r>
                      <a:endParaRPr lang="en-US" sz="2800" dirty="0">
                        <a:latin typeface="Verdana"/>
                        <a:ea typeface="Verdana"/>
                        <a:cs typeface="Verdana"/>
                      </a:endParaRPr>
                    </a:p>
                  </a:txBody>
                  <a:tcPr marL="0" marR="0" marT="0" marB="0"/>
                </a:tc>
                <a:tc>
                  <a:txBody>
                    <a:bodyPr/>
                    <a:lstStyle/>
                    <a:p>
                      <a:pPr marL="68580" marR="0">
                        <a:lnSpc>
                          <a:spcPts val="1180"/>
                        </a:lnSpc>
                        <a:spcBef>
                          <a:spcPts val="0"/>
                        </a:spcBef>
                        <a:spcAft>
                          <a:spcPts val="0"/>
                        </a:spcAft>
                      </a:pPr>
                      <a:r>
                        <a:rPr lang="en-US" sz="2000" dirty="0" err="1">
                          <a:latin typeface="Times New Roman"/>
                          <a:ea typeface="Verdana"/>
                          <a:cs typeface="Verdana"/>
                        </a:rPr>
                        <a:t>Math.round</a:t>
                      </a:r>
                      <a:r>
                        <a:rPr lang="en-US" sz="2000" dirty="0">
                          <a:latin typeface="Times New Roman"/>
                          <a:ea typeface="Verdana"/>
                          <a:cs typeface="Verdana"/>
                        </a:rPr>
                        <a:t>(5.8) is </a:t>
                      </a:r>
                      <a:r>
                        <a:rPr lang="en-US" sz="2000" dirty="0" smtClean="0">
                          <a:latin typeface="Times New Roman"/>
                          <a:ea typeface="Verdana"/>
                          <a:cs typeface="Verdana"/>
                        </a:rPr>
                        <a:t>6</a:t>
                      </a:r>
                    </a:p>
                    <a:p>
                      <a:pPr marL="68580" marR="0">
                        <a:lnSpc>
                          <a:spcPts val="1180"/>
                        </a:lnSpc>
                        <a:spcBef>
                          <a:spcPts val="0"/>
                        </a:spcBef>
                        <a:spcAft>
                          <a:spcPts val="0"/>
                        </a:spcAft>
                      </a:pPr>
                      <a:endParaRPr lang="en-US" sz="2800" dirty="0">
                        <a:latin typeface="Verdana"/>
                        <a:ea typeface="Verdana"/>
                        <a:cs typeface="Verdana"/>
                      </a:endParaRPr>
                    </a:p>
                    <a:p>
                      <a:pPr marL="68580" marR="0">
                        <a:lnSpc>
                          <a:spcPts val="1130"/>
                        </a:lnSpc>
                        <a:spcBef>
                          <a:spcPts val="0"/>
                        </a:spcBef>
                        <a:spcAft>
                          <a:spcPts val="0"/>
                        </a:spcAft>
                      </a:pPr>
                      <a:r>
                        <a:rPr lang="en-US" sz="2000" dirty="0" err="1">
                          <a:latin typeface="Times New Roman"/>
                          <a:ea typeface="Verdana"/>
                          <a:cs typeface="Verdana"/>
                        </a:rPr>
                        <a:t>Math.round</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4"/>
                  </a:ext>
                </a:extLst>
              </a:tr>
              <a:tr h="694267">
                <a:tc>
                  <a:txBody>
                    <a:bodyPr/>
                    <a:lstStyle/>
                    <a:p>
                      <a:pPr marL="69850" marR="0">
                        <a:lnSpc>
                          <a:spcPts val="1155"/>
                        </a:lnSpc>
                        <a:spcBef>
                          <a:spcPts val="0"/>
                        </a:spcBef>
                        <a:spcAft>
                          <a:spcPts val="0"/>
                        </a:spcAft>
                      </a:pPr>
                      <a:r>
                        <a:rPr lang="en-US" sz="2000">
                          <a:latin typeface="Times New Roman"/>
                          <a:ea typeface="Verdana"/>
                          <a:cs typeface="Verdana"/>
                        </a:rPr>
                        <a:t>Math.trunc(x)</a:t>
                      </a:r>
                      <a:endParaRPr lang="en-US" sz="2800">
                        <a:latin typeface="Verdana"/>
                        <a:ea typeface="Verdana"/>
                        <a:cs typeface="Verdana"/>
                      </a:endParaRPr>
                    </a:p>
                  </a:txBody>
                  <a:tcPr marL="0" marR="0" marT="0" marB="0"/>
                </a:tc>
                <a:tc>
                  <a:txBody>
                    <a:bodyPr/>
                    <a:lstStyle/>
                    <a:p>
                      <a:pPr marL="67945" marR="0">
                        <a:lnSpc>
                          <a:spcPts val="1155"/>
                        </a:lnSpc>
                        <a:spcBef>
                          <a:spcPts val="0"/>
                        </a:spcBef>
                        <a:spcAft>
                          <a:spcPts val="0"/>
                        </a:spcAft>
                      </a:pPr>
                      <a:r>
                        <a:rPr lang="en-US" sz="2000" dirty="0">
                          <a:latin typeface="Times New Roman"/>
                          <a:ea typeface="Verdana"/>
                          <a:cs typeface="Verdana"/>
                        </a:rPr>
                        <a:t>Removes the decimal places it returns only</a:t>
                      </a:r>
                      <a:endParaRPr lang="en-US" sz="2800" dirty="0">
                        <a:latin typeface="Verdana"/>
                        <a:ea typeface="Verdana"/>
                        <a:cs typeface="Verdana"/>
                      </a:endParaRPr>
                    </a:p>
                    <a:p>
                      <a:pPr marL="67945" marR="0">
                        <a:lnSpc>
                          <a:spcPts val="1090"/>
                        </a:lnSpc>
                        <a:spcBef>
                          <a:spcPts val="5"/>
                        </a:spcBef>
                        <a:spcAft>
                          <a:spcPts val="0"/>
                        </a:spcAft>
                      </a:pPr>
                      <a:r>
                        <a:rPr lang="en-US" sz="2000" dirty="0">
                          <a:latin typeface="Times New Roman"/>
                          <a:ea typeface="Verdana"/>
                          <a:cs typeface="Verdana"/>
                        </a:rPr>
                        <a:t>integer value</a:t>
                      </a:r>
                      <a:endParaRPr lang="en-US" sz="2800" dirty="0">
                        <a:latin typeface="Verdana"/>
                        <a:ea typeface="Verdana"/>
                        <a:cs typeface="Verdana"/>
                      </a:endParaRPr>
                    </a:p>
                  </a:txBody>
                  <a:tcPr marL="0" marR="0" marT="0" marB="0"/>
                </a:tc>
                <a:tc>
                  <a:txBody>
                    <a:bodyPr/>
                    <a:lstStyle/>
                    <a:p>
                      <a:pPr marL="68580" marR="0">
                        <a:lnSpc>
                          <a:spcPts val="1135"/>
                        </a:lnSpc>
                        <a:spcBef>
                          <a:spcPts val="0"/>
                        </a:spcBef>
                        <a:spcAft>
                          <a:spcPts val="0"/>
                        </a:spcAft>
                      </a:pPr>
                      <a:r>
                        <a:rPr lang="en-US" sz="2000" dirty="0" err="1">
                          <a:latin typeface="Times New Roman"/>
                          <a:ea typeface="Verdana"/>
                          <a:cs typeface="Verdana"/>
                        </a:rPr>
                        <a:t>Math.trunc</a:t>
                      </a:r>
                      <a:r>
                        <a:rPr lang="en-US" sz="2000" dirty="0">
                          <a:latin typeface="Times New Roman"/>
                          <a:ea typeface="Verdana"/>
                          <a:cs typeface="Verdana"/>
                        </a:rPr>
                        <a:t>(5.8) is </a:t>
                      </a:r>
                      <a:r>
                        <a:rPr lang="en-US" sz="2000" dirty="0" smtClean="0">
                          <a:latin typeface="Times New Roman"/>
                          <a:ea typeface="Verdana"/>
                          <a:cs typeface="Verdana"/>
                        </a:rPr>
                        <a:t>5</a:t>
                      </a:r>
                    </a:p>
                    <a:p>
                      <a:pPr marL="68580" marR="0">
                        <a:lnSpc>
                          <a:spcPts val="1135"/>
                        </a:lnSpc>
                        <a:spcBef>
                          <a:spcPts val="0"/>
                        </a:spcBef>
                        <a:spcAft>
                          <a:spcPts val="0"/>
                        </a:spcAft>
                      </a:pPr>
                      <a:endParaRPr lang="en-US" sz="2800" dirty="0">
                        <a:latin typeface="Verdana"/>
                        <a:ea typeface="Verdana"/>
                        <a:cs typeface="Verdana"/>
                      </a:endParaRPr>
                    </a:p>
                    <a:p>
                      <a:pPr marL="68580" marR="0">
                        <a:lnSpc>
                          <a:spcPts val="1120"/>
                        </a:lnSpc>
                        <a:spcBef>
                          <a:spcPts val="0"/>
                        </a:spcBef>
                        <a:spcAft>
                          <a:spcPts val="0"/>
                        </a:spcAft>
                      </a:pPr>
                      <a:r>
                        <a:rPr lang="en-US" sz="2000" dirty="0" err="1">
                          <a:latin typeface="Times New Roman"/>
                          <a:ea typeface="Verdana"/>
                          <a:cs typeface="Verdana"/>
                        </a:rPr>
                        <a:t>Math.trunc</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5"/>
                  </a:ext>
                </a:extLst>
              </a:tr>
              <a:tr h="694267">
                <a:tc>
                  <a:txBody>
                    <a:bodyPr/>
                    <a:lstStyle/>
                    <a:p>
                      <a:pPr marL="69850" marR="0">
                        <a:lnSpc>
                          <a:spcPts val="1175"/>
                        </a:lnSpc>
                        <a:spcBef>
                          <a:spcPts val="0"/>
                        </a:spcBef>
                        <a:spcAft>
                          <a:spcPts val="0"/>
                        </a:spcAft>
                      </a:pPr>
                      <a:r>
                        <a:rPr lang="en-US" sz="2000">
                          <a:latin typeface="Times New Roman"/>
                          <a:ea typeface="Verdana"/>
                          <a:cs typeface="Verdana"/>
                        </a:rPr>
                        <a:t>Math.max(x,y)</a:t>
                      </a:r>
                      <a:endParaRPr lang="en-US" sz="280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dirty="0">
                          <a:latin typeface="Times New Roman"/>
                          <a:ea typeface="Verdana"/>
                          <a:cs typeface="Verdana"/>
                        </a:rPr>
                        <a:t>Returns the maximum value</a:t>
                      </a:r>
                      <a:endParaRPr lang="en-US" sz="2800" dirty="0">
                        <a:latin typeface="Verdana"/>
                        <a:ea typeface="Verdana"/>
                        <a:cs typeface="Verdana"/>
                      </a:endParaRPr>
                    </a:p>
                  </a:txBody>
                  <a:tcPr marL="0" marR="0" marT="0" marB="0"/>
                </a:tc>
                <a:tc>
                  <a:txBody>
                    <a:bodyPr/>
                    <a:lstStyle/>
                    <a:p>
                      <a:pPr marL="68580" marR="0">
                        <a:lnSpc>
                          <a:spcPts val="1160"/>
                        </a:lnSpc>
                        <a:spcBef>
                          <a:spcPts val="0"/>
                        </a:spcBef>
                        <a:spcAft>
                          <a:spcPts val="0"/>
                        </a:spcAft>
                      </a:pPr>
                      <a:r>
                        <a:rPr lang="en-US" sz="2000" dirty="0">
                          <a:latin typeface="Times New Roman"/>
                          <a:ea typeface="Verdana"/>
                          <a:cs typeface="Verdana"/>
                        </a:rPr>
                        <a:t>Math.max(2,3) is </a:t>
                      </a:r>
                      <a:r>
                        <a:rPr lang="en-US" sz="2000" dirty="0" smtClean="0">
                          <a:latin typeface="Times New Roman"/>
                          <a:ea typeface="Verdana"/>
                          <a:cs typeface="Verdana"/>
                        </a:rPr>
                        <a:t>3</a:t>
                      </a:r>
                    </a:p>
                    <a:p>
                      <a:pPr marL="68580" marR="0">
                        <a:lnSpc>
                          <a:spcPts val="1160"/>
                        </a:lnSpc>
                        <a:spcBef>
                          <a:spcPts val="0"/>
                        </a:spcBef>
                        <a:spcAft>
                          <a:spcPts val="0"/>
                        </a:spcAft>
                      </a:pPr>
                      <a:endParaRPr lang="en-US" sz="2800" dirty="0">
                        <a:latin typeface="Verdana"/>
                        <a:ea typeface="Verdana"/>
                        <a:cs typeface="Verdana"/>
                      </a:endParaRPr>
                    </a:p>
                    <a:p>
                      <a:pPr marL="68580" marR="0">
                        <a:lnSpc>
                          <a:spcPts val="1150"/>
                        </a:lnSpc>
                        <a:spcBef>
                          <a:spcPts val="5"/>
                        </a:spcBef>
                        <a:spcAft>
                          <a:spcPts val="0"/>
                        </a:spcAft>
                      </a:pPr>
                      <a:r>
                        <a:rPr lang="en-US" sz="2000" dirty="0">
                          <a:latin typeface="Times New Roman"/>
                          <a:ea typeface="Verdana"/>
                          <a:cs typeface="Verdana"/>
                        </a:rPr>
                        <a:t>Math.max(5,2) is 5</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6"/>
                  </a:ext>
                </a:extLst>
              </a:tr>
              <a:tr h="694267">
                <a:tc>
                  <a:txBody>
                    <a:bodyPr/>
                    <a:lstStyle/>
                    <a:p>
                      <a:pPr marL="69850" marR="0">
                        <a:lnSpc>
                          <a:spcPts val="1175"/>
                        </a:lnSpc>
                        <a:spcBef>
                          <a:spcPts val="0"/>
                        </a:spcBef>
                        <a:spcAft>
                          <a:spcPts val="0"/>
                        </a:spcAft>
                      </a:pPr>
                      <a:r>
                        <a:rPr lang="en-US" sz="2000">
                          <a:latin typeface="Times New Roman"/>
                          <a:ea typeface="Verdana"/>
                          <a:cs typeface="Verdana"/>
                        </a:rPr>
                        <a:t>Math.min(x,y)</a:t>
                      </a:r>
                      <a:endParaRPr lang="en-US" sz="280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a:latin typeface="Times New Roman"/>
                          <a:ea typeface="Verdana"/>
                          <a:cs typeface="Verdana"/>
                        </a:rPr>
                        <a:t>Returns the minimum value</a:t>
                      </a:r>
                      <a:endParaRPr lang="en-US" sz="2800">
                        <a:latin typeface="Verdana"/>
                        <a:ea typeface="Verdana"/>
                        <a:cs typeface="Verdana"/>
                      </a:endParaRPr>
                    </a:p>
                  </a:txBody>
                  <a:tcPr marL="0" marR="0" marT="0" marB="0"/>
                </a:tc>
                <a:tc>
                  <a:txBody>
                    <a:bodyPr/>
                    <a:lstStyle/>
                    <a:p>
                      <a:pPr marL="68580" marR="0">
                        <a:lnSpc>
                          <a:spcPts val="1155"/>
                        </a:lnSpc>
                        <a:spcBef>
                          <a:spcPts val="0"/>
                        </a:spcBef>
                        <a:spcAft>
                          <a:spcPts val="0"/>
                        </a:spcAft>
                      </a:pPr>
                      <a:r>
                        <a:rPr lang="en-US" sz="2000" dirty="0">
                          <a:latin typeface="Times New Roman"/>
                          <a:ea typeface="Verdana"/>
                          <a:cs typeface="Verdana"/>
                        </a:rPr>
                        <a:t>Math.min(2,3) is </a:t>
                      </a:r>
                      <a:r>
                        <a:rPr lang="en-US" sz="2000" dirty="0" smtClean="0">
                          <a:latin typeface="Times New Roman"/>
                          <a:ea typeface="Verdana"/>
                          <a:cs typeface="Verdana"/>
                        </a:rPr>
                        <a:t>2</a:t>
                      </a:r>
                    </a:p>
                    <a:p>
                      <a:pPr marL="68580" marR="0">
                        <a:lnSpc>
                          <a:spcPts val="1155"/>
                        </a:lnSpc>
                        <a:spcBef>
                          <a:spcPts val="0"/>
                        </a:spcBef>
                        <a:spcAft>
                          <a:spcPts val="0"/>
                        </a:spcAft>
                      </a:pPr>
                      <a:endParaRPr lang="en-US" sz="2800" dirty="0">
                        <a:latin typeface="Verdana"/>
                        <a:ea typeface="Verdana"/>
                        <a:cs typeface="Verdana"/>
                      </a:endParaRPr>
                    </a:p>
                    <a:p>
                      <a:pPr marL="68580" marR="0">
                        <a:lnSpc>
                          <a:spcPts val="1130"/>
                        </a:lnSpc>
                        <a:spcBef>
                          <a:spcPts val="0"/>
                        </a:spcBef>
                        <a:spcAft>
                          <a:spcPts val="0"/>
                        </a:spcAft>
                      </a:pPr>
                      <a:r>
                        <a:rPr lang="en-US" sz="2000" dirty="0">
                          <a:latin typeface="Times New Roman"/>
                          <a:ea typeface="Verdana"/>
                          <a:cs typeface="Verdana"/>
                        </a:rPr>
                        <a:t>Math.min(5,2) is 2</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7"/>
                  </a:ext>
                </a:extLst>
              </a:tr>
              <a:tr h="694267">
                <a:tc>
                  <a:txBody>
                    <a:bodyPr/>
                    <a:lstStyle/>
                    <a:p>
                      <a:pPr marL="69850" marR="0">
                        <a:lnSpc>
                          <a:spcPts val="1095"/>
                        </a:lnSpc>
                        <a:spcBef>
                          <a:spcPts val="0"/>
                        </a:spcBef>
                        <a:spcAft>
                          <a:spcPts val="0"/>
                        </a:spcAft>
                      </a:pPr>
                      <a:r>
                        <a:rPr lang="en-US" sz="2000">
                          <a:latin typeface="Times New Roman"/>
                          <a:ea typeface="Verdana"/>
                          <a:cs typeface="Verdana"/>
                        </a:rPr>
                        <a:t>Math.sqrt(x)</a:t>
                      </a:r>
                      <a:endParaRPr lang="en-US" sz="28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2000">
                          <a:latin typeface="Times New Roman"/>
                          <a:ea typeface="Verdana"/>
                          <a:cs typeface="Verdana"/>
                        </a:rPr>
                        <a:t>Returns the square root of x</a:t>
                      </a:r>
                      <a:endParaRPr lang="en-US" sz="28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2000" dirty="0" err="1">
                          <a:latin typeface="Times New Roman"/>
                          <a:ea typeface="Verdana"/>
                          <a:cs typeface="Verdana"/>
                        </a:rPr>
                        <a:t>Math.sqrt</a:t>
                      </a:r>
                      <a:r>
                        <a:rPr lang="en-US" sz="2000" dirty="0">
                          <a:latin typeface="Times New Roman"/>
                          <a:ea typeface="Verdana"/>
                          <a:cs typeface="Verdana"/>
                        </a:rPr>
                        <a:t>(4) is 2</a:t>
                      </a:r>
                      <a:endParaRPr lang="en-US" sz="2800" dirty="0">
                        <a:latin typeface="Verdana"/>
                        <a:ea typeface="Verdana"/>
                        <a:cs typeface="Verdana"/>
                      </a:endParaRPr>
                    </a:p>
                  </a:txBody>
                  <a:tcPr marL="0" marR="0" marT="0" marB="0"/>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610600" cy="3962400"/>
        </p:xfrm>
        <a:graphic>
          <a:graphicData uri="http://schemas.openxmlformats.org/drawingml/2006/table">
            <a:tbl>
              <a:tblPr firstRow="1" bandRow="1">
                <a:tableStyleId>{5C22544A-7EE6-4342-B048-85BDC9FD1C3A}</a:tableStyleId>
              </a:tblPr>
              <a:tblGrid>
                <a:gridCol w="1981200">
                  <a:extLst>
                    <a:ext uri="{9D8B030D-6E8A-4147-A177-3AD203B41FA5}">
                      <a16:colId xmlns="" xmlns:a16="http://schemas.microsoft.com/office/drawing/2014/main" val="20000"/>
                    </a:ext>
                  </a:extLst>
                </a:gridCol>
                <a:gridCol w="3759200">
                  <a:extLst>
                    <a:ext uri="{9D8B030D-6E8A-4147-A177-3AD203B41FA5}">
                      <a16:colId xmlns="" xmlns:a16="http://schemas.microsoft.com/office/drawing/2014/main" val="20001"/>
                    </a:ext>
                  </a:extLst>
                </a:gridCol>
                <a:gridCol w="2870200">
                  <a:extLst>
                    <a:ext uri="{9D8B030D-6E8A-4147-A177-3AD203B41FA5}">
                      <a16:colId xmlns="" xmlns:a16="http://schemas.microsoft.com/office/drawing/2014/main" val="20002"/>
                    </a:ext>
                  </a:extLst>
                </a:gridCol>
              </a:tblGrid>
              <a:tr h="495300">
                <a:tc>
                  <a:txBody>
                    <a:bodyPr/>
                    <a:lstStyle/>
                    <a:p>
                      <a:pPr marL="69850" marR="0">
                        <a:lnSpc>
                          <a:spcPts val="1085"/>
                        </a:lnSpc>
                        <a:spcBef>
                          <a:spcPts val="0"/>
                        </a:spcBef>
                        <a:spcAft>
                          <a:spcPts val="0"/>
                        </a:spcAft>
                      </a:pPr>
                      <a:endParaRPr lang="en-US" sz="1600" dirty="0" smtClean="0">
                        <a:latin typeface="Times New Roman"/>
                        <a:ea typeface="Verdana"/>
                        <a:cs typeface="Verdana"/>
                      </a:endParaRPr>
                    </a:p>
                    <a:p>
                      <a:pPr marL="69850" marR="0">
                        <a:lnSpc>
                          <a:spcPts val="1085"/>
                        </a:lnSpc>
                        <a:spcBef>
                          <a:spcPts val="0"/>
                        </a:spcBef>
                        <a:spcAft>
                          <a:spcPts val="0"/>
                        </a:spcAft>
                      </a:pPr>
                      <a:r>
                        <a:rPr lang="en-US" sz="1600" dirty="0" smtClean="0">
                          <a:latin typeface="Times New Roman"/>
                          <a:ea typeface="Verdana"/>
                          <a:cs typeface="Verdana"/>
                        </a:rPr>
                        <a:t>Math.pow(</a:t>
                      </a:r>
                      <a:r>
                        <a:rPr lang="en-US" sz="1600" dirty="0" err="1" smtClean="0">
                          <a:latin typeface="Times New Roman"/>
                          <a:ea typeface="Verdana"/>
                          <a:cs typeface="Verdana"/>
                        </a:rPr>
                        <a:t>a,b</a:t>
                      </a:r>
                      <a:r>
                        <a:rPr lang="en-US" sz="1600" dirty="0">
                          <a:latin typeface="Times New Roman"/>
                          <a:ea typeface="Verdana"/>
                          <a:cs typeface="Verdana"/>
                        </a:rPr>
                        <a:t>)</a:t>
                      </a:r>
                      <a:endParaRPr lang="en-US" sz="2000" dirty="0">
                        <a:latin typeface="Verdana"/>
                        <a:ea typeface="Verdana"/>
                        <a:cs typeface="Verdana"/>
                      </a:endParaRPr>
                    </a:p>
                  </a:txBody>
                  <a:tcPr marL="0" marR="0" marT="0" marB="0"/>
                </a:tc>
                <a:tc>
                  <a:txBody>
                    <a:bodyPr/>
                    <a:lstStyle/>
                    <a:p>
                      <a:pPr marL="67945" marR="0">
                        <a:lnSpc>
                          <a:spcPts val="1085"/>
                        </a:lnSpc>
                        <a:spcBef>
                          <a:spcPts val="0"/>
                        </a:spcBef>
                        <a:spcAft>
                          <a:spcPts val="0"/>
                        </a:spcAft>
                      </a:pPr>
                      <a:endParaRPr lang="en-US" sz="1600" dirty="0" smtClean="0">
                        <a:latin typeface="Times New Roman"/>
                        <a:ea typeface="Verdana"/>
                        <a:cs typeface="Verdana"/>
                      </a:endParaRPr>
                    </a:p>
                    <a:p>
                      <a:pPr marL="67945" marR="0">
                        <a:lnSpc>
                          <a:spcPts val="1085"/>
                        </a:lnSpc>
                        <a:spcBef>
                          <a:spcPts val="0"/>
                        </a:spcBef>
                        <a:spcAft>
                          <a:spcPts val="0"/>
                        </a:spcAft>
                      </a:pPr>
                      <a:r>
                        <a:rPr lang="en-US" sz="1600" dirty="0" smtClean="0">
                          <a:latin typeface="Times New Roman"/>
                          <a:ea typeface="Verdana"/>
                          <a:cs typeface="Verdana"/>
                        </a:rPr>
                        <a:t>This </a:t>
                      </a:r>
                      <a:r>
                        <a:rPr lang="en-US" sz="1600" dirty="0">
                          <a:latin typeface="Times New Roman"/>
                          <a:ea typeface="Verdana"/>
                          <a:cs typeface="Verdana"/>
                        </a:rPr>
                        <a:t>method will compute the </a:t>
                      </a:r>
                      <a:r>
                        <a:rPr lang="en-US" sz="1600" dirty="0" err="1">
                          <a:latin typeface="Times New Roman"/>
                          <a:ea typeface="Verdana"/>
                          <a:cs typeface="Verdana"/>
                        </a:rPr>
                        <a:t>a</a:t>
                      </a:r>
                      <a:r>
                        <a:rPr lang="en-US" sz="1600" baseline="30000" dirty="0" err="1">
                          <a:latin typeface="Times New Roman"/>
                          <a:ea typeface="Verdana"/>
                          <a:cs typeface="Verdana"/>
                        </a:rPr>
                        <a:t>b</a:t>
                      </a:r>
                      <a:endParaRPr lang="en-US" sz="2000" dirty="0">
                        <a:latin typeface="Verdana"/>
                        <a:ea typeface="Verdana"/>
                        <a:cs typeface="Verdana"/>
                      </a:endParaRPr>
                    </a:p>
                  </a:txBody>
                  <a:tcPr marL="0" marR="0" marT="0" marB="0"/>
                </a:tc>
                <a:tc>
                  <a:txBody>
                    <a:bodyPr/>
                    <a:lstStyle/>
                    <a:p>
                      <a:pPr marL="68580" marR="0">
                        <a:lnSpc>
                          <a:spcPts val="1085"/>
                        </a:lnSpc>
                        <a:spcBef>
                          <a:spcPts val="0"/>
                        </a:spcBef>
                        <a:spcAft>
                          <a:spcPts val="0"/>
                        </a:spcAft>
                      </a:pPr>
                      <a:endParaRPr lang="en-US" sz="1600" dirty="0" smtClean="0">
                        <a:latin typeface="Times New Roman"/>
                        <a:ea typeface="Verdana"/>
                        <a:cs typeface="Verdana"/>
                      </a:endParaRPr>
                    </a:p>
                    <a:p>
                      <a:pPr marL="68580" marR="0">
                        <a:lnSpc>
                          <a:spcPts val="1085"/>
                        </a:lnSpc>
                        <a:spcBef>
                          <a:spcPts val="0"/>
                        </a:spcBef>
                        <a:spcAft>
                          <a:spcPts val="0"/>
                        </a:spcAft>
                      </a:pPr>
                      <a:r>
                        <a:rPr lang="en-US" sz="1600" dirty="0" smtClean="0">
                          <a:latin typeface="Times New Roman"/>
                          <a:ea typeface="Verdana"/>
                          <a:cs typeface="Verdana"/>
                        </a:rPr>
                        <a:t>Math.pow(2,4</a:t>
                      </a:r>
                      <a:r>
                        <a:rPr lang="en-US" sz="1600" dirty="0">
                          <a:latin typeface="Times New Roman"/>
                          <a:ea typeface="Verdana"/>
                          <a:cs typeface="Verdana"/>
                        </a:rPr>
                        <a:t>) is 16</a:t>
                      </a:r>
                      <a:endParaRPr lang="en-US" sz="2000" dirty="0">
                        <a:latin typeface="Verdana"/>
                        <a:ea typeface="Verdana"/>
                        <a:cs typeface="Verdana"/>
                      </a:endParaRPr>
                    </a:p>
                  </a:txBody>
                  <a:tcPr marL="0" marR="0" marT="0" marB="0"/>
                </a:tc>
                <a:extLst>
                  <a:ext uri="{0D108BD9-81ED-4DB2-BD59-A6C34878D82A}">
                    <a16:rowId xmlns="" xmlns:a16="http://schemas.microsoft.com/office/drawing/2014/main" val="10000"/>
                  </a:ext>
                </a:extLst>
              </a:tr>
              <a:tr h="495300">
                <a:tc>
                  <a:txBody>
                    <a:bodyPr/>
                    <a:lstStyle/>
                    <a:p>
                      <a:pPr marL="69850" marR="0">
                        <a:lnSpc>
                          <a:spcPts val="1095"/>
                        </a:lnSpc>
                        <a:spcBef>
                          <a:spcPts val="0"/>
                        </a:spcBef>
                        <a:spcAft>
                          <a:spcPts val="0"/>
                        </a:spcAft>
                      </a:pPr>
                      <a:r>
                        <a:rPr lang="en-US" sz="1600">
                          <a:latin typeface="Times New Roman"/>
                          <a:ea typeface="Verdana"/>
                          <a:cs typeface="Verdana"/>
                        </a:rPr>
                        <a:t>Math.sin(x)</a:t>
                      </a:r>
                      <a:endParaRPr lang="en-US" sz="20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1600">
                          <a:latin typeface="Times New Roman"/>
                          <a:ea typeface="Verdana"/>
                          <a:cs typeface="Verdana"/>
                        </a:rPr>
                        <a:t>Returns the sine value of x</a:t>
                      </a:r>
                      <a:endParaRPr lang="en-US" sz="20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1600">
                          <a:latin typeface="Times New Roman"/>
                          <a:ea typeface="Verdana"/>
                          <a:cs typeface="Verdana"/>
                        </a:rPr>
                        <a:t>Math.sin(0.0) is 0.0</a:t>
                      </a:r>
                      <a:endParaRPr lang="en-US" sz="2000">
                        <a:latin typeface="Verdana"/>
                        <a:ea typeface="Verdana"/>
                        <a:cs typeface="Verdana"/>
                      </a:endParaRPr>
                    </a:p>
                  </a:txBody>
                  <a:tcPr marL="0" marR="0" marT="0" marB="0"/>
                </a:tc>
                <a:extLst>
                  <a:ext uri="{0D108BD9-81ED-4DB2-BD59-A6C34878D82A}">
                    <a16:rowId xmlns="" xmlns:a16="http://schemas.microsoft.com/office/drawing/2014/main" val="10001"/>
                  </a:ext>
                </a:extLst>
              </a:tr>
              <a:tr h="495300">
                <a:tc>
                  <a:txBody>
                    <a:bodyPr/>
                    <a:lstStyle/>
                    <a:p>
                      <a:pPr marL="69850" marR="0">
                        <a:lnSpc>
                          <a:spcPts val="1085"/>
                        </a:lnSpc>
                        <a:spcBef>
                          <a:spcPts val="0"/>
                        </a:spcBef>
                        <a:spcAft>
                          <a:spcPts val="0"/>
                        </a:spcAft>
                      </a:pPr>
                      <a:r>
                        <a:rPr lang="en-US" sz="1600">
                          <a:latin typeface="Times New Roman"/>
                          <a:ea typeface="Verdana"/>
                          <a:cs typeface="Verdana"/>
                        </a:rPr>
                        <a:t>Math.cos(x)</a:t>
                      </a:r>
                      <a:endParaRPr lang="en-US" sz="200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1600">
                          <a:latin typeface="Times New Roman"/>
                          <a:ea typeface="Verdana"/>
                          <a:cs typeface="Verdana"/>
                        </a:rPr>
                        <a:t>Returns cosine value of x</a:t>
                      </a:r>
                      <a:endParaRPr lang="en-US" sz="20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1600">
                          <a:latin typeface="Times New Roman"/>
                          <a:ea typeface="Verdana"/>
                          <a:cs typeface="Verdana"/>
                        </a:rPr>
                        <a:t>Math.cos(0.0) is 1.0</a:t>
                      </a:r>
                      <a:endParaRPr lang="en-US" sz="2000">
                        <a:latin typeface="Verdana"/>
                        <a:ea typeface="Verdana"/>
                        <a:cs typeface="Verdana"/>
                      </a:endParaRPr>
                    </a:p>
                  </a:txBody>
                  <a:tcPr marL="0" marR="0" marT="0" marB="0"/>
                </a:tc>
                <a:extLst>
                  <a:ext uri="{0D108BD9-81ED-4DB2-BD59-A6C34878D82A}">
                    <a16:rowId xmlns="" xmlns:a16="http://schemas.microsoft.com/office/drawing/2014/main" val="10002"/>
                  </a:ext>
                </a:extLst>
              </a:tr>
              <a:tr h="495300">
                <a:tc>
                  <a:txBody>
                    <a:bodyPr/>
                    <a:lstStyle/>
                    <a:p>
                      <a:pPr marL="69850" marR="0">
                        <a:lnSpc>
                          <a:spcPts val="1085"/>
                        </a:lnSpc>
                        <a:spcBef>
                          <a:spcPts val="0"/>
                        </a:spcBef>
                        <a:spcAft>
                          <a:spcPts val="0"/>
                        </a:spcAft>
                      </a:pPr>
                      <a:r>
                        <a:rPr lang="en-US" sz="1600">
                          <a:latin typeface="Times New Roman"/>
                          <a:ea typeface="Verdana"/>
                          <a:cs typeface="Verdana"/>
                        </a:rPr>
                        <a:t>Math.tan(x)</a:t>
                      </a:r>
                      <a:endParaRPr lang="en-US" sz="200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1600">
                          <a:latin typeface="Times New Roman"/>
                          <a:ea typeface="Verdana"/>
                          <a:cs typeface="Verdana"/>
                        </a:rPr>
                        <a:t>Returns tangent value of x</a:t>
                      </a:r>
                      <a:endParaRPr lang="en-US" sz="20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1600">
                          <a:latin typeface="Times New Roman"/>
                          <a:ea typeface="Verdana"/>
                          <a:cs typeface="Verdana"/>
                        </a:rPr>
                        <a:t>Math.tan(0.0) is 0</a:t>
                      </a:r>
                      <a:endParaRPr lang="en-US" sz="2000">
                        <a:latin typeface="Verdana"/>
                        <a:ea typeface="Verdana"/>
                        <a:cs typeface="Verdana"/>
                      </a:endParaRPr>
                    </a:p>
                  </a:txBody>
                  <a:tcPr marL="0" marR="0" marT="0" marB="0"/>
                </a:tc>
                <a:extLst>
                  <a:ext uri="{0D108BD9-81ED-4DB2-BD59-A6C34878D82A}">
                    <a16:rowId xmlns="" xmlns:a16="http://schemas.microsoft.com/office/drawing/2014/main" val="10003"/>
                  </a:ext>
                </a:extLst>
              </a:tr>
              <a:tr h="495300">
                <a:tc>
                  <a:txBody>
                    <a:bodyPr/>
                    <a:lstStyle/>
                    <a:p>
                      <a:pPr marL="69850" marR="0">
                        <a:lnSpc>
                          <a:spcPts val="1095"/>
                        </a:lnSpc>
                        <a:spcBef>
                          <a:spcPts val="0"/>
                        </a:spcBef>
                        <a:spcAft>
                          <a:spcPts val="0"/>
                        </a:spcAft>
                      </a:pPr>
                      <a:r>
                        <a:rPr lang="en-US" sz="1600">
                          <a:latin typeface="Times New Roman"/>
                          <a:ea typeface="Verdana"/>
                          <a:cs typeface="Verdana"/>
                        </a:rPr>
                        <a:t>Math.exp(x)</a:t>
                      </a:r>
                      <a:endParaRPr lang="en-US" sz="20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1600">
                          <a:latin typeface="Times New Roman"/>
                          <a:ea typeface="Verdana"/>
                          <a:cs typeface="Verdana"/>
                        </a:rPr>
                        <a:t>Returns exponential value i.e e</a:t>
                      </a:r>
                      <a:r>
                        <a:rPr lang="en-US" sz="1600" baseline="30000">
                          <a:latin typeface="Times New Roman"/>
                          <a:ea typeface="Verdana"/>
                          <a:cs typeface="Verdana"/>
                        </a:rPr>
                        <a:t>x</a:t>
                      </a:r>
                      <a:endParaRPr lang="en-US" sz="20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1600">
                          <a:latin typeface="Times New Roman"/>
                          <a:ea typeface="Verdana"/>
                          <a:cs typeface="Verdana"/>
                        </a:rPr>
                        <a:t>Math.exp(0) is 1</a:t>
                      </a:r>
                      <a:endParaRPr lang="en-US" sz="2000">
                        <a:latin typeface="Verdana"/>
                        <a:ea typeface="Verdana"/>
                        <a:cs typeface="Verdana"/>
                      </a:endParaRPr>
                    </a:p>
                  </a:txBody>
                  <a:tcPr marL="0" marR="0" marT="0" marB="0"/>
                </a:tc>
                <a:extLst>
                  <a:ext uri="{0D108BD9-81ED-4DB2-BD59-A6C34878D82A}">
                    <a16:rowId xmlns="" xmlns:a16="http://schemas.microsoft.com/office/drawing/2014/main" val="10004"/>
                  </a:ext>
                </a:extLst>
              </a:tr>
              <a:tr h="495300">
                <a:tc>
                  <a:txBody>
                    <a:bodyPr/>
                    <a:lstStyle/>
                    <a:p>
                      <a:pPr marL="69850" marR="0">
                        <a:lnSpc>
                          <a:spcPts val="1145"/>
                        </a:lnSpc>
                        <a:spcBef>
                          <a:spcPts val="0"/>
                        </a:spcBef>
                        <a:spcAft>
                          <a:spcPts val="0"/>
                        </a:spcAft>
                      </a:pPr>
                      <a:r>
                        <a:rPr lang="en-US" sz="1600">
                          <a:latin typeface="Times New Roman"/>
                          <a:ea typeface="Verdana"/>
                          <a:cs typeface="Verdana"/>
                        </a:rPr>
                        <a:t>Math.random(x)</a:t>
                      </a:r>
                      <a:endParaRPr lang="en-US" sz="2000">
                        <a:latin typeface="Verdana"/>
                        <a:ea typeface="Verdana"/>
                        <a:cs typeface="Verdana"/>
                      </a:endParaRPr>
                    </a:p>
                  </a:txBody>
                  <a:tcPr marL="0" marR="0" marT="0" marB="0"/>
                </a:tc>
                <a:tc>
                  <a:txBody>
                    <a:bodyPr/>
                    <a:lstStyle/>
                    <a:p>
                      <a:pPr marL="67945" marR="109220">
                        <a:lnSpc>
                          <a:spcPts val="1210"/>
                        </a:lnSpc>
                        <a:spcBef>
                          <a:spcPts val="0"/>
                        </a:spcBef>
                        <a:spcAft>
                          <a:spcPts val="0"/>
                        </a:spcAft>
                      </a:pPr>
                      <a:r>
                        <a:rPr lang="en-US" sz="1600">
                          <a:latin typeface="Times New Roman"/>
                          <a:ea typeface="Verdana"/>
                          <a:cs typeface="Verdana"/>
                        </a:rPr>
                        <a:t>Generates a random number in between 0 and 1</a:t>
                      </a:r>
                      <a:endParaRPr lang="en-US" sz="2000">
                        <a:latin typeface="Verdana"/>
                        <a:ea typeface="Verdana"/>
                        <a:cs typeface="Verdana"/>
                      </a:endParaRPr>
                    </a:p>
                  </a:txBody>
                  <a:tcPr marL="0" marR="0" marT="0" marB="0"/>
                </a:tc>
                <a:tc>
                  <a:txBody>
                    <a:bodyPr/>
                    <a:lstStyle/>
                    <a:p>
                      <a:pPr marL="68580" marR="0">
                        <a:lnSpc>
                          <a:spcPts val="1145"/>
                        </a:lnSpc>
                        <a:spcBef>
                          <a:spcPts val="0"/>
                        </a:spcBef>
                        <a:spcAft>
                          <a:spcPts val="0"/>
                        </a:spcAft>
                      </a:pPr>
                      <a:r>
                        <a:rPr lang="en-US" sz="1600">
                          <a:latin typeface="Times New Roman"/>
                          <a:ea typeface="Verdana"/>
                          <a:cs typeface="Verdana"/>
                        </a:rPr>
                        <a:t>Math.random()</a:t>
                      </a:r>
                      <a:endParaRPr lang="en-US" sz="2000">
                        <a:latin typeface="Verdana"/>
                        <a:ea typeface="Verdana"/>
                        <a:cs typeface="Verdana"/>
                      </a:endParaRPr>
                    </a:p>
                  </a:txBody>
                  <a:tcPr marL="0" marR="0" marT="0" marB="0"/>
                </a:tc>
                <a:extLst>
                  <a:ext uri="{0D108BD9-81ED-4DB2-BD59-A6C34878D82A}">
                    <a16:rowId xmlns="" xmlns:a16="http://schemas.microsoft.com/office/drawing/2014/main" val="10005"/>
                  </a:ext>
                </a:extLst>
              </a:tr>
              <a:tr h="495300">
                <a:tc>
                  <a:txBody>
                    <a:bodyPr/>
                    <a:lstStyle/>
                    <a:p>
                      <a:pPr marL="69850" marR="0">
                        <a:lnSpc>
                          <a:spcPts val="1065"/>
                        </a:lnSpc>
                        <a:spcBef>
                          <a:spcPts val="0"/>
                        </a:spcBef>
                        <a:spcAft>
                          <a:spcPts val="0"/>
                        </a:spcAft>
                      </a:pPr>
                      <a:r>
                        <a:rPr lang="en-US" sz="1600">
                          <a:latin typeface="Times New Roman"/>
                          <a:ea typeface="Verdana"/>
                          <a:cs typeface="Verdana"/>
                        </a:rPr>
                        <a:t>Math.log(x)</a:t>
                      </a:r>
                      <a:endParaRPr lang="en-US" sz="2000">
                        <a:latin typeface="Verdana"/>
                        <a:ea typeface="Verdana"/>
                        <a:cs typeface="Verdana"/>
                      </a:endParaRPr>
                    </a:p>
                  </a:txBody>
                  <a:tcPr marL="0" marR="0" marT="0" marB="0"/>
                </a:tc>
                <a:tc>
                  <a:txBody>
                    <a:bodyPr/>
                    <a:lstStyle/>
                    <a:p>
                      <a:pPr marL="67945" marR="0">
                        <a:lnSpc>
                          <a:spcPts val="1065"/>
                        </a:lnSpc>
                        <a:spcBef>
                          <a:spcPts val="0"/>
                        </a:spcBef>
                        <a:spcAft>
                          <a:spcPts val="0"/>
                        </a:spcAft>
                      </a:pPr>
                      <a:r>
                        <a:rPr lang="en-US" sz="1600">
                          <a:latin typeface="Times New Roman"/>
                          <a:ea typeface="Verdana"/>
                          <a:cs typeface="Verdana"/>
                        </a:rPr>
                        <a:t>Display logarithmic value</a:t>
                      </a:r>
                      <a:endParaRPr lang="en-US" sz="2000">
                        <a:latin typeface="Verdana"/>
                        <a:ea typeface="Verdana"/>
                        <a:cs typeface="Verdana"/>
                      </a:endParaRPr>
                    </a:p>
                  </a:txBody>
                  <a:tcPr marL="0" marR="0" marT="0" marB="0"/>
                </a:tc>
                <a:tc>
                  <a:txBody>
                    <a:bodyPr/>
                    <a:lstStyle/>
                    <a:p>
                      <a:pPr marL="68580" marR="0">
                        <a:lnSpc>
                          <a:spcPts val="1065"/>
                        </a:lnSpc>
                        <a:spcBef>
                          <a:spcPts val="0"/>
                        </a:spcBef>
                        <a:spcAft>
                          <a:spcPts val="0"/>
                        </a:spcAft>
                      </a:pPr>
                      <a:r>
                        <a:rPr lang="en-US" sz="1600" dirty="0" smtClean="0">
                          <a:latin typeface="Times New Roman"/>
                          <a:ea typeface="Verdana"/>
                          <a:cs typeface="Verdana"/>
                        </a:rPr>
                        <a:t>Math.log(2.7</a:t>
                      </a:r>
                      <a:r>
                        <a:rPr lang="en-US" sz="1600" dirty="0">
                          <a:latin typeface="Times New Roman"/>
                          <a:ea typeface="Verdana"/>
                          <a:cs typeface="Verdana"/>
                        </a:rPr>
                        <a:t>) is 1</a:t>
                      </a:r>
                      <a:endParaRPr lang="en-US" sz="2000" dirty="0">
                        <a:latin typeface="Verdana"/>
                        <a:ea typeface="Verdana"/>
                        <a:cs typeface="Verdana"/>
                      </a:endParaRPr>
                    </a:p>
                  </a:txBody>
                  <a:tcPr marL="0" marR="0" marT="0" marB="0"/>
                </a:tc>
                <a:extLst>
                  <a:ext uri="{0D108BD9-81ED-4DB2-BD59-A6C34878D82A}">
                    <a16:rowId xmlns="" xmlns:a16="http://schemas.microsoft.com/office/drawing/2014/main" val="10006"/>
                  </a:ext>
                </a:extLst>
              </a:tr>
              <a:tr h="495300">
                <a:tc>
                  <a:txBody>
                    <a:bodyPr/>
                    <a:lstStyle/>
                    <a:p>
                      <a:pPr marL="69850" marR="0">
                        <a:lnSpc>
                          <a:spcPts val="1145"/>
                        </a:lnSpc>
                        <a:spcBef>
                          <a:spcPts val="0"/>
                        </a:spcBef>
                        <a:spcAft>
                          <a:spcPts val="0"/>
                        </a:spcAft>
                      </a:pPr>
                      <a:r>
                        <a:rPr lang="en-US" sz="1600">
                          <a:latin typeface="Times New Roman"/>
                          <a:ea typeface="Verdana"/>
                          <a:cs typeface="Verdana"/>
                        </a:rPr>
                        <a:t>Math.PI</a:t>
                      </a:r>
                      <a:endParaRPr lang="en-US" sz="2000">
                        <a:latin typeface="Verdana"/>
                        <a:ea typeface="Verdana"/>
                        <a:cs typeface="Verdana"/>
                      </a:endParaRPr>
                    </a:p>
                  </a:txBody>
                  <a:tcPr marL="0" marR="0" marT="0" marB="0"/>
                </a:tc>
                <a:tc>
                  <a:txBody>
                    <a:bodyPr/>
                    <a:lstStyle/>
                    <a:p>
                      <a:pPr marL="67945" marR="0">
                        <a:lnSpc>
                          <a:spcPts val="1145"/>
                        </a:lnSpc>
                        <a:spcBef>
                          <a:spcPts val="0"/>
                        </a:spcBef>
                        <a:spcAft>
                          <a:spcPts val="0"/>
                        </a:spcAft>
                      </a:pPr>
                      <a:r>
                        <a:rPr lang="en-US" sz="1600">
                          <a:latin typeface="Times New Roman"/>
                          <a:ea typeface="Verdana"/>
                          <a:cs typeface="Verdana"/>
                        </a:rPr>
                        <a:t>Returns a ∏ value</a:t>
                      </a:r>
                      <a:endParaRPr lang="en-US" sz="2000">
                        <a:latin typeface="Verdana"/>
                        <a:ea typeface="Verdana"/>
                        <a:cs typeface="Verdana"/>
                      </a:endParaRPr>
                    </a:p>
                  </a:txBody>
                  <a:tcPr marL="0" marR="0" marT="0" marB="0"/>
                </a:tc>
                <a:tc>
                  <a:txBody>
                    <a:bodyPr/>
                    <a:lstStyle/>
                    <a:p>
                      <a:pPr marL="68580" marR="0">
                        <a:lnSpc>
                          <a:spcPts val="1130"/>
                        </a:lnSpc>
                        <a:spcBef>
                          <a:spcPts val="0"/>
                        </a:spcBef>
                        <a:spcAft>
                          <a:spcPts val="0"/>
                        </a:spcAft>
                      </a:pPr>
                      <a:r>
                        <a:rPr lang="en-US" sz="1600" dirty="0">
                          <a:latin typeface="Times New Roman"/>
                          <a:ea typeface="Verdana"/>
                          <a:cs typeface="Verdana"/>
                        </a:rPr>
                        <a:t>a = </a:t>
                      </a:r>
                      <a:r>
                        <a:rPr lang="en-US" sz="1600" dirty="0" err="1">
                          <a:latin typeface="Times New Roman"/>
                          <a:ea typeface="Verdana"/>
                          <a:cs typeface="Verdana"/>
                        </a:rPr>
                        <a:t>Math.PI</a:t>
                      </a:r>
                      <a:r>
                        <a:rPr lang="en-US" sz="1600" dirty="0">
                          <a:latin typeface="Times New Roman"/>
                          <a:ea typeface="Verdana"/>
                          <a:cs typeface="Verdana"/>
                        </a:rPr>
                        <a:t>;</a:t>
                      </a:r>
                      <a:endParaRPr lang="en-US" sz="2000" dirty="0">
                        <a:latin typeface="Verdana"/>
                        <a:ea typeface="Verdana"/>
                        <a:cs typeface="Verdana"/>
                      </a:endParaRPr>
                    </a:p>
                    <a:p>
                      <a:pPr marL="68580" marR="0">
                        <a:lnSpc>
                          <a:spcPts val="1245"/>
                        </a:lnSpc>
                        <a:spcBef>
                          <a:spcPts val="60"/>
                        </a:spcBef>
                        <a:spcAft>
                          <a:spcPts val="0"/>
                        </a:spcAft>
                      </a:pPr>
                      <a:r>
                        <a:rPr lang="en-US" sz="1600" dirty="0">
                          <a:latin typeface="Times New Roman"/>
                          <a:ea typeface="Verdana"/>
                          <a:cs typeface="Verdana"/>
                        </a:rPr>
                        <a:t>a = </a:t>
                      </a:r>
                      <a:r>
                        <a:rPr lang="en-US" sz="2000" dirty="0">
                          <a:latin typeface="Times New Roman"/>
                          <a:ea typeface="Verdana"/>
                          <a:cs typeface="Verdana"/>
                        </a:rPr>
                        <a:t>3.141592653589793</a:t>
                      </a:r>
                      <a:endParaRPr lang="en-US" sz="2000" dirty="0">
                        <a:latin typeface="Verdana"/>
                        <a:ea typeface="Verdana"/>
                        <a:cs typeface="Verdana"/>
                      </a:endParaRPr>
                    </a:p>
                  </a:txBody>
                  <a:tcPr marL="0" marR="0" marT="0" marB="0"/>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lvl="2" algn="ctr" rtl="0">
              <a:spcBef>
                <a:spcPct val="0"/>
              </a:spcBef>
            </a:pPr>
            <a:r>
              <a:rPr lang="en-US" sz="3100" b="1" dirty="0" smtClean="0"/>
              <a:t>The Date Object</a:t>
            </a:r>
            <a:r>
              <a:rPr lang="en-US" b="1" dirty="0" smtClean="0"/>
              <a:t/>
            </a:r>
            <a:br>
              <a:rPr lang="en-US" b="1" dirty="0" smtClean="0"/>
            </a:br>
            <a:endParaRPr lang="en-US" dirty="0"/>
          </a:p>
        </p:txBody>
      </p:sp>
      <p:sp>
        <p:nvSpPr>
          <p:cNvPr id="3" name="Content Placeholder 2"/>
          <p:cNvSpPr>
            <a:spLocks noGrp="1"/>
          </p:cNvSpPr>
          <p:nvPr>
            <p:ph idx="1"/>
          </p:nvPr>
        </p:nvSpPr>
        <p:spPr>
          <a:xfrm>
            <a:off x="304800" y="838200"/>
            <a:ext cx="8534400" cy="5715000"/>
          </a:xfrm>
        </p:spPr>
        <p:txBody>
          <a:bodyPr>
            <a:normAutofit fontScale="70000" lnSpcReduction="20000"/>
          </a:bodyPr>
          <a:lstStyle/>
          <a:p>
            <a:r>
              <a:rPr lang="en-US" dirty="0" smtClean="0"/>
              <a:t>This object is used for obtaining the date and time. In JavaScript, dates and times represent in milliseconds since 1</a:t>
            </a:r>
            <a:r>
              <a:rPr lang="en-US" baseline="30000" dirty="0" smtClean="0"/>
              <a:t>st</a:t>
            </a:r>
            <a:r>
              <a:rPr lang="en-US" dirty="0" smtClean="0"/>
              <a:t> January 1970 UTC. JavaScript supports two time zones: UTC and local. UTC is Universal Time, also known as Greenwich Mean Time(GMT), which is standard time throughout the world. Local time is the time on your System. A JavaScript </a:t>
            </a:r>
            <a:r>
              <a:rPr lang="en-US" i="1" dirty="0" smtClean="0"/>
              <a:t>Date </a:t>
            </a:r>
            <a:r>
              <a:rPr lang="en-US" dirty="0" smtClean="0"/>
              <a:t>represents date from -1,000,000,000 to -1,000,000,000 days relative to 01/01/1970.</a:t>
            </a:r>
          </a:p>
          <a:p>
            <a:r>
              <a:rPr lang="en-US" dirty="0" smtClean="0"/>
              <a:t>Date Object Constructors:</a:t>
            </a:r>
          </a:p>
          <a:p>
            <a:r>
              <a:rPr lang="en-US" i="1" dirty="0" smtClean="0"/>
              <a:t>new Date(); </a:t>
            </a:r>
            <a:r>
              <a:rPr lang="en-US" dirty="0" smtClean="0"/>
              <a:t>Constructs an empty date object.</a:t>
            </a:r>
            <a:endParaRPr lang="en-US" sz="4000" dirty="0" smtClean="0"/>
          </a:p>
          <a:p>
            <a:r>
              <a:rPr lang="en-US" i="1" dirty="0" smtClean="0"/>
              <a:t>new Date(“String”); </a:t>
            </a:r>
            <a:r>
              <a:rPr lang="en-US" dirty="0" smtClean="0"/>
              <a:t>Creates a Date object based upon the contents of a text string.</a:t>
            </a:r>
            <a:endParaRPr lang="en-US" sz="4000" dirty="0" smtClean="0"/>
          </a:p>
          <a:p>
            <a:r>
              <a:rPr lang="en-US" i="1" dirty="0" smtClean="0"/>
              <a:t>new Date(year, month, day[,hour, minute, second] ); </a:t>
            </a:r>
            <a:r>
              <a:rPr lang="en-US" dirty="0" smtClean="0"/>
              <a:t>Creates a Date object based upon the numerical values for the year, month and day.</a:t>
            </a:r>
            <a:endParaRPr lang="en-US" sz="4000" dirty="0" smtClean="0"/>
          </a:p>
          <a:p>
            <a:endParaRPr lang="en-US" dirty="0" smtClean="0"/>
          </a:p>
          <a:p>
            <a:r>
              <a:rPr lang="en-US" dirty="0" err="1" smtClean="0"/>
              <a:t>var</a:t>
            </a:r>
            <a:r>
              <a:rPr lang="en-US" dirty="0" smtClean="0"/>
              <a:t> </a:t>
            </a:r>
            <a:r>
              <a:rPr lang="en-US" dirty="0" err="1" smtClean="0"/>
              <a:t>dt</a:t>
            </a:r>
            <a:r>
              <a:rPr lang="en-US" dirty="0" smtClean="0"/>
              <a:t>=new Date();</a:t>
            </a:r>
          </a:p>
          <a:p>
            <a:r>
              <a:rPr lang="en-US" sz="2400" dirty="0" err="1" smtClean="0"/>
              <a:t>document.write</a:t>
            </a:r>
            <a:r>
              <a:rPr lang="en-US" sz="2400" dirty="0" smtClean="0"/>
              <a:t>(</a:t>
            </a:r>
            <a:r>
              <a:rPr lang="en-US" sz="2400" dirty="0" err="1" smtClean="0"/>
              <a:t>dt</a:t>
            </a:r>
            <a:r>
              <a:rPr lang="en-US" sz="2400" dirty="0" smtClean="0"/>
              <a:t>);	</a:t>
            </a:r>
            <a:r>
              <a:rPr lang="en-US" sz="2400" b="1" i="1" dirty="0" smtClean="0"/>
              <a:t>// Tue </a:t>
            </a:r>
            <a:r>
              <a:rPr lang="en-US" b="1" i="1" dirty="0" smtClean="0"/>
              <a:t>Dec 23 11:23:45 UTC+0530 2015</a:t>
            </a:r>
            <a:endParaRPr lang="en-US" dirty="0" smtClean="0"/>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6400800"/>
          </a:xfrm>
        </p:spPr>
        <p:txBody>
          <a:bodyPr>
            <a:normAutofit fontScale="92500" lnSpcReduction="10000"/>
          </a:bodyPr>
          <a:lstStyle/>
          <a:p>
            <a:r>
              <a:rPr lang="en-US" dirty="0" smtClean="0"/>
              <a:t>&lt;!DOCTYPE html&gt;</a:t>
            </a:r>
          </a:p>
          <a:p>
            <a:r>
              <a:rPr lang="en-US" dirty="0" smtClean="0"/>
              <a:t>&lt;html&gt;</a:t>
            </a:r>
          </a:p>
          <a:p>
            <a:r>
              <a:rPr lang="en-US" dirty="0" smtClean="0"/>
              <a:t>&lt;body&gt;</a:t>
            </a:r>
          </a:p>
          <a:p>
            <a:r>
              <a:rPr lang="en-US" dirty="0" smtClean="0"/>
              <a:t>&lt;p id="demo"&gt;&lt;/p&gt;</a:t>
            </a:r>
          </a:p>
          <a:p>
            <a:r>
              <a:rPr lang="en-US" dirty="0" smtClean="0"/>
              <a:t>&lt;script&gt;</a:t>
            </a:r>
          </a:p>
          <a:p>
            <a:r>
              <a:rPr lang="en-US" dirty="0" err="1" smtClean="0"/>
              <a:t>document.getElementById</a:t>
            </a:r>
            <a:r>
              <a:rPr lang="en-US" dirty="0" smtClean="0"/>
              <a:t>("demo").</a:t>
            </a:r>
            <a:r>
              <a:rPr lang="en-US" dirty="0" err="1" smtClean="0"/>
              <a:t>innerHTML</a:t>
            </a:r>
            <a:r>
              <a:rPr lang="en-US" dirty="0" smtClean="0"/>
              <a:t> = Date();</a:t>
            </a:r>
          </a:p>
          <a:p>
            <a:r>
              <a:rPr lang="en-US" dirty="0" smtClean="0"/>
              <a:t>&lt;/script&gt;</a:t>
            </a:r>
          </a:p>
          <a:p>
            <a:r>
              <a:rPr lang="en-US" dirty="0" smtClean="0"/>
              <a:t>&lt;/body&gt;</a:t>
            </a:r>
          </a:p>
          <a:p>
            <a:r>
              <a:rPr lang="en-US" dirty="0" smtClean="0"/>
              <a:t>&lt;/html&gt; </a:t>
            </a:r>
          </a:p>
          <a:p>
            <a:pPr>
              <a:buNone/>
            </a:pPr>
            <a:r>
              <a:rPr lang="en-US" dirty="0" smtClean="0"/>
              <a:t>output:</a:t>
            </a:r>
          </a:p>
          <a:p>
            <a:pPr>
              <a:buNone/>
            </a:pPr>
            <a:r>
              <a:rPr lang="en-US" dirty="0" smtClean="0"/>
              <a:t>Mon Jan 29 2018 09:20:16 GMT+0530 (India Standard Time)</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JavaScript Date Methods</a:t>
            </a:r>
            <a:br>
              <a:rPr lang="en-US" dirty="0" smtClean="0"/>
            </a:br>
            <a:endParaRPr lang="en-US" dirty="0"/>
          </a:p>
        </p:txBody>
      </p:sp>
      <p:sp>
        <p:nvSpPr>
          <p:cNvPr id="3" name="Content Placeholder 2"/>
          <p:cNvSpPr>
            <a:spLocks noGrp="1"/>
          </p:cNvSpPr>
          <p:nvPr>
            <p:ph idx="1"/>
          </p:nvPr>
        </p:nvSpPr>
        <p:spPr>
          <a:xfrm>
            <a:off x="304800" y="762000"/>
            <a:ext cx="8534400" cy="5791200"/>
          </a:xfrm>
        </p:spPr>
        <p:txBody>
          <a:bodyPr/>
          <a:lstStyle/>
          <a:p>
            <a:r>
              <a:rPr lang="en-US" dirty="0" smtClean="0"/>
              <a:t>Date methods let you get and set date values (years, months, days, hours, minutes, seconds, milliseconds)</a:t>
            </a:r>
          </a:p>
          <a:p>
            <a:endParaRPr lang="en-US" dirty="0"/>
          </a:p>
        </p:txBody>
      </p:sp>
      <p:graphicFrame>
        <p:nvGraphicFramePr>
          <p:cNvPr id="4" name="Table 3"/>
          <p:cNvGraphicFramePr>
            <a:graphicFrameLocks noGrp="1"/>
          </p:cNvGraphicFramePr>
          <p:nvPr/>
        </p:nvGraphicFramePr>
        <p:xfrm>
          <a:off x="914400" y="2514600"/>
          <a:ext cx="7696200" cy="3810000"/>
        </p:xfrm>
        <a:graphic>
          <a:graphicData uri="http://schemas.openxmlformats.org/drawingml/2006/table">
            <a:tbl>
              <a:tblPr firstRow="1" bandRow="1">
                <a:tableStyleId>{5C22544A-7EE6-4342-B048-85BDC9FD1C3A}</a:tableStyleId>
              </a:tblPr>
              <a:tblGrid>
                <a:gridCol w="3848100">
                  <a:extLst>
                    <a:ext uri="{9D8B030D-6E8A-4147-A177-3AD203B41FA5}">
                      <a16:colId xmlns="" xmlns:a16="http://schemas.microsoft.com/office/drawing/2014/main" val="20000"/>
                    </a:ext>
                  </a:extLst>
                </a:gridCol>
                <a:gridCol w="3848100">
                  <a:extLst>
                    <a:ext uri="{9D8B030D-6E8A-4147-A177-3AD203B41FA5}">
                      <a16:colId xmlns="" xmlns:a16="http://schemas.microsoft.com/office/drawing/2014/main" val="20001"/>
                    </a:ext>
                  </a:extLst>
                </a:gridCol>
              </a:tblGrid>
              <a:tr h="476250">
                <a:tc>
                  <a:txBody>
                    <a:bodyPr/>
                    <a:lstStyle/>
                    <a:p>
                      <a:pPr algn="l" fontAlgn="t"/>
                      <a:r>
                        <a:rPr lang="en-US"/>
                        <a:t>Method</a:t>
                      </a:r>
                    </a:p>
                  </a:txBody>
                  <a:tcPr marL="152400" marR="76200" marT="76200" marB="76200"/>
                </a:tc>
                <a:tc>
                  <a:txBody>
                    <a:bodyPr/>
                    <a:lstStyle/>
                    <a:p>
                      <a:pPr algn="l" fontAlgn="t"/>
                      <a:r>
                        <a:rPr lang="en-US"/>
                        <a:t>Description</a:t>
                      </a:r>
                    </a:p>
                  </a:txBody>
                  <a:tcPr marL="76200" marR="76200" marT="76200" marB="76200"/>
                </a:tc>
                <a:extLst>
                  <a:ext uri="{0D108BD9-81ED-4DB2-BD59-A6C34878D82A}">
                    <a16:rowId xmlns="" xmlns:a16="http://schemas.microsoft.com/office/drawing/2014/main" val="10000"/>
                  </a:ext>
                </a:extLst>
              </a:tr>
              <a:tr h="476250">
                <a:tc>
                  <a:txBody>
                    <a:bodyPr/>
                    <a:lstStyle/>
                    <a:p>
                      <a:pPr algn="l" fontAlgn="t"/>
                      <a:r>
                        <a:rPr lang="en-US"/>
                        <a:t>getDate()</a:t>
                      </a:r>
                    </a:p>
                  </a:txBody>
                  <a:tcPr marL="152400" marR="76200" marT="76200" marB="76200"/>
                </a:tc>
                <a:tc>
                  <a:txBody>
                    <a:bodyPr/>
                    <a:lstStyle/>
                    <a:p>
                      <a:pPr algn="l" fontAlgn="t"/>
                      <a:r>
                        <a:rPr lang="en-US"/>
                        <a:t>Get the day as a number (1-31)</a:t>
                      </a:r>
                    </a:p>
                  </a:txBody>
                  <a:tcPr marL="76200" marR="76200" marT="76200" marB="76200"/>
                </a:tc>
                <a:extLst>
                  <a:ext uri="{0D108BD9-81ED-4DB2-BD59-A6C34878D82A}">
                    <a16:rowId xmlns="" xmlns:a16="http://schemas.microsoft.com/office/drawing/2014/main" val="10001"/>
                  </a:ext>
                </a:extLst>
              </a:tr>
              <a:tr h="476250">
                <a:tc>
                  <a:txBody>
                    <a:bodyPr/>
                    <a:lstStyle/>
                    <a:p>
                      <a:pPr algn="l" fontAlgn="t"/>
                      <a:r>
                        <a:rPr lang="en-US"/>
                        <a:t>getDay()</a:t>
                      </a:r>
                    </a:p>
                  </a:txBody>
                  <a:tcPr marL="152400" marR="76200" marT="76200" marB="76200"/>
                </a:tc>
                <a:tc>
                  <a:txBody>
                    <a:bodyPr/>
                    <a:lstStyle/>
                    <a:p>
                      <a:pPr algn="l" fontAlgn="t"/>
                      <a:r>
                        <a:rPr lang="en-US"/>
                        <a:t>Get the weekday as a number (0-6)</a:t>
                      </a:r>
                    </a:p>
                  </a:txBody>
                  <a:tcPr marL="76200" marR="76200" marT="76200" marB="76200"/>
                </a:tc>
                <a:extLst>
                  <a:ext uri="{0D108BD9-81ED-4DB2-BD59-A6C34878D82A}">
                    <a16:rowId xmlns="" xmlns:a16="http://schemas.microsoft.com/office/drawing/2014/main" val="10002"/>
                  </a:ext>
                </a:extLst>
              </a:tr>
              <a:tr h="476250">
                <a:tc>
                  <a:txBody>
                    <a:bodyPr/>
                    <a:lstStyle/>
                    <a:p>
                      <a:pPr algn="l" fontAlgn="t"/>
                      <a:r>
                        <a:rPr lang="en-US"/>
                        <a:t>getFullYear()</a:t>
                      </a:r>
                    </a:p>
                  </a:txBody>
                  <a:tcPr marL="152400" marR="76200" marT="76200" marB="76200"/>
                </a:tc>
                <a:tc>
                  <a:txBody>
                    <a:bodyPr/>
                    <a:lstStyle/>
                    <a:p>
                      <a:pPr algn="l" fontAlgn="t"/>
                      <a:r>
                        <a:rPr lang="en-US"/>
                        <a:t>Get the four digit year (yyyy)</a:t>
                      </a:r>
                    </a:p>
                  </a:txBody>
                  <a:tcPr marL="76200" marR="76200" marT="76200" marB="76200"/>
                </a:tc>
                <a:extLst>
                  <a:ext uri="{0D108BD9-81ED-4DB2-BD59-A6C34878D82A}">
                    <a16:rowId xmlns="" xmlns:a16="http://schemas.microsoft.com/office/drawing/2014/main" val="10003"/>
                  </a:ext>
                </a:extLst>
              </a:tr>
              <a:tr h="476250">
                <a:tc>
                  <a:txBody>
                    <a:bodyPr/>
                    <a:lstStyle/>
                    <a:p>
                      <a:pPr algn="l" fontAlgn="t"/>
                      <a:r>
                        <a:rPr lang="en-US"/>
                        <a:t>getHours()</a:t>
                      </a:r>
                    </a:p>
                  </a:txBody>
                  <a:tcPr marL="152400" marR="76200" marT="76200" marB="76200"/>
                </a:tc>
                <a:tc>
                  <a:txBody>
                    <a:bodyPr/>
                    <a:lstStyle/>
                    <a:p>
                      <a:pPr algn="l" fontAlgn="t"/>
                      <a:r>
                        <a:rPr lang="en-US"/>
                        <a:t>Get the hour (0-23)</a:t>
                      </a:r>
                    </a:p>
                  </a:txBody>
                  <a:tcPr marL="76200" marR="76200" marT="76200" marB="76200"/>
                </a:tc>
                <a:extLst>
                  <a:ext uri="{0D108BD9-81ED-4DB2-BD59-A6C34878D82A}">
                    <a16:rowId xmlns="" xmlns:a16="http://schemas.microsoft.com/office/drawing/2014/main" val="10004"/>
                  </a:ext>
                </a:extLst>
              </a:tr>
              <a:tr h="476250">
                <a:tc>
                  <a:txBody>
                    <a:bodyPr/>
                    <a:lstStyle/>
                    <a:p>
                      <a:pPr algn="l" fontAlgn="t"/>
                      <a:r>
                        <a:rPr lang="en-US"/>
                        <a:t>getMilliseconds()</a:t>
                      </a:r>
                    </a:p>
                  </a:txBody>
                  <a:tcPr marL="152400" marR="76200" marT="76200" marB="76200"/>
                </a:tc>
                <a:tc>
                  <a:txBody>
                    <a:bodyPr/>
                    <a:lstStyle/>
                    <a:p>
                      <a:pPr algn="l" fontAlgn="t"/>
                      <a:r>
                        <a:rPr lang="en-US"/>
                        <a:t>Get the milliseconds (0-999)</a:t>
                      </a:r>
                    </a:p>
                  </a:txBody>
                  <a:tcPr marL="76200" marR="76200" marT="76200" marB="76200"/>
                </a:tc>
                <a:extLst>
                  <a:ext uri="{0D108BD9-81ED-4DB2-BD59-A6C34878D82A}">
                    <a16:rowId xmlns="" xmlns:a16="http://schemas.microsoft.com/office/drawing/2014/main" val="10005"/>
                  </a:ext>
                </a:extLst>
              </a:tr>
              <a:tr h="476250">
                <a:tc>
                  <a:txBody>
                    <a:bodyPr/>
                    <a:lstStyle/>
                    <a:p>
                      <a:pPr algn="l" fontAlgn="t"/>
                      <a:r>
                        <a:rPr lang="en-US"/>
                        <a:t>getMinutes()</a:t>
                      </a:r>
                    </a:p>
                  </a:txBody>
                  <a:tcPr marL="152400" marR="76200" marT="76200" marB="76200"/>
                </a:tc>
                <a:tc>
                  <a:txBody>
                    <a:bodyPr/>
                    <a:lstStyle/>
                    <a:p>
                      <a:pPr algn="l" fontAlgn="t"/>
                      <a:r>
                        <a:rPr lang="en-US"/>
                        <a:t>Get the minutes (0-59)</a:t>
                      </a:r>
                    </a:p>
                  </a:txBody>
                  <a:tcPr marL="76200" marR="76200" marT="76200" marB="76200"/>
                </a:tc>
                <a:extLst>
                  <a:ext uri="{0D108BD9-81ED-4DB2-BD59-A6C34878D82A}">
                    <a16:rowId xmlns="" xmlns:a16="http://schemas.microsoft.com/office/drawing/2014/main" val="10006"/>
                  </a:ext>
                </a:extLst>
              </a:tr>
              <a:tr h="476250">
                <a:tc>
                  <a:txBody>
                    <a:bodyPr/>
                    <a:lstStyle/>
                    <a:p>
                      <a:pPr algn="l" fontAlgn="t"/>
                      <a:r>
                        <a:rPr lang="en-US"/>
                        <a:t>getMonth()</a:t>
                      </a:r>
                    </a:p>
                  </a:txBody>
                  <a:tcPr marL="152400" marR="76200" marT="76200" marB="76200"/>
                </a:tc>
                <a:tc>
                  <a:txBody>
                    <a:bodyPr/>
                    <a:lstStyle/>
                    <a:p>
                      <a:pPr algn="l" fontAlgn="t"/>
                      <a:r>
                        <a:rPr lang="en-US" dirty="0"/>
                        <a:t>Get the month (0-11)</a:t>
                      </a:r>
                    </a:p>
                  </a:txBody>
                  <a:tcPr marL="76200" marR="76200" marT="76200" marB="76200"/>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370D3-D927-411E-9690-34ACDBCC499E}" type="slidenum">
              <a:rPr lang="en-US" altLang="en-US">
                <a:solidFill>
                  <a:srgbClr val="898989"/>
                </a:solidFill>
                <a:latin typeface="Calibri" panose="020F0502020204030204" pitchFamily="34" charset="0"/>
              </a:rPr>
              <a:pPr eaLnBrk="1" hangingPunct="1"/>
              <a:t>85</a:t>
            </a:fld>
            <a:endParaRPr lang="en-US" altLang="en-US">
              <a:solidFill>
                <a:srgbClr val="898989"/>
              </a:solidFill>
              <a:latin typeface="Calibri" panose="020F0502020204030204" pitchFamily="34" charset="0"/>
            </a:endParaRPr>
          </a:p>
        </p:txBody>
      </p:sp>
      <p:sp>
        <p:nvSpPr>
          <p:cNvPr id="38915" name="Rectangle 4"/>
          <p:cNvSpPr>
            <a:spLocks noChangeArrowheads="1"/>
          </p:cNvSpPr>
          <p:nvPr/>
        </p:nvSpPr>
        <p:spPr bwMode="auto">
          <a:xfrm>
            <a:off x="304800" y="1000125"/>
            <a:ext cx="8458200" cy="563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Verdana" panose="020B0604030504040204" pitchFamily="34" charset="0"/>
              </a:rPr>
              <a:t>JavaScript arrays are used to store multiple values in a single variable.</a:t>
            </a:r>
          </a:p>
          <a:p>
            <a:pPr eaLnBrk="1" hangingPunct="1"/>
            <a:endParaRPr lang="en-US" altLang="en-US" sz="2000" dirty="0">
              <a:latin typeface="Verdana" panose="020B0604030504040204" pitchFamily="34" charset="0"/>
            </a:endParaRPr>
          </a:p>
          <a:p>
            <a:pPr eaLnBrk="1" hangingPunct="1"/>
            <a:r>
              <a:rPr lang="en-US" altLang="en-US" sz="2000" b="1" dirty="0">
                <a:latin typeface="Verdana" panose="020B0604030504040204" pitchFamily="34" charset="0"/>
              </a:rPr>
              <a:t>Displaying Arrays</a:t>
            </a:r>
          </a:p>
          <a:p>
            <a:pPr eaLnBrk="1" hangingPunct="1"/>
            <a:endParaRPr lang="en-US" altLang="en-US" sz="2000" b="1" dirty="0">
              <a:latin typeface="Verdana" panose="020B0604030504040204" pitchFamily="34" charset="0"/>
            </a:endParaRPr>
          </a:p>
          <a:p>
            <a:pPr eaLnBrk="1" hangingPunct="1"/>
            <a:r>
              <a:rPr lang="en-US" altLang="en-US" sz="2000" dirty="0">
                <a:latin typeface="Verdana" panose="020B0604030504040204" pitchFamily="34" charset="0"/>
              </a:rPr>
              <a:t>&lt;!DOCTYPE html&gt;</a:t>
            </a:r>
          </a:p>
          <a:p>
            <a:pPr eaLnBrk="1" hangingPunct="1"/>
            <a:r>
              <a:rPr lang="en-US" altLang="en-US" sz="2000" dirty="0">
                <a:latin typeface="Verdana" panose="020B0604030504040204" pitchFamily="34" charset="0"/>
              </a:rPr>
              <a:t>&lt;html&gt;</a:t>
            </a:r>
          </a:p>
          <a:p>
            <a:pPr eaLnBrk="1" hangingPunct="1"/>
            <a:r>
              <a:rPr lang="en-US" altLang="en-US" sz="2000" dirty="0">
                <a:latin typeface="Verdana" panose="020B0604030504040204" pitchFamily="34" charset="0"/>
              </a:rPr>
              <a:t>&lt;body&gt;</a:t>
            </a:r>
          </a:p>
          <a:p>
            <a:pPr eaLnBrk="1" hangingPunct="1"/>
            <a:endParaRPr lang="en-US" altLang="en-US" sz="2000" dirty="0">
              <a:latin typeface="Verdana" panose="020B0604030504040204" pitchFamily="34" charset="0"/>
            </a:endParaRPr>
          </a:p>
          <a:p>
            <a:pPr eaLnBrk="1" hangingPunct="1"/>
            <a:r>
              <a:rPr lang="en-US" altLang="en-US" sz="2000" dirty="0">
                <a:latin typeface="Verdana" panose="020B0604030504040204" pitchFamily="34" charset="0"/>
              </a:rPr>
              <a:t>&lt;p id="demo"&gt;&lt;/p&gt;</a:t>
            </a:r>
          </a:p>
          <a:p>
            <a:pPr eaLnBrk="1" hangingPunct="1"/>
            <a:endParaRPr lang="en-US" altLang="en-US" sz="2000" dirty="0">
              <a:latin typeface="Verdana" panose="020B0604030504040204" pitchFamily="34" charset="0"/>
            </a:endParaRPr>
          </a:p>
          <a:p>
            <a:pPr eaLnBrk="1" hangingPunct="1"/>
            <a:r>
              <a:rPr lang="en-US" altLang="en-US" sz="2000" dirty="0">
                <a:latin typeface="Verdana" panose="020B0604030504040204" pitchFamily="34" charset="0"/>
              </a:rPr>
              <a:t>&lt;script&gt;</a:t>
            </a:r>
          </a:p>
          <a:p>
            <a:pPr eaLnBrk="1" hangingPunct="1"/>
            <a:r>
              <a:rPr lang="en-US" altLang="en-US" sz="2000" dirty="0" err="1">
                <a:latin typeface="Verdana" panose="020B0604030504040204" pitchFamily="34" charset="0"/>
              </a:rPr>
              <a:t>var</a:t>
            </a:r>
            <a:r>
              <a:rPr lang="en-US" altLang="en-US" sz="2000" dirty="0">
                <a:latin typeface="Verdana" panose="020B0604030504040204" pitchFamily="34" charset="0"/>
              </a:rPr>
              <a:t> cars = ["Saab", "Volvo", "BMW"];</a:t>
            </a:r>
          </a:p>
          <a:p>
            <a:pPr eaLnBrk="1" hangingPunct="1"/>
            <a:r>
              <a:rPr lang="en-US" altLang="en-US" sz="2000" dirty="0" err="1">
                <a:latin typeface="Verdana" panose="020B0604030504040204" pitchFamily="34" charset="0"/>
              </a:rPr>
              <a:t>document.getElementById</a:t>
            </a:r>
            <a:r>
              <a:rPr lang="en-US" altLang="en-US" sz="2000" dirty="0">
                <a:latin typeface="Verdana" panose="020B0604030504040204" pitchFamily="34" charset="0"/>
              </a:rPr>
              <a:t>("demo").</a:t>
            </a:r>
            <a:r>
              <a:rPr lang="en-US" altLang="en-US" sz="2000" dirty="0" err="1">
                <a:latin typeface="Verdana" panose="020B0604030504040204" pitchFamily="34" charset="0"/>
              </a:rPr>
              <a:t>innerHTML</a:t>
            </a:r>
            <a:r>
              <a:rPr lang="en-US" altLang="en-US" sz="2000" dirty="0">
                <a:latin typeface="Verdana" panose="020B0604030504040204" pitchFamily="34" charset="0"/>
              </a:rPr>
              <a:t> = cars[0];</a:t>
            </a:r>
          </a:p>
          <a:p>
            <a:pPr eaLnBrk="1" hangingPunct="1"/>
            <a:r>
              <a:rPr lang="en-US" altLang="en-US" sz="2000" dirty="0">
                <a:latin typeface="Verdana" panose="020B0604030504040204" pitchFamily="34" charset="0"/>
              </a:rPr>
              <a:t>&lt;/script&gt;</a:t>
            </a:r>
          </a:p>
          <a:p>
            <a:pPr eaLnBrk="1" hangingPunct="1"/>
            <a:endParaRPr lang="en-US" altLang="en-US" sz="2000" dirty="0">
              <a:latin typeface="Verdana" panose="020B0604030504040204" pitchFamily="34" charset="0"/>
            </a:endParaRPr>
          </a:p>
          <a:p>
            <a:pPr eaLnBrk="1" hangingPunct="1"/>
            <a:r>
              <a:rPr lang="en-US" altLang="en-US" sz="2000" dirty="0">
                <a:latin typeface="Verdana" panose="020B0604030504040204" pitchFamily="34" charset="0"/>
              </a:rPr>
              <a:t>&lt;/body&gt;</a:t>
            </a:r>
          </a:p>
          <a:p>
            <a:pPr eaLnBrk="1" hangingPunct="1"/>
            <a:r>
              <a:rPr lang="en-US" altLang="en-US" sz="2000" dirty="0">
                <a:latin typeface="Verdana" panose="020B0604030504040204" pitchFamily="34" charset="0"/>
              </a:rPr>
              <a:t>&lt;/html&gt;</a:t>
            </a:r>
          </a:p>
        </p:txBody>
      </p:sp>
      <p:sp>
        <p:nvSpPr>
          <p:cNvPr id="38916" name="Rectangle 5"/>
          <p:cNvSpPr>
            <a:spLocks noChangeArrowheads="1"/>
          </p:cNvSpPr>
          <p:nvPr/>
        </p:nvSpPr>
        <p:spPr bwMode="auto">
          <a:xfrm>
            <a:off x="2971800" y="228600"/>
            <a:ext cx="37274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70C0"/>
                </a:solidFill>
                <a:latin typeface="Verdana" panose="020B0604030504040204" pitchFamily="34" charset="0"/>
              </a:rPr>
              <a:t>JavaScript Arrays</a:t>
            </a:r>
          </a:p>
        </p:txBody>
      </p:sp>
    </p:spTree>
    <p:extLst>
      <p:ext uri="{BB962C8B-B14F-4D97-AF65-F5344CB8AC3E}">
        <p14:creationId xmlns="" xmlns:p14="http://schemas.microsoft.com/office/powerpoint/2010/main" val="22199355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8F528A-63FC-4FA4-8326-0DE029FFDEE1}" type="slidenum">
              <a:rPr lang="en-US" altLang="en-US">
                <a:solidFill>
                  <a:srgbClr val="898989"/>
                </a:solidFill>
                <a:latin typeface="Calibri" panose="020F0502020204030204" pitchFamily="34" charset="0"/>
              </a:rPr>
              <a:pPr eaLnBrk="1" hangingPunct="1"/>
              <a:t>86</a:t>
            </a:fld>
            <a:endParaRPr lang="en-US" altLang="en-US">
              <a:solidFill>
                <a:srgbClr val="898989"/>
              </a:solidFill>
              <a:latin typeface="Calibri" panose="020F0502020204030204" pitchFamily="34" charset="0"/>
            </a:endParaRPr>
          </a:p>
        </p:txBody>
      </p:sp>
      <p:sp>
        <p:nvSpPr>
          <p:cNvPr id="5" name="Rectangle 4"/>
          <p:cNvSpPr/>
          <p:nvPr/>
        </p:nvSpPr>
        <p:spPr>
          <a:xfrm>
            <a:off x="228600" y="76200"/>
            <a:ext cx="8610600" cy="6817251"/>
          </a:xfrm>
          <a:prstGeom prst="rect">
            <a:avLst/>
          </a:prstGeom>
        </p:spPr>
        <p:txBody>
          <a:bodyPr>
            <a:spAutoFit/>
          </a:bodyPr>
          <a:lstStyle/>
          <a:p>
            <a:pPr>
              <a:defRPr/>
            </a:pPr>
            <a:r>
              <a:rPr lang="en-US" b="1" dirty="0">
                <a:latin typeface="Verdana" pitchFamily="34" charset="0"/>
                <a:ea typeface="Verdana" pitchFamily="34" charset="0"/>
                <a:cs typeface="Verdana" pitchFamily="34" charset="0"/>
              </a:rPr>
              <a:t>Creating an Array</a:t>
            </a:r>
          </a:p>
          <a:p>
            <a:pPr>
              <a:defRPr/>
            </a:pPr>
            <a:r>
              <a:rPr lang="en-US" dirty="0">
                <a:latin typeface="Verdana" pitchFamily="34" charset="0"/>
                <a:ea typeface="Verdana" pitchFamily="34" charset="0"/>
                <a:cs typeface="Verdana" pitchFamily="34" charset="0"/>
              </a:rPr>
              <a:t>Using an array literal is the easiest way to create a JavaScript Array.</a:t>
            </a:r>
          </a:p>
          <a:p>
            <a:pPr>
              <a:defRPr/>
            </a:pPr>
            <a:r>
              <a:rPr lang="en-US" b="1" dirty="0">
                <a:latin typeface="Verdana" pitchFamily="34" charset="0"/>
                <a:ea typeface="Verdana" pitchFamily="34" charset="0"/>
                <a:cs typeface="Verdana" pitchFamily="34" charset="0"/>
              </a:rPr>
              <a:t>Syntax:</a:t>
            </a:r>
          </a:p>
          <a:p>
            <a:pPr>
              <a:defRPr/>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a:t>
            </a:r>
            <a:r>
              <a:rPr lang="en-US" i="1" dirty="0">
                <a:latin typeface="Verdana" pitchFamily="34" charset="0"/>
                <a:ea typeface="Verdana" pitchFamily="34" charset="0"/>
                <a:cs typeface="Verdana" pitchFamily="34" charset="0"/>
              </a:rPr>
              <a:t>array-name</a:t>
            </a:r>
            <a:r>
              <a:rPr lang="en-US" dirty="0">
                <a:latin typeface="Verdana" pitchFamily="34" charset="0"/>
                <a:ea typeface="Verdana" pitchFamily="34" charset="0"/>
                <a:cs typeface="Verdana" pitchFamily="34" charset="0"/>
              </a:rPr>
              <a:t> = [</a:t>
            </a:r>
            <a:r>
              <a:rPr lang="en-US" i="1" dirty="0">
                <a:latin typeface="Verdana" pitchFamily="34" charset="0"/>
                <a:ea typeface="Verdana" pitchFamily="34" charset="0"/>
                <a:cs typeface="Verdana" pitchFamily="34" charset="0"/>
              </a:rPr>
              <a:t>item1</a:t>
            </a:r>
            <a:r>
              <a:rPr lang="en-US" dirty="0">
                <a:latin typeface="Verdana" pitchFamily="34" charset="0"/>
                <a:ea typeface="Verdana" pitchFamily="34" charset="0"/>
                <a:cs typeface="Verdana" pitchFamily="34" charset="0"/>
              </a:rPr>
              <a:t>, </a:t>
            </a:r>
            <a:r>
              <a:rPr lang="en-US" i="1" dirty="0">
                <a:latin typeface="Verdana" pitchFamily="34" charset="0"/>
                <a:ea typeface="Verdana" pitchFamily="34" charset="0"/>
                <a:cs typeface="Verdana" pitchFamily="34" charset="0"/>
              </a:rPr>
              <a:t>item2</a:t>
            </a:r>
            <a:r>
              <a:rPr lang="en-US" dirty="0">
                <a:latin typeface="Verdana" pitchFamily="34" charset="0"/>
                <a:ea typeface="Verdana" pitchFamily="34" charset="0"/>
                <a:cs typeface="Verdana" pitchFamily="34" charset="0"/>
              </a:rPr>
              <a:t>, ...];  </a:t>
            </a:r>
          </a:p>
          <a:p>
            <a:pPr>
              <a:defRPr/>
            </a:pPr>
            <a:r>
              <a:rPr lang="en-US" b="1" dirty="0">
                <a:latin typeface="Verdana" pitchFamily="34" charset="0"/>
                <a:ea typeface="Verdana" pitchFamily="34" charset="0"/>
                <a:cs typeface="Verdana" pitchFamily="34" charset="0"/>
              </a:rPr>
              <a:t>Using the JavaScript Keyword new</a:t>
            </a:r>
          </a:p>
          <a:p>
            <a:pPr>
              <a:defRPr/>
            </a:pPr>
            <a:r>
              <a:rPr lang="en-US" dirty="0">
                <a:latin typeface="Verdana" pitchFamily="34" charset="0"/>
                <a:ea typeface="Verdana" pitchFamily="34" charset="0"/>
                <a:cs typeface="Verdana" pitchFamily="34" charset="0"/>
              </a:rPr>
              <a:t>The following example also creates an Array, and assigns values to it:</a:t>
            </a:r>
          </a:p>
          <a:p>
            <a:pPr>
              <a:defRPr/>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cars = new Array("Saab", "Volvo", "BMW");</a:t>
            </a:r>
          </a:p>
          <a:p>
            <a:pPr>
              <a:defRPr/>
            </a:pPr>
            <a:endParaRPr lang="en-US" sz="1000" dirty="0">
              <a:latin typeface="Verdana" pitchFamily="34" charset="0"/>
              <a:ea typeface="Verdana" pitchFamily="34" charset="0"/>
              <a:cs typeface="Verdana" pitchFamily="34" charset="0"/>
            </a:endParaRPr>
          </a:p>
          <a:p>
            <a:pPr>
              <a:defRPr/>
            </a:pPr>
            <a:r>
              <a:rPr lang="en-US" sz="2000" b="1" dirty="0">
                <a:latin typeface="Verdana" pitchFamily="34" charset="0"/>
                <a:ea typeface="Verdana" pitchFamily="34" charset="0"/>
                <a:cs typeface="Verdana" pitchFamily="34" charset="0"/>
              </a:rPr>
              <a:t>Access the Elements of an Array</a:t>
            </a:r>
          </a:p>
          <a:p>
            <a:pPr>
              <a:defRPr/>
            </a:pPr>
            <a:r>
              <a:rPr lang="en-US" sz="2000" dirty="0">
                <a:latin typeface="Verdana" pitchFamily="34" charset="0"/>
                <a:ea typeface="Verdana" pitchFamily="34" charset="0"/>
                <a:cs typeface="Verdana" pitchFamily="34" charset="0"/>
              </a:rPr>
              <a:t>You refer to an array element by referring to the </a:t>
            </a:r>
            <a:r>
              <a:rPr lang="en-US" sz="2000" b="1" dirty="0">
                <a:latin typeface="Verdana" pitchFamily="34" charset="0"/>
                <a:ea typeface="Verdana" pitchFamily="34" charset="0"/>
                <a:cs typeface="Verdana" pitchFamily="34" charset="0"/>
              </a:rPr>
              <a:t>index number</a:t>
            </a:r>
            <a:r>
              <a:rPr lang="en-US" sz="2000" dirty="0">
                <a:latin typeface="Verdana" pitchFamily="34" charset="0"/>
                <a:ea typeface="Verdana" pitchFamily="34" charset="0"/>
                <a:cs typeface="Verdana" pitchFamily="34" charset="0"/>
              </a:rPr>
              <a:t>.</a:t>
            </a:r>
          </a:p>
          <a:p>
            <a:pPr>
              <a:defRPr/>
            </a:pPr>
            <a:r>
              <a:rPr lang="en-US" sz="2000" dirty="0">
                <a:latin typeface="Verdana" pitchFamily="34" charset="0"/>
                <a:ea typeface="Verdana" pitchFamily="34" charset="0"/>
                <a:cs typeface="Verdana" pitchFamily="34" charset="0"/>
              </a:rPr>
              <a:t>	</a:t>
            </a: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name = cars[0];</a:t>
            </a:r>
          </a:p>
          <a:p>
            <a:pPr>
              <a:defRPr/>
            </a:pPr>
            <a:r>
              <a:rPr lang="en-US" sz="2000" dirty="0">
                <a:latin typeface="Verdana" pitchFamily="34" charset="0"/>
                <a:ea typeface="Verdana" pitchFamily="34" charset="0"/>
                <a:cs typeface="Verdana" pitchFamily="34" charset="0"/>
              </a:rPr>
              <a:t>This statement modifies the first element in cars:</a:t>
            </a:r>
          </a:p>
          <a:p>
            <a:pPr>
              <a:defRPr/>
            </a:pPr>
            <a:r>
              <a:rPr lang="en-US" sz="2000" dirty="0">
                <a:latin typeface="Verdana" pitchFamily="34" charset="0"/>
                <a:ea typeface="Verdana" pitchFamily="34" charset="0"/>
                <a:cs typeface="Verdana" pitchFamily="34" charset="0"/>
              </a:rPr>
              <a:t>	cars[0] = "Opel";</a:t>
            </a:r>
          </a:p>
          <a:p>
            <a:pPr>
              <a:defRPr/>
            </a:pPr>
            <a:endParaRPr lang="en-US" sz="1050" dirty="0">
              <a:latin typeface="Verdana" pitchFamily="34" charset="0"/>
              <a:ea typeface="Verdana" pitchFamily="34" charset="0"/>
              <a:cs typeface="Verdana" pitchFamily="34" charset="0"/>
            </a:endParaRPr>
          </a:p>
          <a:p>
            <a:pPr>
              <a:defRPr/>
            </a:pPr>
            <a:r>
              <a:rPr lang="en-US" sz="2000" b="1" dirty="0">
                <a:latin typeface="Verdana" pitchFamily="34" charset="0"/>
                <a:ea typeface="Verdana" pitchFamily="34" charset="0"/>
                <a:cs typeface="Verdana" pitchFamily="34" charset="0"/>
              </a:rPr>
              <a:t>Can Have Different Objects in One Array</a:t>
            </a:r>
          </a:p>
          <a:p>
            <a:pPr marL="457200" indent="-457200">
              <a:buFont typeface="Arial" pitchFamily="34" charset="0"/>
              <a:buChar char="•"/>
              <a:defRPr/>
            </a:pPr>
            <a:r>
              <a:rPr lang="en-US" sz="2000" dirty="0">
                <a:latin typeface="Verdana" pitchFamily="34" charset="0"/>
                <a:ea typeface="Verdana" pitchFamily="34" charset="0"/>
                <a:cs typeface="Verdana" pitchFamily="34" charset="0"/>
              </a:rPr>
              <a:t>JavaScript variables can be objects. Arrays are special kinds of objects.</a:t>
            </a:r>
          </a:p>
          <a:p>
            <a:pPr marL="457200" indent="-457200">
              <a:buFont typeface="Arial" pitchFamily="34" charset="0"/>
              <a:buChar char="•"/>
              <a:defRPr/>
            </a:pPr>
            <a:r>
              <a:rPr lang="en-US" sz="2000" dirty="0">
                <a:latin typeface="Verdana" pitchFamily="34" charset="0"/>
                <a:ea typeface="Verdana" pitchFamily="34" charset="0"/>
                <a:cs typeface="Verdana" pitchFamily="34" charset="0"/>
              </a:rPr>
              <a:t>Because of this, you can have variables of different types in the same Array.</a:t>
            </a:r>
          </a:p>
          <a:p>
            <a:pPr>
              <a:defRPr/>
            </a:pPr>
            <a:r>
              <a:rPr lang="en-US" sz="2000" b="1" dirty="0">
                <a:latin typeface="Verdana" pitchFamily="34" charset="0"/>
                <a:ea typeface="Verdana" pitchFamily="34" charset="0"/>
                <a:cs typeface="Verdana" pitchFamily="34" charset="0"/>
              </a:rPr>
              <a:t>Example: </a:t>
            </a:r>
          </a:p>
          <a:p>
            <a:pPr lvl="6">
              <a:defRPr/>
            </a:pPr>
            <a:r>
              <a:rPr lang="en-US" sz="2000" dirty="0" err="1">
                <a:latin typeface="Verdana" pitchFamily="34" charset="0"/>
                <a:ea typeface="Verdana" pitchFamily="34" charset="0"/>
                <a:cs typeface="Verdana" pitchFamily="34" charset="0"/>
              </a:rPr>
              <a:t>myArray</a:t>
            </a:r>
            <a:r>
              <a:rPr lang="en-US" sz="2000" dirty="0">
                <a:latin typeface="Verdana" pitchFamily="34" charset="0"/>
                <a:ea typeface="Verdana" pitchFamily="34" charset="0"/>
                <a:cs typeface="Verdana" pitchFamily="34" charset="0"/>
              </a:rPr>
              <a:t>[0] = </a:t>
            </a:r>
            <a:r>
              <a:rPr lang="en-US" sz="2000" dirty="0" err="1">
                <a:latin typeface="Verdana" pitchFamily="34" charset="0"/>
                <a:ea typeface="Verdana" pitchFamily="34" charset="0"/>
                <a:cs typeface="Verdana" pitchFamily="34" charset="0"/>
              </a:rPr>
              <a:t>Date.now</a:t>
            </a:r>
            <a:r>
              <a:rPr lang="en-US" sz="2000" dirty="0">
                <a:latin typeface="Verdana" pitchFamily="34" charset="0"/>
                <a:ea typeface="Verdana" pitchFamily="34" charset="0"/>
                <a:cs typeface="Verdana" pitchFamily="34" charset="0"/>
              </a:rPr>
              <a:t>;</a:t>
            </a:r>
            <a:br>
              <a:rPr lang="en-US" sz="2000" dirty="0">
                <a:latin typeface="Verdana" pitchFamily="34" charset="0"/>
                <a:ea typeface="Verdana" pitchFamily="34" charset="0"/>
                <a:cs typeface="Verdana" pitchFamily="34" charset="0"/>
              </a:rPr>
            </a:br>
            <a:r>
              <a:rPr lang="en-US" sz="2000" dirty="0" err="1">
                <a:latin typeface="Verdana" pitchFamily="34" charset="0"/>
                <a:ea typeface="Verdana" pitchFamily="34" charset="0"/>
                <a:cs typeface="Verdana" pitchFamily="34" charset="0"/>
              </a:rPr>
              <a:t>myArray</a:t>
            </a:r>
            <a:r>
              <a:rPr lang="en-US" sz="2000" dirty="0">
                <a:latin typeface="Verdana" pitchFamily="34" charset="0"/>
                <a:ea typeface="Verdana" pitchFamily="34" charset="0"/>
                <a:cs typeface="Verdana" pitchFamily="34" charset="0"/>
              </a:rPr>
              <a:t>[1] = </a:t>
            </a:r>
            <a:r>
              <a:rPr lang="en-US" sz="2000" dirty="0" err="1">
                <a:latin typeface="Verdana" pitchFamily="34" charset="0"/>
                <a:ea typeface="Verdana" pitchFamily="34" charset="0"/>
                <a:cs typeface="Verdana" pitchFamily="34" charset="0"/>
              </a:rPr>
              <a:t>myFunction</a:t>
            </a:r>
            <a:r>
              <a:rPr lang="en-US" sz="2000" dirty="0">
                <a:latin typeface="Verdana" pitchFamily="34" charset="0"/>
                <a:ea typeface="Verdana" pitchFamily="34" charset="0"/>
                <a:cs typeface="Verdana" pitchFamily="34" charset="0"/>
              </a:rPr>
              <a:t>;</a:t>
            </a:r>
            <a:br>
              <a:rPr lang="en-US" sz="2000" dirty="0">
                <a:latin typeface="Verdana" pitchFamily="34" charset="0"/>
                <a:ea typeface="Verdana" pitchFamily="34" charset="0"/>
                <a:cs typeface="Verdana" pitchFamily="34" charset="0"/>
              </a:rPr>
            </a:br>
            <a:r>
              <a:rPr lang="en-US" sz="2000" dirty="0" err="1">
                <a:latin typeface="Verdana" pitchFamily="34" charset="0"/>
                <a:ea typeface="Verdana" pitchFamily="34" charset="0"/>
                <a:cs typeface="Verdana" pitchFamily="34" charset="0"/>
              </a:rPr>
              <a:t>myArray</a:t>
            </a:r>
            <a:r>
              <a:rPr lang="en-US" sz="2000" dirty="0">
                <a:latin typeface="Verdana" pitchFamily="34" charset="0"/>
                <a:ea typeface="Verdana" pitchFamily="34" charset="0"/>
                <a:cs typeface="Verdana" pitchFamily="34" charset="0"/>
              </a:rPr>
              <a:t>[2] = </a:t>
            </a:r>
            <a:r>
              <a:rPr lang="en-US" sz="2000" dirty="0" err="1">
                <a:latin typeface="Verdana" pitchFamily="34" charset="0"/>
                <a:ea typeface="Verdana" pitchFamily="34" charset="0"/>
                <a:cs typeface="Verdana" pitchFamily="34" charset="0"/>
              </a:rPr>
              <a:t>myCars</a:t>
            </a:r>
            <a:r>
              <a:rPr lang="en-US" sz="2000" dirty="0">
                <a:latin typeface="Verdana" pitchFamily="34" charset="0"/>
                <a:ea typeface="Verdana" pitchFamily="34" charset="0"/>
                <a:cs typeface="Verdana" pitchFamily="34" charset="0"/>
              </a:rPr>
              <a:t>;</a:t>
            </a:r>
          </a:p>
        </p:txBody>
      </p:sp>
      <p:sp>
        <p:nvSpPr>
          <p:cNvPr id="39940" name="Rectangle 5"/>
          <p:cNvSpPr>
            <a:spLocks noChangeArrowheads="1"/>
          </p:cNvSpPr>
          <p:nvPr/>
        </p:nvSpPr>
        <p:spPr bwMode="auto">
          <a:xfrm>
            <a:off x="7772400" y="152400"/>
            <a:ext cx="1143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FF0000"/>
                </a:solidFill>
                <a:latin typeface="Verdana" panose="020B0604030504040204" pitchFamily="34" charset="0"/>
              </a:rPr>
              <a:t>Cont..</a:t>
            </a:r>
          </a:p>
        </p:txBody>
      </p:sp>
    </p:spTree>
    <p:extLst>
      <p:ext uri="{BB962C8B-B14F-4D97-AF65-F5344CB8AC3E}">
        <p14:creationId xmlns="" xmlns:p14="http://schemas.microsoft.com/office/powerpoint/2010/main" val="19819102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AFEA72-7DE5-4D22-AEBC-1B2508D96F16}" type="slidenum">
              <a:rPr lang="en-US" altLang="en-US">
                <a:solidFill>
                  <a:srgbClr val="898989"/>
                </a:solidFill>
                <a:latin typeface="Calibri" panose="020F0502020204030204" pitchFamily="34" charset="0"/>
              </a:rPr>
              <a:pPr eaLnBrk="1" hangingPunct="1"/>
              <a:t>87</a:t>
            </a:fld>
            <a:endParaRPr lang="en-US" altLang="en-US">
              <a:solidFill>
                <a:srgbClr val="898989"/>
              </a:solidFill>
              <a:latin typeface="Calibri" panose="020F0502020204030204" pitchFamily="34" charset="0"/>
            </a:endParaRPr>
          </a:p>
        </p:txBody>
      </p:sp>
      <p:sp>
        <p:nvSpPr>
          <p:cNvPr id="5" name="Rectangle 4"/>
          <p:cNvSpPr/>
          <p:nvPr/>
        </p:nvSpPr>
        <p:spPr>
          <a:xfrm>
            <a:off x="304800" y="304800"/>
            <a:ext cx="8686800" cy="5940425"/>
          </a:xfrm>
          <a:prstGeom prst="rect">
            <a:avLst/>
          </a:prstGeom>
        </p:spPr>
        <p:txBody>
          <a:bodyPr>
            <a:spAutoFit/>
          </a:bodyPr>
          <a:lstStyle/>
          <a:p>
            <a:pPr>
              <a:defRPr/>
            </a:pPr>
            <a:r>
              <a:rPr lang="en-US" sz="2000" b="1" dirty="0">
                <a:latin typeface="Verdana" pitchFamily="34" charset="0"/>
                <a:ea typeface="Verdana" pitchFamily="34" charset="0"/>
                <a:cs typeface="Verdana" pitchFamily="34" charset="0"/>
              </a:rPr>
              <a:t>Arrays are Objects</a:t>
            </a:r>
          </a:p>
          <a:p>
            <a:pPr marL="457200" indent="-457200">
              <a:buFont typeface="Arial" pitchFamily="34" charset="0"/>
              <a:buChar char="•"/>
              <a:defRPr/>
            </a:pPr>
            <a:r>
              <a:rPr lang="en-US" sz="2000" dirty="0">
                <a:latin typeface="Verdana" pitchFamily="34" charset="0"/>
                <a:ea typeface="Verdana" pitchFamily="34" charset="0"/>
                <a:cs typeface="Verdana" pitchFamily="34" charset="0"/>
              </a:rPr>
              <a:t>Arrays are a special type of objects. The </a:t>
            </a:r>
            <a:r>
              <a:rPr lang="en-US" sz="2000" b="1" dirty="0" err="1">
                <a:latin typeface="Verdana" pitchFamily="34" charset="0"/>
                <a:ea typeface="Verdana" pitchFamily="34" charset="0"/>
                <a:cs typeface="Verdana" pitchFamily="34" charset="0"/>
              </a:rPr>
              <a:t>typeof</a:t>
            </a:r>
            <a:r>
              <a:rPr lang="en-US" sz="2000" dirty="0">
                <a:latin typeface="Verdana" pitchFamily="34" charset="0"/>
                <a:ea typeface="Verdana" pitchFamily="34" charset="0"/>
                <a:cs typeface="Verdana" pitchFamily="34" charset="0"/>
              </a:rPr>
              <a:t> operator in JavaScript returns "object" for arrays.</a:t>
            </a:r>
          </a:p>
          <a:p>
            <a:pPr marL="457200" indent="-457200">
              <a:buFont typeface="Arial" pitchFamily="34" charset="0"/>
              <a:buChar char="•"/>
              <a:defRPr/>
            </a:pPr>
            <a:r>
              <a:rPr lang="en-US" sz="2000" dirty="0">
                <a:latin typeface="Verdana" pitchFamily="34" charset="0"/>
                <a:ea typeface="Verdana" pitchFamily="34" charset="0"/>
                <a:cs typeface="Verdana" pitchFamily="34" charset="0"/>
              </a:rPr>
              <a:t>But, JavaScript arrays are best described as arrays.</a:t>
            </a:r>
          </a:p>
          <a:p>
            <a:pPr>
              <a:defRPr/>
            </a:pPr>
            <a:r>
              <a:rPr lang="en-US" sz="2000" dirty="0">
                <a:latin typeface="Verdana" pitchFamily="34" charset="0"/>
                <a:ea typeface="Verdana" pitchFamily="34" charset="0"/>
                <a:cs typeface="Verdana" pitchFamily="34" charset="0"/>
              </a:rPr>
              <a:t>Arrays use </a:t>
            </a:r>
            <a:r>
              <a:rPr lang="en-US" sz="2000" b="1" dirty="0">
                <a:latin typeface="Verdana" pitchFamily="34" charset="0"/>
                <a:ea typeface="Verdana" pitchFamily="34" charset="0"/>
                <a:cs typeface="Verdana" pitchFamily="34" charset="0"/>
              </a:rPr>
              <a:t>numbers</a:t>
            </a:r>
            <a:r>
              <a:rPr lang="en-US" sz="2000" dirty="0">
                <a:latin typeface="Verdana" pitchFamily="34" charset="0"/>
                <a:ea typeface="Verdana" pitchFamily="34" charset="0"/>
                <a:cs typeface="Verdana" pitchFamily="34" charset="0"/>
              </a:rPr>
              <a:t> to access its "elements". In this example, person[0] returns John:</a:t>
            </a:r>
          </a:p>
          <a:p>
            <a:pPr>
              <a:defRPr/>
            </a:pPr>
            <a:r>
              <a:rPr lang="en-US" sz="2000" dirty="0">
                <a:latin typeface="Verdana" pitchFamily="34" charset="0"/>
                <a:ea typeface="Verdana" pitchFamily="34" charset="0"/>
                <a:cs typeface="Verdana" pitchFamily="34" charset="0"/>
              </a:rPr>
              <a:t>Array: 			</a:t>
            </a: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person = ["John", "Doe", 46];</a:t>
            </a:r>
          </a:p>
          <a:p>
            <a:pPr>
              <a:defRPr/>
            </a:pPr>
            <a:r>
              <a:rPr lang="en-US" sz="2000" dirty="0">
                <a:latin typeface="Verdana" pitchFamily="34" charset="0"/>
                <a:ea typeface="Verdana" pitchFamily="34" charset="0"/>
                <a:cs typeface="Verdana" pitchFamily="34" charset="0"/>
              </a:rPr>
              <a:t>Objects use </a:t>
            </a:r>
            <a:r>
              <a:rPr lang="en-US" sz="2000" b="1" dirty="0">
                <a:latin typeface="Verdana" pitchFamily="34" charset="0"/>
                <a:ea typeface="Verdana" pitchFamily="34" charset="0"/>
                <a:cs typeface="Verdana" pitchFamily="34" charset="0"/>
              </a:rPr>
              <a:t>names</a:t>
            </a:r>
            <a:r>
              <a:rPr lang="en-US" sz="2000" dirty="0">
                <a:latin typeface="Verdana" pitchFamily="34" charset="0"/>
                <a:ea typeface="Verdana" pitchFamily="34" charset="0"/>
                <a:cs typeface="Verdana" pitchFamily="34" charset="0"/>
              </a:rPr>
              <a:t> to access its "members". In this example, </a:t>
            </a:r>
            <a:r>
              <a:rPr lang="en-US" sz="2000" dirty="0" err="1">
                <a:latin typeface="Verdana" pitchFamily="34" charset="0"/>
                <a:ea typeface="Verdana" pitchFamily="34" charset="0"/>
                <a:cs typeface="Verdana" pitchFamily="34" charset="0"/>
              </a:rPr>
              <a:t>person.firstName</a:t>
            </a:r>
            <a:r>
              <a:rPr lang="en-US" sz="2000" dirty="0">
                <a:latin typeface="Verdana" pitchFamily="34" charset="0"/>
                <a:ea typeface="Verdana" pitchFamily="34" charset="0"/>
                <a:cs typeface="Verdana" pitchFamily="34" charset="0"/>
              </a:rPr>
              <a:t> returns John:</a:t>
            </a:r>
          </a:p>
          <a:p>
            <a:pPr>
              <a:defRPr/>
            </a:pPr>
            <a:r>
              <a:rPr lang="en-US" sz="2000" dirty="0">
                <a:latin typeface="Verdana" pitchFamily="34" charset="0"/>
                <a:ea typeface="Verdana" pitchFamily="34" charset="0"/>
                <a:cs typeface="Verdana" pitchFamily="34" charset="0"/>
              </a:rPr>
              <a:t>Object:	</a:t>
            </a: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person = {</a:t>
            </a:r>
            <a:r>
              <a:rPr lang="en-US" sz="2000" dirty="0" err="1">
                <a:latin typeface="Verdana" pitchFamily="34" charset="0"/>
                <a:ea typeface="Verdana" pitchFamily="34" charset="0"/>
                <a:cs typeface="Verdana" pitchFamily="34" charset="0"/>
              </a:rPr>
              <a:t>firstName</a:t>
            </a:r>
            <a:r>
              <a:rPr lang="en-US" sz="2000" dirty="0">
                <a:latin typeface="Verdana" pitchFamily="34" charset="0"/>
                <a:ea typeface="Verdana" pitchFamily="34" charset="0"/>
                <a:cs typeface="Verdana" pitchFamily="34" charset="0"/>
              </a:rPr>
              <a:t>:"John", </a:t>
            </a:r>
            <a:r>
              <a:rPr lang="en-US" sz="2000" dirty="0" err="1">
                <a:latin typeface="Verdana" pitchFamily="34" charset="0"/>
                <a:ea typeface="Verdana" pitchFamily="34" charset="0"/>
                <a:cs typeface="Verdana" pitchFamily="34" charset="0"/>
              </a:rPr>
              <a:t>lastName</a:t>
            </a:r>
            <a:r>
              <a:rPr lang="en-US" sz="2000" dirty="0">
                <a:latin typeface="Verdana" pitchFamily="34" charset="0"/>
                <a:ea typeface="Verdana" pitchFamily="34" charset="0"/>
                <a:cs typeface="Verdana" pitchFamily="34" charset="0"/>
              </a:rPr>
              <a:t>:"Doe“, 					age:46};</a:t>
            </a:r>
          </a:p>
          <a:p>
            <a:pPr>
              <a:defRPr/>
            </a:pPr>
            <a:r>
              <a:rPr lang="en-US" sz="2000" b="1" dirty="0">
                <a:latin typeface="Verdana" pitchFamily="34" charset="0"/>
                <a:ea typeface="Verdana" pitchFamily="34" charset="0"/>
                <a:cs typeface="Verdana" pitchFamily="34" charset="0"/>
              </a:rPr>
              <a:t>Array Properties and Methods</a:t>
            </a:r>
          </a:p>
          <a:p>
            <a:pPr>
              <a:defRPr/>
            </a:pPr>
            <a:r>
              <a:rPr lang="en-US" sz="2000" dirty="0">
                <a:latin typeface="Verdana" pitchFamily="34" charset="0"/>
                <a:ea typeface="Verdana" pitchFamily="34" charset="0"/>
                <a:cs typeface="Verdana" pitchFamily="34" charset="0"/>
              </a:rPr>
              <a:t>The real strength of JavaScript arrays are the built-in array properties and methods:</a:t>
            </a:r>
          </a:p>
          <a:p>
            <a:pPr>
              <a:defRPr/>
            </a:pPr>
            <a:r>
              <a:rPr lang="en-US" sz="2000" b="1" dirty="0">
                <a:latin typeface="Verdana" pitchFamily="34" charset="0"/>
                <a:ea typeface="Verdana" pitchFamily="34" charset="0"/>
                <a:cs typeface="Verdana" pitchFamily="34" charset="0"/>
              </a:rPr>
              <a:t>Examples</a:t>
            </a:r>
          </a:p>
          <a:p>
            <a:pPr>
              <a:defRPr/>
            </a:pP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x = </a:t>
            </a:r>
            <a:r>
              <a:rPr lang="en-US" sz="2000" dirty="0" err="1">
                <a:latin typeface="Verdana" pitchFamily="34" charset="0"/>
                <a:ea typeface="Verdana" pitchFamily="34" charset="0"/>
                <a:cs typeface="Verdana" pitchFamily="34" charset="0"/>
              </a:rPr>
              <a:t>cars.length</a:t>
            </a:r>
            <a:r>
              <a:rPr lang="en-US" sz="2000" dirty="0">
                <a:latin typeface="Verdana" pitchFamily="34" charset="0"/>
                <a:ea typeface="Verdana" pitchFamily="34" charset="0"/>
                <a:cs typeface="Verdana" pitchFamily="34" charset="0"/>
              </a:rPr>
              <a:t>;     // The length property returns the number 					of elements in cars</a:t>
            </a:r>
            <a:br>
              <a:rPr lang="en-US" sz="2000" dirty="0">
                <a:latin typeface="Verdana" pitchFamily="34" charset="0"/>
                <a:ea typeface="Verdana" pitchFamily="34" charset="0"/>
                <a:cs typeface="Verdana" pitchFamily="34" charset="0"/>
              </a:rPr>
            </a:b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y = </a:t>
            </a:r>
            <a:r>
              <a:rPr lang="en-US" sz="2000" dirty="0" err="1">
                <a:latin typeface="Verdana" pitchFamily="34" charset="0"/>
                <a:ea typeface="Verdana" pitchFamily="34" charset="0"/>
                <a:cs typeface="Verdana" pitchFamily="34" charset="0"/>
              </a:rPr>
              <a:t>cars.sort</a:t>
            </a:r>
            <a:r>
              <a:rPr lang="en-US" sz="2000" dirty="0">
                <a:latin typeface="Verdana" pitchFamily="34" charset="0"/>
                <a:ea typeface="Verdana" pitchFamily="34" charset="0"/>
                <a:cs typeface="Verdana" pitchFamily="34" charset="0"/>
              </a:rPr>
              <a:t>();     // The sort() method sort cars in 							alphabetical order</a:t>
            </a:r>
          </a:p>
        </p:txBody>
      </p:sp>
      <p:sp>
        <p:nvSpPr>
          <p:cNvPr id="40964" name="Rectangle 5"/>
          <p:cNvSpPr>
            <a:spLocks noChangeArrowheads="1"/>
          </p:cNvSpPr>
          <p:nvPr/>
        </p:nvSpPr>
        <p:spPr bwMode="auto">
          <a:xfrm>
            <a:off x="7772400" y="152400"/>
            <a:ext cx="1143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FF0000"/>
                </a:solidFill>
                <a:latin typeface="Verdana" panose="020B0604030504040204" pitchFamily="34" charset="0"/>
              </a:rPr>
              <a:t>Cont..</a:t>
            </a:r>
          </a:p>
        </p:txBody>
      </p:sp>
    </p:spTree>
    <p:extLst>
      <p:ext uri="{BB962C8B-B14F-4D97-AF65-F5344CB8AC3E}">
        <p14:creationId xmlns="" xmlns:p14="http://schemas.microsoft.com/office/powerpoint/2010/main" val="38644180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C12075-822E-47A6-80FD-144E91D58352}" type="slidenum">
              <a:rPr lang="en-US" altLang="en-US">
                <a:solidFill>
                  <a:srgbClr val="898989"/>
                </a:solidFill>
                <a:latin typeface="Calibri" panose="020F0502020204030204" pitchFamily="34" charset="0"/>
              </a:rPr>
              <a:pPr eaLnBrk="1" hangingPunct="1"/>
              <a:t>88</a:t>
            </a:fld>
            <a:endParaRPr lang="en-US" altLang="en-US">
              <a:solidFill>
                <a:srgbClr val="898989"/>
              </a:solidFill>
              <a:latin typeface="Calibri" panose="020F0502020204030204" pitchFamily="34" charset="0"/>
            </a:endParaRPr>
          </a:p>
        </p:txBody>
      </p:sp>
      <p:sp>
        <p:nvSpPr>
          <p:cNvPr id="7" name="Rectangle 6"/>
          <p:cNvSpPr/>
          <p:nvPr/>
        </p:nvSpPr>
        <p:spPr>
          <a:xfrm>
            <a:off x="152400" y="868363"/>
            <a:ext cx="8915400" cy="3170237"/>
          </a:xfrm>
          <a:prstGeom prst="rect">
            <a:avLst/>
          </a:prstGeom>
        </p:spPr>
        <p:txBody>
          <a:bodyPr>
            <a:spAutoFit/>
          </a:bodyPr>
          <a:lstStyle/>
          <a:p>
            <a:pPr>
              <a:defRPr/>
            </a:pPr>
            <a:r>
              <a:rPr lang="en-US" sz="2000" b="1" dirty="0">
                <a:latin typeface="Verdana" pitchFamily="34" charset="0"/>
                <a:ea typeface="Verdana" pitchFamily="34" charset="0"/>
                <a:cs typeface="Verdana" pitchFamily="34" charset="0"/>
              </a:rPr>
              <a:t>Note: </a:t>
            </a:r>
          </a:p>
          <a:p>
            <a:pPr marL="457200" indent="-457200">
              <a:buFont typeface="Wingdings" pitchFamily="2" charset="2"/>
              <a:buChar char="v"/>
              <a:defRPr/>
            </a:pP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points = new Array();         // Bad</a:t>
            </a:r>
          </a:p>
          <a:p>
            <a:pPr marL="457200" indent="-457200">
              <a:buFont typeface="Wingdings" pitchFamily="2" charset="2"/>
              <a:buChar char="v"/>
              <a:defRPr/>
            </a:pP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points = [];                  // Good </a:t>
            </a:r>
          </a:p>
          <a:p>
            <a:pPr>
              <a:defRPr/>
            </a:pPr>
            <a:endParaRPr lang="en-US" sz="2000" dirty="0">
              <a:latin typeface="Verdana" pitchFamily="34" charset="0"/>
              <a:ea typeface="Verdana" pitchFamily="34" charset="0"/>
              <a:cs typeface="Verdana" pitchFamily="34" charset="0"/>
            </a:endParaRPr>
          </a:p>
          <a:p>
            <a:pPr>
              <a:defRPr/>
            </a:pPr>
            <a:r>
              <a:rPr lang="en-US" sz="2000" b="1" dirty="0">
                <a:latin typeface="Verdana" pitchFamily="34" charset="0"/>
                <a:ea typeface="Verdana" pitchFamily="34" charset="0"/>
                <a:cs typeface="Verdana" pitchFamily="34" charset="0"/>
              </a:rPr>
              <a:t>When to Use Arrays? When to use Objects?</a:t>
            </a:r>
          </a:p>
          <a:p>
            <a:pPr marL="457200" indent="-457200">
              <a:buFont typeface="Arial" pitchFamily="34" charset="0"/>
              <a:buChar char="•"/>
              <a:defRPr/>
            </a:pPr>
            <a:r>
              <a:rPr lang="en-US" sz="2000" dirty="0">
                <a:latin typeface="Verdana" pitchFamily="34" charset="0"/>
                <a:ea typeface="Verdana" pitchFamily="34" charset="0"/>
                <a:cs typeface="Verdana" pitchFamily="34" charset="0"/>
              </a:rPr>
              <a:t>JavaScript does not support associative arrays.</a:t>
            </a:r>
          </a:p>
          <a:p>
            <a:pPr marL="457200" indent="-457200">
              <a:buFont typeface="Arial" pitchFamily="34" charset="0"/>
              <a:buChar char="•"/>
              <a:defRPr/>
            </a:pPr>
            <a:r>
              <a:rPr lang="en-US" sz="2000" dirty="0">
                <a:latin typeface="Verdana" pitchFamily="34" charset="0"/>
                <a:ea typeface="Verdana" pitchFamily="34" charset="0"/>
                <a:cs typeface="Verdana" pitchFamily="34" charset="0"/>
              </a:rPr>
              <a:t>You should use objects when you want the element names to be strings.</a:t>
            </a:r>
          </a:p>
          <a:p>
            <a:pPr marL="457200" indent="-457200">
              <a:buFont typeface="Arial" pitchFamily="34" charset="0"/>
              <a:buChar char="•"/>
              <a:defRPr/>
            </a:pPr>
            <a:r>
              <a:rPr lang="en-US" sz="2000" dirty="0">
                <a:latin typeface="Verdana" pitchFamily="34" charset="0"/>
                <a:ea typeface="Verdana" pitchFamily="34" charset="0"/>
                <a:cs typeface="Verdana" pitchFamily="34" charset="0"/>
              </a:rPr>
              <a:t>You should use arrays when you want the element names to be sequential numbers.</a:t>
            </a:r>
            <a:endParaRPr lang="en-US" sz="2000" dirty="0">
              <a:latin typeface="Arial" charset="0"/>
              <a:cs typeface="Arial" charset="0"/>
            </a:endParaRPr>
          </a:p>
        </p:txBody>
      </p:sp>
      <p:sp>
        <p:nvSpPr>
          <p:cNvPr id="41988" name="Rectangle 5"/>
          <p:cNvSpPr>
            <a:spLocks noChangeArrowheads="1"/>
          </p:cNvSpPr>
          <p:nvPr/>
        </p:nvSpPr>
        <p:spPr bwMode="auto">
          <a:xfrm>
            <a:off x="7772400" y="152400"/>
            <a:ext cx="1143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FF0000"/>
                </a:solidFill>
                <a:latin typeface="Verdana" panose="020B0604030504040204" pitchFamily="34" charset="0"/>
              </a:rPr>
              <a:t>Cont..</a:t>
            </a:r>
          </a:p>
        </p:txBody>
      </p:sp>
    </p:spTree>
    <p:extLst>
      <p:ext uri="{BB962C8B-B14F-4D97-AF65-F5344CB8AC3E}">
        <p14:creationId xmlns="" xmlns:p14="http://schemas.microsoft.com/office/powerpoint/2010/main" val="26766589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CF4D8-5D6D-4518-9487-D878D20A67F5}" type="slidenum">
              <a:rPr lang="en-US" altLang="en-US">
                <a:solidFill>
                  <a:srgbClr val="898989"/>
                </a:solidFill>
                <a:latin typeface="Calibri" panose="020F0502020204030204" pitchFamily="34" charset="0"/>
              </a:rPr>
              <a:pPr eaLnBrk="1" hangingPunct="1"/>
              <a:t>89</a:t>
            </a:fld>
            <a:endParaRPr lang="en-US" altLang="en-US">
              <a:solidFill>
                <a:srgbClr val="898989"/>
              </a:solidFill>
              <a:latin typeface="Calibri" panose="020F0502020204030204" pitchFamily="34" charset="0"/>
            </a:endParaRPr>
          </a:p>
        </p:txBody>
      </p:sp>
      <p:sp>
        <p:nvSpPr>
          <p:cNvPr id="43011" name="Rectangle 4"/>
          <p:cNvSpPr>
            <a:spLocks noChangeArrowheads="1"/>
          </p:cNvSpPr>
          <p:nvPr/>
        </p:nvSpPr>
        <p:spPr bwMode="auto">
          <a:xfrm>
            <a:off x="1981200" y="152400"/>
            <a:ext cx="3935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Verdana" panose="020B0604030504040204" pitchFamily="34" charset="0"/>
              </a:rPr>
              <a:t>Array Object Methods</a:t>
            </a:r>
            <a:endParaRPr lang="en-US" altLang="en-US" sz="2400">
              <a:latin typeface="Verdana" panose="020B0604030504040204" pitchFamily="34" charset="0"/>
            </a:endParaRPr>
          </a:p>
        </p:txBody>
      </p:sp>
      <p:graphicFrame>
        <p:nvGraphicFramePr>
          <p:cNvPr id="6" name="Table 5"/>
          <p:cNvGraphicFramePr>
            <a:graphicFrameLocks noGrp="1"/>
          </p:cNvGraphicFramePr>
          <p:nvPr/>
        </p:nvGraphicFramePr>
        <p:xfrm>
          <a:off x="304800" y="685800"/>
          <a:ext cx="8458200" cy="6043614"/>
        </p:xfrm>
        <a:graphic>
          <a:graphicData uri="http://schemas.openxmlformats.org/drawingml/2006/table">
            <a:tbl>
              <a:tblPr/>
              <a:tblGrid>
                <a:gridCol w="1691640">
                  <a:extLst>
                    <a:ext uri="{9D8B030D-6E8A-4147-A177-3AD203B41FA5}">
                      <a16:colId xmlns="" xmlns:a16="http://schemas.microsoft.com/office/drawing/2014/main" val="20000"/>
                    </a:ext>
                  </a:extLst>
                </a:gridCol>
                <a:gridCol w="6766560">
                  <a:extLst>
                    <a:ext uri="{9D8B030D-6E8A-4147-A177-3AD203B41FA5}">
                      <a16:colId xmlns="" xmlns:a16="http://schemas.microsoft.com/office/drawing/2014/main" val="20001"/>
                    </a:ext>
                  </a:extLst>
                </a:gridCol>
              </a:tblGrid>
              <a:tr h="299504">
                <a:tc>
                  <a:txBody>
                    <a:bodyPr/>
                    <a:lstStyle/>
                    <a:p>
                      <a:pPr marL="0" marR="0">
                        <a:lnSpc>
                          <a:spcPct val="115000"/>
                        </a:lnSpc>
                        <a:spcBef>
                          <a:spcPts val="0"/>
                        </a:spcBef>
                        <a:spcAft>
                          <a:spcPts val="0"/>
                        </a:spcAft>
                      </a:pPr>
                      <a:r>
                        <a:rPr lang="en-US" sz="1600" b="1" dirty="0">
                          <a:latin typeface="Verdana" pitchFamily="34" charset="0"/>
                          <a:ea typeface="Verdana" pitchFamily="34" charset="0"/>
                          <a:cs typeface="Verdana" pitchFamily="34" charset="0"/>
                        </a:rPr>
                        <a:t>Method</a:t>
                      </a:r>
                      <a:endParaRPr lang="en-US" sz="1600"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Verdana" pitchFamily="34" charset="0"/>
                          <a:ea typeface="Verdana" pitchFamily="34" charset="0"/>
                          <a:cs typeface="Verdana" pitchFamily="34" charset="0"/>
                        </a:rPr>
                        <a:t>Description</a:t>
                      </a:r>
                      <a:endParaRPr lang="en-US" sz="160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36071">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rPr>
                        <a:t>concat()</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Verdana" pitchFamily="34" charset="0"/>
                          <a:ea typeface="Verdana" pitchFamily="34" charset="0"/>
                          <a:cs typeface="Verdana" pitchFamily="34" charset="0"/>
                        </a:rPr>
                        <a:t>Joins two or more arrays, and returns a copy of the joined arrays</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9504">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indexOf()</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Verdana" pitchFamily="34" charset="0"/>
                          <a:ea typeface="Verdana" pitchFamily="34" charset="0"/>
                          <a:cs typeface="Verdana" pitchFamily="34" charset="0"/>
                        </a:rPr>
                        <a:t>Search the array for an element and returns its position</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9504">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join()</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Verdana" pitchFamily="34" charset="0"/>
                          <a:ea typeface="Verdana" pitchFamily="34" charset="0"/>
                          <a:cs typeface="Verdana" pitchFamily="34" charset="0"/>
                        </a:rPr>
                        <a:t>Joins all elements of an array into a string</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79955">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lastIndexOf()</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Verdana" pitchFamily="34" charset="0"/>
                          <a:ea typeface="Verdana" pitchFamily="34" charset="0"/>
                          <a:cs typeface="Verdana" pitchFamily="34" charset="0"/>
                        </a:rPr>
                        <a:t>Search the array for an element, starting at the end, and returns its position</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536071">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pop()</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Verdana" pitchFamily="34" charset="0"/>
                          <a:ea typeface="Verdana" pitchFamily="34" charset="0"/>
                          <a:cs typeface="Verdana" pitchFamily="34" charset="0"/>
                        </a:rPr>
                        <a:t>Removes the last element of an array, and returns that element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79955">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push()</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Verdana" pitchFamily="34" charset="0"/>
                          <a:ea typeface="Verdana" pitchFamily="34" charset="0"/>
                          <a:cs typeface="Verdana" pitchFamily="34" charset="0"/>
                        </a:rPr>
                        <a:t>Adds new elements to the end of an array, and returns the new length</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99504">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reverse()</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Verdana" pitchFamily="34" charset="0"/>
                          <a:ea typeface="Verdana" pitchFamily="34" charset="0"/>
                          <a:cs typeface="Verdana" pitchFamily="34" charset="0"/>
                        </a:rPr>
                        <a:t>Reverses the order of the elements in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536071">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shift()</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Verdana" pitchFamily="34" charset="0"/>
                          <a:ea typeface="Verdana" pitchFamily="34" charset="0"/>
                          <a:cs typeface="Verdana" pitchFamily="34" charset="0"/>
                        </a:rPr>
                        <a:t>Removes the first element of an array, and returns that element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9504">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slice()</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Verdana" pitchFamily="34" charset="0"/>
                          <a:ea typeface="Verdana" pitchFamily="34" charset="0"/>
                          <a:cs typeface="Verdana" pitchFamily="34" charset="0"/>
                        </a:rPr>
                        <a:t>Selects a part of an array, and returns the new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99504">
                <a:tc>
                  <a:txBody>
                    <a:bodyPr/>
                    <a:lstStyle/>
                    <a:p>
                      <a:pPr marL="0" marR="0">
                        <a:lnSpc>
                          <a:spcPct val="115000"/>
                        </a:lnSpc>
                        <a:spcBef>
                          <a:spcPts val="0"/>
                        </a:spcBef>
                        <a:spcAft>
                          <a:spcPts val="0"/>
                        </a:spcAft>
                      </a:pPr>
                      <a:r>
                        <a:rPr lang="en-US" sz="1600" u="sng">
                          <a:solidFill>
                            <a:srgbClr val="0000FF"/>
                          </a:solidFill>
                          <a:latin typeface="Verdana" pitchFamily="34" charset="0"/>
                          <a:ea typeface="Verdana" pitchFamily="34" charset="0"/>
                          <a:cs typeface="Verdana" pitchFamily="34" charset="0"/>
                          <a:hlinkClick r:id=""/>
                        </a:rPr>
                        <a:t>sort()</a:t>
                      </a:r>
                      <a:endParaRPr lang="en-US" sz="1600" u="sng">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Verdana" pitchFamily="34" charset="0"/>
                          <a:ea typeface="Verdana" pitchFamily="34" charset="0"/>
                          <a:cs typeface="Verdana" pitchFamily="34" charset="0"/>
                        </a:rPr>
                        <a:t>Sorts the elements of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99504">
                <a:tc>
                  <a:txBody>
                    <a:bodyPr/>
                    <a:lstStyle/>
                    <a:p>
                      <a:pPr marL="0" marR="0">
                        <a:lnSpc>
                          <a:spcPct val="115000"/>
                        </a:lnSpc>
                        <a:spcBef>
                          <a:spcPts val="0"/>
                        </a:spcBef>
                        <a:spcAft>
                          <a:spcPts val="0"/>
                        </a:spcAft>
                      </a:pPr>
                      <a:r>
                        <a:rPr lang="en-US" sz="1600" u="sng">
                          <a:solidFill>
                            <a:srgbClr val="0000FF"/>
                          </a:solidFill>
                          <a:latin typeface="Verdana" pitchFamily="34" charset="0"/>
                          <a:ea typeface="Verdana" pitchFamily="34" charset="0"/>
                          <a:cs typeface="Verdana" pitchFamily="34" charset="0"/>
                          <a:hlinkClick r:id=""/>
                        </a:rPr>
                        <a:t>splice()</a:t>
                      </a:r>
                      <a:endParaRPr lang="en-US" sz="1600" u="sng">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Verdana" pitchFamily="34" charset="0"/>
                          <a:ea typeface="Verdana" pitchFamily="34" charset="0"/>
                          <a:cs typeface="Verdana" pitchFamily="34" charset="0"/>
                        </a:rPr>
                        <a:t>Adds/Removes elements from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9504">
                <a:tc>
                  <a:txBody>
                    <a:bodyPr/>
                    <a:lstStyle/>
                    <a:p>
                      <a:pPr marL="0" marR="0">
                        <a:lnSpc>
                          <a:spcPct val="115000"/>
                        </a:lnSpc>
                        <a:spcBef>
                          <a:spcPts val="0"/>
                        </a:spcBef>
                        <a:spcAft>
                          <a:spcPts val="0"/>
                        </a:spcAft>
                      </a:pPr>
                      <a:r>
                        <a:rPr lang="en-US" sz="1600" u="sng">
                          <a:solidFill>
                            <a:srgbClr val="0000FF"/>
                          </a:solidFill>
                          <a:latin typeface="Verdana" pitchFamily="34" charset="0"/>
                          <a:ea typeface="Verdana" pitchFamily="34" charset="0"/>
                          <a:cs typeface="Verdana" pitchFamily="34" charset="0"/>
                          <a:hlinkClick r:id=""/>
                        </a:rPr>
                        <a:t>toString()</a:t>
                      </a:r>
                      <a:endParaRPr lang="en-US" sz="1600" u="sng">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Verdana" pitchFamily="34" charset="0"/>
                          <a:ea typeface="Verdana" pitchFamily="34" charset="0"/>
                          <a:cs typeface="Verdana" pitchFamily="34" charset="0"/>
                        </a:rPr>
                        <a:t>Converts an array to a string, and returns the result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579955">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unshift()</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Verdana" pitchFamily="34" charset="0"/>
                          <a:ea typeface="Verdana" pitchFamily="34" charset="0"/>
                          <a:cs typeface="Verdana" pitchFamily="34" charset="0"/>
                        </a:rPr>
                        <a:t>Adds new elements to the beginning of an array, and returns the new length</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9504">
                <a:tc>
                  <a:txBody>
                    <a:bodyPr/>
                    <a:lstStyle/>
                    <a:p>
                      <a:pPr marL="0" marR="0">
                        <a:lnSpc>
                          <a:spcPct val="115000"/>
                        </a:lnSpc>
                        <a:spcBef>
                          <a:spcPts val="0"/>
                        </a:spcBef>
                        <a:spcAft>
                          <a:spcPts val="0"/>
                        </a:spcAft>
                      </a:pPr>
                      <a:r>
                        <a:rPr lang="en-US" sz="1600" u="sng" dirty="0">
                          <a:solidFill>
                            <a:srgbClr val="0000FF"/>
                          </a:solidFill>
                          <a:latin typeface="Verdana" pitchFamily="34" charset="0"/>
                          <a:ea typeface="Verdana" pitchFamily="34" charset="0"/>
                          <a:cs typeface="Verdana" pitchFamily="34" charset="0"/>
                          <a:hlinkClick r:id=""/>
                        </a:rPr>
                        <a:t>valueOf()</a:t>
                      </a:r>
                      <a:endParaRPr lang="en-US" sz="1600" u="sng" dirty="0">
                        <a:latin typeface="Verdana" pitchFamily="34" charset="0"/>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Verdana" pitchFamily="34" charset="0"/>
                          <a:ea typeface="Verdana" pitchFamily="34" charset="0"/>
                          <a:cs typeface="Verdana" pitchFamily="34" charset="0"/>
                        </a:rPr>
                        <a:t>Returns the primitive value of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bl>
          </a:graphicData>
        </a:graphic>
      </p:graphicFrame>
      <p:sp>
        <p:nvSpPr>
          <p:cNvPr id="43062" name="Rectangle 5"/>
          <p:cNvSpPr>
            <a:spLocks noChangeArrowheads="1"/>
          </p:cNvSpPr>
          <p:nvPr/>
        </p:nvSpPr>
        <p:spPr bwMode="auto">
          <a:xfrm>
            <a:off x="7772400" y="152400"/>
            <a:ext cx="1143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FF0000"/>
                </a:solidFill>
                <a:latin typeface="Verdana" panose="020B0604030504040204" pitchFamily="34" charset="0"/>
              </a:rPr>
              <a:t>Cont..</a:t>
            </a:r>
          </a:p>
        </p:txBody>
      </p:sp>
    </p:spTree>
    <p:extLst>
      <p:ext uri="{BB962C8B-B14F-4D97-AF65-F5344CB8AC3E}">
        <p14:creationId xmlns="" xmlns:p14="http://schemas.microsoft.com/office/powerpoint/2010/main" val="659372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External JavaScript</a:t>
            </a:r>
            <a:br>
              <a:rPr lang="en-US" b="1" dirty="0" smtClean="0"/>
            </a:br>
            <a:endParaRPr lang="en-US" dirty="0"/>
          </a:p>
        </p:txBody>
      </p:sp>
      <p:sp>
        <p:nvSpPr>
          <p:cNvPr id="3" name="Content Placeholder 2"/>
          <p:cNvSpPr>
            <a:spLocks noGrp="1"/>
          </p:cNvSpPr>
          <p:nvPr>
            <p:ph idx="1"/>
          </p:nvPr>
        </p:nvSpPr>
        <p:spPr>
          <a:xfrm>
            <a:off x="228600" y="990600"/>
            <a:ext cx="8458200" cy="5867400"/>
          </a:xfrm>
        </p:spPr>
        <p:txBody>
          <a:bodyPr>
            <a:normAutofit fontScale="92500"/>
          </a:bodyPr>
          <a:lstStyle/>
          <a:p>
            <a:r>
              <a:rPr lang="en-US" dirty="0" smtClean="0"/>
              <a:t>Writing java script in a separate file with extension .</a:t>
            </a:r>
            <a:r>
              <a:rPr lang="en-US" dirty="0" err="1" smtClean="0"/>
              <a:t>js</a:t>
            </a:r>
            <a:r>
              <a:rPr lang="en-US" dirty="0" smtClean="0"/>
              <a:t> is called as external java script. For adding the reference of an external java script file to your html page, use tag with </a:t>
            </a:r>
            <a:r>
              <a:rPr lang="en-US" dirty="0" err="1" smtClean="0"/>
              <a:t>src</a:t>
            </a:r>
            <a:r>
              <a:rPr lang="en-US" dirty="0" smtClean="0"/>
              <a:t> attribute as follows</a:t>
            </a:r>
          </a:p>
          <a:p>
            <a:r>
              <a:rPr lang="en-US" b="1" dirty="0" smtClean="0"/>
              <a:t>Example</a:t>
            </a:r>
          </a:p>
          <a:p>
            <a:r>
              <a:rPr lang="en-US" b="1" dirty="0" smtClean="0">
                <a:solidFill>
                  <a:srgbClr val="FF0000"/>
                </a:solidFill>
              </a:rPr>
              <a:t>&lt;script</a:t>
            </a:r>
            <a:r>
              <a:rPr lang="en-US" dirty="0" smtClean="0">
                <a:solidFill>
                  <a:srgbClr val="FF0000"/>
                </a:solidFill>
              </a:rPr>
              <a:t> type="text/</a:t>
            </a:r>
            <a:r>
              <a:rPr lang="en-US" dirty="0" err="1" smtClean="0">
                <a:solidFill>
                  <a:srgbClr val="FF0000"/>
                </a:solidFill>
              </a:rPr>
              <a:t>javascript</a:t>
            </a:r>
            <a:r>
              <a:rPr lang="en-US" dirty="0" smtClean="0">
                <a:solidFill>
                  <a:srgbClr val="FF0000"/>
                </a:solidFill>
              </a:rPr>
              <a:t>" </a:t>
            </a:r>
            <a:r>
              <a:rPr lang="en-US" dirty="0" err="1" smtClean="0">
                <a:solidFill>
                  <a:srgbClr val="FF0000"/>
                </a:solidFill>
              </a:rPr>
              <a:t>src</a:t>
            </a:r>
            <a:r>
              <a:rPr lang="en-US" dirty="0" smtClean="0">
                <a:solidFill>
                  <a:srgbClr val="FF0000"/>
                </a:solidFill>
              </a:rPr>
              <a:t>="filename.js"</a:t>
            </a:r>
            <a:r>
              <a:rPr lang="en-US" b="1" dirty="0" smtClean="0">
                <a:solidFill>
                  <a:srgbClr val="FF0000"/>
                </a:solidFill>
              </a:rPr>
              <a:t>/&gt;</a:t>
            </a:r>
            <a:endParaRPr lang="en-US" dirty="0" smtClean="0">
              <a:solidFill>
                <a:srgbClr val="FF0000"/>
              </a:solidFill>
            </a:endParaRPr>
          </a:p>
          <a:p>
            <a:r>
              <a:rPr lang="en-US" dirty="0" smtClean="0"/>
              <a:t>Create a file with name functions.js and write the following java script functions in it.</a:t>
            </a:r>
          </a:p>
          <a:p>
            <a:r>
              <a:rPr lang="en-US" b="1" dirty="0" smtClean="0"/>
              <a:t>message.js</a:t>
            </a:r>
            <a:endParaRPr lang="en-US" dirty="0" smtClean="0"/>
          </a:p>
          <a:p>
            <a:r>
              <a:rPr lang="en-US" b="1" dirty="0" smtClean="0"/>
              <a:t>Example</a:t>
            </a:r>
          </a:p>
          <a:p>
            <a:r>
              <a:rPr lang="en-US" b="1" dirty="0" smtClean="0">
                <a:solidFill>
                  <a:srgbClr val="FF0000"/>
                </a:solidFill>
              </a:rPr>
              <a:t>function</a:t>
            </a:r>
            <a:r>
              <a:rPr lang="en-US" dirty="0" smtClean="0">
                <a:solidFill>
                  <a:srgbClr val="FF0000"/>
                </a:solidFill>
              </a:rPr>
              <a:t> </a:t>
            </a:r>
            <a:r>
              <a:rPr lang="en-US" dirty="0" err="1" smtClean="0">
                <a:solidFill>
                  <a:srgbClr val="FF0000"/>
                </a:solidFill>
              </a:rPr>
              <a:t>msg</a:t>
            </a:r>
            <a:r>
              <a:rPr lang="en-US" dirty="0" smtClean="0">
                <a:solidFill>
                  <a:srgbClr val="FF0000"/>
                </a:solidFill>
              </a:rPr>
              <a:t>() { alert("Welcome in JavaScript"); } </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88D3CB-5A93-47DA-9AC2-DCDEB846035A}" type="slidenum">
              <a:rPr lang="en-US" altLang="en-US">
                <a:solidFill>
                  <a:srgbClr val="898989"/>
                </a:solidFill>
                <a:latin typeface="Calibri" panose="020F0502020204030204" pitchFamily="34" charset="0"/>
              </a:rPr>
              <a:pPr eaLnBrk="1" hangingPunct="1"/>
              <a:t>90</a:t>
            </a:fld>
            <a:endParaRPr lang="en-US" altLang="en-US">
              <a:solidFill>
                <a:srgbClr val="898989"/>
              </a:solidFill>
              <a:latin typeface="Calibri" panose="020F0502020204030204" pitchFamily="34" charset="0"/>
            </a:endParaRPr>
          </a:p>
        </p:txBody>
      </p:sp>
      <p:sp>
        <p:nvSpPr>
          <p:cNvPr id="64513" name="Rectangle 1"/>
          <p:cNvSpPr>
            <a:spLocks noChangeArrowheads="1"/>
          </p:cNvSpPr>
          <p:nvPr/>
        </p:nvSpPr>
        <p:spPr bwMode="auto">
          <a:xfrm>
            <a:off x="304800" y="247650"/>
            <a:ext cx="8382000" cy="6494463"/>
          </a:xfrm>
          <a:prstGeom prst="rect">
            <a:avLst/>
          </a:prstGeom>
          <a:noFill/>
          <a:ln w="9525">
            <a:noFill/>
            <a:miter lim="800000"/>
            <a:headEnd/>
            <a:tailEnd/>
          </a:ln>
          <a:effectLst/>
        </p:spPr>
        <p:txBody>
          <a:bodyPr anchor="ctr">
            <a:spAutoFit/>
          </a:bodyPr>
          <a:lstStyle/>
          <a:p>
            <a:pPr eaLnBrk="0" hangingPunct="0">
              <a:defRPr/>
            </a:pPr>
            <a:r>
              <a:rPr lang="en-US" sz="2000" b="1" dirty="0">
                <a:latin typeface="Verdana" pitchFamily="34" charset="0"/>
                <a:ea typeface="Verdana" pitchFamily="34" charset="0"/>
                <a:cs typeface="Verdana" pitchFamily="34" charset="0"/>
              </a:rPr>
              <a:t>Concat():</a:t>
            </a:r>
            <a:r>
              <a:rPr lang="en-US" sz="2000" dirty="0">
                <a:latin typeface="Verdana" pitchFamily="34" charset="0"/>
                <a:ea typeface="Verdana" pitchFamily="34" charset="0"/>
                <a:cs typeface="Verdana" pitchFamily="34" charset="0"/>
              </a:rPr>
              <a:t>Joins two or more arrays, and returns a copy of the joined </a:t>
            </a:r>
            <a:r>
              <a:rPr lang="en-US" sz="2000" dirty="0" smtClean="0">
                <a:latin typeface="Verdana" pitchFamily="34" charset="0"/>
                <a:ea typeface="Verdana" pitchFamily="34" charset="0"/>
                <a:cs typeface="Verdana" pitchFamily="34" charset="0"/>
              </a:rPr>
              <a:t>arrays.</a:t>
            </a:r>
            <a:endParaRPr lang="en-US" sz="2000" dirty="0">
              <a:latin typeface="Verdana" pitchFamily="34" charset="0"/>
              <a:ea typeface="Verdana" pitchFamily="34" charset="0"/>
              <a:cs typeface="Verdana" pitchFamily="34" charset="0"/>
            </a:endParaRPr>
          </a:p>
          <a:p>
            <a:pPr eaLnBrk="0" hangingPunct="0">
              <a:defRPr/>
            </a:pPr>
            <a:r>
              <a:rPr lang="en-US" sz="2000" b="1" dirty="0">
                <a:latin typeface="Verdana" pitchFamily="34" charset="0"/>
                <a:ea typeface="Verdana" pitchFamily="34" charset="0"/>
                <a:cs typeface="Verdana" pitchFamily="34" charset="0"/>
              </a:rPr>
              <a:t>		Syntax: </a:t>
            </a:r>
            <a:r>
              <a:rPr lang="en-US" sz="2000" b="1" dirty="0" err="1">
                <a:latin typeface="Verdana" pitchFamily="34" charset="0"/>
                <a:ea typeface="Verdana" pitchFamily="34" charset="0"/>
                <a:cs typeface="Verdana" pitchFamily="34" charset="0"/>
              </a:rPr>
              <a:t>array.concat</a:t>
            </a:r>
            <a:r>
              <a:rPr lang="en-US" sz="2000" b="1" dirty="0">
                <a:latin typeface="Verdana" pitchFamily="34" charset="0"/>
                <a:ea typeface="Verdana" pitchFamily="34" charset="0"/>
                <a:cs typeface="Verdana" pitchFamily="34" charset="0"/>
              </a:rPr>
              <a:t>(array1,array2…..);</a:t>
            </a:r>
            <a:endParaRPr lang="en-US" sz="2000" dirty="0">
              <a:latin typeface="Verdana" pitchFamily="34" charset="0"/>
              <a:ea typeface="Verdana" pitchFamily="34" charset="0"/>
              <a:cs typeface="Verdana" pitchFamily="34" charset="0"/>
            </a:endParaRPr>
          </a:p>
          <a:p>
            <a:pPr eaLnBrk="0" hangingPunct="0">
              <a:defRPr/>
            </a:pPr>
            <a:r>
              <a:rPr lang="en-US" sz="2000" b="1" dirty="0">
                <a:latin typeface="Verdana" pitchFamily="34" charset="0"/>
                <a:ea typeface="Verdana" pitchFamily="34" charset="0"/>
                <a:cs typeface="Verdana" pitchFamily="34" charset="0"/>
              </a:rPr>
              <a:t>Ex:</a:t>
            </a:r>
            <a:r>
              <a:rPr lang="en-US" sz="2000" dirty="0">
                <a:latin typeface="Verdana" pitchFamily="34" charset="0"/>
                <a:ea typeface="Verdana" pitchFamily="34" charset="0"/>
                <a:cs typeface="Verdana" pitchFamily="34" charset="0"/>
              </a:rPr>
              <a:t> </a:t>
            </a:r>
          </a:p>
          <a:p>
            <a:pPr lvl="3" eaLnBrk="0" hangingPunct="0">
              <a:lnSpc>
                <a:spcPct val="150000"/>
              </a:lnSpc>
              <a:defRPr/>
            </a:pP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a:t>
            </a:r>
            <a:r>
              <a:rPr lang="en-US" sz="2000" dirty="0" err="1">
                <a:latin typeface="Verdana" pitchFamily="34" charset="0"/>
                <a:ea typeface="Verdana" pitchFamily="34" charset="0"/>
                <a:cs typeface="Verdana" pitchFamily="34" charset="0"/>
              </a:rPr>
              <a:t>hege</a:t>
            </a:r>
            <a:r>
              <a:rPr lang="en-US" sz="2000" dirty="0">
                <a:latin typeface="Verdana" pitchFamily="34" charset="0"/>
                <a:ea typeface="Verdana" pitchFamily="34" charset="0"/>
                <a:cs typeface="Verdana" pitchFamily="34" charset="0"/>
              </a:rPr>
              <a:t> = ["</a:t>
            </a:r>
            <a:r>
              <a:rPr lang="en-US" sz="2000" dirty="0" err="1">
                <a:latin typeface="Verdana" pitchFamily="34" charset="0"/>
                <a:ea typeface="Verdana" pitchFamily="34" charset="0"/>
                <a:cs typeface="Verdana" pitchFamily="34" charset="0"/>
              </a:rPr>
              <a:t>Cecilie</a:t>
            </a:r>
            <a:r>
              <a:rPr lang="en-US" sz="2000" dirty="0">
                <a:latin typeface="Verdana" pitchFamily="34" charset="0"/>
                <a:ea typeface="Verdana" pitchFamily="34" charset="0"/>
                <a:cs typeface="Verdana" pitchFamily="34" charset="0"/>
              </a:rPr>
              <a:t>", "Lone"];</a:t>
            </a:r>
            <a:br>
              <a:rPr lang="en-US" sz="2000" dirty="0">
                <a:latin typeface="Verdana" pitchFamily="34" charset="0"/>
                <a:ea typeface="Verdana" pitchFamily="34" charset="0"/>
                <a:cs typeface="Verdana" pitchFamily="34" charset="0"/>
              </a:rPr>
            </a:b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stale = ["Emil", "Tobias", "</a:t>
            </a:r>
            <a:r>
              <a:rPr lang="en-US" sz="2000" dirty="0" err="1">
                <a:latin typeface="Verdana" pitchFamily="34" charset="0"/>
                <a:ea typeface="Verdana" pitchFamily="34" charset="0"/>
                <a:cs typeface="Verdana" pitchFamily="34" charset="0"/>
              </a:rPr>
              <a:t>Linus</a:t>
            </a:r>
            <a:r>
              <a:rPr lang="en-US" sz="2000" dirty="0">
                <a:latin typeface="Verdana" pitchFamily="34" charset="0"/>
                <a:ea typeface="Verdana" pitchFamily="34" charset="0"/>
                <a:cs typeface="Verdana" pitchFamily="34" charset="0"/>
              </a:rPr>
              <a:t>"];</a:t>
            </a:r>
            <a:br>
              <a:rPr lang="en-US" sz="2000" dirty="0">
                <a:latin typeface="Verdana" pitchFamily="34" charset="0"/>
                <a:ea typeface="Verdana" pitchFamily="34" charset="0"/>
                <a:cs typeface="Verdana" pitchFamily="34" charset="0"/>
              </a:rPr>
            </a:b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a:t>
            </a:r>
            <a:r>
              <a:rPr lang="en-US" sz="2000" dirty="0" err="1">
                <a:latin typeface="Verdana" pitchFamily="34" charset="0"/>
                <a:ea typeface="Verdana" pitchFamily="34" charset="0"/>
                <a:cs typeface="Verdana" pitchFamily="34" charset="0"/>
              </a:rPr>
              <a:t>kai</a:t>
            </a:r>
            <a:r>
              <a:rPr lang="en-US" sz="2000" dirty="0">
                <a:latin typeface="Verdana" pitchFamily="34" charset="0"/>
                <a:ea typeface="Verdana" pitchFamily="34" charset="0"/>
                <a:cs typeface="Verdana" pitchFamily="34" charset="0"/>
              </a:rPr>
              <a:t> = ["Robin"];</a:t>
            </a:r>
            <a:br>
              <a:rPr lang="en-US" sz="2000" dirty="0">
                <a:latin typeface="Verdana" pitchFamily="34" charset="0"/>
                <a:ea typeface="Verdana" pitchFamily="34" charset="0"/>
                <a:cs typeface="Verdana" pitchFamily="34" charset="0"/>
              </a:rPr>
            </a:b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children = </a:t>
            </a:r>
            <a:r>
              <a:rPr lang="en-US" sz="2000" dirty="0" err="1">
                <a:latin typeface="Verdana" pitchFamily="34" charset="0"/>
                <a:ea typeface="Verdana" pitchFamily="34" charset="0"/>
                <a:cs typeface="Verdana" pitchFamily="34" charset="0"/>
              </a:rPr>
              <a:t>hege.concat</a:t>
            </a:r>
            <a:r>
              <a:rPr lang="en-US" sz="2000" dirty="0">
                <a:latin typeface="Verdana" pitchFamily="34" charset="0"/>
                <a:ea typeface="Verdana" pitchFamily="34" charset="0"/>
                <a:cs typeface="Verdana" pitchFamily="34" charset="0"/>
              </a:rPr>
              <a:t>(</a:t>
            </a:r>
            <a:r>
              <a:rPr lang="en-US" sz="2000" dirty="0" err="1">
                <a:latin typeface="Verdana" pitchFamily="34" charset="0"/>
                <a:ea typeface="Verdana" pitchFamily="34" charset="0"/>
                <a:cs typeface="Verdana" pitchFamily="34" charset="0"/>
              </a:rPr>
              <a:t>stale,kai</a:t>
            </a:r>
            <a:r>
              <a:rPr lang="en-US" sz="2000" dirty="0">
                <a:latin typeface="Verdana" pitchFamily="34" charset="0"/>
                <a:ea typeface="Verdana" pitchFamily="34" charset="0"/>
                <a:cs typeface="Verdana" pitchFamily="34" charset="0"/>
              </a:rPr>
              <a:t>);</a:t>
            </a:r>
          </a:p>
          <a:p>
            <a:pPr>
              <a:defRPr/>
            </a:pPr>
            <a:r>
              <a:rPr lang="en-US" b="1" dirty="0">
                <a:latin typeface="Verdana" pitchFamily="34" charset="0"/>
                <a:ea typeface="Verdana" pitchFamily="34" charset="0"/>
                <a:cs typeface="Verdana" pitchFamily="34" charset="0"/>
              </a:rPr>
              <a:t>indexOf()</a:t>
            </a:r>
            <a:r>
              <a:rPr lang="en-US" dirty="0">
                <a:latin typeface="Verdana" pitchFamily="34" charset="0"/>
                <a:ea typeface="Verdana" pitchFamily="34" charset="0"/>
                <a:cs typeface="Verdana" pitchFamily="34" charset="0"/>
              </a:rPr>
              <a:t>:this method searches the array for the specified item, and returns its position.</a:t>
            </a:r>
          </a:p>
          <a:p>
            <a:pPr marL="342900" indent="-342900">
              <a:buFont typeface="Arial" pitchFamily="34" charset="0"/>
              <a:buChar char="•"/>
              <a:defRPr/>
            </a:pPr>
            <a:r>
              <a:rPr lang="en-US" dirty="0">
                <a:latin typeface="Verdana" pitchFamily="34" charset="0"/>
                <a:ea typeface="Verdana" pitchFamily="34" charset="0"/>
                <a:cs typeface="Verdana" pitchFamily="34" charset="0"/>
              </a:rPr>
              <a:t>The search will start at the specified position, or at the beginning if no start position is specified, and end the search at the end of the array.</a:t>
            </a:r>
          </a:p>
          <a:p>
            <a:pPr>
              <a:defRPr/>
            </a:pPr>
            <a:r>
              <a:rPr lang="en-US" dirty="0">
                <a:latin typeface="Verdana" pitchFamily="34" charset="0"/>
                <a:ea typeface="Verdana" pitchFamily="34" charset="0"/>
                <a:cs typeface="Verdana" pitchFamily="34" charset="0"/>
              </a:rPr>
              <a:t>Returns -1 if the item is not found.</a:t>
            </a:r>
          </a:p>
          <a:p>
            <a:pPr>
              <a:defRPr/>
            </a:pPr>
            <a:r>
              <a:rPr lang="en-US" dirty="0">
                <a:latin typeface="Verdana" pitchFamily="34" charset="0"/>
                <a:ea typeface="Verdana" pitchFamily="34" charset="0"/>
                <a:cs typeface="Verdana" pitchFamily="34" charset="0"/>
              </a:rPr>
              <a:t>If the item is present more than once, the indexOf method returns the position of the first occurrence.</a:t>
            </a:r>
          </a:p>
          <a:p>
            <a:pPr>
              <a:defRPr/>
            </a:pPr>
            <a:r>
              <a:rPr lang="en-US" b="1" dirty="0">
                <a:latin typeface="Verdana" pitchFamily="34" charset="0"/>
                <a:ea typeface="Verdana" pitchFamily="34" charset="0"/>
                <a:cs typeface="Verdana" pitchFamily="34" charset="0"/>
              </a:rPr>
              <a:t>	Syntax: </a:t>
            </a:r>
            <a:r>
              <a:rPr lang="en-US" dirty="0" err="1">
                <a:latin typeface="Verdana" pitchFamily="34" charset="0"/>
                <a:ea typeface="Verdana" pitchFamily="34" charset="0"/>
                <a:cs typeface="Verdana" pitchFamily="34" charset="0"/>
              </a:rPr>
              <a:t>array.indexOf</a:t>
            </a:r>
            <a:r>
              <a:rPr lang="en-US" dirty="0">
                <a:latin typeface="Verdana" pitchFamily="34" charset="0"/>
                <a:ea typeface="Verdana" pitchFamily="34" charset="0"/>
                <a:cs typeface="Verdana" pitchFamily="34" charset="0"/>
              </a:rPr>
              <a:t>(item);</a:t>
            </a:r>
          </a:p>
          <a:p>
            <a:pPr>
              <a:defRPr/>
            </a:pPr>
            <a:r>
              <a:rPr lang="en-US" b="1" dirty="0">
                <a:latin typeface="Verdana" pitchFamily="34" charset="0"/>
                <a:ea typeface="Verdana" pitchFamily="34" charset="0"/>
                <a:cs typeface="Verdana" pitchFamily="34" charset="0"/>
              </a:rPr>
              <a:t>Ex: 		</a:t>
            </a: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fruits=[“</a:t>
            </a:r>
            <a:r>
              <a:rPr lang="en-US" dirty="0" err="1">
                <a:latin typeface="Verdana" pitchFamily="34" charset="0"/>
                <a:ea typeface="Verdana" pitchFamily="34" charset="0"/>
                <a:cs typeface="Verdana" pitchFamily="34" charset="0"/>
              </a:rPr>
              <a:t>Banana”,Orange”,”Apple”,”Mango</a:t>
            </a:r>
            <a:r>
              <a:rPr lang="en-US" dirty="0">
                <a:latin typeface="Verdana" pitchFamily="34" charset="0"/>
                <a:ea typeface="Verdana" pitchFamily="34" charset="0"/>
                <a:cs typeface="Verdana" pitchFamily="34" charset="0"/>
              </a:rPr>
              <a:t>”];</a:t>
            </a:r>
          </a:p>
          <a:p>
            <a:pPr>
              <a:defRPr/>
            </a:pP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x=</a:t>
            </a:r>
            <a:r>
              <a:rPr lang="en-US" dirty="0" err="1">
                <a:latin typeface="Verdana" pitchFamily="34" charset="0"/>
                <a:ea typeface="Verdana" pitchFamily="34" charset="0"/>
                <a:cs typeface="Verdana" pitchFamily="34" charset="0"/>
              </a:rPr>
              <a:t>fruits.indexOf</a:t>
            </a:r>
            <a:r>
              <a:rPr lang="en-US" dirty="0">
                <a:latin typeface="Verdana" pitchFamily="34" charset="0"/>
                <a:ea typeface="Verdana" pitchFamily="34" charset="0"/>
                <a:cs typeface="Verdana" pitchFamily="34" charset="0"/>
              </a:rPr>
              <a:t>(“Apple”);</a:t>
            </a:r>
          </a:p>
          <a:p>
            <a:pPr>
              <a:defRPr/>
            </a:pPr>
            <a:r>
              <a:rPr lang="en-US" dirty="0">
                <a:latin typeface="Verdana" pitchFamily="34" charset="0"/>
                <a:ea typeface="Verdana" pitchFamily="34" charset="0"/>
                <a:cs typeface="Verdana" pitchFamily="34" charset="0"/>
              </a:rPr>
              <a:t>Here the value of x is:2 i.e. Apple is at  position 2.</a:t>
            </a:r>
          </a:p>
        </p:txBody>
      </p:sp>
      <p:sp>
        <p:nvSpPr>
          <p:cNvPr id="44036" name="Rectangle 5"/>
          <p:cNvSpPr>
            <a:spLocks noChangeArrowheads="1"/>
          </p:cNvSpPr>
          <p:nvPr/>
        </p:nvSpPr>
        <p:spPr bwMode="auto">
          <a:xfrm>
            <a:off x="7924800" y="87313"/>
            <a:ext cx="11430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p>
        </p:txBody>
      </p:sp>
    </p:spTree>
    <p:extLst>
      <p:ext uri="{BB962C8B-B14F-4D97-AF65-F5344CB8AC3E}">
        <p14:creationId xmlns="" xmlns:p14="http://schemas.microsoft.com/office/powerpoint/2010/main" val="2459896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3">
                                            <p:txEl>
                                              <p:pRg st="11" end="11"/>
                                            </p:txEl>
                                          </p:spTgt>
                                        </p:tgtEl>
                                        <p:attrNameLst>
                                          <p:attrName>style.visibility</p:attrName>
                                        </p:attrNameLst>
                                      </p:cBhvr>
                                      <p:to>
                                        <p:strVal val="visible"/>
                                      </p:to>
                                    </p:set>
                                    <p:animEffect transition="in" filter="blinds(horizontal)">
                                      <p:cBhvr>
                                        <p:cTn id="7" dur="500"/>
                                        <p:tgtEl>
                                          <p:spTgt spid="645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5BB3F6-5442-4F6A-8D07-4E54825F76F4}" type="slidenum">
              <a:rPr lang="en-US" altLang="en-US">
                <a:solidFill>
                  <a:srgbClr val="898989"/>
                </a:solidFill>
                <a:latin typeface="Calibri" panose="020F0502020204030204" pitchFamily="34" charset="0"/>
              </a:rPr>
              <a:pPr eaLnBrk="1" hangingPunct="1"/>
              <a:t>91</a:t>
            </a:fld>
            <a:endParaRPr lang="en-US" altLang="en-US">
              <a:solidFill>
                <a:srgbClr val="898989"/>
              </a:solidFill>
              <a:latin typeface="Calibri" panose="020F0502020204030204" pitchFamily="34" charset="0"/>
            </a:endParaRPr>
          </a:p>
        </p:txBody>
      </p:sp>
      <p:sp>
        <p:nvSpPr>
          <p:cNvPr id="69633" name="Rectangle 1"/>
          <p:cNvSpPr>
            <a:spLocks noChangeArrowheads="1"/>
          </p:cNvSpPr>
          <p:nvPr/>
        </p:nvSpPr>
        <p:spPr bwMode="auto">
          <a:xfrm>
            <a:off x="228600" y="233363"/>
            <a:ext cx="8763000" cy="618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b="1">
                <a:latin typeface="Verdana" panose="020B0604030504040204" pitchFamily="34" charset="0"/>
              </a:rPr>
              <a:t>Join():</a:t>
            </a:r>
            <a:r>
              <a:rPr lang="en-US" altLang="en-US">
                <a:latin typeface="Verdana" panose="020B0604030504040204" pitchFamily="34" charset="0"/>
              </a:rPr>
              <a:t>The join() method joins the elements of an array into a string, and returns the string.</a:t>
            </a:r>
          </a:p>
          <a:p>
            <a:pPr algn="just"/>
            <a:r>
              <a:rPr lang="en-US" altLang="en-US">
                <a:latin typeface="Verdana" panose="020B0604030504040204" pitchFamily="34" charset="0"/>
              </a:rPr>
              <a:t>The elements will be separated by a specified separator. The default separator is comma (,).</a:t>
            </a:r>
          </a:p>
          <a:p>
            <a:pPr algn="just"/>
            <a:r>
              <a:rPr lang="en-US" altLang="en-US" b="1">
                <a:latin typeface="Verdana" panose="020B0604030504040204" pitchFamily="34" charset="0"/>
              </a:rPr>
              <a:t>			Syntax: </a:t>
            </a:r>
            <a:r>
              <a:rPr lang="en-US" altLang="en-US">
                <a:latin typeface="Verdana" panose="020B0604030504040204" pitchFamily="34" charset="0"/>
              </a:rPr>
              <a:t>array.join();</a:t>
            </a:r>
          </a:p>
          <a:p>
            <a:pPr algn="just"/>
            <a:r>
              <a:rPr lang="en-US" altLang="en-US" b="1">
                <a:latin typeface="Verdana" panose="020B0604030504040204" pitchFamily="34" charset="0"/>
              </a:rPr>
              <a:t>Ex: 		</a:t>
            </a:r>
            <a:r>
              <a:rPr lang="en-US" altLang="en-US">
                <a:latin typeface="Verdana" panose="020B0604030504040204" pitchFamily="34" charset="0"/>
              </a:rPr>
              <a:t>var fruits=[“Banana” Orange”,”Apple”,”Mango”];</a:t>
            </a:r>
          </a:p>
          <a:p>
            <a:pPr algn="just"/>
            <a:r>
              <a:rPr lang="en-US" altLang="en-US">
                <a:latin typeface="Verdana" panose="020B0604030504040204" pitchFamily="34" charset="0"/>
              </a:rPr>
              <a:t>		var  x=fruits.join();</a:t>
            </a:r>
          </a:p>
          <a:p>
            <a:pPr algn="just"/>
            <a:r>
              <a:rPr lang="en-US" altLang="en-US">
                <a:latin typeface="Verdana" panose="020B0604030504040204" pitchFamily="34" charset="0"/>
              </a:rPr>
              <a:t>the result of x will be Banana,Orange,Apple,Mango.</a:t>
            </a:r>
          </a:p>
          <a:p>
            <a:pPr algn="just"/>
            <a:r>
              <a:rPr lang="en-US" altLang="en-US" b="1">
                <a:latin typeface="Verdana" panose="020B0604030504040204" pitchFamily="34" charset="0"/>
              </a:rPr>
              <a:t>Slice(): </a:t>
            </a:r>
            <a:r>
              <a:rPr lang="en-US" altLang="en-US">
                <a:latin typeface="Verdana" panose="020B0604030504040204" pitchFamily="34" charset="0"/>
              </a:rPr>
              <a:t>The slice() method returns the selected elements in an array, as a new array object.</a:t>
            </a:r>
          </a:p>
          <a:p>
            <a:pPr algn="just"/>
            <a:r>
              <a:rPr lang="en-US" altLang="en-US">
                <a:latin typeface="Verdana" panose="020B0604030504040204" pitchFamily="34" charset="0"/>
              </a:rPr>
              <a:t>The slice() method selects the elements starting at the given </a:t>
            </a:r>
            <a:r>
              <a:rPr lang="en-US" altLang="en-US" i="1">
                <a:latin typeface="Verdana" panose="020B0604030504040204" pitchFamily="34" charset="0"/>
              </a:rPr>
              <a:t>start</a:t>
            </a:r>
            <a:r>
              <a:rPr lang="en-US" altLang="en-US">
                <a:latin typeface="Verdana" panose="020B0604030504040204" pitchFamily="34" charset="0"/>
              </a:rPr>
              <a:t> argument, and ends at, </a:t>
            </a:r>
            <a:r>
              <a:rPr lang="en-US" altLang="en-US" i="1">
                <a:latin typeface="Verdana" panose="020B0604030504040204" pitchFamily="34" charset="0"/>
              </a:rPr>
              <a:t>but does not include</a:t>
            </a:r>
            <a:r>
              <a:rPr lang="en-US" altLang="en-US">
                <a:latin typeface="Verdana" panose="020B0604030504040204" pitchFamily="34" charset="0"/>
              </a:rPr>
              <a:t>, the given </a:t>
            </a:r>
            <a:r>
              <a:rPr lang="en-US" altLang="en-US" i="1">
                <a:latin typeface="Verdana" panose="020B0604030504040204" pitchFamily="34" charset="0"/>
              </a:rPr>
              <a:t>end</a:t>
            </a:r>
            <a:r>
              <a:rPr lang="en-US" altLang="en-US">
                <a:latin typeface="Verdana" panose="020B0604030504040204" pitchFamily="34" charset="0"/>
              </a:rPr>
              <a:t> argument.</a:t>
            </a:r>
          </a:p>
          <a:p>
            <a:pPr algn="just"/>
            <a:r>
              <a:rPr lang="en-US" altLang="en-US" b="1">
                <a:latin typeface="Verdana" panose="020B0604030504040204" pitchFamily="34" charset="0"/>
              </a:rPr>
              <a:t>		Syntax: </a:t>
            </a:r>
            <a:r>
              <a:rPr lang="en-US" altLang="en-US">
                <a:latin typeface="Verdana" panose="020B0604030504040204" pitchFamily="34" charset="0"/>
              </a:rPr>
              <a:t>array.slice (start, end);</a:t>
            </a:r>
          </a:p>
          <a:p>
            <a:pPr algn="just"/>
            <a:r>
              <a:rPr lang="en-US" altLang="en-US">
                <a:latin typeface="Verdana" panose="020B0604030504040204" pitchFamily="34" charset="0"/>
              </a:rPr>
              <a:t> </a:t>
            </a:r>
            <a:r>
              <a:rPr lang="en-US" altLang="en-US" b="1">
                <a:latin typeface="Verdana" panose="020B0604030504040204" pitchFamily="34" charset="0"/>
              </a:rPr>
              <a:t>Ex: 		</a:t>
            </a:r>
            <a:r>
              <a:rPr lang="en-US" altLang="en-US">
                <a:latin typeface="Verdana" panose="020B0604030504040204" pitchFamily="34" charset="0"/>
              </a:rPr>
              <a:t>var fruits=[“Banana”,Orange”,”Apple”,”Mango”];</a:t>
            </a:r>
          </a:p>
          <a:p>
            <a:pPr algn="just"/>
            <a:r>
              <a:rPr lang="en-US" altLang="en-US">
                <a:latin typeface="Verdana" panose="020B0604030504040204" pitchFamily="34" charset="0"/>
              </a:rPr>
              <a:t>		var  x=fruits.slice(1,3);</a:t>
            </a:r>
          </a:p>
          <a:p>
            <a:pPr algn="just"/>
            <a:r>
              <a:rPr lang="en-US" altLang="en-US">
                <a:latin typeface="Verdana" panose="020B0604030504040204" pitchFamily="34" charset="0"/>
              </a:rPr>
              <a:t>the result of x will be [Orange,Apple];</a:t>
            </a:r>
          </a:p>
          <a:p>
            <a:pPr algn="just" eaLnBrk="1" hangingPunct="1"/>
            <a:r>
              <a:rPr lang="en-US" altLang="en-US" b="1">
                <a:latin typeface="Verdana" panose="020B0604030504040204" pitchFamily="34" charset="0"/>
              </a:rPr>
              <a:t>Splice(): </a:t>
            </a:r>
            <a:r>
              <a:rPr lang="en-US" altLang="en-US">
                <a:latin typeface="Verdana" panose="020B0604030504040204" pitchFamily="34" charset="0"/>
              </a:rPr>
              <a:t>The splice() method adds/removes items to/from an array, and returns the removed item(s).</a:t>
            </a:r>
          </a:p>
          <a:p>
            <a:pPr algn="just" eaLnBrk="1" hangingPunct="1"/>
            <a:r>
              <a:rPr lang="en-US" altLang="en-US">
                <a:latin typeface="Verdana" panose="020B0604030504040204" pitchFamily="34" charset="0"/>
              </a:rPr>
              <a:t> 		</a:t>
            </a:r>
            <a:r>
              <a:rPr lang="en-US" altLang="en-US" b="1">
                <a:latin typeface="Verdana" panose="020B0604030504040204" pitchFamily="34" charset="0"/>
              </a:rPr>
              <a:t>Syntax: </a:t>
            </a:r>
            <a:r>
              <a:rPr lang="en-US" altLang="en-US">
                <a:latin typeface="Verdana" panose="020B0604030504040204" pitchFamily="34" charset="0"/>
              </a:rPr>
              <a:t>array.splice(index,howmany,item1,item2….);</a:t>
            </a:r>
          </a:p>
          <a:p>
            <a:pPr algn="just" eaLnBrk="1" hangingPunct="1"/>
            <a:r>
              <a:rPr lang="en-US" altLang="en-US">
                <a:latin typeface="Verdana" panose="020B0604030504040204" pitchFamily="34" charset="0"/>
              </a:rPr>
              <a:t> </a:t>
            </a:r>
            <a:r>
              <a:rPr lang="en-US" altLang="en-US" b="1">
                <a:latin typeface="Verdana" panose="020B0604030504040204" pitchFamily="34" charset="0"/>
              </a:rPr>
              <a:t>Ex:  		</a:t>
            </a:r>
            <a:r>
              <a:rPr lang="en-US" altLang="en-US">
                <a:latin typeface="Verdana" panose="020B0604030504040204" pitchFamily="34" charset="0"/>
              </a:rPr>
              <a:t>var fruits=[“Banana”,Orange”,”Apple”,”Mango”];</a:t>
            </a:r>
          </a:p>
          <a:p>
            <a:pPr algn="just" eaLnBrk="1" hangingPunct="1"/>
            <a:r>
              <a:rPr lang="en-US" altLang="en-US">
                <a:latin typeface="Verdana" panose="020B0604030504040204" pitchFamily="34" charset="0"/>
              </a:rPr>
              <a:t>      		fruits.splice(2,1,”Lemon”,”Kiwi”);</a:t>
            </a:r>
          </a:p>
          <a:p>
            <a:pPr algn="just" eaLnBrk="1" hangingPunct="1"/>
            <a:r>
              <a:rPr lang="en-US" altLang="en-US">
                <a:latin typeface="Verdana" panose="020B0604030504040204" pitchFamily="34" charset="0"/>
              </a:rPr>
              <a:t>the result of fruits will be [Banana,Orange,Lemon,Kiwi,Mango]</a:t>
            </a:r>
          </a:p>
        </p:txBody>
      </p:sp>
      <p:sp>
        <p:nvSpPr>
          <p:cNvPr id="45060" name="Rectangle 5"/>
          <p:cNvSpPr>
            <a:spLocks noChangeArrowheads="1"/>
          </p:cNvSpPr>
          <p:nvPr/>
        </p:nvSpPr>
        <p:spPr bwMode="auto">
          <a:xfrm>
            <a:off x="7924800" y="87313"/>
            <a:ext cx="11430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p>
        </p:txBody>
      </p:sp>
    </p:spTree>
    <p:extLst>
      <p:ext uri="{BB962C8B-B14F-4D97-AF65-F5344CB8AC3E}">
        <p14:creationId xmlns="" xmlns:p14="http://schemas.microsoft.com/office/powerpoint/2010/main" val="4126606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3">
                                            <p:txEl>
                                              <p:pRg st="16" end="16"/>
                                            </p:txEl>
                                          </p:spTgt>
                                        </p:tgtEl>
                                        <p:attrNameLst>
                                          <p:attrName>style.visibility</p:attrName>
                                        </p:attrNameLst>
                                      </p:cBhvr>
                                      <p:to>
                                        <p:strVal val="visible"/>
                                      </p:to>
                                    </p:set>
                                    <p:animEffect transition="in" filter="blinds(horizontal)">
                                      <p:cBhvr>
                                        <p:cTn id="7" dur="500"/>
                                        <p:tgtEl>
                                          <p:spTgt spid="69633">
                                            <p:txEl>
                                              <p:pRg st="16" end="1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3">
                                            <p:txEl>
                                              <p:pRg st="11" end="11"/>
                                            </p:txEl>
                                          </p:spTgt>
                                        </p:tgtEl>
                                        <p:attrNameLst>
                                          <p:attrName>style.visibility</p:attrName>
                                        </p:attrNameLst>
                                      </p:cBhvr>
                                      <p:to>
                                        <p:strVal val="visible"/>
                                      </p:to>
                                    </p:set>
                                    <p:animEffect transition="in" filter="blinds(horizontal)">
                                      <p:cBhvr>
                                        <p:cTn id="12" dur="500"/>
                                        <p:tgtEl>
                                          <p:spTgt spid="69633">
                                            <p:txEl>
                                              <p:pRg st="11" end="1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3">
                                            <p:txEl>
                                              <p:pRg st="5" end="5"/>
                                            </p:txEl>
                                          </p:spTgt>
                                        </p:tgtEl>
                                        <p:attrNameLst>
                                          <p:attrName>style.visibility</p:attrName>
                                        </p:attrNameLst>
                                      </p:cBhvr>
                                      <p:to>
                                        <p:strVal val="visible"/>
                                      </p:to>
                                    </p:set>
                                    <p:animEffect transition="in" filter="blinds(horizontal)">
                                      <p:cBhvr>
                                        <p:cTn id="17" dur="500"/>
                                        <p:tgtEl>
                                          <p:spTgt spid="696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2400"/>
            <a:ext cx="6400800" cy="609600"/>
          </a:xfrm>
        </p:spPr>
        <p:txBody>
          <a:bodyPr/>
          <a:lstStyle/>
          <a:p>
            <a:r>
              <a:rPr lang="en-US" altLang="en-US" sz="2000" b="1" smtClean="0">
                <a:latin typeface="Verdana" panose="020B0604030504040204" pitchFamily="34" charset="0"/>
                <a:ea typeface="Verdana" panose="020B0604030504040204" pitchFamily="34" charset="0"/>
                <a:cs typeface="Verdana" panose="020B0604030504040204" pitchFamily="34" charset="0"/>
              </a:rPr>
              <a:t>Arrays Operations and Properties</a:t>
            </a:r>
          </a:p>
        </p:txBody>
      </p:sp>
      <p:sp>
        <p:nvSpPr>
          <p:cNvPr id="46083" name="Content Placeholder 2"/>
          <p:cNvSpPr>
            <a:spLocks noGrp="1"/>
          </p:cNvSpPr>
          <p:nvPr>
            <p:ph idx="1"/>
          </p:nvPr>
        </p:nvSpPr>
        <p:spPr>
          <a:xfrm>
            <a:off x="457200" y="838200"/>
            <a:ext cx="8229600" cy="4525963"/>
          </a:xfrm>
        </p:spPr>
        <p:txBody>
          <a:bodyPr/>
          <a:lstStyle/>
          <a:p>
            <a:r>
              <a:rPr lang="en-US" altLang="en-US" sz="2000" smtClean="0">
                <a:latin typeface="Verdana" panose="020B0604030504040204" pitchFamily="34" charset="0"/>
                <a:ea typeface="Verdana" panose="020B0604030504040204" pitchFamily="34" charset="0"/>
                <a:cs typeface="Verdana" panose="020B0604030504040204" pitchFamily="34" charset="0"/>
              </a:rPr>
              <a:t>Declaring new empty array:</a:t>
            </a:r>
          </a:p>
          <a:p>
            <a:endParaRPr lang="en-US" altLang="en-US" sz="2000" smtClean="0">
              <a:latin typeface="Verdana" panose="020B0604030504040204" pitchFamily="34" charset="0"/>
              <a:ea typeface="Verdana" panose="020B0604030504040204" pitchFamily="34" charset="0"/>
              <a:cs typeface="Verdana" panose="020B0604030504040204" pitchFamily="34" charset="0"/>
            </a:endParaRPr>
          </a:p>
          <a:p>
            <a:endParaRPr lang="en-US" altLang="en-US" sz="2000" smtClean="0">
              <a:latin typeface="Verdana" panose="020B0604030504040204" pitchFamily="34" charset="0"/>
              <a:ea typeface="Verdana" panose="020B0604030504040204" pitchFamily="34" charset="0"/>
              <a:cs typeface="Verdana" panose="020B0604030504040204" pitchFamily="34" charset="0"/>
            </a:endParaRPr>
          </a:p>
          <a:p>
            <a:r>
              <a:rPr lang="en-US" altLang="en-US" sz="2000" smtClean="0">
                <a:latin typeface="Verdana" panose="020B0604030504040204" pitchFamily="34" charset="0"/>
                <a:ea typeface="Verdana" panose="020B0604030504040204" pitchFamily="34" charset="0"/>
                <a:cs typeface="Verdana" panose="020B0604030504040204" pitchFamily="34" charset="0"/>
              </a:rPr>
              <a:t>Declaring an array holding few elements:</a:t>
            </a:r>
          </a:p>
          <a:p>
            <a:endParaRPr lang="en-US" altLang="en-US" sz="2000" smtClean="0">
              <a:latin typeface="Verdana" panose="020B0604030504040204" pitchFamily="34" charset="0"/>
              <a:ea typeface="Verdana" panose="020B0604030504040204" pitchFamily="34" charset="0"/>
              <a:cs typeface="Verdana" panose="020B0604030504040204" pitchFamily="34" charset="0"/>
            </a:endParaRPr>
          </a:p>
          <a:p>
            <a:r>
              <a:rPr lang="en-US" altLang="en-US" sz="2000" smtClean="0">
                <a:latin typeface="Verdana" panose="020B0604030504040204" pitchFamily="34" charset="0"/>
                <a:ea typeface="Verdana" panose="020B0604030504040204" pitchFamily="34" charset="0"/>
                <a:cs typeface="Verdana" panose="020B0604030504040204" pitchFamily="34" charset="0"/>
              </a:rPr>
              <a:t>Appending an element / getting the last element:</a:t>
            </a:r>
          </a:p>
          <a:p>
            <a:endParaRPr lang="en-US" altLang="en-US" sz="2000" smtClean="0">
              <a:latin typeface="Verdana" panose="020B0604030504040204" pitchFamily="34" charset="0"/>
              <a:ea typeface="Verdana" panose="020B0604030504040204" pitchFamily="34" charset="0"/>
              <a:cs typeface="Verdana" panose="020B0604030504040204" pitchFamily="34" charset="0"/>
            </a:endParaRPr>
          </a:p>
          <a:p>
            <a:endParaRPr lang="en-US" altLang="en-US" sz="2000" smtClean="0">
              <a:latin typeface="Verdana" panose="020B0604030504040204" pitchFamily="34" charset="0"/>
              <a:ea typeface="Verdana" panose="020B0604030504040204" pitchFamily="34" charset="0"/>
              <a:cs typeface="Verdana" panose="020B0604030504040204" pitchFamily="34" charset="0"/>
            </a:endParaRPr>
          </a:p>
          <a:p>
            <a:r>
              <a:rPr lang="en-US" altLang="en-US" sz="2000" smtClean="0">
                <a:latin typeface="Verdana" panose="020B0604030504040204" pitchFamily="34" charset="0"/>
                <a:ea typeface="Verdana" panose="020B0604030504040204" pitchFamily="34" charset="0"/>
                <a:cs typeface="Verdana" panose="020B0604030504040204" pitchFamily="34" charset="0"/>
              </a:rPr>
              <a:t>Reading the number of elements (array length):</a:t>
            </a:r>
          </a:p>
          <a:p>
            <a:endParaRPr lang="en-US" altLang="en-US" sz="2000" smtClean="0">
              <a:latin typeface="Verdana" panose="020B0604030504040204" pitchFamily="34" charset="0"/>
              <a:ea typeface="Verdana" panose="020B0604030504040204" pitchFamily="34" charset="0"/>
              <a:cs typeface="Verdana" panose="020B0604030504040204" pitchFamily="34" charset="0"/>
            </a:endParaRPr>
          </a:p>
          <a:p>
            <a:endParaRPr lang="en-US" altLang="en-US" sz="2000" smtClean="0">
              <a:latin typeface="Verdana" panose="020B0604030504040204" pitchFamily="34" charset="0"/>
              <a:ea typeface="Verdana" panose="020B0604030504040204" pitchFamily="34" charset="0"/>
              <a:cs typeface="Verdana" panose="020B0604030504040204" pitchFamily="34" charset="0"/>
            </a:endParaRPr>
          </a:p>
          <a:p>
            <a:r>
              <a:rPr lang="en-US" altLang="en-US" sz="2000" smtClean="0">
                <a:latin typeface="Verdana" panose="020B0604030504040204" pitchFamily="34" charset="0"/>
                <a:ea typeface="Verdana" panose="020B0604030504040204" pitchFamily="34" charset="0"/>
                <a:cs typeface="Verdana" panose="020B0604030504040204" pitchFamily="34" charset="0"/>
              </a:rPr>
              <a:t>Finding element's index in the array:</a:t>
            </a:r>
            <a:endParaRPr lang="bg-BG" altLang="en-US" sz="200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A49FEF5E-C487-4A6C-BDB8-0A4D3463BB73}" type="slidenum">
              <a:rPr lang="en-US" altLang="en-US">
                <a:solidFill>
                  <a:srgbClr val="898989"/>
                </a:solidFill>
                <a:latin typeface="Calibri" panose="020F0502020204030204" pitchFamily="34" charset="0"/>
              </a:rPr>
              <a:pPr algn="l" eaLnBrk="1" hangingPunct="1"/>
              <a:t>92</a:t>
            </a:fld>
            <a:endParaRPr lang="en-US" altLang="en-US">
              <a:solidFill>
                <a:srgbClr val="898989"/>
              </a:solidFill>
              <a:latin typeface="Calibri" panose="020F0502020204030204" pitchFamily="34" charset="0"/>
            </a:endParaRPr>
          </a:p>
        </p:txBody>
      </p:sp>
      <p:sp>
        <p:nvSpPr>
          <p:cNvPr id="5" name="Rectangle 4"/>
          <p:cNvSpPr>
            <a:spLocks noChangeArrowheads="1"/>
          </p:cNvSpPr>
          <p:nvPr/>
        </p:nvSpPr>
        <p:spPr bwMode="auto">
          <a:xfrm>
            <a:off x="838200" y="1295400"/>
            <a:ext cx="7924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buClr>
                <a:schemeClr val="accent5">
                  <a:lumMod val="40000"/>
                  <a:lumOff val="60000"/>
                </a:schemeClr>
              </a:buClr>
              <a:buSzPct val="70000"/>
              <a:defRPr/>
            </a:pPr>
            <a:r>
              <a:rPr lang="nb-NO" sz="2000" noProof="1">
                <a:latin typeface="Verdana" pitchFamily="34" charset="0"/>
                <a:ea typeface="Verdana" pitchFamily="34" charset="0"/>
                <a:cs typeface="Verdana" pitchFamily="34" charset="0"/>
                <a:sym typeface="Wingdings" pitchFamily="2" charset="2"/>
              </a:rPr>
              <a:t>var arr = new Array();</a:t>
            </a:r>
          </a:p>
        </p:txBody>
      </p:sp>
      <p:sp>
        <p:nvSpPr>
          <p:cNvPr id="6" name="Rectangle 5"/>
          <p:cNvSpPr>
            <a:spLocks noChangeArrowheads="1"/>
          </p:cNvSpPr>
          <p:nvPr/>
        </p:nvSpPr>
        <p:spPr bwMode="auto">
          <a:xfrm>
            <a:off x="838200" y="2286000"/>
            <a:ext cx="7924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buClr>
                <a:schemeClr val="accent5">
                  <a:lumMod val="40000"/>
                  <a:lumOff val="60000"/>
                </a:schemeClr>
              </a:buClr>
              <a:buSzPct val="70000"/>
              <a:defRPr/>
            </a:pPr>
            <a:r>
              <a:rPr lang="nb-NO" sz="2000" noProof="1">
                <a:latin typeface="Verdana" pitchFamily="34" charset="0"/>
                <a:ea typeface="Verdana" pitchFamily="34" charset="0"/>
                <a:cs typeface="Verdana" pitchFamily="34" charset="0"/>
                <a:sym typeface="Wingdings" pitchFamily="2" charset="2"/>
              </a:rPr>
              <a:t>var arr = [1, 2, 3, 4, 5];</a:t>
            </a:r>
          </a:p>
        </p:txBody>
      </p:sp>
      <p:sp>
        <p:nvSpPr>
          <p:cNvPr id="7" name="Rectangle 6"/>
          <p:cNvSpPr>
            <a:spLocks noChangeArrowheads="1"/>
          </p:cNvSpPr>
          <p:nvPr/>
        </p:nvSpPr>
        <p:spPr bwMode="auto">
          <a:xfrm>
            <a:off x="762000" y="3048000"/>
            <a:ext cx="7924800" cy="70802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buClr>
                <a:schemeClr val="accent5">
                  <a:lumMod val="40000"/>
                  <a:lumOff val="60000"/>
                </a:schemeClr>
              </a:buClr>
              <a:buSzPct val="70000"/>
              <a:defRPr/>
            </a:pPr>
            <a:r>
              <a:rPr lang="nb-NO" sz="2000" noProof="1">
                <a:latin typeface="Verdana" pitchFamily="34" charset="0"/>
                <a:ea typeface="Verdana" pitchFamily="34" charset="0"/>
                <a:cs typeface="Verdana" pitchFamily="34" charset="0"/>
                <a:sym typeface="Wingdings" pitchFamily="2" charset="2"/>
              </a:rPr>
              <a:t>arr.push(3);</a:t>
            </a:r>
          </a:p>
          <a:p>
            <a:pPr eaLnBrk="0" hangingPunct="0">
              <a:buClr>
                <a:schemeClr val="accent5">
                  <a:lumMod val="40000"/>
                  <a:lumOff val="60000"/>
                </a:schemeClr>
              </a:buClr>
              <a:buSzPct val="70000"/>
              <a:defRPr/>
            </a:pPr>
            <a:r>
              <a:rPr lang="nb-NO" sz="2000" noProof="1">
                <a:latin typeface="Verdana" pitchFamily="34" charset="0"/>
                <a:ea typeface="Verdana" pitchFamily="34" charset="0"/>
                <a:cs typeface="Verdana" pitchFamily="34" charset="0"/>
                <a:sym typeface="Wingdings" pitchFamily="2" charset="2"/>
              </a:rPr>
              <a:t>var element = arr.pop();</a:t>
            </a:r>
          </a:p>
        </p:txBody>
      </p:sp>
      <p:sp>
        <p:nvSpPr>
          <p:cNvPr id="8" name="Rectangle 7"/>
          <p:cNvSpPr>
            <a:spLocks noChangeArrowheads="1"/>
          </p:cNvSpPr>
          <p:nvPr/>
        </p:nvSpPr>
        <p:spPr bwMode="auto">
          <a:xfrm>
            <a:off x="1600200" y="4248150"/>
            <a:ext cx="44196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buClr>
                <a:schemeClr val="accent5">
                  <a:lumMod val="40000"/>
                  <a:lumOff val="60000"/>
                </a:schemeClr>
              </a:buClr>
              <a:buSzPct val="70000"/>
              <a:defRPr/>
            </a:pPr>
            <a:r>
              <a:rPr lang="nb-NO" sz="2000" noProof="1">
                <a:latin typeface="Verdana" pitchFamily="34" charset="0"/>
                <a:ea typeface="Verdana" pitchFamily="34" charset="0"/>
                <a:cs typeface="Verdana" pitchFamily="34" charset="0"/>
                <a:sym typeface="Wingdings" pitchFamily="2" charset="2"/>
              </a:rPr>
              <a:t>arr.length;</a:t>
            </a:r>
          </a:p>
        </p:txBody>
      </p:sp>
      <p:sp>
        <p:nvSpPr>
          <p:cNvPr id="9" name="Rectangle 8"/>
          <p:cNvSpPr>
            <a:spLocks noChangeArrowheads="1"/>
          </p:cNvSpPr>
          <p:nvPr/>
        </p:nvSpPr>
        <p:spPr bwMode="auto">
          <a:xfrm>
            <a:off x="1219200" y="5619750"/>
            <a:ext cx="5638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buClr>
                <a:schemeClr val="accent5">
                  <a:lumMod val="40000"/>
                  <a:lumOff val="60000"/>
                </a:schemeClr>
              </a:buClr>
              <a:buSzPct val="70000"/>
              <a:defRPr/>
            </a:pPr>
            <a:r>
              <a:rPr lang="nb-NO" sz="2000" noProof="1">
                <a:latin typeface="Verdana" pitchFamily="34" charset="0"/>
                <a:ea typeface="Verdana" pitchFamily="34" charset="0"/>
                <a:cs typeface="Verdana" pitchFamily="34" charset="0"/>
                <a:sym typeface="Wingdings" pitchFamily="2" charset="2"/>
              </a:rPr>
              <a:t>arr.indexOf(1);</a:t>
            </a:r>
          </a:p>
        </p:txBody>
      </p:sp>
      <p:sp>
        <p:nvSpPr>
          <p:cNvPr id="46090" name="Rectangle 5"/>
          <p:cNvSpPr>
            <a:spLocks noChangeArrowheads="1"/>
          </p:cNvSpPr>
          <p:nvPr/>
        </p:nvSpPr>
        <p:spPr bwMode="auto">
          <a:xfrm>
            <a:off x="7924800" y="87313"/>
            <a:ext cx="11430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p>
        </p:txBody>
      </p:sp>
    </p:spTree>
    <p:extLst>
      <p:ext uri="{BB962C8B-B14F-4D97-AF65-F5344CB8AC3E}">
        <p14:creationId xmlns="" xmlns:p14="http://schemas.microsoft.com/office/powerpoint/2010/main" val="32614977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1BB158-121B-467F-AB99-0A652C86419C}" type="slidenum">
              <a:rPr lang="en-US" altLang="en-US">
                <a:solidFill>
                  <a:srgbClr val="898989"/>
                </a:solidFill>
                <a:latin typeface="Calibri" panose="020F0502020204030204" pitchFamily="34" charset="0"/>
              </a:rPr>
              <a:pPr eaLnBrk="1" hangingPunct="1"/>
              <a:t>93</a:t>
            </a:fld>
            <a:endParaRPr lang="en-US" altLang="en-US">
              <a:solidFill>
                <a:srgbClr val="898989"/>
              </a:solidFill>
              <a:latin typeface="Calibri" panose="020F0502020204030204" pitchFamily="34" charset="0"/>
            </a:endParaRPr>
          </a:p>
        </p:txBody>
      </p:sp>
      <p:sp>
        <p:nvSpPr>
          <p:cNvPr id="5" name="Rectangle 4"/>
          <p:cNvSpPr/>
          <p:nvPr/>
        </p:nvSpPr>
        <p:spPr>
          <a:xfrm>
            <a:off x="381000" y="838200"/>
            <a:ext cx="8382000" cy="4554538"/>
          </a:xfrm>
          <a:prstGeom prst="rect">
            <a:avLst/>
          </a:prstGeom>
        </p:spPr>
        <p:txBody>
          <a:bodyPr>
            <a:spAutoFit/>
          </a:bodyPr>
          <a:lstStyle/>
          <a:p>
            <a:pPr marL="457200" indent="-457200" algn="just">
              <a:buFont typeface="Arial" pitchFamily="34" charset="0"/>
              <a:buChar char="•"/>
              <a:defRPr/>
            </a:pPr>
            <a:r>
              <a:rPr lang="en-US" sz="2000" dirty="0">
                <a:latin typeface="Verdana" pitchFamily="34" charset="0"/>
                <a:ea typeface="Verdana" pitchFamily="34" charset="0"/>
                <a:cs typeface="Verdana" pitchFamily="34" charset="0"/>
              </a:rPr>
              <a:t>A regular expression is a sequence of characters that forms a search pattern.</a:t>
            </a:r>
          </a:p>
          <a:p>
            <a:pPr marL="457200" indent="-457200" algn="just">
              <a:buFont typeface="Arial" pitchFamily="34" charset="0"/>
              <a:buChar char="•"/>
              <a:defRPr/>
            </a:pPr>
            <a:r>
              <a:rPr lang="en-US" sz="2000" dirty="0">
                <a:latin typeface="Verdana" pitchFamily="34" charset="0"/>
                <a:ea typeface="Verdana" pitchFamily="34" charset="0"/>
                <a:cs typeface="Verdana" pitchFamily="34" charset="0"/>
              </a:rPr>
              <a:t>The search pattern can be used for text search and text replace operations.</a:t>
            </a:r>
          </a:p>
          <a:p>
            <a:pPr algn="just">
              <a:defRPr/>
            </a:pPr>
            <a:r>
              <a:rPr lang="en-US" sz="2000" b="1" dirty="0">
                <a:latin typeface="Verdana" pitchFamily="34" charset="0"/>
                <a:ea typeface="Verdana" pitchFamily="34" charset="0"/>
                <a:cs typeface="Verdana" pitchFamily="34" charset="0"/>
              </a:rPr>
              <a:t>Syntax</a:t>
            </a:r>
          </a:p>
          <a:p>
            <a:pPr algn="ctr">
              <a:defRPr/>
            </a:pPr>
            <a:r>
              <a:rPr lang="en-US" sz="2000" dirty="0">
                <a:latin typeface="Verdana" pitchFamily="34" charset="0"/>
                <a:ea typeface="Verdana" pitchFamily="34" charset="0"/>
                <a:cs typeface="Verdana" pitchFamily="34" charset="0"/>
              </a:rPr>
              <a:t>/</a:t>
            </a:r>
            <a:r>
              <a:rPr lang="en-US" sz="2000" i="1" dirty="0">
                <a:latin typeface="Verdana" pitchFamily="34" charset="0"/>
                <a:ea typeface="Verdana" pitchFamily="34" charset="0"/>
                <a:cs typeface="Verdana" pitchFamily="34" charset="0"/>
              </a:rPr>
              <a:t>pattern</a:t>
            </a:r>
            <a:r>
              <a:rPr lang="en-US" sz="2000" dirty="0">
                <a:latin typeface="Verdana" pitchFamily="34" charset="0"/>
                <a:ea typeface="Verdana" pitchFamily="34" charset="0"/>
                <a:cs typeface="Verdana" pitchFamily="34" charset="0"/>
              </a:rPr>
              <a:t>/</a:t>
            </a:r>
            <a:r>
              <a:rPr lang="en-US" sz="2000" i="1" dirty="0">
                <a:latin typeface="Verdana" pitchFamily="34" charset="0"/>
                <a:ea typeface="Verdana" pitchFamily="34" charset="0"/>
                <a:cs typeface="Verdana" pitchFamily="34" charset="0"/>
              </a:rPr>
              <a:t>modifiers</a:t>
            </a:r>
            <a:r>
              <a:rPr lang="en-US" sz="2000" dirty="0">
                <a:latin typeface="Verdana" pitchFamily="34" charset="0"/>
                <a:ea typeface="Verdana" pitchFamily="34" charset="0"/>
                <a:cs typeface="Verdana" pitchFamily="34" charset="0"/>
              </a:rPr>
              <a:t>;</a:t>
            </a:r>
          </a:p>
          <a:p>
            <a:pPr algn="just">
              <a:defRPr/>
            </a:pPr>
            <a:r>
              <a:rPr lang="en-US" sz="2000" dirty="0">
                <a:latin typeface="Verdana" pitchFamily="34" charset="0"/>
                <a:ea typeface="Verdana" pitchFamily="34" charset="0"/>
                <a:cs typeface="Verdana" pitchFamily="34" charset="0"/>
              </a:rPr>
              <a:t/>
            </a:r>
            <a:br>
              <a:rPr lang="en-US" sz="2000" dirty="0">
                <a:latin typeface="Verdana" pitchFamily="34" charset="0"/>
                <a:ea typeface="Verdana" pitchFamily="34" charset="0"/>
                <a:cs typeface="Verdana" pitchFamily="34" charset="0"/>
              </a:rPr>
            </a:br>
            <a:r>
              <a:rPr lang="en-US" sz="2000" b="1" dirty="0">
                <a:latin typeface="Verdana" pitchFamily="34" charset="0"/>
                <a:ea typeface="Verdana" pitchFamily="34" charset="0"/>
                <a:cs typeface="Verdana" pitchFamily="34" charset="0"/>
              </a:rPr>
              <a:t>Example:</a:t>
            </a:r>
          </a:p>
          <a:p>
            <a:pPr algn="ctr">
              <a:defRPr/>
            </a:pP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a:t>
            </a:r>
            <a:r>
              <a:rPr lang="en-US" sz="2000" dirty="0" err="1">
                <a:latin typeface="Verdana" pitchFamily="34" charset="0"/>
                <a:ea typeface="Verdana" pitchFamily="34" charset="0"/>
                <a:cs typeface="Verdana" pitchFamily="34" charset="0"/>
              </a:rPr>
              <a:t>patt</a:t>
            </a:r>
            <a:r>
              <a:rPr lang="en-US" sz="2000" dirty="0">
                <a:latin typeface="Verdana" pitchFamily="34" charset="0"/>
                <a:ea typeface="Verdana" pitchFamily="34" charset="0"/>
                <a:cs typeface="Verdana" pitchFamily="34" charset="0"/>
              </a:rPr>
              <a:t> = /w3schools/I</a:t>
            </a:r>
          </a:p>
          <a:p>
            <a:pPr algn="just">
              <a:defRPr/>
            </a:pPr>
            <a:endParaRPr lang="en-US" sz="2000" b="1" dirty="0">
              <a:latin typeface="Verdana" pitchFamily="34" charset="0"/>
              <a:ea typeface="Verdana" pitchFamily="34" charset="0"/>
              <a:cs typeface="Verdana" pitchFamily="34" charset="0"/>
            </a:endParaRPr>
          </a:p>
          <a:p>
            <a:pPr marL="457200" indent="-457200" algn="just">
              <a:lnSpc>
                <a:spcPct val="150000"/>
              </a:lnSpc>
              <a:buFont typeface="Wingdings" pitchFamily="2" charset="2"/>
              <a:buChar char="ü"/>
              <a:defRPr/>
            </a:pPr>
            <a:r>
              <a:rPr lang="en-US" sz="2000" b="1" dirty="0">
                <a:latin typeface="Verdana" pitchFamily="34" charset="0"/>
                <a:ea typeface="Verdana" pitchFamily="34" charset="0"/>
                <a:cs typeface="Verdana" pitchFamily="34" charset="0"/>
              </a:rPr>
              <a:t>/w3schools/</a:t>
            </a:r>
            <a:r>
              <a:rPr lang="en-US" sz="2000" b="1" dirty="0" err="1">
                <a:latin typeface="Verdana" pitchFamily="34" charset="0"/>
                <a:ea typeface="Verdana" pitchFamily="34" charset="0"/>
                <a:cs typeface="Verdana" pitchFamily="34" charset="0"/>
              </a:rPr>
              <a:t>i</a:t>
            </a:r>
            <a:r>
              <a:rPr lang="en-US" sz="2000" dirty="0">
                <a:latin typeface="Verdana" pitchFamily="34" charset="0"/>
                <a:ea typeface="Verdana" pitchFamily="34" charset="0"/>
                <a:cs typeface="Verdana" pitchFamily="34" charset="0"/>
              </a:rPr>
              <a:t>  is a regular expression.</a:t>
            </a:r>
          </a:p>
          <a:p>
            <a:pPr marL="457200" indent="-457200" algn="just">
              <a:lnSpc>
                <a:spcPct val="150000"/>
              </a:lnSpc>
              <a:buFont typeface="Wingdings" pitchFamily="2" charset="2"/>
              <a:buChar char="ü"/>
              <a:defRPr/>
            </a:pPr>
            <a:r>
              <a:rPr lang="en-US" sz="2000" b="1" dirty="0">
                <a:latin typeface="Verdana" pitchFamily="34" charset="0"/>
                <a:ea typeface="Verdana" pitchFamily="34" charset="0"/>
                <a:cs typeface="Verdana" pitchFamily="34" charset="0"/>
              </a:rPr>
              <a:t>w3schools</a:t>
            </a:r>
            <a:r>
              <a:rPr lang="en-US" sz="2000" dirty="0">
                <a:latin typeface="Verdana" pitchFamily="34" charset="0"/>
                <a:ea typeface="Verdana" pitchFamily="34" charset="0"/>
                <a:cs typeface="Verdana" pitchFamily="34" charset="0"/>
              </a:rPr>
              <a:t>  is a pattern (to be used in a search).</a:t>
            </a:r>
          </a:p>
          <a:p>
            <a:pPr marL="457200" indent="-457200" algn="just">
              <a:lnSpc>
                <a:spcPct val="150000"/>
              </a:lnSpc>
              <a:buFont typeface="Wingdings" pitchFamily="2" charset="2"/>
              <a:buChar char="ü"/>
              <a:defRPr/>
            </a:pPr>
            <a:r>
              <a:rPr lang="en-US" sz="2000" b="1" dirty="0" err="1">
                <a:latin typeface="Verdana" pitchFamily="34" charset="0"/>
                <a:ea typeface="Verdana" pitchFamily="34" charset="0"/>
                <a:cs typeface="Verdana" pitchFamily="34" charset="0"/>
              </a:rPr>
              <a:t>i</a:t>
            </a:r>
            <a:r>
              <a:rPr lang="en-US" sz="2000" dirty="0">
                <a:latin typeface="Verdana" pitchFamily="34" charset="0"/>
                <a:ea typeface="Verdana" pitchFamily="34" charset="0"/>
                <a:cs typeface="Verdana" pitchFamily="34" charset="0"/>
              </a:rPr>
              <a:t>  is a modifier (modifies the search to be case-insensitive)</a:t>
            </a:r>
          </a:p>
        </p:txBody>
      </p:sp>
      <p:sp>
        <p:nvSpPr>
          <p:cNvPr id="75780" name="Rectangle 5"/>
          <p:cNvSpPr>
            <a:spLocks noChangeArrowheads="1"/>
          </p:cNvSpPr>
          <p:nvPr/>
        </p:nvSpPr>
        <p:spPr bwMode="auto">
          <a:xfrm>
            <a:off x="2057400" y="223838"/>
            <a:ext cx="56054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0070C0"/>
                </a:solidFill>
                <a:latin typeface="Verdana" panose="020B0604030504040204" pitchFamily="34" charset="0"/>
              </a:rPr>
              <a:t>JavaScript Regular Expressions</a:t>
            </a:r>
          </a:p>
        </p:txBody>
      </p:sp>
    </p:spTree>
    <p:extLst>
      <p:ext uri="{BB962C8B-B14F-4D97-AF65-F5344CB8AC3E}">
        <p14:creationId xmlns="" xmlns:p14="http://schemas.microsoft.com/office/powerpoint/2010/main" val="33118417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4E1990-8848-4EE6-B78A-77A8426347D1}" type="slidenum">
              <a:rPr lang="en-US" altLang="en-US">
                <a:solidFill>
                  <a:srgbClr val="898989"/>
                </a:solidFill>
                <a:latin typeface="Calibri" panose="020F0502020204030204" pitchFamily="34" charset="0"/>
              </a:rPr>
              <a:pPr eaLnBrk="1" hangingPunct="1"/>
              <a:t>94</a:t>
            </a:fld>
            <a:endParaRPr lang="en-US" altLang="en-US">
              <a:solidFill>
                <a:srgbClr val="898989"/>
              </a:solidFill>
              <a:latin typeface="Calibri" panose="020F0502020204030204" pitchFamily="34" charset="0"/>
            </a:endParaRPr>
          </a:p>
        </p:txBody>
      </p:sp>
      <p:sp>
        <p:nvSpPr>
          <p:cNvPr id="5" name="Rectangle 4"/>
          <p:cNvSpPr/>
          <p:nvPr/>
        </p:nvSpPr>
        <p:spPr>
          <a:xfrm>
            <a:off x="228600" y="228600"/>
            <a:ext cx="8686800" cy="6400800"/>
          </a:xfrm>
          <a:prstGeom prst="rect">
            <a:avLst/>
          </a:prstGeom>
        </p:spPr>
        <p:txBody>
          <a:bodyPr>
            <a:spAutoFit/>
          </a:bodyPr>
          <a:lstStyle/>
          <a:p>
            <a:pPr algn="just">
              <a:defRPr/>
            </a:pPr>
            <a:r>
              <a:rPr lang="en-US" sz="2000" b="1" dirty="0">
                <a:latin typeface="Verdana" pitchFamily="34" charset="0"/>
                <a:ea typeface="Verdana" pitchFamily="34" charset="0"/>
                <a:cs typeface="Verdana" pitchFamily="34" charset="0"/>
              </a:rPr>
              <a:t>Using String Methods</a:t>
            </a:r>
          </a:p>
          <a:p>
            <a:pPr algn="just">
              <a:defRPr/>
            </a:pPr>
            <a:endParaRPr lang="en-US" sz="1100" b="1" dirty="0">
              <a:latin typeface="Verdana" pitchFamily="34" charset="0"/>
              <a:ea typeface="Verdana" pitchFamily="34" charset="0"/>
              <a:cs typeface="Verdana" pitchFamily="34" charset="0"/>
            </a:endParaRPr>
          </a:p>
          <a:p>
            <a:pPr algn="just">
              <a:defRPr/>
            </a:pPr>
            <a:r>
              <a:rPr lang="en-US" sz="2000" dirty="0">
                <a:latin typeface="Verdana" pitchFamily="34" charset="0"/>
                <a:ea typeface="Verdana" pitchFamily="34" charset="0"/>
                <a:cs typeface="Verdana" pitchFamily="34" charset="0"/>
              </a:rPr>
              <a:t>In JavaScript, regular expressions are often used with the two </a:t>
            </a:r>
            <a:r>
              <a:rPr lang="en-US" sz="2000" b="1" dirty="0">
                <a:latin typeface="Verdana" pitchFamily="34" charset="0"/>
                <a:ea typeface="Verdana" pitchFamily="34" charset="0"/>
                <a:cs typeface="Verdana" pitchFamily="34" charset="0"/>
              </a:rPr>
              <a:t>string methods</a:t>
            </a:r>
            <a:r>
              <a:rPr lang="en-US" sz="2000" dirty="0">
                <a:latin typeface="Verdana" pitchFamily="34" charset="0"/>
                <a:ea typeface="Verdana" pitchFamily="34" charset="0"/>
                <a:cs typeface="Verdana" pitchFamily="34" charset="0"/>
              </a:rPr>
              <a:t>: search() and replace().</a:t>
            </a:r>
          </a:p>
          <a:p>
            <a:pPr algn="just">
              <a:defRPr/>
            </a:pPr>
            <a:endParaRPr lang="en-US" sz="700" dirty="0">
              <a:latin typeface="Verdana" pitchFamily="34" charset="0"/>
              <a:ea typeface="Verdana" pitchFamily="34" charset="0"/>
              <a:cs typeface="Verdana" pitchFamily="34" charset="0"/>
            </a:endParaRPr>
          </a:p>
          <a:p>
            <a:pPr marL="457200" indent="-457200" algn="just">
              <a:lnSpc>
                <a:spcPct val="150000"/>
              </a:lnSpc>
              <a:buFont typeface="Wingdings" pitchFamily="2" charset="2"/>
              <a:buChar char="v"/>
              <a:defRPr/>
            </a:pPr>
            <a:r>
              <a:rPr lang="en-US" b="1" dirty="0">
                <a:latin typeface="Verdana" pitchFamily="34" charset="0"/>
                <a:ea typeface="Verdana" pitchFamily="34" charset="0"/>
                <a:cs typeface="Verdana" pitchFamily="34" charset="0"/>
              </a:rPr>
              <a:t>The search(pattern) method</a:t>
            </a:r>
            <a:r>
              <a:rPr lang="en-US" dirty="0">
                <a:latin typeface="Verdana" pitchFamily="34" charset="0"/>
                <a:ea typeface="Verdana" pitchFamily="34" charset="0"/>
                <a:cs typeface="Verdana" pitchFamily="34" charset="0"/>
              </a:rPr>
              <a:t> uses an expression to search for a match, and returns the position of the match.</a:t>
            </a:r>
          </a:p>
          <a:p>
            <a:pPr marL="457200" indent="-457200" algn="just">
              <a:lnSpc>
                <a:spcPct val="150000"/>
              </a:lnSpc>
              <a:buFont typeface="Wingdings" pitchFamily="2" charset="2"/>
              <a:buChar char="v"/>
              <a:defRPr/>
            </a:pPr>
            <a:r>
              <a:rPr lang="en-US" b="1" dirty="0">
                <a:latin typeface="Verdana" pitchFamily="34" charset="0"/>
                <a:ea typeface="Verdana" pitchFamily="34" charset="0"/>
                <a:cs typeface="Verdana" pitchFamily="34" charset="0"/>
              </a:rPr>
              <a:t>The replace(pattern1, pattern2) method</a:t>
            </a:r>
            <a:r>
              <a:rPr lang="en-US" dirty="0">
                <a:latin typeface="Verdana" pitchFamily="34" charset="0"/>
                <a:ea typeface="Verdana" pitchFamily="34" charset="0"/>
                <a:cs typeface="Verdana" pitchFamily="34" charset="0"/>
              </a:rPr>
              <a:t> returns a modified string where the pattern is replaced.</a:t>
            </a:r>
          </a:p>
          <a:p>
            <a:pPr marL="457200" indent="-457200" algn="just">
              <a:lnSpc>
                <a:spcPct val="150000"/>
              </a:lnSpc>
              <a:buFont typeface="Wingdings" pitchFamily="2" charset="2"/>
              <a:buChar char="v"/>
              <a:defRPr/>
            </a:pPr>
            <a:r>
              <a:rPr lang="en-US" b="1" dirty="0">
                <a:latin typeface="Verdana" pitchFamily="34" charset="0"/>
                <a:ea typeface="Verdana" pitchFamily="34" charset="0"/>
                <a:cs typeface="Verdana" pitchFamily="34" charset="0"/>
              </a:rPr>
              <a:t>The split(pattern) method</a:t>
            </a:r>
            <a:r>
              <a:rPr lang="en-US" dirty="0">
                <a:latin typeface="Verdana" pitchFamily="34" charset="0"/>
                <a:ea typeface="Verdana" pitchFamily="34" charset="0"/>
                <a:cs typeface="Verdana" pitchFamily="34" charset="0"/>
              </a:rPr>
              <a:t> </a:t>
            </a:r>
          </a:p>
          <a:p>
            <a:pPr marL="457200" indent="-457200" algn="just">
              <a:lnSpc>
                <a:spcPct val="150000"/>
              </a:lnSpc>
              <a:buFont typeface="Wingdings" pitchFamily="2" charset="2"/>
              <a:buChar char="v"/>
              <a:defRPr/>
            </a:pPr>
            <a:r>
              <a:rPr lang="en-US" b="1" dirty="0">
                <a:latin typeface="Verdana" pitchFamily="34" charset="0"/>
                <a:ea typeface="Verdana" pitchFamily="34" charset="0"/>
                <a:cs typeface="Verdana" pitchFamily="34" charset="0"/>
              </a:rPr>
              <a:t>The match(pattern) method</a:t>
            </a:r>
            <a:r>
              <a:rPr lang="en-US" dirty="0">
                <a:latin typeface="Verdana" pitchFamily="34" charset="0"/>
                <a:ea typeface="Verdana" pitchFamily="34" charset="0"/>
                <a:cs typeface="Verdana" pitchFamily="34" charset="0"/>
              </a:rPr>
              <a:t> searches for a matching pattern. Returns an array holding the results, or null if no match is found.</a:t>
            </a:r>
          </a:p>
          <a:p>
            <a:pPr>
              <a:defRPr/>
            </a:pPr>
            <a:r>
              <a:rPr lang="en-US" b="1" dirty="0">
                <a:latin typeface="Verdana" pitchFamily="34" charset="0"/>
                <a:ea typeface="Verdana" pitchFamily="34" charset="0"/>
                <a:cs typeface="Verdana" pitchFamily="34" charset="0"/>
              </a:rPr>
              <a:t>Example</a:t>
            </a:r>
          </a:p>
          <a:p>
            <a:pPr>
              <a:defRPr/>
            </a:pP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str</a:t>
            </a:r>
            <a:r>
              <a:rPr lang="en-US" dirty="0">
                <a:latin typeface="Verdana" pitchFamily="34" charset="0"/>
                <a:ea typeface="Verdana" pitchFamily="34" charset="0"/>
                <a:cs typeface="Verdana" pitchFamily="34" charset="0"/>
              </a:rPr>
              <a:t> = "Visit W3Schools";</a:t>
            </a:r>
            <a:br>
              <a:rPr lang="en-US" dirty="0">
                <a:latin typeface="Verdana" pitchFamily="34" charset="0"/>
                <a:ea typeface="Verdana" pitchFamily="34" charset="0"/>
                <a:cs typeface="Verdana" pitchFamily="34" charset="0"/>
              </a:rPr>
            </a:b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n = </a:t>
            </a:r>
            <a:r>
              <a:rPr lang="en-US" dirty="0" err="1">
                <a:latin typeface="Verdana" pitchFamily="34" charset="0"/>
                <a:ea typeface="Verdana" pitchFamily="34" charset="0"/>
                <a:cs typeface="Verdana" pitchFamily="34" charset="0"/>
              </a:rPr>
              <a:t>str.search</a:t>
            </a:r>
            <a:r>
              <a:rPr lang="en-US" dirty="0">
                <a:latin typeface="Verdana" pitchFamily="34" charset="0"/>
                <a:ea typeface="Verdana" pitchFamily="34" charset="0"/>
                <a:cs typeface="Verdana" pitchFamily="34" charset="0"/>
              </a:rPr>
              <a:t>(/w3schools/</a:t>
            </a:r>
            <a:r>
              <a:rPr lang="en-US" dirty="0" err="1">
                <a:latin typeface="Verdana" pitchFamily="34" charset="0"/>
                <a:ea typeface="Verdana" pitchFamily="34" charset="0"/>
                <a:cs typeface="Verdana" pitchFamily="34" charset="0"/>
              </a:rPr>
              <a:t>i</a:t>
            </a:r>
            <a:r>
              <a:rPr lang="en-US" dirty="0">
                <a:latin typeface="Verdana" pitchFamily="34" charset="0"/>
                <a:ea typeface="Verdana" pitchFamily="34" charset="0"/>
                <a:cs typeface="Verdana" pitchFamily="34" charset="0"/>
              </a:rPr>
              <a:t>);</a:t>
            </a:r>
          </a:p>
          <a:p>
            <a:pPr>
              <a:defRPr/>
            </a:pPr>
            <a:r>
              <a:rPr lang="en-US" dirty="0">
                <a:latin typeface="Verdana" pitchFamily="34" charset="0"/>
                <a:ea typeface="Verdana" pitchFamily="34" charset="0"/>
                <a:cs typeface="Verdana" pitchFamily="34" charset="0"/>
              </a:rPr>
              <a:t>		The result in n will be: 6</a:t>
            </a:r>
          </a:p>
          <a:p>
            <a:pPr>
              <a:defRPr/>
            </a:pPr>
            <a:r>
              <a:rPr lang="en-US" b="1" dirty="0">
                <a:latin typeface="Verdana" pitchFamily="34" charset="0"/>
                <a:ea typeface="Verdana" pitchFamily="34" charset="0"/>
                <a:cs typeface="Verdana" pitchFamily="34" charset="0"/>
              </a:rPr>
              <a:t>Example</a:t>
            </a:r>
          </a:p>
          <a:p>
            <a:pPr>
              <a:defRPr/>
            </a:pP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str</a:t>
            </a:r>
            <a:r>
              <a:rPr lang="en-US" dirty="0">
                <a:latin typeface="Verdana" pitchFamily="34" charset="0"/>
                <a:ea typeface="Verdana" pitchFamily="34" charset="0"/>
                <a:cs typeface="Verdana" pitchFamily="34" charset="0"/>
              </a:rPr>
              <a:t> = "Visit Microsoft!";</a:t>
            </a:r>
            <a:br>
              <a:rPr lang="en-US" dirty="0">
                <a:latin typeface="Verdana" pitchFamily="34" charset="0"/>
                <a:ea typeface="Verdana" pitchFamily="34" charset="0"/>
                <a:cs typeface="Verdana" pitchFamily="34" charset="0"/>
              </a:rPr>
            </a:br>
            <a:r>
              <a:rPr lang="en-US" dirty="0" err="1">
                <a:latin typeface="Verdana" pitchFamily="34" charset="0"/>
                <a:ea typeface="Verdana" pitchFamily="34" charset="0"/>
                <a:cs typeface="Verdana" pitchFamily="34" charset="0"/>
              </a:rPr>
              <a:t>var</a:t>
            </a:r>
            <a:r>
              <a:rPr lang="en-US" dirty="0">
                <a:latin typeface="Verdana" pitchFamily="34" charset="0"/>
                <a:ea typeface="Verdana" pitchFamily="34" charset="0"/>
                <a:cs typeface="Verdana" pitchFamily="34" charset="0"/>
              </a:rPr>
              <a:t> res = </a:t>
            </a:r>
            <a:r>
              <a:rPr lang="en-US" dirty="0" err="1">
                <a:latin typeface="Verdana" pitchFamily="34" charset="0"/>
                <a:ea typeface="Verdana" pitchFamily="34" charset="0"/>
                <a:cs typeface="Verdana" pitchFamily="34" charset="0"/>
              </a:rPr>
              <a:t>str.replace</a:t>
            </a:r>
            <a:r>
              <a:rPr lang="en-US" dirty="0">
                <a:latin typeface="Verdana" pitchFamily="34" charset="0"/>
                <a:ea typeface="Verdana" pitchFamily="34" charset="0"/>
                <a:cs typeface="Verdana" pitchFamily="34" charset="0"/>
              </a:rPr>
              <a:t>(/</a:t>
            </a:r>
            <a:r>
              <a:rPr lang="en-US" dirty="0" err="1">
                <a:latin typeface="Verdana" pitchFamily="34" charset="0"/>
                <a:ea typeface="Verdana" pitchFamily="34" charset="0"/>
                <a:cs typeface="Verdana" pitchFamily="34" charset="0"/>
              </a:rPr>
              <a:t>microsoft</a:t>
            </a:r>
            <a:r>
              <a:rPr lang="en-US" dirty="0">
                <a:latin typeface="Verdana" pitchFamily="34" charset="0"/>
                <a:ea typeface="Verdana" pitchFamily="34" charset="0"/>
                <a:cs typeface="Verdana" pitchFamily="34" charset="0"/>
              </a:rPr>
              <a:t>/</a:t>
            </a:r>
            <a:r>
              <a:rPr lang="en-US" dirty="0" err="1">
                <a:latin typeface="Verdana" pitchFamily="34" charset="0"/>
                <a:ea typeface="Verdana" pitchFamily="34" charset="0"/>
                <a:cs typeface="Verdana" pitchFamily="34" charset="0"/>
              </a:rPr>
              <a:t>i</a:t>
            </a:r>
            <a:r>
              <a:rPr lang="en-US" dirty="0">
                <a:latin typeface="Verdana" pitchFamily="34" charset="0"/>
                <a:ea typeface="Verdana" pitchFamily="34" charset="0"/>
                <a:cs typeface="Verdana" pitchFamily="34" charset="0"/>
              </a:rPr>
              <a:t>, "W3Schools");</a:t>
            </a:r>
          </a:p>
          <a:p>
            <a:pPr>
              <a:defRPr/>
            </a:pPr>
            <a:r>
              <a:rPr lang="en-US" dirty="0">
                <a:latin typeface="Verdana" pitchFamily="34" charset="0"/>
                <a:ea typeface="Verdana" pitchFamily="34" charset="0"/>
                <a:cs typeface="Verdana" pitchFamily="34" charset="0"/>
              </a:rPr>
              <a:t>		The result in res will be: Visit W3Schools!</a:t>
            </a:r>
          </a:p>
        </p:txBody>
      </p:sp>
      <p:sp>
        <p:nvSpPr>
          <p:cNvPr id="76804" name="Rectangle 6"/>
          <p:cNvSpPr>
            <a:spLocks noChangeArrowheads="1"/>
          </p:cNvSpPr>
          <p:nvPr/>
        </p:nvSpPr>
        <p:spPr bwMode="auto">
          <a:xfrm>
            <a:off x="8043863" y="76200"/>
            <a:ext cx="947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endParaRPr lang="en-US" altLang="en-US" b="1">
              <a:solidFill>
                <a:srgbClr val="FF0000"/>
              </a:solidFill>
            </a:endParaRPr>
          </a:p>
        </p:txBody>
      </p:sp>
    </p:spTree>
    <p:extLst>
      <p:ext uri="{BB962C8B-B14F-4D97-AF65-F5344CB8AC3E}">
        <p14:creationId xmlns="" xmlns:p14="http://schemas.microsoft.com/office/powerpoint/2010/main" val="3130160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blinds(horizontal)">
                                      <p:cBhvr>
                                        <p:cTn id="7" dur="500"/>
                                        <p:tgtEl>
                                          <p:spTgt spid="5">
                                            <p:txEl>
                                              <p:pRg st="10" end="1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3" end="13"/>
                                            </p:txEl>
                                          </p:spTgt>
                                        </p:tgtEl>
                                        <p:attrNameLst>
                                          <p:attrName>style.visibility</p:attrName>
                                        </p:attrNameLst>
                                      </p:cBhvr>
                                      <p:to>
                                        <p:strVal val="visible"/>
                                      </p:to>
                                    </p:set>
                                    <p:animEffect transition="in" filter="blinds(horizontal)">
                                      <p:cBhvr>
                                        <p:cTn id="1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E089F9-98D8-4739-B28F-2840D54D9A66}" type="slidenum">
              <a:rPr lang="en-US" altLang="en-US">
                <a:solidFill>
                  <a:srgbClr val="898989"/>
                </a:solidFill>
                <a:latin typeface="Calibri" panose="020F0502020204030204" pitchFamily="34" charset="0"/>
              </a:rPr>
              <a:pPr eaLnBrk="1" hangingPunct="1"/>
              <a:t>95</a:t>
            </a:fld>
            <a:endParaRPr lang="en-US" altLang="en-US">
              <a:solidFill>
                <a:srgbClr val="898989"/>
              </a:solidFill>
              <a:latin typeface="Calibri" panose="020F0502020204030204" pitchFamily="34" charset="0"/>
            </a:endParaRPr>
          </a:p>
        </p:txBody>
      </p:sp>
      <p:sp>
        <p:nvSpPr>
          <p:cNvPr id="77827" name="Rectangle 7"/>
          <p:cNvSpPr>
            <a:spLocks noChangeArrowheads="1"/>
          </p:cNvSpPr>
          <p:nvPr/>
        </p:nvSpPr>
        <p:spPr bwMode="auto">
          <a:xfrm>
            <a:off x="381000" y="228600"/>
            <a:ext cx="8382000" cy="624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Verdana" panose="020B0604030504040204" pitchFamily="34" charset="0"/>
              </a:rPr>
              <a:t>Regular Expression Modifiers</a:t>
            </a:r>
          </a:p>
          <a:p>
            <a:pPr eaLnBrk="1" hangingPunct="1"/>
            <a:endParaRPr lang="en-US" altLang="en-US" sz="2000" b="1" dirty="0">
              <a:latin typeface="Verdana" panose="020B0604030504040204" pitchFamily="34" charset="0"/>
            </a:endParaRPr>
          </a:p>
          <a:p>
            <a:pPr eaLnBrk="1" hangingPunct="1"/>
            <a:r>
              <a:rPr lang="en-US" altLang="en-US" sz="2000" b="1" dirty="0">
                <a:latin typeface="Verdana" panose="020B0604030504040204" pitchFamily="34" charset="0"/>
              </a:rPr>
              <a:t>Modifiers</a:t>
            </a:r>
            <a:r>
              <a:rPr lang="en-US" altLang="en-US" sz="2000" dirty="0">
                <a:latin typeface="Verdana" panose="020B0604030504040204" pitchFamily="34" charset="0"/>
              </a:rPr>
              <a:t> can be used to perform case-insensitive more global searches:</a:t>
            </a:r>
            <a:br>
              <a:rPr lang="en-US" altLang="en-US" sz="2000" dirty="0">
                <a:latin typeface="Verdana" panose="020B0604030504040204" pitchFamily="34" charset="0"/>
              </a:rPr>
            </a:br>
            <a:r>
              <a:rPr lang="en-US" altLang="en-US" sz="2000" dirty="0">
                <a:latin typeface="Verdana" panose="020B0604030504040204" pitchFamily="34" charset="0"/>
              </a:rPr>
              <a:t> </a:t>
            </a:r>
            <a:r>
              <a:rPr lang="en-US" altLang="en-US" sz="2000" b="1" dirty="0">
                <a:latin typeface="Verdana" panose="020B0604030504040204" pitchFamily="34" charset="0"/>
              </a:rPr>
              <a:t>Modifier				Description</a:t>
            </a:r>
          </a:p>
          <a:p>
            <a:pPr eaLnBrk="1" hangingPunct="1"/>
            <a:r>
              <a:rPr lang="en-US" altLang="en-US" sz="2000" dirty="0" err="1">
                <a:latin typeface="Verdana" panose="020B0604030504040204" pitchFamily="34" charset="0"/>
              </a:rPr>
              <a:t>i</a:t>
            </a:r>
            <a:r>
              <a:rPr lang="en-US" altLang="en-US" sz="2000" dirty="0">
                <a:latin typeface="Verdana" panose="020B0604030504040204" pitchFamily="34" charset="0"/>
              </a:rPr>
              <a:t>			Perform case-insensitive matching</a:t>
            </a:r>
          </a:p>
          <a:p>
            <a:pPr eaLnBrk="1" hangingPunct="1"/>
            <a:r>
              <a:rPr lang="en-US" altLang="en-US" sz="2000" dirty="0">
                <a:latin typeface="Verdana" panose="020B0604030504040204" pitchFamily="34" charset="0"/>
              </a:rPr>
              <a:t>g			Perform a global match (find all matches 			rather than stopping after the first match)</a:t>
            </a:r>
          </a:p>
          <a:p>
            <a:pPr eaLnBrk="1" hangingPunct="1"/>
            <a:r>
              <a:rPr lang="en-US" altLang="en-US" sz="2000" dirty="0">
                <a:latin typeface="Verdana" panose="020B0604030504040204" pitchFamily="34" charset="0"/>
              </a:rPr>
              <a:t>m			Perform multiline matching</a:t>
            </a:r>
          </a:p>
          <a:p>
            <a:pPr eaLnBrk="1" hangingPunct="1"/>
            <a:endParaRPr lang="en-US" altLang="en-US" sz="2000" dirty="0">
              <a:latin typeface="Verdana" panose="020B0604030504040204" pitchFamily="34" charset="0"/>
            </a:endParaRPr>
          </a:p>
          <a:p>
            <a:pPr eaLnBrk="1" hangingPunct="1"/>
            <a:r>
              <a:rPr lang="en-US" altLang="en-US" sz="2000" b="1" dirty="0">
                <a:latin typeface="Verdana" panose="020B0604030504040204" pitchFamily="34" charset="0"/>
              </a:rPr>
              <a:t>Regular Expression Patterns</a:t>
            </a:r>
          </a:p>
          <a:p>
            <a:pPr eaLnBrk="1" hangingPunct="1"/>
            <a:endParaRPr lang="en-US" altLang="en-US" sz="2000" b="1" dirty="0">
              <a:latin typeface="Verdana" panose="020B0604030504040204" pitchFamily="34" charset="0"/>
            </a:endParaRPr>
          </a:p>
          <a:p>
            <a:pPr eaLnBrk="1" hangingPunct="1"/>
            <a:r>
              <a:rPr lang="en-US" altLang="en-US" sz="2000" b="1" dirty="0">
                <a:latin typeface="Verdana" panose="020B0604030504040204" pitchFamily="34" charset="0"/>
              </a:rPr>
              <a:t>Brackets</a:t>
            </a:r>
            <a:r>
              <a:rPr lang="en-US" altLang="en-US" sz="2000" dirty="0">
                <a:latin typeface="Verdana" panose="020B0604030504040204" pitchFamily="34" charset="0"/>
              </a:rPr>
              <a:t> are used to find a range of characters:</a:t>
            </a:r>
          </a:p>
          <a:p>
            <a:pPr eaLnBrk="1" hangingPunct="1"/>
            <a:r>
              <a:rPr lang="en-US" altLang="en-US" sz="2000" b="1" dirty="0">
                <a:latin typeface="Verdana" panose="020B0604030504040204" pitchFamily="34" charset="0"/>
              </a:rPr>
              <a:t>Expression			Description</a:t>
            </a:r>
          </a:p>
          <a:p>
            <a:pPr eaLnBrk="1" hangingPunct="1"/>
            <a:r>
              <a:rPr lang="en-US" altLang="en-US" sz="2000" dirty="0">
                <a:latin typeface="Verdana" panose="020B0604030504040204" pitchFamily="34" charset="0"/>
              </a:rPr>
              <a:t>[</a:t>
            </a:r>
            <a:r>
              <a:rPr lang="en-US" altLang="en-US" sz="2000" dirty="0" err="1">
                <a:latin typeface="Verdana" panose="020B0604030504040204" pitchFamily="34" charset="0"/>
              </a:rPr>
              <a:t>abc</a:t>
            </a:r>
            <a:r>
              <a:rPr lang="en-US" altLang="en-US" sz="2000" dirty="0">
                <a:latin typeface="Verdana" panose="020B0604030504040204" pitchFamily="34" charset="0"/>
              </a:rPr>
              <a:t>]			Find any of the characters between the 			brackets</a:t>
            </a:r>
          </a:p>
          <a:p>
            <a:pPr eaLnBrk="1" hangingPunct="1"/>
            <a:r>
              <a:rPr lang="en-US" altLang="en-US" sz="2000" dirty="0">
                <a:latin typeface="Verdana" panose="020B0604030504040204" pitchFamily="34" charset="0"/>
              </a:rPr>
              <a:t>[0-9]			Find any of the digits between the 				brackets</a:t>
            </a:r>
          </a:p>
          <a:p>
            <a:pPr eaLnBrk="1" hangingPunct="1"/>
            <a:r>
              <a:rPr lang="en-US" altLang="en-US" sz="2000" dirty="0">
                <a:latin typeface="Verdana" panose="020B0604030504040204" pitchFamily="34" charset="0"/>
              </a:rPr>
              <a:t>(</a:t>
            </a:r>
            <a:r>
              <a:rPr lang="en-US" altLang="en-US" sz="2000" dirty="0" err="1">
                <a:latin typeface="Verdana" panose="020B0604030504040204" pitchFamily="34" charset="0"/>
              </a:rPr>
              <a:t>x|y</a:t>
            </a:r>
            <a:r>
              <a:rPr lang="en-US" altLang="en-US" sz="2000" dirty="0">
                <a:latin typeface="Verdana" panose="020B0604030504040204" pitchFamily="34" charset="0"/>
              </a:rPr>
              <a:t>)			Find any of the alternatives separated 			with |</a:t>
            </a:r>
          </a:p>
        </p:txBody>
      </p:sp>
      <p:sp>
        <p:nvSpPr>
          <p:cNvPr id="77828" name="Rectangle 6"/>
          <p:cNvSpPr>
            <a:spLocks noChangeArrowheads="1"/>
          </p:cNvSpPr>
          <p:nvPr/>
        </p:nvSpPr>
        <p:spPr bwMode="auto">
          <a:xfrm>
            <a:off x="8043863" y="76200"/>
            <a:ext cx="947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endParaRPr lang="en-US" altLang="en-US" b="1">
              <a:solidFill>
                <a:srgbClr val="FF0000"/>
              </a:solidFill>
            </a:endParaRPr>
          </a:p>
        </p:txBody>
      </p:sp>
    </p:spTree>
    <p:extLst>
      <p:ext uri="{BB962C8B-B14F-4D97-AF65-F5344CB8AC3E}">
        <p14:creationId xmlns="" xmlns:p14="http://schemas.microsoft.com/office/powerpoint/2010/main" val="4815579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753C1B-6840-461C-B150-C4AAB5F7B711}" type="slidenum">
              <a:rPr lang="en-US" altLang="en-US">
                <a:solidFill>
                  <a:srgbClr val="898989"/>
                </a:solidFill>
                <a:latin typeface="Calibri" panose="020F0502020204030204" pitchFamily="34" charset="0"/>
              </a:rPr>
              <a:pPr eaLnBrk="1" hangingPunct="1"/>
              <a:t>96</a:t>
            </a:fld>
            <a:endParaRPr lang="en-US" altLang="en-US">
              <a:solidFill>
                <a:srgbClr val="898989"/>
              </a:solidFill>
              <a:latin typeface="Calibri" panose="020F0502020204030204" pitchFamily="34" charset="0"/>
            </a:endParaRPr>
          </a:p>
        </p:txBody>
      </p:sp>
      <p:graphicFrame>
        <p:nvGraphicFramePr>
          <p:cNvPr id="3" name="Table 2"/>
          <p:cNvGraphicFramePr>
            <a:graphicFrameLocks noGrp="1"/>
          </p:cNvGraphicFramePr>
          <p:nvPr/>
        </p:nvGraphicFramePr>
        <p:xfrm>
          <a:off x="228600" y="533400"/>
          <a:ext cx="8686800" cy="6137272"/>
        </p:xfrm>
        <a:graphic>
          <a:graphicData uri="http://schemas.openxmlformats.org/drawingml/2006/table">
            <a:tbl>
              <a:tblPr/>
              <a:tblGrid>
                <a:gridCol w="3003847">
                  <a:extLst>
                    <a:ext uri="{9D8B030D-6E8A-4147-A177-3AD203B41FA5}">
                      <a16:colId xmlns="" xmlns:a16="http://schemas.microsoft.com/office/drawing/2014/main" val="20000"/>
                    </a:ext>
                  </a:extLst>
                </a:gridCol>
                <a:gridCol w="5682953">
                  <a:extLst>
                    <a:ext uri="{9D8B030D-6E8A-4147-A177-3AD203B41FA5}">
                      <a16:colId xmlns="" xmlns:a16="http://schemas.microsoft.com/office/drawing/2014/main" val="20001"/>
                    </a:ext>
                  </a:extLst>
                </a:gridCol>
              </a:tblGrid>
              <a:tr h="409928">
                <a:tc>
                  <a:txBody>
                    <a:bodyPr/>
                    <a:lstStyle/>
                    <a:p>
                      <a:pPr algn="l" fontAlgn="t"/>
                      <a:r>
                        <a:rPr lang="en-US" sz="2000" dirty="0" err="1" smtClean="0">
                          <a:solidFill>
                            <a:srgbClr val="FFFFFF"/>
                          </a:solidFill>
                          <a:latin typeface="verdana"/>
                        </a:rPr>
                        <a:t>Metacharacter</a:t>
                      </a:r>
                      <a:r>
                        <a:rPr lang="en-US" sz="2000" dirty="0" smtClean="0">
                          <a:solidFill>
                            <a:srgbClr val="FFFFFF"/>
                          </a:solidFill>
                          <a:latin typeface="verdana"/>
                        </a:rPr>
                        <a:t> / Token</a:t>
                      </a:r>
                      <a:endParaRPr lang="en-US" sz="2000" dirty="0">
                        <a:solidFill>
                          <a:srgbClr val="FFFFFF"/>
                        </a:solidFill>
                        <a:latin typeface="verdana"/>
                      </a:endParaRPr>
                    </a:p>
                  </a:txBody>
                  <a:tcPr marL="22275" marR="22275" marT="22277" marB="2227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55555"/>
                    </a:solidFill>
                  </a:tcPr>
                </a:tc>
                <a:tc>
                  <a:txBody>
                    <a:bodyPr/>
                    <a:lstStyle/>
                    <a:p>
                      <a:pPr algn="l" fontAlgn="t"/>
                      <a:r>
                        <a:rPr lang="en-US" sz="2000" dirty="0">
                          <a:solidFill>
                            <a:srgbClr val="FFFFFF"/>
                          </a:solidFill>
                          <a:latin typeface="verdana"/>
                        </a:rPr>
                        <a:t>Description</a:t>
                      </a:r>
                    </a:p>
                  </a:txBody>
                  <a:tcPr marL="22275" marR="22275" marT="22277" marB="2227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55555"/>
                    </a:solidFill>
                  </a:tcPr>
                </a:tc>
                <a:extLst>
                  <a:ext uri="{0D108BD9-81ED-4DB2-BD59-A6C34878D82A}">
                    <a16:rowId xmlns="" xmlns:a16="http://schemas.microsoft.com/office/drawing/2014/main" val="10000"/>
                  </a:ext>
                </a:extLst>
              </a:tr>
              <a:tr h="408784">
                <a:tc>
                  <a:txBody>
                    <a:bodyPr/>
                    <a:lstStyle/>
                    <a:p>
                      <a:pPr fontAlgn="t"/>
                      <a:r>
                        <a:rPr lang="en-US" sz="2000" dirty="0">
                          <a:latin typeface="verdana"/>
                        </a:rPr>
                        <a:t>\d</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000" dirty="0">
                          <a:latin typeface="verdana"/>
                        </a:rPr>
                        <a:t>Find a digit</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1"/>
                  </a:ext>
                </a:extLst>
              </a:tr>
              <a:tr h="408784">
                <a:tc>
                  <a:txBody>
                    <a:bodyPr/>
                    <a:lstStyle/>
                    <a:p>
                      <a:pPr fontAlgn="t"/>
                      <a:r>
                        <a:rPr lang="en-US" sz="2000" dirty="0">
                          <a:latin typeface="verdana"/>
                        </a:rPr>
                        <a:t>\s</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fontAlgn="t"/>
                      <a:r>
                        <a:rPr lang="en-US" sz="2000" dirty="0">
                          <a:latin typeface="verdana"/>
                        </a:rPr>
                        <a:t>Find a whitespace character</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02"/>
                  </a:ext>
                </a:extLst>
              </a:tr>
              <a:tr h="713608">
                <a:tc>
                  <a:txBody>
                    <a:bodyPr/>
                    <a:lstStyle/>
                    <a:p>
                      <a:pPr fontAlgn="t"/>
                      <a:r>
                        <a:rPr lang="en-US" sz="2000" dirty="0">
                          <a:latin typeface="verdana"/>
                        </a:rPr>
                        <a:t>\b</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000">
                          <a:latin typeface="verdana"/>
                        </a:rPr>
                        <a:t>Find a match at the beginning or at the end of a word</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3"/>
                  </a:ext>
                </a:extLst>
              </a:tr>
              <a:tr h="713608">
                <a:tc>
                  <a:txBody>
                    <a:bodyPr/>
                    <a:lstStyle/>
                    <a:p>
                      <a:pPr fontAlgn="t"/>
                      <a:r>
                        <a:rPr lang="en-US" sz="2000" dirty="0">
                          <a:latin typeface="verdana"/>
                        </a:rPr>
                        <a:t>\</a:t>
                      </a:r>
                      <a:r>
                        <a:rPr lang="en-US" sz="2000" dirty="0" err="1">
                          <a:latin typeface="verdana"/>
                        </a:rPr>
                        <a:t>uxxxx</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fontAlgn="t"/>
                      <a:r>
                        <a:rPr lang="en-US" sz="2000" dirty="0">
                          <a:latin typeface="verdana"/>
                        </a:rPr>
                        <a:t>Find the Unicode character specified by the hexadecimal number </a:t>
                      </a:r>
                      <a:r>
                        <a:rPr lang="en-US" sz="2000" dirty="0" err="1">
                          <a:latin typeface="verdana"/>
                        </a:rPr>
                        <a:t>xxxx</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04"/>
                  </a:ext>
                </a:extLst>
              </a:tr>
              <a:tr h="461492">
                <a:tc>
                  <a:txBody>
                    <a:bodyPr/>
                    <a:lstStyle/>
                    <a:p>
                      <a:pPr fontAlgn="t"/>
                      <a:r>
                        <a:rPr lang="en-US" sz="2000" dirty="0" smtClean="0">
                          <a:latin typeface="verdana"/>
                        </a:rPr>
                        <a:t>^</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fontAlgn="t"/>
                      <a:r>
                        <a:rPr lang="en-US" sz="2000" dirty="0" smtClean="0">
                          <a:latin typeface="verdana"/>
                        </a:rPr>
                        <a:t>Match at the start of the input string</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05"/>
                  </a:ext>
                </a:extLst>
              </a:tr>
              <a:tr h="461492">
                <a:tc>
                  <a:txBody>
                    <a:bodyPr/>
                    <a:lstStyle/>
                    <a:p>
                      <a:pPr fontAlgn="t"/>
                      <a:r>
                        <a:rPr lang="en-US" sz="2000" dirty="0" smtClean="0">
                          <a:latin typeface="verdana"/>
                        </a:rPr>
                        <a:t>$</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fontAlgn="t"/>
                      <a:r>
                        <a:rPr lang="en-US" sz="2000" dirty="0" smtClean="0">
                          <a:latin typeface="verdana"/>
                        </a:rPr>
                        <a:t>Match at the</a:t>
                      </a:r>
                      <a:r>
                        <a:rPr lang="en-US" sz="2000" baseline="0" dirty="0" smtClean="0">
                          <a:latin typeface="verdana"/>
                        </a:rPr>
                        <a:t> end of the input string</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06"/>
                  </a:ext>
                </a:extLst>
              </a:tr>
              <a:tr h="461492">
                <a:tc>
                  <a:txBody>
                    <a:bodyPr/>
                    <a:lstStyle/>
                    <a:p>
                      <a:pPr fontAlgn="t"/>
                      <a:r>
                        <a:rPr lang="en-US" sz="2000" dirty="0" smtClean="0">
                          <a:latin typeface="verdana"/>
                        </a:rPr>
                        <a:t>*</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fontAlgn="t"/>
                      <a:r>
                        <a:rPr lang="en-US" sz="2000" dirty="0" smtClean="0">
                          <a:latin typeface="verdana"/>
                        </a:rPr>
                        <a:t>Match 0 or more times</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07"/>
                  </a:ext>
                </a:extLst>
              </a:tr>
              <a:tr h="461492">
                <a:tc>
                  <a:txBody>
                    <a:bodyPr/>
                    <a:lstStyle/>
                    <a:p>
                      <a:pPr fontAlgn="t"/>
                      <a:r>
                        <a:rPr lang="en-US" sz="2000" dirty="0" smtClean="0">
                          <a:latin typeface="verdana"/>
                        </a:rPr>
                        <a:t>+</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dirty="0" smtClean="0">
                          <a:latin typeface="verdana"/>
                        </a:rPr>
                        <a:t>Match 0 or more times</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08"/>
                  </a:ext>
                </a:extLst>
              </a:tr>
              <a:tr h="713608">
                <a:tc>
                  <a:txBody>
                    <a:bodyPr/>
                    <a:lstStyle/>
                    <a:p>
                      <a:pPr fontAlgn="t"/>
                      <a:r>
                        <a:rPr lang="en-US" sz="2000" dirty="0" smtClean="0">
                          <a:latin typeface="verdana"/>
                        </a:rPr>
                        <a:t>?</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dirty="0" smtClean="0">
                          <a:latin typeface="verdana"/>
                        </a:rPr>
                        <a:t>Match 0 or 1 times</a:t>
                      </a:r>
                    </a:p>
                    <a:p>
                      <a:pPr marL="0" marR="0" indent="0" algn="l" defTabSz="914400" rtl="0" eaLnBrk="1" fontAlgn="t" latinLnBrk="0" hangingPunct="1">
                        <a:lnSpc>
                          <a:spcPct val="100000"/>
                        </a:lnSpc>
                        <a:spcBef>
                          <a:spcPts val="0"/>
                        </a:spcBef>
                        <a:spcAft>
                          <a:spcPts val="0"/>
                        </a:spcAft>
                        <a:buClrTx/>
                        <a:buSzTx/>
                        <a:buFontTx/>
                        <a:buNone/>
                        <a:tabLst/>
                        <a:defRPr/>
                      </a:pPr>
                      <a:endParaRPr lang="en-US" sz="2000" dirty="0" smtClean="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09"/>
                  </a:ext>
                </a:extLst>
              </a:tr>
              <a:tr h="461492">
                <a:tc>
                  <a:txBody>
                    <a:bodyPr/>
                    <a:lstStyle/>
                    <a:p>
                      <a:pPr fontAlgn="t"/>
                      <a:r>
                        <a:rPr lang="en-US" sz="2000" dirty="0" smtClean="0">
                          <a:latin typeface="verdana"/>
                        </a:rPr>
                        <a:t>{n}</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dirty="0" smtClean="0">
                          <a:latin typeface="verdana"/>
                        </a:rPr>
                        <a:t>Match the string n times</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10"/>
                  </a:ext>
                </a:extLst>
              </a:tr>
              <a:tr h="461492">
                <a:tc>
                  <a:txBody>
                    <a:bodyPr/>
                    <a:lstStyle/>
                    <a:p>
                      <a:pPr fontAlgn="t"/>
                      <a:r>
                        <a:rPr lang="en-US" sz="2000" dirty="0" smtClean="0">
                          <a:latin typeface="verdana"/>
                        </a:rPr>
                        <a:t>\D</a:t>
                      </a:r>
                      <a:endParaRPr lang="en-US" sz="20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dirty="0" smtClean="0">
                          <a:latin typeface="verdana"/>
                        </a:rPr>
                        <a:t>Match anything except for digits</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 xmlns:a16="http://schemas.microsoft.com/office/drawing/2014/main" val="10011"/>
                  </a:ext>
                </a:extLst>
              </a:tr>
            </a:tbl>
          </a:graphicData>
        </a:graphic>
      </p:graphicFrame>
      <p:sp>
        <p:nvSpPr>
          <p:cNvPr id="78876" name="Rectangle 3"/>
          <p:cNvSpPr>
            <a:spLocks noChangeArrowheads="1"/>
          </p:cNvSpPr>
          <p:nvPr/>
        </p:nvSpPr>
        <p:spPr bwMode="auto">
          <a:xfrm>
            <a:off x="304800" y="76200"/>
            <a:ext cx="74977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a:solidFill>
                  <a:srgbClr val="404040"/>
                </a:solidFill>
                <a:latin typeface="Verdana" panose="020B0604030504040204" pitchFamily="34" charset="0"/>
              </a:rPr>
              <a:t>Metacharacters</a:t>
            </a:r>
            <a:r>
              <a:rPr lang="en-US" altLang="en-US" sz="2000">
                <a:solidFill>
                  <a:srgbClr val="404040"/>
                </a:solidFill>
                <a:latin typeface="Verdana" panose="020B0604030504040204" pitchFamily="34" charset="0"/>
              </a:rPr>
              <a:t> are characters with a special meaning:</a:t>
            </a:r>
            <a:endParaRPr lang="en-US" altLang="en-US" sz="2000">
              <a:latin typeface="Verdana" panose="020B0604030504040204" pitchFamily="34" charset="0"/>
            </a:endParaRPr>
          </a:p>
        </p:txBody>
      </p:sp>
      <p:sp>
        <p:nvSpPr>
          <p:cNvPr id="78877" name="Rectangle 6"/>
          <p:cNvSpPr>
            <a:spLocks noChangeArrowheads="1"/>
          </p:cNvSpPr>
          <p:nvPr/>
        </p:nvSpPr>
        <p:spPr bwMode="auto">
          <a:xfrm>
            <a:off x="8043863" y="76200"/>
            <a:ext cx="947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endParaRPr lang="en-US" altLang="en-US" b="1">
              <a:solidFill>
                <a:srgbClr val="FF0000"/>
              </a:solidFill>
            </a:endParaRPr>
          </a:p>
        </p:txBody>
      </p:sp>
    </p:spTree>
    <p:extLst>
      <p:ext uri="{BB962C8B-B14F-4D97-AF65-F5344CB8AC3E}">
        <p14:creationId xmlns="" xmlns:p14="http://schemas.microsoft.com/office/powerpoint/2010/main" val="10127798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84EA7E-CF13-487A-924D-3B27C213E659}" type="slidenum">
              <a:rPr lang="en-US" altLang="en-US">
                <a:solidFill>
                  <a:srgbClr val="898989"/>
                </a:solidFill>
                <a:latin typeface="Calibri" panose="020F0502020204030204" pitchFamily="34" charset="0"/>
              </a:rPr>
              <a:pPr eaLnBrk="1" hangingPunct="1"/>
              <a:t>97</a:t>
            </a:fld>
            <a:endParaRPr lang="en-US" altLang="en-US">
              <a:solidFill>
                <a:srgbClr val="898989"/>
              </a:solidFill>
              <a:latin typeface="Calibri" panose="020F0502020204030204" pitchFamily="34" charset="0"/>
            </a:endParaRPr>
          </a:p>
        </p:txBody>
      </p:sp>
      <p:graphicFrame>
        <p:nvGraphicFramePr>
          <p:cNvPr id="5" name="Table 4"/>
          <p:cNvGraphicFramePr>
            <a:graphicFrameLocks noGrp="1"/>
          </p:cNvGraphicFramePr>
          <p:nvPr/>
        </p:nvGraphicFramePr>
        <p:xfrm>
          <a:off x="381000" y="4627563"/>
          <a:ext cx="8001000" cy="2002238"/>
        </p:xfrm>
        <a:graphic>
          <a:graphicData uri="http://schemas.openxmlformats.org/drawingml/2006/table">
            <a:tbl>
              <a:tblPr/>
              <a:tblGrid>
                <a:gridCol w="1685960">
                  <a:extLst>
                    <a:ext uri="{9D8B030D-6E8A-4147-A177-3AD203B41FA5}">
                      <a16:colId xmlns="" xmlns:a16="http://schemas.microsoft.com/office/drawing/2014/main" val="20000"/>
                    </a:ext>
                  </a:extLst>
                </a:gridCol>
                <a:gridCol w="6315040">
                  <a:extLst>
                    <a:ext uri="{9D8B030D-6E8A-4147-A177-3AD203B41FA5}">
                      <a16:colId xmlns="" xmlns:a16="http://schemas.microsoft.com/office/drawing/2014/main" val="20001"/>
                    </a:ext>
                  </a:extLst>
                </a:gridCol>
              </a:tblGrid>
              <a:tr h="318792">
                <a:tc>
                  <a:txBody>
                    <a:bodyPr/>
                    <a:lstStyle/>
                    <a:p>
                      <a:pPr algn="l" fontAlgn="t"/>
                      <a:r>
                        <a:rPr lang="en-US" sz="1800" dirty="0">
                          <a:solidFill>
                            <a:srgbClr val="FFFFFF"/>
                          </a:solidFill>
                          <a:latin typeface="verdana"/>
                        </a:rPr>
                        <a:t>Quantifier</a:t>
                      </a:r>
                    </a:p>
                  </a:txBody>
                  <a:tcPr marL="22275" marR="22275" marT="22270" marB="2227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800" dirty="0">
                          <a:solidFill>
                            <a:srgbClr val="FFFFFF"/>
                          </a:solidFill>
                          <a:latin typeface="verdana"/>
                        </a:rPr>
                        <a:t>Description</a:t>
                      </a:r>
                    </a:p>
                  </a:txBody>
                  <a:tcPr marL="22275" marR="22275" marT="22270" marB="2227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 xmlns:a16="http://schemas.microsoft.com/office/drawing/2014/main" val="10000"/>
                  </a:ext>
                </a:extLst>
              </a:tr>
              <a:tr h="378180">
                <a:tc>
                  <a:txBody>
                    <a:bodyPr/>
                    <a:lstStyle/>
                    <a:p>
                      <a:pPr fontAlgn="t"/>
                      <a:r>
                        <a:rPr lang="en-US" sz="1800">
                          <a:latin typeface="verdana"/>
                        </a:rPr>
                        <a:t>n+</a:t>
                      </a:r>
                    </a:p>
                  </a:txBody>
                  <a:tcPr marL="37125" marR="37125" marT="51963" marB="5196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latin typeface="verdana"/>
                        </a:rPr>
                        <a:t>Matches any string that contains at least one </a:t>
                      </a:r>
                      <a:r>
                        <a:rPr lang="en-US" sz="1800" i="1">
                          <a:latin typeface="verdana"/>
                        </a:rPr>
                        <a:t>n</a:t>
                      </a:r>
                      <a:endParaRPr lang="en-US" sz="1800">
                        <a:latin typeface="verdana"/>
                      </a:endParaRPr>
                    </a:p>
                  </a:txBody>
                  <a:tcPr marL="37125" marR="37125" marT="51963" marB="5196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652433">
                <a:tc>
                  <a:txBody>
                    <a:bodyPr/>
                    <a:lstStyle/>
                    <a:p>
                      <a:pPr fontAlgn="t"/>
                      <a:r>
                        <a:rPr lang="en-US" sz="1800">
                          <a:latin typeface="verdana"/>
                        </a:rPr>
                        <a:t>n*</a:t>
                      </a:r>
                    </a:p>
                  </a:txBody>
                  <a:tcPr marL="37125" marR="37125" marT="51963" marB="5196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latin typeface="verdana"/>
                        </a:rPr>
                        <a:t>Matches any string that contains zero or more occurrences of </a:t>
                      </a:r>
                      <a:r>
                        <a:rPr lang="en-US" sz="1800" i="1" dirty="0">
                          <a:latin typeface="verdana"/>
                        </a:rPr>
                        <a:t>n</a:t>
                      </a:r>
                      <a:endParaRPr lang="en-US" sz="1800" dirty="0">
                        <a:latin typeface="verdana"/>
                      </a:endParaRPr>
                    </a:p>
                  </a:txBody>
                  <a:tcPr marL="37125" marR="37125" marT="51963" marB="5196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 xmlns:a16="http://schemas.microsoft.com/office/drawing/2014/main" val="10002"/>
                  </a:ext>
                </a:extLst>
              </a:tr>
              <a:tr h="652433">
                <a:tc>
                  <a:txBody>
                    <a:bodyPr/>
                    <a:lstStyle/>
                    <a:p>
                      <a:pPr fontAlgn="t"/>
                      <a:r>
                        <a:rPr lang="en-US" sz="1800">
                          <a:latin typeface="verdana"/>
                        </a:rPr>
                        <a:t>n?</a:t>
                      </a:r>
                    </a:p>
                  </a:txBody>
                  <a:tcPr marL="37125" marR="37125" marT="51963" marB="5196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latin typeface="verdana"/>
                        </a:rPr>
                        <a:t>Matches any string that contains zero or one occurrences of </a:t>
                      </a:r>
                      <a:r>
                        <a:rPr lang="en-US" sz="1800" i="1" dirty="0">
                          <a:latin typeface="verdana"/>
                        </a:rPr>
                        <a:t>n</a:t>
                      </a:r>
                      <a:endParaRPr lang="en-US" sz="1800" dirty="0">
                        <a:latin typeface="verdana"/>
                      </a:endParaRPr>
                    </a:p>
                  </a:txBody>
                  <a:tcPr marL="37125" marR="37125" marT="51963" marB="5196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bl>
          </a:graphicData>
        </a:graphic>
      </p:graphicFrame>
      <p:sp>
        <p:nvSpPr>
          <p:cNvPr id="79895" name="Rectangle 4"/>
          <p:cNvSpPr>
            <a:spLocks noChangeArrowheads="1"/>
          </p:cNvSpPr>
          <p:nvPr/>
        </p:nvSpPr>
        <p:spPr bwMode="auto">
          <a:xfrm>
            <a:off x="304800" y="4191000"/>
            <a:ext cx="5638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a:solidFill>
                  <a:srgbClr val="404040"/>
                </a:solidFill>
                <a:latin typeface="Verdana" panose="020B0604030504040204" pitchFamily="34" charset="0"/>
              </a:rPr>
              <a:t>Quantifiers</a:t>
            </a:r>
            <a:r>
              <a:rPr lang="en-US" altLang="en-US" sz="2000">
                <a:solidFill>
                  <a:srgbClr val="404040"/>
                </a:solidFill>
                <a:latin typeface="Verdana" panose="020B0604030504040204" pitchFamily="34" charset="0"/>
              </a:rPr>
              <a:t> define quantities:</a:t>
            </a:r>
            <a:endParaRPr lang="en-US" altLang="en-US" sz="2000">
              <a:latin typeface="Verdana" panose="020B0604030504040204" pitchFamily="34" charset="0"/>
            </a:endParaRPr>
          </a:p>
        </p:txBody>
      </p:sp>
      <p:graphicFrame>
        <p:nvGraphicFramePr>
          <p:cNvPr id="8" name="Table 7"/>
          <p:cNvGraphicFramePr>
            <a:graphicFrameLocks noGrp="1"/>
          </p:cNvGraphicFramePr>
          <p:nvPr/>
        </p:nvGraphicFramePr>
        <p:xfrm>
          <a:off x="228600" y="182563"/>
          <a:ext cx="8686800" cy="3856036"/>
        </p:xfrm>
        <a:graphic>
          <a:graphicData uri="http://schemas.openxmlformats.org/drawingml/2006/table">
            <a:tbl>
              <a:tblPr/>
              <a:tblGrid>
                <a:gridCol w="3003847">
                  <a:extLst>
                    <a:ext uri="{9D8B030D-6E8A-4147-A177-3AD203B41FA5}">
                      <a16:colId xmlns="" xmlns:a16="http://schemas.microsoft.com/office/drawing/2014/main" val="20000"/>
                    </a:ext>
                  </a:extLst>
                </a:gridCol>
                <a:gridCol w="5682953">
                  <a:extLst>
                    <a:ext uri="{9D8B030D-6E8A-4147-A177-3AD203B41FA5}">
                      <a16:colId xmlns="" xmlns:a16="http://schemas.microsoft.com/office/drawing/2014/main" val="20001"/>
                    </a:ext>
                  </a:extLst>
                </a:gridCol>
              </a:tblGrid>
              <a:tr h="409928">
                <a:tc>
                  <a:txBody>
                    <a:bodyPr/>
                    <a:lstStyle/>
                    <a:p>
                      <a:pPr algn="l" fontAlgn="t"/>
                      <a:r>
                        <a:rPr lang="en-US" sz="1600" dirty="0" err="1" smtClean="0">
                          <a:solidFill>
                            <a:srgbClr val="FFFFFF"/>
                          </a:solidFill>
                          <a:latin typeface="verdana"/>
                        </a:rPr>
                        <a:t>Metacharacter</a:t>
                      </a:r>
                      <a:r>
                        <a:rPr lang="en-US" sz="1600" dirty="0" smtClean="0">
                          <a:solidFill>
                            <a:srgbClr val="FFFFFF"/>
                          </a:solidFill>
                          <a:latin typeface="verdana"/>
                        </a:rPr>
                        <a:t> / Token</a:t>
                      </a:r>
                      <a:endParaRPr lang="en-US" sz="1600" dirty="0">
                        <a:solidFill>
                          <a:srgbClr val="FFFFFF"/>
                        </a:solidFill>
                        <a:latin typeface="verdana"/>
                      </a:endParaRPr>
                    </a:p>
                  </a:txBody>
                  <a:tcPr marL="22275" marR="22275" marT="22277" marB="2227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55555"/>
                    </a:solidFill>
                  </a:tcPr>
                </a:tc>
                <a:tc>
                  <a:txBody>
                    <a:bodyPr/>
                    <a:lstStyle/>
                    <a:p>
                      <a:pPr algn="l" fontAlgn="t"/>
                      <a:r>
                        <a:rPr lang="en-US" sz="1600" dirty="0">
                          <a:solidFill>
                            <a:srgbClr val="FFFFFF"/>
                          </a:solidFill>
                          <a:latin typeface="verdana"/>
                        </a:rPr>
                        <a:t>Description</a:t>
                      </a:r>
                    </a:p>
                  </a:txBody>
                  <a:tcPr marL="22275" marR="22275" marT="22277" marB="2227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55555"/>
                    </a:solidFill>
                  </a:tcPr>
                </a:tc>
                <a:extLst>
                  <a:ext uri="{0D108BD9-81ED-4DB2-BD59-A6C34878D82A}">
                    <a16:rowId xmlns="" xmlns:a16="http://schemas.microsoft.com/office/drawing/2014/main" val="10000"/>
                  </a:ext>
                </a:extLst>
              </a:tr>
              <a:tr h="347819">
                <a:tc>
                  <a:txBody>
                    <a:bodyPr/>
                    <a:lstStyle/>
                    <a:p>
                      <a:pPr fontAlgn="t"/>
                      <a:r>
                        <a:rPr lang="en-US" sz="1600" dirty="0" smtClean="0">
                          <a:latin typeface="verdana"/>
                        </a:rPr>
                        <a:t>\w</a:t>
                      </a:r>
                      <a:endParaRPr lang="en-US" sz="16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latin typeface="verdana"/>
                        </a:rPr>
                        <a:t>Match any alphanumeric character or the underscore</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1"/>
                  </a:ext>
                </a:extLst>
              </a:tr>
              <a:tr h="591678">
                <a:tc>
                  <a:txBody>
                    <a:bodyPr/>
                    <a:lstStyle/>
                    <a:p>
                      <a:pPr fontAlgn="t"/>
                      <a:r>
                        <a:rPr lang="en-US" sz="1600" dirty="0" smtClean="0">
                          <a:latin typeface="verdana"/>
                        </a:rPr>
                        <a:t>\W</a:t>
                      </a:r>
                      <a:endParaRPr lang="en-US" sz="16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latin typeface="verdana"/>
                        </a:rPr>
                        <a:t>Match anything except alphanumeric characters or underscore</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2"/>
                  </a:ext>
                </a:extLst>
              </a:tr>
              <a:tr h="347819">
                <a:tc>
                  <a:txBody>
                    <a:bodyPr/>
                    <a:lstStyle/>
                    <a:p>
                      <a:pPr fontAlgn="t"/>
                      <a:r>
                        <a:rPr lang="en-US" sz="1600" dirty="0" smtClean="0">
                          <a:latin typeface="verdana"/>
                        </a:rPr>
                        <a:t>\S</a:t>
                      </a:r>
                      <a:endParaRPr lang="en-US" sz="16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latin typeface="verdana"/>
                        </a:rPr>
                        <a:t>Match anything except for whitespace characters</a:t>
                      </a: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3"/>
                  </a:ext>
                </a:extLst>
              </a:tr>
              <a:tr h="1079396">
                <a:tc>
                  <a:txBody>
                    <a:bodyPr/>
                    <a:lstStyle/>
                    <a:p>
                      <a:pPr fontAlgn="t"/>
                      <a:r>
                        <a:rPr lang="en-US" sz="1600" dirty="0" smtClean="0">
                          <a:latin typeface="verdana"/>
                        </a:rPr>
                        <a:t>[…]</a:t>
                      </a:r>
                      <a:endParaRPr lang="en-US" sz="16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latin typeface="verdana"/>
                        </a:rPr>
                        <a:t>Creates a set</a:t>
                      </a:r>
                      <a:r>
                        <a:rPr lang="en-US" sz="1600" baseline="0" dirty="0" smtClean="0">
                          <a:latin typeface="verdana"/>
                        </a:rPr>
                        <a:t> of characters, one of which must match if the operation is to be successful. If you need a range of characters then separate the first and last with a </a:t>
                      </a:r>
                      <a:r>
                        <a:rPr lang="en-US" sz="1600" baseline="0" dirty="0" err="1" smtClean="0">
                          <a:latin typeface="verdana"/>
                        </a:rPr>
                        <a:t>hypen</a:t>
                      </a:r>
                      <a:r>
                        <a:rPr lang="en-US" sz="1600" baseline="0" dirty="0" smtClean="0">
                          <a:latin typeface="verdana"/>
                        </a:rPr>
                        <a:t>: [0-9] or [D-G]</a:t>
                      </a:r>
                      <a:endParaRPr lang="en-US" sz="1600" dirty="0" smtClean="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4"/>
                  </a:ext>
                </a:extLst>
              </a:tr>
              <a:tr h="1079396">
                <a:tc>
                  <a:txBody>
                    <a:bodyPr/>
                    <a:lstStyle/>
                    <a:p>
                      <a:pPr fontAlgn="t"/>
                      <a:r>
                        <a:rPr lang="en-US" sz="1600" dirty="0" smtClean="0">
                          <a:latin typeface="verdana"/>
                        </a:rPr>
                        <a:t>[^…]</a:t>
                      </a:r>
                      <a:endParaRPr lang="en-US" sz="1600" dirty="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latin typeface="verdana"/>
                        </a:rPr>
                        <a:t>Creates a set</a:t>
                      </a:r>
                      <a:r>
                        <a:rPr lang="en-US" sz="1600" baseline="0" dirty="0" smtClean="0">
                          <a:latin typeface="verdana"/>
                        </a:rPr>
                        <a:t> of characters which </a:t>
                      </a:r>
                      <a:r>
                        <a:rPr lang="en-US" sz="1600" baseline="0" dirty="0" err="1" smtClean="0">
                          <a:latin typeface="verdana"/>
                        </a:rPr>
                        <a:t>doesnot</a:t>
                      </a:r>
                      <a:r>
                        <a:rPr lang="en-US" sz="1600" baseline="0" dirty="0" smtClean="0">
                          <a:latin typeface="verdana"/>
                        </a:rPr>
                        <a:t> match. If any character in the set matches then the operation has failed. This fails if any lowercase letter from d to q is matched: [^d-q].</a:t>
                      </a:r>
                      <a:endParaRPr lang="en-US" sz="1600" dirty="0" smtClean="0">
                        <a:latin typeface="verdana"/>
                      </a:endParaRPr>
                    </a:p>
                  </a:txBody>
                  <a:tcPr marL="37125" marR="37125" marT="51980" marB="5198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5"/>
                  </a:ext>
                </a:extLst>
              </a:tr>
            </a:tbl>
          </a:graphicData>
        </a:graphic>
      </p:graphicFrame>
      <p:sp>
        <p:nvSpPr>
          <p:cNvPr id="79909" name="Rectangle 6"/>
          <p:cNvSpPr>
            <a:spLocks noChangeArrowheads="1"/>
          </p:cNvSpPr>
          <p:nvPr/>
        </p:nvSpPr>
        <p:spPr bwMode="auto">
          <a:xfrm>
            <a:off x="8043863" y="5943600"/>
            <a:ext cx="947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endParaRPr lang="en-US" altLang="en-US" b="1">
              <a:solidFill>
                <a:srgbClr val="FF0000"/>
              </a:solidFill>
            </a:endParaRPr>
          </a:p>
        </p:txBody>
      </p:sp>
    </p:spTree>
    <p:extLst>
      <p:ext uri="{BB962C8B-B14F-4D97-AF65-F5344CB8AC3E}">
        <p14:creationId xmlns="" xmlns:p14="http://schemas.microsoft.com/office/powerpoint/2010/main" val="154058864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F3E018-5116-4986-B279-CA52BA3497D0}" type="slidenum">
              <a:rPr lang="en-US" altLang="en-US">
                <a:solidFill>
                  <a:srgbClr val="898989"/>
                </a:solidFill>
                <a:latin typeface="Calibri" panose="020F0502020204030204" pitchFamily="34" charset="0"/>
              </a:rPr>
              <a:pPr eaLnBrk="1" hangingPunct="1"/>
              <a:t>98</a:t>
            </a:fld>
            <a:endParaRPr lang="en-US" altLang="en-US">
              <a:solidFill>
                <a:srgbClr val="898989"/>
              </a:solidFill>
              <a:latin typeface="Calibri" panose="020F0502020204030204" pitchFamily="34" charset="0"/>
            </a:endParaRPr>
          </a:p>
        </p:txBody>
      </p:sp>
      <p:sp>
        <p:nvSpPr>
          <p:cNvPr id="9" name="Rectangle 8"/>
          <p:cNvSpPr/>
          <p:nvPr/>
        </p:nvSpPr>
        <p:spPr>
          <a:xfrm>
            <a:off x="152400" y="228600"/>
            <a:ext cx="8915400" cy="5324475"/>
          </a:xfrm>
          <a:prstGeom prst="rect">
            <a:avLst/>
          </a:prstGeom>
        </p:spPr>
        <p:txBody>
          <a:bodyPr>
            <a:spAutoFit/>
          </a:bodyPr>
          <a:lstStyle/>
          <a:p>
            <a:pPr>
              <a:defRPr/>
            </a:pPr>
            <a:r>
              <a:rPr lang="en-US" sz="2000" b="1" dirty="0">
                <a:latin typeface="Verdana" pitchFamily="34" charset="0"/>
                <a:ea typeface="Verdana" pitchFamily="34" charset="0"/>
                <a:cs typeface="Verdana" pitchFamily="34" charset="0"/>
              </a:rPr>
              <a:t>Using the </a:t>
            </a:r>
            <a:r>
              <a:rPr lang="en-US" sz="2000" b="1" dirty="0" err="1">
                <a:latin typeface="Verdana" pitchFamily="34" charset="0"/>
                <a:ea typeface="Verdana" pitchFamily="34" charset="0"/>
                <a:cs typeface="Verdana" pitchFamily="34" charset="0"/>
              </a:rPr>
              <a:t>RegExp</a:t>
            </a:r>
            <a:r>
              <a:rPr lang="en-US" sz="2000" b="1" dirty="0">
                <a:latin typeface="Verdana" pitchFamily="34" charset="0"/>
                <a:ea typeface="Verdana" pitchFamily="34" charset="0"/>
                <a:cs typeface="Verdana" pitchFamily="34" charset="0"/>
              </a:rPr>
              <a:t> Object</a:t>
            </a:r>
          </a:p>
          <a:p>
            <a:pPr marL="457200" indent="-457200" algn="just">
              <a:buFont typeface="Arial" pitchFamily="34" charset="0"/>
              <a:buChar char="•"/>
              <a:defRPr/>
            </a:pPr>
            <a:r>
              <a:rPr lang="en-US" sz="2000" dirty="0">
                <a:latin typeface="Verdana" pitchFamily="34" charset="0"/>
                <a:ea typeface="Verdana" pitchFamily="34" charset="0"/>
                <a:cs typeface="Verdana" pitchFamily="34" charset="0"/>
              </a:rPr>
              <a:t>In JavaScript, the </a:t>
            </a:r>
            <a:r>
              <a:rPr lang="en-US" sz="2000" dirty="0" err="1">
                <a:latin typeface="Verdana" pitchFamily="34" charset="0"/>
                <a:ea typeface="Verdana" pitchFamily="34" charset="0"/>
                <a:cs typeface="Verdana" pitchFamily="34" charset="0"/>
              </a:rPr>
              <a:t>RegExp</a:t>
            </a:r>
            <a:r>
              <a:rPr lang="en-US" sz="2000" dirty="0">
                <a:latin typeface="Verdana" pitchFamily="34" charset="0"/>
                <a:ea typeface="Verdana" pitchFamily="34" charset="0"/>
                <a:cs typeface="Verdana" pitchFamily="34" charset="0"/>
              </a:rPr>
              <a:t> object is a regular expression object with predefined properties and methods.</a:t>
            </a:r>
          </a:p>
          <a:p>
            <a:pPr marL="457200" indent="-457200" algn="just">
              <a:buFont typeface="Arial" pitchFamily="34" charset="0"/>
              <a:buChar char="•"/>
              <a:defRPr/>
            </a:pPr>
            <a:endParaRPr lang="en-US" sz="2000" dirty="0">
              <a:latin typeface="Verdana" pitchFamily="34" charset="0"/>
              <a:ea typeface="Verdana" pitchFamily="34" charset="0"/>
              <a:cs typeface="Verdana" pitchFamily="34" charset="0"/>
            </a:endParaRPr>
          </a:p>
          <a:p>
            <a:pPr>
              <a:defRPr/>
            </a:pPr>
            <a:r>
              <a:rPr lang="en-US" sz="2000" dirty="0">
                <a:latin typeface="Verdana" pitchFamily="34" charset="0"/>
                <a:ea typeface="Verdana" pitchFamily="34" charset="0"/>
                <a:cs typeface="Verdana" pitchFamily="34" charset="0"/>
              </a:rPr>
              <a:t>Using test() / using exec()</a:t>
            </a:r>
          </a:p>
          <a:p>
            <a:pPr marL="457200" indent="-457200" algn="just">
              <a:buFont typeface="Arial" pitchFamily="34" charset="0"/>
              <a:buChar char="•"/>
              <a:defRPr/>
            </a:pPr>
            <a:r>
              <a:rPr lang="en-US" sz="2000" dirty="0">
                <a:latin typeface="Verdana" pitchFamily="34" charset="0"/>
                <a:ea typeface="Verdana" pitchFamily="34" charset="0"/>
                <a:cs typeface="Verdana" pitchFamily="34" charset="0"/>
              </a:rPr>
              <a:t>The test() method is a </a:t>
            </a:r>
            <a:r>
              <a:rPr lang="en-US" sz="2000" dirty="0" err="1">
                <a:latin typeface="Verdana" pitchFamily="34" charset="0"/>
                <a:ea typeface="Verdana" pitchFamily="34" charset="0"/>
                <a:cs typeface="Verdana" pitchFamily="34" charset="0"/>
              </a:rPr>
              <a:t>RegExp</a:t>
            </a:r>
            <a:r>
              <a:rPr lang="en-US" sz="2000" dirty="0">
                <a:latin typeface="Verdana" pitchFamily="34" charset="0"/>
                <a:ea typeface="Verdana" pitchFamily="34" charset="0"/>
                <a:cs typeface="Verdana" pitchFamily="34" charset="0"/>
              </a:rPr>
              <a:t> expression method.</a:t>
            </a:r>
          </a:p>
          <a:p>
            <a:pPr marL="457200" indent="-457200" algn="just">
              <a:buFont typeface="Arial" pitchFamily="34" charset="0"/>
              <a:buChar char="•"/>
              <a:defRPr/>
            </a:pPr>
            <a:r>
              <a:rPr lang="en-US" sz="2000" dirty="0">
                <a:latin typeface="Verdana" pitchFamily="34" charset="0"/>
                <a:ea typeface="Verdana" pitchFamily="34" charset="0"/>
                <a:cs typeface="Verdana" pitchFamily="34" charset="0"/>
              </a:rPr>
              <a:t>It searches a string for a pattern, and returns true or false, depending on the result.</a:t>
            </a:r>
          </a:p>
          <a:p>
            <a:pPr>
              <a:defRPr/>
            </a:pPr>
            <a:r>
              <a:rPr lang="en-US" sz="2000" dirty="0">
                <a:latin typeface="Verdana" pitchFamily="34" charset="0"/>
                <a:ea typeface="Verdana" pitchFamily="34" charset="0"/>
                <a:cs typeface="Verdana" pitchFamily="34" charset="0"/>
              </a:rPr>
              <a:t>The following example searches a string for the character "e":</a:t>
            </a:r>
          </a:p>
          <a:p>
            <a:pPr>
              <a:defRPr/>
            </a:pPr>
            <a:endParaRPr lang="en-US" sz="2000" dirty="0">
              <a:latin typeface="Verdana" pitchFamily="34" charset="0"/>
              <a:ea typeface="Verdana" pitchFamily="34" charset="0"/>
              <a:cs typeface="Verdana" pitchFamily="34" charset="0"/>
            </a:endParaRPr>
          </a:p>
          <a:p>
            <a:pPr>
              <a:defRPr/>
            </a:pPr>
            <a:r>
              <a:rPr lang="en-US" sz="2000" b="1" dirty="0">
                <a:latin typeface="Verdana" pitchFamily="34" charset="0"/>
                <a:ea typeface="Verdana" pitchFamily="34" charset="0"/>
                <a:cs typeface="Verdana" pitchFamily="34" charset="0"/>
              </a:rPr>
              <a:t>Example</a:t>
            </a:r>
          </a:p>
          <a:p>
            <a:pPr>
              <a:defRPr/>
            </a:pPr>
            <a:r>
              <a:rPr lang="en-US" sz="2000" dirty="0">
                <a:latin typeface="Verdana" pitchFamily="34" charset="0"/>
                <a:ea typeface="Verdana" pitchFamily="34" charset="0"/>
                <a:cs typeface="Verdana" pitchFamily="34" charset="0"/>
              </a:rPr>
              <a:t>		</a:t>
            </a:r>
            <a:r>
              <a:rPr lang="en-US" sz="2000" dirty="0" err="1">
                <a:latin typeface="Verdana" pitchFamily="34" charset="0"/>
                <a:ea typeface="Verdana" pitchFamily="34" charset="0"/>
                <a:cs typeface="Verdana" pitchFamily="34" charset="0"/>
              </a:rPr>
              <a:t>var</a:t>
            </a:r>
            <a:r>
              <a:rPr lang="en-US" sz="2000" dirty="0">
                <a:latin typeface="Verdana" pitchFamily="34" charset="0"/>
                <a:ea typeface="Verdana" pitchFamily="34" charset="0"/>
                <a:cs typeface="Verdana" pitchFamily="34" charset="0"/>
              </a:rPr>
              <a:t> </a:t>
            </a:r>
            <a:r>
              <a:rPr lang="en-US" sz="2000" dirty="0" err="1">
                <a:latin typeface="Verdana" pitchFamily="34" charset="0"/>
                <a:ea typeface="Verdana" pitchFamily="34" charset="0"/>
                <a:cs typeface="Verdana" pitchFamily="34" charset="0"/>
              </a:rPr>
              <a:t>patt</a:t>
            </a:r>
            <a:r>
              <a:rPr lang="en-US" sz="2000" dirty="0">
                <a:latin typeface="Verdana" pitchFamily="34" charset="0"/>
                <a:ea typeface="Verdana" pitchFamily="34" charset="0"/>
                <a:cs typeface="Verdana" pitchFamily="34" charset="0"/>
              </a:rPr>
              <a:t> = /e/;</a:t>
            </a:r>
            <a:br>
              <a:rPr lang="en-US" sz="2000" dirty="0">
                <a:latin typeface="Verdana" pitchFamily="34" charset="0"/>
                <a:ea typeface="Verdana" pitchFamily="34" charset="0"/>
                <a:cs typeface="Verdana" pitchFamily="34" charset="0"/>
              </a:rPr>
            </a:br>
            <a:r>
              <a:rPr lang="en-US" sz="2000" dirty="0">
                <a:latin typeface="Verdana" pitchFamily="34" charset="0"/>
                <a:ea typeface="Verdana" pitchFamily="34" charset="0"/>
                <a:cs typeface="Verdana" pitchFamily="34" charset="0"/>
              </a:rPr>
              <a:t>		        </a:t>
            </a:r>
            <a:r>
              <a:rPr lang="en-US" sz="2000" dirty="0" err="1">
                <a:latin typeface="Verdana" pitchFamily="34" charset="0"/>
                <a:ea typeface="Verdana" pitchFamily="34" charset="0"/>
                <a:cs typeface="Verdana" pitchFamily="34" charset="0"/>
              </a:rPr>
              <a:t>patt.test</a:t>
            </a:r>
            <a:r>
              <a:rPr lang="en-US" sz="2000" dirty="0">
                <a:latin typeface="Verdana" pitchFamily="34" charset="0"/>
                <a:ea typeface="Verdana" pitchFamily="34" charset="0"/>
                <a:cs typeface="Verdana" pitchFamily="34" charset="0"/>
              </a:rPr>
              <a:t>("The best things in life are free!");  </a:t>
            </a:r>
          </a:p>
          <a:p>
            <a:pPr algn="ctr">
              <a:defRPr/>
            </a:pPr>
            <a:r>
              <a:rPr lang="en-US" sz="2000" dirty="0">
                <a:latin typeface="Verdana" pitchFamily="34" charset="0"/>
                <a:ea typeface="Verdana" pitchFamily="34" charset="0"/>
                <a:cs typeface="Verdana" pitchFamily="34" charset="0"/>
              </a:rPr>
              <a:t>(or)</a:t>
            </a:r>
          </a:p>
          <a:p>
            <a:pPr algn="ctr">
              <a:defRPr/>
            </a:pPr>
            <a:r>
              <a:rPr lang="en-US" sz="2000" dirty="0">
                <a:latin typeface="Verdana" pitchFamily="34" charset="0"/>
                <a:ea typeface="Verdana" pitchFamily="34" charset="0"/>
                <a:cs typeface="Verdana" pitchFamily="34" charset="0"/>
              </a:rPr>
              <a:t> /e/.test("The best things in life are free!")</a:t>
            </a:r>
          </a:p>
          <a:p>
            <a:pPr>
              <a:defRPr/>
            </a:pPr>
            <a:r>
              <a:rPr lang="en-US" sz="2000" dirty="0">
                <a:latin typeface="Verdana" pitchFamily="34" charset="0"/>
                <a:ea typeface="Verdana" pitchFamily="34" charset="0"/>
                <a:cs typeface="Verdana" pitchFamily="34" charset="0"/>
              </a:rPr>
              <a:t>Since there is an "e" in the string, the output of the code above will be: true</a:t>
            </a:r>
          </a:p>
        </p:txBody>
      </p:sp>
      <p:sp>
        <p:nvSpPr>
          <p:cNvPr id="80900" name="Rectangle 6"/>
          <p:cNvSpPr>
            <a:spLocks noChangeArrowheads="1"/>
          </p:cNvSpPr>
          <p:nvPr/>
        </p:nvSpPr>
        <p:spPr bwMode="auto">
          <a:xfrm>
            <a:off x="8043863" y="76200"/>
            <a:ext cx="947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latin typeface="Verdana" panose="020B0604030504040204" pitchFamily="34" charset="0"/>
              </a:rPr>
              <a:t>Cont..</a:t>
            </a:r>
            <a:endParaRPr lang="en-US" altLang="en-US" b="1">
              <a:solidFill>
                <a:srgbClr val="FF0000"/>
              </a:solidFill>
            </a:endParaRPr>
          </a:p>
        </p:txBody>
      </p:sp>
    </p:spTree>
    <p:extLst>
      <p:ext uri="{BB962C8B-B14F-4D97-AF65-F5344CB8AC3E}">
        <p14:creationId xmlns="" xmlns:p14="http://schemas.microsoft.com/office/powerpoint/2010/main" val="11521427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b="1" dirty="0" smtClean="0"/>
              <a:t>constructor</a:t>
            </a:r>
            <a:br>
              <a:rPr lang="en-IN" b="1" dirty="0" smtClean="0"/>
            </a:br>
            <a:endParaRPr lang="en-IN" dirty="0"/>
          </a:p>
        </p:txBody>
      </p:sp>
      <p:sp>
        <p:nvSpPr>
          <p:cNvPr id="3" name="Content Placeholder 2"/>
          <p:cNvSpPr>
            <a:spLocks noGrp="1"/>
          </p:cNvSpPr>
          <p:nvPr>
            <p:ph idx="1"/>
          </p:nvPr>
        </p:nvSpPr>
        <p:spPr>
          <a:xfrm>
            <a:off x="285720" y="928670"/>
            <a:ext cx="8401080" cy="5572164"/>
          </a:xfrm>
        </p:spPr>
        <p:txBody>
          <a:bodyPr>
            <a:normAutofit/>
          </a:bodyPr>
          <a:lstStyle/>
          <a:p>
            <a:r>
              <a:rPr lang="en-IN" dirty="0" smtClean="0"/>
              <a:t>It returns a reference to the array function that created the instance's prototype.</a:t>
            </a:r>
          </a:p>
          <a:p>
            <a:r>
              <a:rPr lang="en-IN" b="1" dirty="0" smtClean="0"/>
              <a:t>Syntax</a:t>
            </a:r>
          </a:p>
          <a:p>
            <a:r>
              <a:rPr lang="en-IN" dirty="0" smtClean="0"/>
              <a:t>Its syntax is as follows:</a:t>
            </a:r>
          </a:p>
          <a:p>
            <a:pPr algn="ctr">
              <a:buNone/>
            </a:pPr>
            <a:r>
              <a:rPr lang="en-IN" dirty="0" err="1" smtClean="0">
                <a:solidFill>
                  <a:srgbClr val="FF0000"/>
                </a:solidFill>
              </a:rPr>
              <a:t>RegExp.constructor</a:t>
            </a:r>
            <a:endParaRPr lang="en-IN" dirty="0" smtClean="0">
              <a:solidFill>
                <a:srgbClr val="FF0000"/>
              </a:solidFill>
            </a:endParaRPr>
          </a:p>
          <a:p>
            <a:r>
              <a:rPr lang="en-IN" b="1" dirty="0" smtClean="0"/>
              <a:t>Return Value</a:t>
            </a:r>
          </a:p>
          <a:p>
            <a:r>
              <a:rPr lang="en-IN" dirty="0" smtClean="0"/>
              <a:t>Returns the function that created this object's instance.</a:t>
            </a:r>
            <a:endParaRPr lang="en-IN"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2913168294"/>
  <p:tag name="ppt/slides/slide75.xml" val="2508477148"/>
  <p:tag name="ppt/slides/slide201.xml" val="2115500586"/>
  <p:tag name="ppt/slides/slide200.xml" val="3129911143"/>
  <p:tag name="ppt/slides/slide199.xml" val="3446198544"/>
  <p:tag name="ppt/slides/slide198.xml" val="1608072059"/>
  <p:tag name="ppt/slides/slide197.xml" val="2347784569"/>
  <p:tag name="ppt/slides/slide196.xml" val="1723435310"/>
  <p:tag name="ppt/slides/slide195.xml" val="4014168414"/>
  <p:tag name="ppt/slides/slide194.xml" val="2906577709"/>
  <p:tag name="ppt/slides/slide193.xml" val="1095029687"/>
  <p:tag name="ppt/slides/slide202.xml" val="276606697"/>
  <p:tag name="ppt/slides/slide203.xml" val="3600315338"/>
  <p:tag name="ppt/slides/slide204.xml" val="2171414714"/>
  <p:tag name="ppt/slides/slide213.xml" val="938704527"/>
  <p:tag name="ppt/slides/slide212.xml" val="1074479040"/>
  <p:tag name="ppt/slides/slide211.xml" val="3977205249"/>
  <p:tag name="ppt/slides/slide210.xml" val="3167432116"/>
  <p:tag name="ppt/slides/slide209.xml" val="4077103318"/>
  <p:tag name="ppt/slides/slide208.xml" val="440456200"/>
  <p:tag name="ppt/slides/slide207.xml" val="120799478"/>
  <p:tag name="ppt/slides/slide206.xml" val="3826900316"/>
  <p:tag name="ppt/slides/slide205.xml" val="54107863"/>
  <p:tag name="ppt/slides/slide192.xml" val="1981092277"/>
  <p:tag name="ppt/slides/slide191.xml" val="797675480"/>
  <p:tag name="ppt/slides/slide190.xml" val="3322986766"/>
  <p:tag name="ppt/slides/slide177.xml" val="1663990751"/>
  <p:tag name="ppt/slides/slide176.xml" val="2910773291"/>
  <p:tag name="ppt/slides/slide175.xml" val="2870626949"/>
  <p:tag name="ppt/slides/slide174.xml" val="3467816236"/>
  <p:tag name="ppt/slides/slide173.xml" val="2532619254"/>
  <p:tag name="ppt/slides/slide172.xml" val="3453469271"/>
  <p:tag name="ppt/slides/slide171.xml" val="3712635023"/>
  <p:tag name="ppt/slides/slide170.xml" val="214949351"/>
  <p:tag name="ppt/slides/slide169.xml" val="1576497621"/>
  <p:tag name="ppt/slides/slide178.xml" val="3695383127"/>
  <p:tag name="ppt/slides/slide179.xml" val="3280250101"/>
  <p:tag name="ppt/slides/slide180.xml" val="2440531916"/>
  <p:tag name="ppt/slides/slide189.xml" val="2212768886"/>
  <p:tag name="ppt/slides/slide188.xml" val="1744276148"/>
  <p:tag name="ppt/slides/slide187.xml" val="2450426192"/>
  <p:tag name="ppt/slides/slide186.xml" val="2034328397"/>
  <p:tag name="ppt/slides/slide185.xml" val="2697645785"/>
  <p:tag name="ppt/slides/slide184.xml" val="2820443393"/>
  <p:tag name="ppt/slides/slide183.xml" val="3165514835"/>
  <p:tag name="ppt/slides/slide182.xml" val="2727451222"/>
  <p:tag name="ppt/slides/slide181.xml" val="548337935"/>
  <p:tag name="ppt/slides/slide214.xml" val="2259177963"/>
  <p:tag name="ppt/slides/slide215.xml" val="1629365456"/>
  <p:tag name="ppt/slides/slide216.xml" val="3397675348"/>
  <p:tag name="ppt/slides/slide248.xml" val="3952962507"/>
  <p:tag name="ppt/slides/slide247.xml" val="694920207"/>
  <p:tag name="ppt/slides/slide246.xml" val="1800646489"/>
  <p:tag name="ppt/slides/slide245.xml" val="1933225335"/>
  <p:tag name="ppt/slides/slide244.xml" val="4080576215"/>
  <p:tag name="ppt/slides/slide243.xml" val="3674717783"/>
  <p:tag name="ppt/slides/slide242.xml" val="3556681315"/>
  <p:tag name="ppt/slides/slide241.xml" val="329881833"/>
  <p:tag name="ppt/slides/slide240.xml" val="729273193"/>
  <p:tag name="ppt/slides/slide72.xml" val="3907240993"/>
  <p:tag name="ppt/slides/slide249.xml" val="3316600055"/>
  <p:tag name="ppt/slides/slide250.xml" val="2015988264"/>
  <p:tag name="ppt/slides/slide259.xml" val="1516590415"/>
  <p:tag name="ppt/slides/slide258.xml" val="128904000"/>
  <p:tag name="ppt/slides/slide257.xml" val="4286884670"/>
  <p:tag name="ppt/slides/slide256.xml" val="375856013"/>
  <p:tag name="ppt/slides/slide255.xml" val="4039708390"/>
  <p:tag name="ppt/slides/slide254.xml" val="2323778561"/>
  <p:tag name="ppt/slides/slide253.xml" val="3263633231"/>
  <p:tag name="ppt/slides/slide252.xml" val="1244597272"/>
  <p:tag name="ppt/slides/slide251.xml" val="1247893172"/>
  <p:tag name="ppt/slides/slide239.xml" val="2893646428"/>
  <p:tag name="ppt/slides/slide238.xml" val="352950853"/>
  <p:tag name="ppt/slides/slide237.xml" val="2165137605"/>
  <p:tag name="ppt/slides/slide225.xml" val="3911146861"/>
  <p:tag name="ppt/slides/slide224.xml" val="2825919344"/>
  <p:tag name="ppt/slides/slide223.xml" val="2831231430"/>
  <p:tag name="ppt/slides/slide222.xml" val="1961861087"/>
  <p:tag name="ppt/slides/slide221.xml" val="3042075358"/>
  <p:tag name="ppt/slides/slide220.xml" val="2232971070"/>
  <p:tag name="ppt/slides/slide219.xml" val="2839964509"/>
  <p:tag name="ppt/slides/slide218.xml" val="1111771612"/>
  <p:tag name="ppt/slides/slide217.xml" val="2646167292"/>
  <p:tag name="ppt/slides/slide226.xml" val="1902892577"/>
  <p:tag name="ppt/slides/slide227.xml" val="3950379397"/>
  <p:tag name="ppt/slides/slide228.xml" val="811389232"/>
  <p:tag name="ppt/slides/slide236.xml" val="1058553525"/>
  <p:tag name="ppt/slides/slide235.xml" val="311788815"/>
  <p:tag name="ppt/slides/slide234.xml" val="1421541013"/>
  <p:tag name="ppt/slides/slide233.xml" val="2461835388"/>
  <p:tag name="ppt/slides/slide232.xml" val="1337874251"/>
  <p:tag name="ppt/slides/slide231.xml" val="1629094429"/>
  <p:tag name="ppt/slides/slide230.xml" val="1200548330"/>
  <p:tag name="ppt/slides/slide229.xml" val="3959193741"/>
  <p:tag name="ppt/slides/slide168.xml" val="1934303154"/>
  <p:tag name="ppt/slides/slide167.xml" val="3664050232"/>
  <p:tag name="ppt/slides/slide166.xml" val="1447578388"/>
  <p:tag name="ppt/slides/slide106.xml" val="1937771217"/>
  <p:tag name="ppt/slides/slide105.xml" val="970180357"/>
  <p:tag name="ppt/slides/slide104.xml" val="2630027201"/>
  <p:tag name="ppt/slides/slide103.xml" val="2943563647"/>
  <p:tag name="ppt/slides/slide102.xml" val="3070689671"/>
  <p:tag name="ppt/slides/slide101.xml" val="2803189580"/>
  <p:tag name="ppt/slides/slide100.xml" val="3315774439"/>
  <p:tag name="ppt/slides/slide73.xml" val="83025821"/>
  <p:tag name="ppt/slides/slide99.xml" val="1375503756"/>
  <p:tag name="ppt/slides/slide107.xml" val="1068282410"/>
  <p:tag name="ppt/slides/slide108.xml" val="2495176708"/>
  <p:tag name="ppt/slides/slide109.xml" val="1192745328"/>
  <p:tag name="ppt/slides/slide118.xml" val="2143975121"/>
  <p:tag name="ppt/slides/slide117.xml" val="2682006708"/>
  <p:tag name="ppt/slides/slide116.xml" val="376008502"/>
  <p:tag name="ppt/slides/slide115.xml" val="2999477578"/>
  <p:tag name="ppt/slides/slide114.xml" val="3565803862"/>
  <p:tag name="ppt/slides/slide113.xml" val="3822005785"/>
  <p:tag name="ppt/slides/slide112.xml" val="2365332074"/>
  <p:tag name="ppt/slides/slide111.xml" val="2564152222"/>
  <p:tag name="ppt/slides/slide110.xml" val="51422848"/>
  <p:tag name="ppt/slides/slide98.xml" val="3661409249"/>
  <p:tag name="ppt/slides/slide97.xml" val="1177309342"/>
  <p:tag name="ppt/slides/slide96.xml" val="2886006595"/>
  <p:tag name="ppt/slides/slide84.xml" val="4014380313"/>
  <p:tag name="ppt/slides/slide83.xml" val="3038961543"/>
  <p:tag name="ppt/slides/slide82.xml" val="3512085889"/>
  <p:tag name="ppt/slides/slide81.xml" val="3622309702"/>
  <p:tag name="ppt/slides/slide80.xml" val="3949500005"/>
  <p:tag name="ppt/slides/slide79.xml" val="1850185795"/>
  <p:tag name="ppt/slides/slide78.xml" val="386822551"/>
  <p:tag name="ppt/slides/slide77.xml" val="1859266388"/>
  <p:tag name="ppt/slides/slide76.xml" val="2935262769"/>
  <p:tag name="ppt/slides/slide85.xml" val="514242077"/>
  <p:tag name="ppt/slides/slide86.xml" val="3514964272"/>
  <p:tag name="ppt/slides/slide87.xml" val="3345942624"/>
  <p:tag name="ppt/slides/slide95.xml" val="1022745346"/>
  <p:tag name="ppt/slides/slide94.xml" val="915288840"/>
  <p:tag name="ppt/slides/slide93.xml" val="3737574259"/>
  <p:tag name="ppt/slides/slide92.xml" val="1783925204"/>
  <p:tag name="ppt/slides/slide91.xml" val="4166498933"/>
  <p:tag name="ppt/slides/slide90.xml" val="1138242816"/>
  <p:tag name="ppt/slides/slide89.xml" val="762946374"/>
  <p:tag name="ppt/slides/slide88.xml" val="1348472228"/>
  <p:tag name="ppt/slides/slide119.xml" val="3991282708"/>
  <p:tag name="ppt/slides/slide120.xml" val="2589131093"/>
  <p:tag name="ppt/slides/slide121.xml" val="357953962"/>
  <p:tag name="ppt/slides/slide153.xml" val="2169809882"/>
  <p:tag name="ppt/slides/slide152.xml" val="3803375280"/>
  <p:tag name="ppt/slides/slide151.xml" val="2866346871"/>
  <p:tag name="ppt/slides/slide150.xml" val="5201597"/>
  <p:tag name="ppt/slides/slide149.xml" val="2887783502"/>
  <p:tag name="ppt/slides/slide148.xml" val="1499531249"/>
  <p:tag name="ppt/slides/slide147.xml" val="1141323921"/>
  <p:tag name="ppt/slides/slide146.xml" val="2903543666"/>
  <p:tag name="ppt/slides/slide145.xml" val="4268320652"/>
  <p:tag name="ppt/slides/slide154.xml" val="2450098631"/>
  <p:tag name="ppt/slides/slide155.xml" val="203996174"/>
  <p:tag name="ppt/slides/slide156.xml" val="3760529977"/>
  <p:tag name="ppt/slides/slide165.xml" val="1570219764"/>
  <p:tag name="ppt/slides/slide164.xml" val="3555193927"/>
  <p:tag name="ppt/slides/slide163.xml" val="553877530"/>
  <p:tag name="ppt/slides/slide162.xml" val="2000215822"/>
  <p:tag name="ppt/slides/slide161.xml" val="3271950895"/>
  <p:tag name="ppt/slides/slide160.xml" val="2417453215"/>
  <p:tag name="ppt/slides/slide159.xml" val="86176705"/>
  <p:tag name="ppt/slides/slide158.xml" val="175386234"/>
  <p:tag name="ppt/slides/slide157.xml" val="3853382411"/>
  <p:tag name="ppt/slides/slide144.xml" val="2631810500"/>
  <p:tag name="ppt/slides/slide143.xml" val="1860071686"/>
  <p:tag name="ppt/slides/slide142.xml" val="2532814131"/>
  <p:tag name="ppt/slides/slide130.xml" val="3210845816"/>
  <p:tag name="ppt/slides/slide129.xml" val="2559610356"/>
  <p:tag name="ppt/slides/slide128.xml" val="2982106179"/>
  <p:tag name="ppt/slides/slide127.xml" val="1064149435"/>
  <p:tag name="ppt/slides/slide126.xml" val="1728992452"/>
  <p:tag name="ppt/slides/slide125.xml" val="2427696044"/>
  <p:tag name="ppt/slides/slide124.xml" val="2743008796"/>
  <p:tag name="ppt/slides/slide123.xml" val="1261776822"/>
  <p:tag name="ppt/slides/slide122.xml" val="231663057"/>
  <p:tag name="ppt/slides/slide131.xml" val="3970039122"/>
  <p:tag name="ppt/slides/slide132.xml" val="669401215"/>
  <p:tag name="ppt/slides/slide133.xml" val="4154506794"/>
  <p:tag name="ppt/slides/slide141.xml" val="3099243885"/>
  <p:tag name="ppt/slides/slide140.xml" val="3495338512"/>
  <p:tag name="ppt/slides/slide139.xml" val="1213500148"/>
  <p:tag name="ppt/slides/slide138.xml" val="4083437222"/>
  <p:tag name="ppt/slides/slide137.xml" val="183442731"/>
  <p:tag name="ppt/slides/slide136.xml" val="2693143341"/>
  <p:tag name="ppt/slides/slide135.xml" val="1824231685"/>
  <p:tag name="ppt/slides/slide134.xml" val="2175566"/>
  <p:tag name="ppt/slides/slide74.xml" val="2931766796"/>
  <p:tag name="ppt/slides/slide260.xml" val="418890094"/>
  <p:tag name="ppt/slides/slide262.xml" val="3229241302"/>
  <p:tag name="ppt/slides/slide48.xml" val="2310342088"/>
  <p:tag name="ppt/slides/slide49.xml" val="3961957081"/>
  <p:tag name="ppt/slides/slide50.xml" val="2035515952"/>
  <p:tag name="ppt/slides/slide51.xml" val="958626345"/>
  <p:tag name="ppt/slides/slide52.xml" val="1278234009"/>
  <p:tag name="ppt/slides/slide53.xml" val="1529495708"/>
  <p:tag name="ppt/slides/slide54.xml" val="2847181773"/>
  <p:tag name="ppt/slides/slide47.xml" val="3333557963"/>
  <p:tag name="ppt/slides/slide46.xml" val="3733870241"/>
  <p:tag name="ppt/slides/slide45.xml" val="2693939783"/>
  <p:tag name="ppt/slides/slide39.xml" val="604810118"/>
  <p:tag name="ppt/slides/slide40.xml" val="651940456"/>
  <p:tag name="ppt/slides/slide41.xml" val="997730334"/>
  <p:tag name="ppt/slides/slide42.xml" val="2511045912"/>
  <p:tag name="ppt/slides/slide43.xml" val="2671978108"/>
  <p:tag name="ppt/slides/slide44.xml" val="259568837"/>
  <p:tag name="ppt/slides/slide55.xml" val="49443487"/>
  <p:tag name="ppt/slides/slide56.xml" val="2199966842"/>
  <p:tag name="ppt/slides/slide261.xml" val="3805495135"/>
  <p:tag name="ppt/slides/slide67.xml" val="2411068581"/>
  <p:tag name="ppt/slides/slide68.xml" val="3794206767"/>
  <p:tag name="ppt/slides/slide69.xml" val="3579574287"/>
  <p:tag name="ppt/slides/slide70.xml" val="2960719114"/>
  <p:tag name="ppt/slides/slide71.xml" val="2866581198"/>
  <p:tag name="ppt/slides/slide340.xml" val="3925203328"/>
  <p:tag name="ppt/slides/slide339.xml" val="1486756656"/>
  <p:tag name="ppt/slides/slide66.xml" val="54870669"/>
  <p:tag name="ppt/slides/slide65.xml" val="3385364663"/>
  <p:tag name="ppt/slides/slide64.xml" val="1591691646"/>
  <p:tag name="ppt/slides/slide58.xml" val="3821656713"/>
  <p:tag name="ppt/slides/slide59.xml" val="3948803236"/>
  <p:tag name="ppt/slides/slide60.xml" val="2545937182"/>
  <p:tag name="ppt/slides/slide61.xml" val="1409494050"/>
  <p:tag name="ppt/slides/slide62.xml" val="3477959411"/>
  <p:tag name="ppt/slides/slide63.xml" val="383619358"/>
  <p:tag name="ppt/slides/slide38.xml" val="1397420635"/>
  <p:tag name="ppt/slides/slide37.xml" val="185991176"/>
  <p:tag name="ppt/slides/slide36.xml" val="3507897542"/>
  <p:tag name="ppt/slides/slide10.xml" val="3955788935"/>
  <p:tag name="ppt/slides/slide11.xml" val="4179333305"/>
  <p:tag name="ppt/slides/slide12.xml" val="2156875506"/>
  <p:tag name="ppt/slides/slide13.xml" val="1890528223"/>
  <p:tag name="ppt/slides/slide14.xml" val="3334621290"/>
  <p:tag name="ppt/slides/slide15.xml" val="1166576112"/>
  <p:tag name="ppt/slides/slide16.xml" val="1302910306"/>
  <p:tag name="ppt/slides/slide9.xml" val="2267369617"/>
  <p:tag name="ppt/slides/slide8.xml" val="2016618962"/>
  <p:tag name="ppt/slides/slide7.xml" val="366373612"/>
  <p:tag name="ppt/slides/slide2.xml" val="2063015091"/>
  <p:tag name="ppt/slides/slide3.xml" val="1309855730"/>
  <p:tag name="ppt/slides/slide4.xml" val="3607656395"/>
  <p:tag name="ppt/slides/slide5.xml" val="3881231218"/>
  <p:tag name="ppt/slides/slide6.xml" val="3146607"/>
  <p:tag name="ppt/slides/slide17.xml" val="1491209483"/>
  <p:tag name="ppt/slides/slide18.xml" val="1344903713"/>
  <p:tag name="ppt/slides/slide19.xml" val="2244135528"/>
  <p:tag name="ppt/slides/slide29.xml" val="1775914119"/>
  <p:tag name="ppt/slides/slide30.xml" val="804253683"/>
  <p:tag name="ppt/slides/slide31.xml" val="1598726074"/>
  <p:tag name="ppt/slides/slide32.xml" val="1400976856"/>
  <p:tag name="ppt/slides/slide33.xml" val="1911374548"/>
  <p:tag name="ppt/slides/slide34.xml" val="2211533713"/>
  <p:tag name="ppt/slides/slide35.xml" val="3521547090"/>
  <p:tag name="ppt/slides/slide28.xml" val="2296387765"/>
  <p:tag name="ppt/slides/slide27.xml" val="3148292850"/>
  <p:tag name="ppt/slides/slide26.xml" val="1522726212"/>
  <p:tag name="ppt/slides/slide20.xml" val="2823715958"/>
  <p:tag name="ppt/slides/slide21.xml" val="3948760005"/>
  <p:tag name="ppt/slides/slide22.xml" val="3881945397"/>
  <p:tag name="ppt/slides/slide23.xml" val="944141811"/>
  <p:tag name="ppt/slides/slide24.xml" val="1452362549"/>
  <p:tag name="ppt/slides/slide25.xml" val="1722108601"/>
  <p:tag name="ppt/slides/slide338.xml" val="4140436656"/>
  <p:tag name="ppt/slides/slide57.xml" val="1018919068"/>
  <p:tag name="ppt/slides/slide336.xml" val="2359800445"/>
  <p:tag name="ppt/slides/slide288.xml" val="3611951484"/>
  <p:tag name="ppt/slides/slide287.xml" val="1379155678"/>
  <p:tag name="ppt/slides/slide286.xml" val="2990097581"/>
  <p:tag name="ppt/slides/slide285.xml" val="4116217657"/>
  <p:tag name="ppt/slides/slide284.xml" val="4174531242"/>
  <p:tag name="ppt/slides/slide283.xml" val="1296791608"/>
  <p:tag name="ppt/slides/slide282.xml" val="4148873319"/>
  <p:tag name="ppt/slides/slide289.xml" val="1565043672"/>
  <p:tag name="ppt/slides/slide337.xml" val="3065132681"/>
  <p:tag name="ppt/slides/slide291.xml" val="1300349427"/>
  <p:tag name="ppt/slides/slide297.xml" val="2581125495"/>
  <p:tag name="ppt/slides/slide296.xml" val="3440792272"/>
  <p:tag name="ppt/slides/slide295.xml" val="3681533757"/>
  <p:tag name="ppt/slides/slide294.xml" val="3860404354"/>
  <p:tag name="ppt/slides/slide293.xml" val="2777422352"/>
  <p:tag name="ppt/slides/slide292.xml" val="4197407286"/>
  <p:tag name="ppt/slides/slide281.xml" val="350681389"/>
  <p:tag name="ppt/slides/slide280.xml" val="3064046253"/>
  <p:tag name="ppt/slides/slide279.xml" val="3921451911"/>
  <p:tag name="ppt/slides/slide269.xml" val="2399824663"/>
  <p:tag name="ppt/slides/slide268.xml" val="3919663617"/>
  <p:tag name="ppt/slides/slide267.xml" val="2869840343"/>
  <p:tag name="ppt/slides/slide266.xml" val="79005847"/>
  <p:tag name="ppt/slides/slide265.xml" val="4283714060"/>
  <p:tag name="ppt/slides/slide264.xml" val="1544385375"/>
  <p:tag name="ppt/slides/slide263.xml" val="741452534"/>
  <p:tag name="ppt/slides/slide270.xml" val="2137328614"/>
  <p:tag name="ppt/slides/slide271.xml" val="1286135301"/>
  <p:tag name="ppt/slides/slide272.xml" val="2948729029"/>
  <p:tag name="ppt/slides/slide278.xml" val="4251893117"/>
  <p:tag name="ppt/slides/slide277.xml" val="3388360208"/>
  <p:tag name="ppt/slides/slide276.xml" val="3635609916"/>
  <p:tag name="ppt/slides/slide275.xml" val="2327431287"/>
  <p:tag name="ppt/slides/slide274.xml" val="2917129843"/>
  <p:tag name="ppt/slides/slide273.xml" val="1748755804"/>
  <p:tag name="ppt/slides/slide298.xml" val="2408233121"/>
  <p:tag name="ppt/slides/slide290.xml" val="770039382"/>
  <p:tag name="ppt/slides/slide323.xml" val="735822775"/>
  <p:tag name="ppt/slides/slide328.xml" val="1382104398"/>
  <p:tag name="ppt/slides/slide315.xml" val="69626190"/>
  <p:tag name="ppt/slides/slide314.xml" val="3187423587"/>
  <p:tag name="ppt/slides/slide329.xml" val="417795856"/>
  <p:tag name="ppt/slides/slide313.xml" val="1695013202"/>
  <p:tag name="ppt/slides/slide312.xml" val="3581509625"/>
  <p:tag name="ppt/slides/slide324.xml" val="2837572265"/>
  <p:tag name="ppt/slides/slide311.xml" val="3068827398"/>
  <p:tag name="ppt/slides/slide316.xml" val="3357031217"/>
  <p:tag name="ppt/slides/slide317.xml" val="656351773"/>
  <p:tag name="ppt/slides/slide299.xml" val="2493781138"/>
  <p:tag name="ppt/slides/slide325.xml" val="3977419573"/>
  <p:tag name="ppt/slides/slide322.xml" val="5322959"/>
  <p:tag name="ppt/slides/slide321.xml" val="2442082416"/>
  <p:tag name="ppt/slides/slide326.xml" val="404249405"/>
  <p:tag name="ppt/slides/slide320.xml" val="1279135735"/>
  <p:tag name="ppt/slides/slide319.xml" val="4092525343"/>
  <p:tag name="ppt/slides/slide327.xml" val="2481941702"/>
  <p:tag name="ppt/slides/slide318.xml" val="3839732264"/>
  <p:tag name="ppt/slides/slide310.xml" val="416649055"/>
  <p:tag name="ppt/slides/slide330.xml" val="1292680833"/>
  <p:tag name="ppt/slides/slide335.xml" val="2838313600"/>
  <p:tag name="ppt/slides/slide333.xml" val="1871357237"/>
  <p:tag name="ppt/slides/slide305.xml" val="2016995504"/>
  <p:tag name="ppt/slides/slide331.xml" val="2449191207"/>
  <p:tag name="ppt/slides/slide304.xml" val="3227138467"/>
  <p:tag name="ppt/slides/slide334.xml" val="3213975797"/>
  <p:tag name="ppt/slides/slide303.xml" val="1754337234"/>
  <p:tag name="ppt/slides/slide301.xml" val="3219185050"/>
  <p:tag name="ppt/slides/slide302.xml" val="33738190"/>
  <p:tag name="ppt/slides/slide306.xml" val="2820597399"/>
  <p:tag name="ppt/slides/slide300.xml" val="2189220250"/>
  <p:tag name="ppt/slides/slide309.xml" val="127858510"/>
  <p:tag name="ppt/slides/slide332.xml" val="1269551649"/>
  <p:tag name="ppt/slides/slide308.xml" val="3872303607"/>
  <p:tag name="ppt/slides/slide307.xml" val="2598188836"/>
  <p:tag name="ppt/slideMasters/slideMaster1.xml" val="307037601"/>
  <p:tag name="ppt/notesSlides/notesSlide13.xml" val="2524589365"/>
  <p:tag name="ppt/notesSlides/notesSlide12.xml" val="3992367144"/>
  <p:tag name="ppt/notesSlides/notesSlide11.xml" val="4237255683"/>
  <p:tag name="ppt/notesSlides/notesSlide10.xml" val="2724922850"/>
  <p:tag name="ppt/notesSlides/notesSlide9.xml" val="896563237"/>
  <p:tag name="ppt/notesSlides/notesSlide8.xml" val="1896999438"/>
  <p:tag name="ppt/notesSlides/notesSlide14.xml" val="2252050319"/>
  <p:tag name="ppt/notesSlides/notesSlide15.xml" val="527588647"/>
  <p:tag name="ppt/notesSlides/notesSlide16.xml" val="586556538"/>
  <p:tag name="ppt/notesSlides/notesSlide22.xml" val="3970980725"/>
  <p:tag name="ppt/notesSlides/notesSlide21.xml" val="3229822522"/>
  <p:tag name="ppt/notesSlides/notesSlide20.xml" val="1817375278"/>
  <p:tag name="ppt/notesSlides/notesSlide19.xml" val="2380350788"/>
  <p:tag name="ppt/notesSlides/notesSlide18.xml" val="4275436667"/>
  <p:tag name="ppt/notesSlides/notesSlide17.xml" val="39100247"/>
  <p:tag name="ppt/notesSlides/notesSlide7.xml" val="838064622"/>
  <p:tag name="ppt/notesSlides/notesSlide6.xml" val="2514214646"/>
  <p:tag name="ppt/notesSlides/notesSlide5.xml" val="1450604390"/>
  <p:tag name="ppt/slideLayouts/slideLayout6.xml" val="1185470630"/>
  <p:tag name="ppt/slideLayouts/slideLayout5.xml" val="12431108"/>
  <p:tag name="ppt/slideLayouts/slideLayout4.xml" val="3871357435"/>
  <p:tag name="ppt/slideLayouts/slideLayout3.xml" val="1449492168"/>
  <p:tag name="ppt/slideLayouts/slideLayout2.xml" val="2874992553"/>
  <p:tag name="ppt/slideLayouts/slideLayout1.xml" val="2367476548"/>
  <p:tag name="ppt/slideLayouts/slideLayout7.xml" val="919710747"/>
  <p:tag name="ppt/slideLayouts/slideLayout8.xml" val="1719845748"/>
  <p:tag name="ppt/slideLayouts/slideLayout9.xml" val="3592302951"/>
  <p:tag name="ppt/notesSlides/notesSlide3.xml" val="3408459899"/>
  <p:tag name="ppt/notesSlides/notesSlide2.xml" val="2846997875"/>
  <p:tag name="ppt/notesSlides/notesSlide1.xml" val="1718851"/>
  <p:tag name="ppt/slideLayouts/slideLayout11.xml" val="1175393063"/>
  <p:tag name="ppt/slideLayouts/slideLayout10.xml" val="169315081"/>
  <p:tag name="ppt/notesSlides/notesSlide23.xml" val="517627989"/>
  <p:tag name="ppt/notesSlides/notesSlide4.xml" val="370834326"/>
  <p:tag name="ppt/notesSlides/notesSlide25.xml" val="1400662564"/>
  <p:tag name="ppt/notesSlides/notesSlide39.xml" val="860164958"/>
  <p:tag name="ppt/notesSlides/notesSlide24.xml" val="2499396872"/>
  <p:tag name="ppt/notesSlides/notesSlide34.xml" val="3654110523"/>
  <p:tag name="ppt/notesSlides/notesSlide37.xml" val="3104092847"/>
  <p:tag name="ppt/notesSlides/notesSlide31.xml" val="1139809598"/>
  <p:tag name="ppt/notesSlides/notesSlide32.xml" val="2236081863"/>
  <p:tag name="ppt/notesSlides/notesSlide33.xml" val="705328629"/>
  <p:tag name="ppt/notesSlides/notesSlide30.xml" val="2916676461"/>
  <p:tag name="ppt/notesSlides/notesSlide29.xml" val="3113395550"/>
  <p:tag name="ppt/notesSlides/notesSlide28.xml" val="3585775760"/>
  <p:tag name="ppt/notesSlides/notesSlide38.xml" val="2097303287"/>
  <p:tag name="ppt/notesSlides/notesSlide35.xml" val="3656908463"/>
  <p:tag name="ppt/notesSlides/notesSlide36.xml" val="533868030"/>
  <p:tag name="ppt/notesSlides/notesSlide27.xml" val="2663298142"/>
  <p:tag name="ppt/notesSlides/notesSlide26.xml" val="1145566330"/>
  <p:tag name="ppt/media/image9.png" val="808133423"/>
  <p:tag name="ppt/media/image8.gif" val="364901391"/>
  <p:tag name="ppt/media/image7.png" val="2926096631"/>
  <p:tag name="ppt/media/image11.png" val="2004929585"/>
  <p:tag name="ppt/media/image12.png" val="3717063901"/>
  <p:tag name="ppt/media/image10.png" val="2276934965"/>
  <p:tag name="ppt/theme/theme2.xml" val="956944377"/>
  <p:tag name="ppt/media/image5.png" val="2514043517"/>
  <p:tag name="ppt/theme/theme1.xml" val="956944377"/>
  <p:tag name="ppt/media/image1.png" val="4015774029"/>
  <p:tag name="ppt/media/image2.png" val="2562957757"/>
  <p:tag name="ppt/media/image3.png" val="3085256461"/>
  <p:tag name="ppt/media/image4.png" val="307337888"/>
  <p:tag name="ppt/media/image6.png" val="3620696101"/>
  <p:tag name="ppt/media/image13.jpeg" val="3807527968"/>
  <p:tag name="ppt/media/image15.jpeg" val="3055600804"/>
  <p:tag name="ppt/media/image31.jpeg" val="3599454627"/>
  <p:tag name="ppt/media/image30.jpeg" val="1688693355"/>
  <p:tag name="ppt/media/image14.jpeg" val="1284887935"/>
  <p:tag name="ppt/media/image28.png" val="1104659829"/>
  <p:tag name="ppt/media/image32.jpeg" val="804383126"/>
  <p:tag name="ppt/media/image33.jpeg" val="1951369896"/>
  <p:tag name="ppt/media/image34.jpeg" val="3995794004"/>
  <p:tag name="ppt/media/image35.jpeg" val="424809065"/>
  <p:tag name="ppt/media/image36.jpeg" val="2771321430"/>
  <p:tag name="ppt/notesMasters/notesMaster1.xml" val="3592814259"/>
  <p:tag name="ppt/media/image27.jpeg" val="2476122949"/>
  <p:tag name="ppt/media/image29.jpeg" val="3257405501"/>
  <p:tag name="ppt/media/image25.jpeg" val="2138365588"/>
  <p:tag name="ppt/media/image16.png" val="3768983937"/>
  <p:tag name="ppt/media/image17.png" val="2362904383"/>
  <p:tag name="ppt/media/image26.jpeg" val="3823593112"/>
  <p:tag name="ppt/media/image19.png" val="4027511515"/>
  <p:tag name="ppt/media/image18.png" val="321534631"/>
  <p:tag name="ppt/media/image21.png" val="69639141"/>
  <p:tag name="ppt/media/image24.png" val="1237860948"/>
  <p:tag name="ppt/media/image20.png" val="2298549333"/>
  <p:tag name="ppt/media/image22.jpeg" val="1756287879"/>
  <p:tag name="ppt/media/image23.jpeg" val="4367973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