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2"/>
  </p:notesMasterIdLst>
  <p:sldIdLst>
    <p:sldId id="257" r:id="rId2"/>
    <p:sldId id="258" r:id="rId3"/>
    <p:sldId id="259" r:id="rId4"/>
    <p:sldId id="273" r:id="rId5"/>
    <p:sldId id="261" r:id="rId6"/>
    <p:sldId id="262" r:id="rId7"/>
    <p:sldId id="263" r:id="rId8"/>
    <p:sldId id="264" r:id="rId9"/>
    <p:sldId id="27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8CAE92-94ED-4D36-9077-E2FECF78DCEA}" v="5" dt="2023-06-18T04:28:26.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0"/>
    <p:restoredTop sz="95878"/>
  </p:normalViewPr>
  <p:slideViewPr>
    <p:cSldViewPr snapToGrid="0">
      <p:cViewPr>
        <p:scale>
          <a:sx n="82" d="100"/>
          <a:sy n="82" d="100"/>
        </p:scale>
        <p:origin x="-691" y="-19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jali Medarametla" userId="f95b68990a4b0e2c" providerId="LiveId" clId="{278CAE92-94ED-4D36-9077-E2FECF78DCEA}"/>
    <pc:docChg chg="custSel modSld">
      <pc:chgData name="Ramanjali Medarametla" userId="f95b68990a4b0e2c" providerId="LiveId" clId="{278CAE92-94ED-4D36-9077-E2FECF78DCEA}" dt="2023-06-18T04:28:20.631" v="210" actId="313"/>
      <pc:docMkLst>
        <pc:docMk/>
      </pc:docMkLst>
      <pc:sldChg chg="modSp mod">
        <pc:chgData name="Ramanjali Medarametla" userId="f95b68990a4b0e2c" providerId="LiveId" clId="{278CAE92-94ED-4D36-9077-E2FECF78DCEA}" dt="2023-06-18T04:25:54.966" v="209" actId="20577"/>
        <pc:sldMkLst>
          <pc:docMk/>
          <pc:sldMk cId="3160864797" sldId="258"/>
        </pc:sldMkLst>
        <pc:spChg chg="mod">
          <ac:chgData name="Ramanjali Medarametla" userId="f95b68990a4b0e2c" providerId="LiveId" clId="{278CAE92-94ED-4D36-9077-E2FECF78DCEA}" dt="2023-06-18T04:25:54.966" v="209" actId="20577"/>
          <ac:spMkLst>
            <pc:docMk/>
            <pc:sldMk cId="3160864797" sldId="258"/>
            <ac:spMk id="3" creationId="{F89B4CD8-A166-870E-C9AE-52F28E594166}"/>
          </ac:spMkLst>
        </pc:spChg>
      </pc:sldChg>
      <pc:sldChg chg="modSp mod">
        <pc:chgData name="Ramanjali Medarametla" userId="f95b68990a4b0e2c" providerId="LiveId" clId="{278CAE92-94ED-4D36-9077-E2FECF78DCEA}" dt="2023-06-18T04:28:20.631" v="210" actId="313"/>
        <pc:sldMkLst>
          <pc:docMk/>
          <pc:sldMk cId="4002360657" sldId="261"/>
        </pc:sldMkLst>
        <pc:spChg chg="mod">
          <ac:chgData name="Ramanjali Medarametla" userId="f95b68990a4b0e2c" providerId="LiveId" clId="{278CAE92-94ED-4D36-9077-E2FECF78DCEA}" dt="2023-06-18T04:28:20.631" v="210" actId="313"/>
          <ac:spMkLst>
            <pc:docMk/>
            <pc:sldMk cId="4002360657" sldId="261"/>
            <ac:spMk id="3" creationId="{774C9A66-6707-9C39-15B7-3C3439FA1F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005D-3E7E-CA44-89B9-4EB15EFF192C}" type="datetimeFigureOut">
              <a:rPr lang="en-US" smtClean="0"/>
              <a:pPr/>
              <a:t>6/18/2023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6F85B-E5C8-6C45-9433-D5478F614F50}" type="slidenum">
              <a:rPr lang="en-US" smtClean="0"/>
              <a:pPr/>
              <a:t>‹#›</a:t>
            </a:fld>
            <a:endParaRPr lang="en-US" dirty="0"/>
          </a:p>
        </p:txBody>
      </p:sp>
    </p:spTree>
    <p:extLst>
      <p:ext uri="{BB962C8B-B14F-4D97-AF65-F5344CB8AC3E}">
        <p14:creationId xmlns:p14="http://schemas.microsoft.com/office/powerpoint/2010/main" xmlns="" val="131860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B8B90-9F78-985A-0E49-A5EC8E7A6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277278B-689D-7FB8-3534-60782F7F4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4F1633-2B80-7823-780C-E04B7A1EB01D}"/>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5" name="Footer Placeholder 4">
            <a:extLst>
              <a:ext uri="{FF2B5EF4-FFF2-40B4-BE49-F238E27FC236}">
                <a16:creationId xmlns:a16="http://schemas.microsoft.com/office/drawing/2014/main" xmlns="" id="{E928BD88-F991-2D1C-F664-6C4199BD63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295BC7E-FBB6-2957-2E12-F3C90BE43082}"/>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3358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986BEB-673F-B665-CEDA-1E0C0357D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0B7F7DC-97C5-1D47-56F7-B91AFECFB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001D2B4-3C7E-4EB0-3CA8-B12D82521A86}"/>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5" name="Footer Placeholder 4">
            <a:extLst>
              <a:ext uri="{FF2B5EF4-FFF2-40B4-BE49-F238E27FC236}">
                <a16:creationId xmlns:a16="http://schemas.microsoft.com/office/drawing/2014/main" xmlns="" id="{F131785C-36D5-D37C-0ABC-B816D2DC7B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A8E0EF1-87CB-4F1F-B3D7-D22EC2CC4251}"/>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87439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E21A755-2D5B-B779-3949-20CB3BD03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3F04739-9DEF-E33F-BE13-55D99F01B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54788F9-F7E8-27EF-F74F-26F539C594DC}"/>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5" name="Footer Placeholder 4">
            <a:extLst>
              <a:ext uri="{FF2B5EF4-FFF2-40B4-BE49-F238E27FC236}">
                <a16:creationId xmlns:a16="http://schemas.microsoft.com/office/drawing/2014/main" xmlns="" id="{ACBC46D1-33A7-C558-6471-382F4EF41F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0241F43-5F86-1F40-C79D-4B4AE22FB2C6}"/>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213237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1FFC0-AAE6-3EA0-7110-564DBA7EE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B2956C2-2B34-93DF-4610-0AB08C264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6F8F8F-6491-61CD-7F42-CAB33DD668FC}"/>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5" name="Footer Placeholder 4">
            <a:extLst>
              <a:ext uri="{FF2B5EF4-FFF2-40B4-BE49-F238E27FC236}">
                <a16:creationId xmlns:a16="http://schemas.microsoft.com/office/drawing/2014/main" xmlns="" id="{F1F6720C-30C7-4B11-1D0C-2FDC0D6092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31CBA38-F96D-AA13-7436-DE8EE4CF02D5}"/>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178896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B19C56-975A-E8DA-91EB-D1426FA69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9116536-F533-DC44-190D-C59A2EAB9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1DF0677-118E-E601-5219-81A90AFFDC9B}"/>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5" name="Footer Placeholder 4">
            <a:extLst>
              <a:ext uri="{FF2B5EF4-FFF2-40B4-BE49-F238E27FC236}">
                <a16:creationId xmlns:a16="http://schemas.microsoft.com/office/drawing/2014/main" xmlns="" id="{2831229F-4EB3-4E48-C3BF-5686C5063C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C50314-3905-55AE-CA00-B1A72331AD43}"/>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34734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980960-791C-4F24-401C-A4A34B8D9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0027058-64BC-C9F9-19C9-ACA69A422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F400DBB-0132-DEDF-8A0D-FF4848D94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9AD2D84-EBB6-12C4-26DE-85AABE65E3BC}"/>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6" name="Footer Placeholder 5">
            <a:extLst>
              <a:ext uri="{FF2B5EF4-FFF2-40B4-BE49-F238E27FC236}">
                <a16:creationId xmlns:a16="http://schemas.microsoft.com/office/drawing/2014/main" xmlns="" id="{51B9C31A-B416-C901-86FC-5296328FEA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339B2F0-D813-C758-90C3-E8CF12BADDBF}"/>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152701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42621-BC02-1D07-AF20-2CBEAE8AC2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58AB085-B50A-61AF-0F78-B4DC64B3E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7250D8E-325F-1ACD-1629-D9D6FE249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7A8A66F-FBD4-729B-A758-9F63C4537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B774AB-D31F-A111-B03B-C4B426B9D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F51D5A9-B5A3-0BEE-39BB-8AC103399000}"/>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8" name="Footer Placeholder 7">
            <a:extLst>
              <a:ext uri="{FF2B5EF4-FFF2-40B4-BE49-F238E27FC236}">
                <a16:creationId xmlns:a16="http://schemas.microsoft.com/office/drawing/2014/main" xmlns="" id="{2BFBB58B-CD9A-F5B8-0441-41CA1BC941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DDB78C9E-2CDA-9A63-8EAC-9CCBE395C0FA}"/>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100594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BC6768-C3C0-C0A8-C233-8D2FF5E0F6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82E6A3-A3AF-BA2A-6B66-BFE1EB88CE6E}"/>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4" name="Footer Placeholder 3">
            <a:extLst>
              <a:ext uri="{FF2B5EF4-FFF2-40B4-BE49-F238E27FC236}">
                <a16:creationId xmlns:a16="http://schemas.microsoft.com/office/drawing/2014/main" xmlns="" id="{27FA1FE0-DB14-4191-FAE5-592FCE4DE0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2F4867E-12FE-76D9-4757-54077081FC48}"/>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342316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6026928-6A01-F131-EC74-DDC60DD3D0BA}"/>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3" name="Footer Placeholder 2">
            <a:extLst>
              <a:ext uri="{FF2B5EF4-FFF2-40B4-BE49-F238E27FC236}">
                <a16:creationId xmlns:a16="http://schemas.microsoft.com/office/drawing/2014/main" xmlns="" id="{2C4A012D-90FC-7BA8-2C5F-CF709D1DFA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47FE84BE-D67E-A0B8-43DC-60671BBC718D}"/>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408293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637FB2-E345-6CCF-59E5-5195E6111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258306F-1A08-DB51-B19A-FB8DC6346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F1B6075-D562-BA3A-4816-2F355D557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09856D-073B-9EB5-BC3C-B5572525C863}"/>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6" name="Footer Placeholder 5">
            <a:extLst>
              <a:ext uri="{FF2B5EF4-FFF2-40B4-BE49-F238E27FC236}">
                <a16:creationId xmlns:a16="http://schemas.microsoft.com/office/drawing/2014/main" xmlns="" id="{E5663234-7FF0-0055-34AB-3F5A347056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1FCC45C-CBC6-5E74-168A-BE9086AD5AAF}"/>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26124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D1D5A6-D10B-DF90-39B2-B58CA31B7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CF58E9C-0CEC-512D-C853-B0E309A8C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0E66BB7B-FFE4-511F-0853-F7A0A0CAB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953DFD0-785C-E6BC-82D9-0DF33DE53F26}"/>
              </a:ext>
            </a:extLst>
          </p:cNvPr>
          <p:cNvSpPr>
            <a:spLocks noGrp="1"/>
          </p:cNvSpPr>
          <p:nvPr>
            <p:ph type="dt" sz="half" idx="10"/>
          </p:nvPr>
        </p:nvSpPr>
        <p:spPr/>
        <p:txBody>
          <a:bodyPr/>
          <a:lstStyle/>
          <a:p>
            <a:fld id="{FBBE9E39-9087-0E40-A697-14FB8C2D1B01}" type="datetimeFigureOut">
              <a:rPr lang="en-US" smtClean="0"/>
              <a:pPr/>
              <a:t>6/18/2023</a:t>
            </a:fld>
            <a:endParaRPr lang="en-US" dirty="0"/>
          </a:p>
        </p:txBody>
      </p:sp>
      <p:sp>
        <p:nvSpPr>
          <p:cNvPr id="6" name="Footer Placeholder 5">
            <a:extLst>
              <a:ext uri="{FF2B5EF4-FFF2-40B4-BE49-F238E27FC236}">
                <a16:creationId xmlns:a16="http://schemas.microsoft.com/office/drawing/2014/main" xmlns="" id="{7736495F-2449-3A72-8652-F2FF96CAF2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E3D6E62C-6FC3-BA19-B861-5500460E262E}"/>
              </a:ext>
            </a:extLst>
          </p:cNvPr>
          <p:cNvSpPr>
            <a:spLocks noGrp="1"/>
          </p:cNvSpPr>
          <p:nvPr>
            <p:ph type="sldNum" sz="quarter" idx="12"/>
          </p:nvPr>
        </p:nvSpPr>
        <p:spPr/>
        <p:txBody>
          <a:body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332714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7CA0B09-808F-703D-4AE1-4CB66FEC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4345928-A27D-AA84-72F2-6191FE09A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CB41908-DECC-0673-BBB2-7DEF3AFBF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E9E39-9087-0E40-A697-14FB8C2D1B01}" type="datetimeFigureOut">
              <a:rPr lang="en-US" smtClean="0"/>
              <a:pPr/>
              <a:t>6/18/2023</a:t>
            </a:fld>
            <a:endParaRPr lang="en-US" dirty="0"/>
          </a:p>
        </p:txBody>
      </p:sp>
      <p:sp>
        <p:nvSpPr>
          <p:cNvPr id="5" name="Footer Placeholder 4">
            <a:extLst>
              <a:ext uri="{FF2B5EF4-FFF2-40B4-BE49-F238E27FC236}">
                <a16:creationId xmlns:a16="http://schemas.microsoft.com/office/drawing/2014/main" xmlns="" id="{6F49613F-220B-477B-2416-941FE7AD6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52D9179-6F9A-3073-CDB8-652179064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43710-54BB-0346-A946-84FC4DC05E7B}" type="slidenum">
              <a:rPr lang="en-US" smtClean="0"/>
              <a:pPr/>
              <a:t>‹#›</a:t>
            </a:fld>
            <a:endParaRPr lang="en-US" dirty="0"/>
          </a:p>
        </p:txBody>
      </p:sp>
    </p:spTree>
    <p:extLst>
      <p:ext uri="{BB962C8B-B14F-4D97-AF65-F5344CB8AC3E}">
        <p14:creationId xmlns:p14="http://schemas.microsoft.com/office/powerpoint/2010/main" xmlns="" val="11373553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0" name="Rectangle 6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Google Shape;62;p13"/>
          <p:cNvSpPr txBox="1">
            <a:spLocks noGrp="1"/>
          </p:cNvSpPr>
          <p:nvPr>
            <p:ph type="ctrTitle"/>
          </p:nvPr>
        </p:nvSpPr>
        <p:spPr>
          <a:xfrm>
            <a:off x="-3057" y="1770764"/>
            <a:ext cx="4040883" cy="4199458"/>
          </a:xfrm>
          <a:prstGeom prst="rect">
            <a:avLst/>
          </a:prstGeom>
        </p:spPr>
        <p:txBody>
          <a:bodyPr spcFirstLastPara="1" vert="horz" lIns="91440" tIns="45720" rIns="91440" bIns="45720" rtlCol="0" anchor="b" anchorCtr="0">
            <a:normAutofit fontScale="90000"/>
          </a:bodyPr>
          <a:lstStyle/>
          <a:p>
            <a:r>
              <a:rPr lang="en-AU" sz="44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t>Wine Quality Testing using Machine Learning</a:t>
            </a:r>
            <a:r>
              <a:rPr lang="en-IN" sz="44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t/>
            </a:r>
            <a:br>
              <a:rPr lang="en-IN" sz="44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br>
            <a:r>
              <a:rPr lang="en-US" sz="4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4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b="1" kern="1200" dirty="0">
                <a:solidFill>
                  <a:schemeClr val="bg1"/>
                </a:solidFill>
                <a:latin typeface="Times New Roman" panose="02020603050405020304" pitchFamily="18" charset="0"/>
                <a:cs typeface="Times New Roman" panose="02020603050405020304" pitchFamily="18" charset="0"/>
              </a:rPr>
              <a:t/>
            </a:r>
            <a:br>
              <a:rPr lang="en-US" sz="4400" b="1" kern="1200" dirty="0">
                <a:solidFill>
                  <a:schemeClr val="bg1"/>
                </a:solidFill>
                <a:latin typeface="Times New Roman" panose="02020603050405020304" pitchFamily="18" charset="0"/>
                <a:cs typeface="Times New Roman" panose="02020603050405020304" pitchFamily="18" charset="0"/>
              </a:rPr>
            </a:br>
            <a:endParaRPr lang="en-US" sz="4400" kern="1200" dirty="0">
              <a:solidFill>
                <a:schemeClr val="bg1"/>
              </a:solidFill>
              <a:latin typeface="Times New Roman" panose="02020603050405020304" pitchFamily="18" charset="0"/>
              <a:cs typeface="Times New Roman" panose="02020603050405020304" pitchFamily="18" charset="0"/>
            </a:endParaRPr>
          </a:p>
        </p:txBody>
      </p:sp>
      <p:sp>
        <p:nvSpPr>
          <p:cNvPr id="63" name="Google Shape;63;p13"/>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a:bodyPr>
          <a:lstStyle/>
          <a:p>
            <a:pPr marR="0" algn="l">
              <a:spcBef>
                <a:spcPts val="0"/>
              </a:spcBef>
              <a:spcAft>
                <a:spcPts val="600"/>
              </a:spcAft>
            </a:pPr>
            <a:endParaRPr lang="en-US" sz="2000" b="1" dirty="0"/>
          </a:p>
          <a:p>
            <a:pPr marR="0" algn="l">
              <a:spcBef>
                <a:spcPts val="0"/>
              </a:spcBef>
              <a:spcAft>
                <a:spcPts val="600"/>
              </a:spcAft>
            </a:pPr>
            <a:r>
              <a:rPr lang="en-US" sz="2000" b="1" dirty="0">
                <a:effectLst/>
                <a:latin typeface="Arial" panose="020B0604020202020204" pitchFamily="34" charset="0"/>
                <a:cs typeface="Arial" panose="020B0604020202020204" pitchFamily="34" charset="0"/>
              </a:rPr>
              <a:t>Presented by</a:t>
            </a:r>
            <a:endParaRPr lang="en-US" sz="2000" dirty="0">
              <a:effectLst/>
              <a:latin typeface="Arial" panose="020B0604020202020204" pitchFamily="34" charset="0"/>
              <a:cs typeface="Arial" panose="020B0604020202020204" pitchFamily="34" charset="0"/>
            </a:endParaRPr>
          </a:p>
          <a:p>
            <a:pPr marL="0" marR="0" indent="-228600" algn="l">
              <a:spcBef>
                <a:spcPts val="0"/>
              </a:spcBef>
              <a:spcAft>
                <a:spcPts val="600"/>
              </a:spcAft>
              <a:buFont typeface="Arial" panose="020B0604020202020204" pitchFamily="34" charset="0"/>
              <a:buChar char="•"/>
            </a:pPr>
            <a:r>
              <a:rPr lang="en-US" sz="2000" dirty="0">
                <a:effectLst/>
                <a:latin typeface="Arial" panose="020B0604020202020204" pitchFamily="34" charset="0"/>
                <a:cs typeface="Arial" panose="020B0604020202020204" pitchFamily="34" charset="0"/>
              </a:rPr>
              <a:t>Ramanjali Meda</a:t>
            </a:r>
            <a:r>
              <a:rPr lang="en-US" sz="2000" dirty="0">
                <a:latin typeface="Arial" panose="020B0604020202020204" pitchFamily="34" charset="0"/>
                <a:cs typeface="Arial" panose="020B0604020202020204" pitchFamily="34" charset="0"/>
              </a:rPr>
              <a:t>rametla</a:t>
            </a:r>
            <a:r>
              <a:rPr lang="en-US" sz="2000" dirty="0">
                <a:effectLst/>
                <a:latin typeface="Arial" panose="020B0604020202020204" pitchFamily="34" charset="0"/>
                <a:cs typeface="Arial" panose="020B0604020202020204" pitchFamily="34" charset="0"/>
              </a:rPr>
              <a:t> , 700747141</a:t>
            </a:r>
          </a:p>
          <a:p>
            <a:pPr marL="0" marR="0" indent="-228600" algn="l">
              <a:spcBef>
                <a:spcPts val="0"/>
              </a:spcBef>
              <a:spcAft>
                <a:spcPts val="600"/>
              </a:spcAft>
              <a:buFont typeface="Arial" panose="020B0604020202020204" pitchFamily="34" charset="0"/>
              <a:buChar char="•"/>
            </a:pPr>
            <a:r>
              <a:rPr lang="en-US" sz="2000" dirty="0">
                <a:effectLst/>
                <a:latin typeface="Arial" panose="020B0604020202020204" pitchFamily="34" charset="0"/>
                <a:cs typeface="Arial" panose="020B0604020202020204" pitchFamily="34" charset="0"/>
              </a:rPr>
              <a:t>Mounika Nelluri, 700745442</a:t>
            </a:r>
          </a:p>
          <a:p>
            <a:pPr marL="0" marR="0" indent="-228600" algn="l">
              <a:spcBef>
                <a:spcPts val="0"/>
              </a:spcBef>
              <a:spcAft>
                <a:spcPts val="600"/>
              </a:spcAft>
              <a:buFont typeface="Arial" panose="020B0604020202020204" pitchFamily="34" charset="0"/>
              <a:buChar char="•"/>
            </a:pPr>
            <a:r>
              <a:rPr lang="en-US" sz="2000" dirty="0">
                <a:effectLst/>
                <a:latin typeface="Arial" panose="020B0604020202020204" pitchFamily="34" charset="0"/>
                <a:cs typeface="Arial" panose="020B0604020202020204" pitchFamily="34" charset="0"/>
              </a:rPr>
              <a:t>Sowmya Myla , 700741181</a:t>
            </a:r>
          </a:p>
          <a:p>
            <a:pPr algn="l">
              <a:spcBef>
                <a:spcPts val="0"/>
              </a:spcBef>
              <a:spcAft>
                <a:spcPts val="600"/>
              </a:spcAft>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10B74A-FC24-8A57-7B79-1C515C1A41CA}"/>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References </a:t>
            </a:r>
            <a:r>
              <a:rPr lang="en-US" sz="1800" dirty="0">
                <a:effectLst/>
                <a:latin typeface="TimesNewRomanPSMT"/>
              </a:rPr>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xmlns="" id="{818827CE-75F0-75E3-9CA8-7F4134DC9DB8}"/>
              </a:ext>
            </a:extLst>
          </p:cNvPr>
          <p:cNvSpPr>
            <a:spLocks noGrp="1"/>
          </p:cNvSpPr>
          <p:nvPr>
            <p:ph idx="1"/>
          </p:nvPr>
        </p:nvSpPr>
        <p:spPr>
          <a:xfrm>
            <a:off x="838200" y="1241778"/>
            <a:ext cx="10515600" cy="4935185"/>
          </a:xfrm>
        </p:spPr>
        <p:txBody>
          <a:bodyPr>
            <a:noAutofit/>
          </a:bodyPr>
          <a:lstStyle/>
          <a:p>
            <a:pPr algn="l">
              <a:lnSpc>
                <a:spcPct val="150000"/>
              </a:lnSpc>
            </a:pPr>
            <a:r>
              <a:rPr lang="en-IN" sz="1800" b="0" i="0" dirty="0">
                <a:effectLst/>
                <a:latin typeface="Times New Roman" panose="02020603050405020304" pitchFamily="18" charset="0"/>
                <a:cs typeface="Times New Roman" panose="02020603050405020304" pitchFamily="18" charset="0"/>
              </a:rPr>
              <a:t>Lee, S., Park, J., &amp; Kang, K. (2015). </a:t>
            </a:r>
            <a:r>
              <a:rPr lang="en-IN" sz="1800" b="0" i="1" dirty="0">
                <a:effectLst/>
                <a:latin typeface="Times New Roman" panose="02020603050405020304" pitchFamily="18" charset="0"/>
                <a:cs typeface="Times New Roman" panose="02020603050405020304" pitchFamily="18" charset="0"/>
              </a:rPr>
              <a:t>Assessing wine quality using a decision tree. 2015 IEEE International Symposium on Systems Engineering (ISSE).</a:t>
            </a:r>
            <a:r>
              <a:rPr lang="en-IN" sz="1800" b="0" i="0" dirty="0">
                <a:effectLst/>
                <a:latin typeface="Times New Roman" panose="02020603050405020304" pitchFamily="18" charset="0"/>
                <a:cs typeface="Times New Roman" panose="02020603050405020304" pitchFamily="18" charset="0"/>
              </a:rPr>
              <a:t> doi:10.1109/syseng.2015.7302752 </a:t>
            </a:r>
          </a:p>
          <a:p>
            <a:pPr algn="l">
              <a:lnSpc>
                <a:spcPct val="150000"/>
              </a:lnSpc>
            </a:pPr>
            <a:r>
              <a:rPr lang="en-IN" sz="1800" b="0" i="0" dirty="0">
                <a:effectLst/>
                <a:latin typeface="Times New Roman" panose="02020603050405020304" pitchFamily="18" charset="0"/>
                <a:cs typeface="Times New Roman" panose="02020603050405020304" pitchFamily="18" charset="0"/>
              </a:rPr>
              <a:t>Kumar, S., Agrawal, K., &amp; Mandan, N. (2020). </a:t>
            </a:r>
            <a:r>
              <a:rPr lang="en-IN" sz="1800" b="0" i="1" dirty="0">
                <a:effectLst/>
                <a:latin typeface="Times New Roman" panose="02020603050405020304" pitchFamily="18" charset="0"/>
                <a:cs typeface="Times New Roman" panose="02020603050405020304" pitchFamily="18" charset="0"/>
              </a:rPr>
              <a:t>Red Wine Quality Prediction Using Machine Learning Techniques. 2020 International Conference on Computer Communication and Informatics (ICCCI).</a:t>
            </a:r>
            <a:r>
              <a:rPr lang="en-IN" sz="1800" b="0" i="0" dirty="0">
                <a:effectLst/>
                <a:latin typeface="Times New Roman" panose="02020603050405020304" pitchFamily="18" charset="0"/>
                <a:cs typeface="Times New Roman" panose="02020603050405020304" pitchFamily="18" charset="0"/>
              </a:rPr>
              <a:t> doi:10.1109/iccci48352.2020.9104095 </a:t>
            </a:r>
          </a:p>
          <a:p>
            <a:pPr algn="l">
              <a:lnSpc>
                <a:spcPct val="150000"/>
              </a:lnSpc>
            </a:pPr>
            <a:r>
              <a:rPr lang="en-IN" sz="1800" b="0" i="0" dirty="0">
                <a:effectLst/>
                <a:latin typeface="Times New Roman" panose="02020603050405020304" pitchFamily="18" charset="0"/>
                <a:cs typeface="Times New Roman" panose="02020603050405020304" pitchFamily="18" charset="0"/>
              </a:rPr>
              <a:t>Trivedi, A., &amp; Sehrawat, R. (2018). </a:t>
            </a:r>
            <a:r>
              <a:rPr lang="en-IN" sz="1800" b="0" i="1" dirty="0">
                <a:effectLst/>
                <a:latin typeface="Times New Roman" panose="02020603050405020304" pitchFamily="18" charset="0"/>
                <a:cs typeface="Times New Roman" panose="02020603050405020304" pitchFamily="18" charset="0"/>
              </a:rPr>
              <a:t>Wine Quality Detection through Machine Learning Algorithms. 2018 International Conference on Recent Innovations in Electrical, Electronics &amp; Communication Engineering (ICRIEECE).</a:t>
            </a:r>
            <a:r>
              <a:rPr lang="en-IN" sz="1800" b="0" i="0" dirty="0">
                <a:effectLst/>
                <a:latin typeface="Times New Roman" panose="02020603050405020304" pitchFamily="18" charset="0"/>
                <a:cs typeface="Times New Roman" panose="02020603050405020304" pitchFamily="18" charset="0"/>
              </a:rPr>
              <a:t> doi:10.1109/icrieece44171.2018.9009111 </a:t>
            </a:r>
          </a:p>
          <a:p>
            <a:pP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Abdelhalim and I. Traore, “A new method for learning decision trees from rules,” IEEE International Conference on Machine Learning and Applications, pp. 693–698, Dec. 2009.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lnSpc>
                <a:spcPct val="150000"/>
              </a:lnSpc>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408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A79B2-CB4F-E06A-0E4F-3779A6122686}"/>
              </a:ext>
            </a:extLst>
          </p:cNvPr>
          <p:cNvSpPr>
            <a:spLocks noGrp="1"/>
          </p:cNvSpPr>
          <p:nvPr>
            <p:ph type="title"/>
          </p:nvPr>
        </p:nvSpPr>
        <p:spPr>
          <a:xfrm>
            <a:off x="163629" y="114507"/>
            <a:ext cx="10515600" cy="1325563"/>
          </a:xfrm>
        </p:spPr>
        <p:txBody>
          <a:bodyPr/>
          <a:lstStyle/>
          <a:p>
            <a:r>
              <a:rPr lang="en-US" dirty="0">
                <a:latin typeface="Times New Roman" panose="02020603050405020304" pitchFamily="18" charset="0"/>
                <a:cs typeface="Times New Roman" panose="02020603050405020304" pitchFamily="18" charset="0"/>
              </a:rPr>
              <a:t>Roles , Responsibilities and Contribution</a:t>
            </a:r>
          </a:p>
        </p:txBody>
      </p:sp>
      <p:sp>
        <p:nvSpPr>
          <p:cNvPr id="3" name="Content Placeholder 2">
            <a:extLst>
              <a:ext uri="{FF2B5EF4-FFF2-40B4-BE49-F238E27FC236}">
                <a16:creationId xmlns:a16="http://schemas.microsoft.com/office/drawing/2014/main" xmlns="" id="{F89B4CD8-A166-870E-C9AE-52F28E594166}"/>
              </a:ext>
            </a:extLst>
          </p:cNvPr>
          <p:cNvSpPr>
            <a:spLocks noGrp="1"/>
          </p:cNvSpPr>
          <p:nvPr>
            <p:ph idx="1"/>
          </p:nvPr>
        </p:nvSpPr>
        <p:spPr>
          <a:xfrm>
            <a:off x="163629" y="1166097"/>
            <a:ext cx="12028371" cy="5465709"/>
          </a:xfrm>
        </p:spPr>
        <p:txBody>
          <a:bodyPr>
            <a:normAutofit/>
          </a:bodyPr>
          <a:lstStyle/>
          <a:p>
            <a:pPr marR="622935" lvl="1" algn="just">
              <a:lnSpc>
                <a:spcPct val="100000"/>
              </a:lnSpc>
              <a:spcBef>
                <a:spcPts val="0"/>
              </a:spcBef>
              <a:spcAft>
                <a:spcPts val="0"/>
              </a:spcAft>
              <a:buSzPts val="1200"/>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Project proposal and dataset creation: This step entails problem description, the creation of specific objectives and results, and the gathering of the dataset utilizing references. This work is completed by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Ramanjali Medarametla,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700747141</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R="622935" lvl="1" algn="just">
              <a:lnSpc>
                <a:spcPct val="100000"/>
              </a:lnSpc>
              <a:spcBef>
                <a:spcPts val="0"/>
              </a:spcBef>
              <a:spcAft>
                <a:spcPts val="0"/>
              </a:spcAft>
              <a:buSzPts val="1200"/>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622935" lvl="1" algn="just">
              <a:lnSpc>
                <a:spcPct val="100000"/>
              </a:lnSpc>
              <a:spcBef>
                <a:spcPts val="0"/>
              </a:spcBef>
              <a:spcAft>
                <a:spcPts val="0"/>
              </a:spcAft>
              <a:buSzPts val="1200"/>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Data analysis and null value management: This phase involves importing the dataset, listing the necessary Python modules, looking for null values, and filling them with the mean value. This task is completed by </a:t>
            </a:r>
            <a:r>
              <a:rPr lang="en-US" sz="1800" dirty="0">
                <a:latin typeface="Times New Roman" panose="02020603050405020304" pitchFamily="18" charset="0"/>
                <a:cs typeface="Times New Roman" panose="02020603050405020304" pitchFamily="18" charset="0"/>
              </a:rPr>
              <a:t>Mounika Nelluri</a:t>
            </a:r>
            <a:r>
              <a:rPr lang="en-US" sz="1800" dirty="0">
                <a:effectLst/>
                <a:latin typeface="Times New Roman" panose="02020603050405020304" pitchFamily="18" charset="0"/>
                <a:cs typeface="Times New Roman" panose="02020603050405020304" pitchFamily="18" charset="0"/>
              </a:rPr>
              <a:t> , 700745442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R="622935" lvl="1" algn="just">
              <a:lnSpc>
                <a:spcPct val="100000"/>
              </a:lnSpc>
              <a:spcBef>
                <a:spcPts val="0"/>
              </a:spcBef>
              <a:spcAft>
                <a:spcPts val="0"/>
              </a:spcAft>
              <a:buSzPts val="1200"/>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622935" lvl="1" algn="just">
              <a:lnSpc>
                <a:spcPct val="100000"/>
              </a:lnSpc>
              <a:spcBef>
                <a:spcPts val="0"/>
              </a:spcBef>
              <a:spcAft>
                <a:spcPts val="0"/>
              </a:spcAft>
              <a:buSzPts val="1200"/>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Model and Code Implementation:  Multiple Machine Learning Algorithms are implemented using python flask, graphs are produced to determine the characteristics for modeling, and other correlation charts are produced. This task is completed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Sowmya Myla</a:t>
            </a:r>
            <a:r>
              <a:rPr lang="en-US" sz="1800" dirty="0">
                <a:effectLst/>
                <a:latin typeface="Times New Roman" panose="02020603050405020304" pitchFamily="18" charset="0"/>
                <a:cs typeface="Times New Roman" panose="02020603050405020304" pitchFamily="18" charset="0"/>
              </a:rPr>
              <a:t>, 7007431181</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R="622935" lvl="1" algn="just">
              <a:lnSpc>
                <a:spcPct val="100000"/>
              </a:lnSpc>
              <a:spcBef>
                <a:spcPts val="0"/>
              </a:spcBef>
              <a:spcAft>
                <a:spcPts val="0"/>
              </a:spcAft>
              <a:buSzPts val="1200"/>
              <a:tabLst>
                <a:tab pos="977900" algn="l"/>
              </a:tabLst>
            </a:pPr>
            <a:endParaRPr lang="en-US" sz="1900" b="1" dirty="0">
              <a:effectLst/>
              <a:latin typeface="Times New Roman" panose="02020603050405020304" pitchFamily="18" charset="0"/>
              <a:ea typeface="Arial" panose="020B0604020202020204" pitchFamily="34" charset="0"/>
              <a:cs typeface="Times New Roman" panose="02020603050405020304" pitchFamily="18" charset="0"/>
            </a:endParaRPr>
          </a:p>
          <a:p>
            <a:pPr lvl="1" algn="just">
              <a:lnSpc>
                <a:spcPct val="100000"/>
              </a:lnSpc>
              <a:spcBef>
                <a:spcPts val="0"/>
              </a:spcBef>
              <a:buSzPts val="1200"/>
              <a:tabLst>
                <a:tab pos="977900" algn="l"/>
              </a:tabLst>
            </a:pPr>
            <a:r>
              <a:rPr lang="en-US" sz="2200" b="1" spc="-10" dirty="0">
                <a:effectLst/>
                <a:latin typeface="Times New Roman" panose="02020603050405020304" pitchFamily="18" charset="0"/>
                <a:ea typeface="Arial" panose="020B0604020202020204" pitchFamily="34" charset="0"/>
                <a:cs typeface="Times New Roman" panose="02020603050405020304" pitchFamily="18" charset="0"/>
              </a:rPr>
              <a:t>Contributions</a:t>
            </a:r>
            <a:r>
              <a:rPr lang="en-US" sz="2200" spc="-1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00000"/>
              </a:lnSpc>
              <a:spcBef>
                <a:spcPts val="0"/>
              </a:spcBef>
              <a:buSzPts val="1200"/>
              <a:buNone/>
              <a:tabLst>
                <a:tab pos="9779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Ramanjali Medarametla,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700747141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33</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00000"/>
              </a:lnSpc>
              <a:spcBef>
                <a:spcPts val="0"/>
              </a:spcBef>
              <a:buSzPts val="1200"/>
              <a:buNone/>
              <a:tabLst>
                <a:tab pos="977900" algn="l"/>
              </a:tabLst>
            </a:pPr>
            <a:r>
              <a:rPr lang="en-US" sz="1800" dirty="0">
                <a:latin typeface="Times New Roman" panose="02020603050405020304" pitchFamily="18" charset="0"/>
                <a:cs typeface="Times New Roman" panose="02020603050405020304" pitchFamily="18" charset="0"/>
              </a:rPr>
              <a:t>		Mounika Nelluri</a:t>
            </a:r>
            <a:r>
              <a:rPr lang="en-US" sz="1800" dirty="0">
                <a:effectLst/>
                <a:latin typeface="Times New Roman" panose="02020603050405020304" pitchFamily="18" charset="0"/>
                <a:cs typeface="Times New Roman" panose="02020603050405020304" pitchFamily="18" charset="0"/>
              </a:rPr>
              <a:t> , 700745442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cs typeface="Times New Roman" panose="02020603050405020304" pitchFamily="18" charset="0"/>
              </a:rPr>
              <a:t>33</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00000"/>
              </a:lnSpc>
              <a:spcBef>
                <a:spcPts val="0"/>
              </a:spcBef>
              <a:buSzPts val="1200"/>
              <a:buNone/>
              <a:tabLst>
                <a:tab pos="977900" algn="l"/>
              </a:tabLst>
            </a:pP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Sowmya Myla</a:t>
            </a:r>
            <a:r>
              <a:rPr lang="en-US" sz="1800">
                <a:effectLst/>
                <a:latin typeface="Times New Roman" panose="02020603050405020304" pitchFamily="18" charset="0"/>
                <a:cs typeface="Times New Roman" panose="02020603050405020304" pitchFamily="18" charset="0"/>
              </a:rPr>
              <a:t>, </a:t>
            </a:r>
            <a:r>
              <a:rPr lang="en-US" sz="1800" smtClean="0">
                <a:effectLst/>
                <a:latin typeface="Times New Roman" panose="02020603050405020304" pitchFamily="18" charset="0"/>
                <a:cs typeface="Times New Roman" panose="02020603050405020304" pitchFamily="18" charset="0"/>
              </a:rPr>
              <a:t>700741181  </a:t>
            </a:r>
            <a:r>
              <a:rPr lang="en-US" sz="180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34</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1608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18C8C-B14A-F73A-5523-20E6C34E063D}"/>
              </a:ext>
            </a:extLst>
          </p:cNvPr>
          <p:cNvSpPr>
            <a:spLocks noGrp="1"/>
          </p:cNvSpPr>
          <p:nvPr>
            <p:ph idx="1"/>
          </p:nvPr>
        </p:nvSpPr>
        <p:spPr>
          <a:xfrm>
            <a:off x="520567" y="365760"/>
            <a:ext cx="10515600" cy="5420202"/>
          </a:xfrm>
        </p:spPr>
        <p:txBody>
          <a:bodyPr>
            <a:normAutofit/>
          </a:bodyPr>
          <a:lstStyle/>
          <a:p>
            <a:pPr marL="0" marR="80010" lvl="0" indent="0" algn="just">
              <a:lnSpc>
                <a:spcPct val="115000"/>
              </a:lnSpc>
              <a:spcBef>
                <a:spcPts val="0"/>
              </a:spcBef>
              <a:spcAft>
                <a:spcPts val="0"/>
              </a:spcAft>
              <a:buNone/>
            </a:pPr>
            <a:r>
              <a:rPr lang="en-US" sz="4400" dirty="0">
                <a:effectLst/>
                <a:latin typeface="Times New Roman" panose="02020603050405020304" pitchFamily="18" charset="0"/>
                <a:ea typeface="Arial MT"/>
                <a:cs typeface="Times New Roman" panose="02020603050405020304" pitchFamily="18" charset="0"/>
              </a:rPr>
              <a:t>Motivation</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Accuracy and Consistency</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Efficiency and Cost-Effectiveness</a:t>
            </a:r>
            <a:endParaRPr lang="en-US" sz="1800" kern="0" dirty="0">
              <a:latin typeface="Times" panose="02020603050405020304" pitchFamily="18" charset="0"/>
              <a:ea typeface="PMingLiU" panose="02020500000000000000" pitchFamily="18" charset="-120"/>
            </a:endParaRP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Scalability and Adaptability</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Enhanced Decision-Making</a:t>
            </a:r>
            <a:endParaRPr lang="en-US" sz="1800" kern="0" dirty="0">
              <a:latin typeface="Times" panose="02020603050405020304" pitchFamily="18" charset="0"/>
              <a:ea typeface="PMingLiU" panose="02020500000000000000" pitchFamily="18" charset="-120"/>
            </a:endParaRP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Consumer Preferences</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Innovation and Experimentation</a:t>
            </a:r>
            <a:endParaRPr lang="en-US" sz="1800" kern="0" dirty="0">
              <a:latin typeface="Times" panose="02020603050405020304" pitchFamily="18" charset="0"/>
              <a:ea typeface="PMingLiU" panose="02020500000000000000" pitchFamily="18" charset="-120"/>
            </a:endParaRP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Brand Differentiation</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p:txBody>
      </p:sp>
    </p:spTree>
    <p:extLst>
      <p:ext uri="{BB962C8B-B14F-4D97-AF65-F5344CB8AC3E}">
        <p14:creationId xmlns:p14="http://schemas.microsoft.com/office/powerpoint/2010/main" xmlns="" val="154283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36D95-C959-041B-0B43-868C9A91FB35}"/>
              </a:ext>
            </a:extLst>
          </p:cNvPr>
          <p:cNvSpPr>
            <a:spLocks noGrp="1"/>
          </p:cNvSpPr>
          <p:nvPr>
            <p:ph type="title"/>
          </p:nvPr>
        </p:nvSpPr>
        <p:spPr/>
        <p:txBody>
          <a:bodyPr/>
          <a:lstStyle/>
          <a:p>
            <a:r>
              <a:rPr lang="en-US" dirty="0">
                <a:latin typeface="Times New Roman" panose="02020603050405020304" pitchFamily="18" charset="0"/>
                <a:ea typeface="Arial MT"/>
                <a:cs typeface="Arial MT"/>
              </a:rPr>
              <a:t>Objectives</a:t>
            </a:r>
            <a:r>
              <a:rPr lang="en-US" sz="4400" dirty="0">
                <a:effectLst/>
                <a:latin typeface="Arial MT"/>
                <a:ea typeface="Arial MT"/>
                <a:cs typeface="Arial MT"/>
              </a:rPr>
              <a:t/>
            </a:r>
            <a:br>
              <a:rPr lang="en-US" sz="4400" dirty="0">
                <a:effectLst/>
                <a:latin typeface="Arial MT"/>
                <a:ea typeface="Arial MT"/>
                <a:cs typeface="Arial MT"/>
              </a:rPr>
            </a:br>
            <a:endParaRPr lang="en-US" dirty="0"/>
          </a:p>
        </p:txBody>
      </p:sp>
      <p:sp>
        <p:nvSpPr>
          <p:cNvPr id="3" name="Content Placeholder 2">
            <a:extLst>
              <a:ext uri="{FF2B5EF4-FFF2-40B4-BE49-F238E27FC236}">
                <a16:creationId xmlns:a16="http://schemas.microsoft.com/office/drawing/2014/main" xmlns="" id="{CE64026A-33BB-BDD0-E887-8A52B0C804BC}"/>
              </a:ext>
            </a:extLst>
          </p:cNvPr>
          <p:cNvSpPr>
            <a:spLocks noGrp="1"/>
          </p:cNvSpPr>
          <p:nvPr>
            <p:ph idx="1"/>
          </p:nvPr>
        </p:nvSpPr>
        <p:spPr>
          <a:xfrm>
            <a:off x="838200" y="1289785"/>
            <a:ext cx="10515600" cy="4887177"/>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Our main objective is to predict the wine quality using machine learning through Python programming language.</a:t>
            </a:r>
          </a:p>
          <a:p>
            <a:pPr>
              <a:lnSpc>
                <a:spcPct val="150000"/>
              </a:lnSpc>
            </a:pPr>
            <a:r>
              <a:rPr lang="en-US" sz="1800" dirty="0">
                <a:latin typeface="Times New Roman" panose="02020603050405020304" pitchFamily="18" charset="0"/>
                <a:cs typeface="Times New Roman" panose="02020603050405020304" pitchFamily="18" charset="0"/>
              </a:rPr>
              <a:t>A large dataset is considered and wine quality is modelled to analyse the quality of wine through different parameters like fixed acidity, volatile acidity etc.</a:t>
            </a:r>
          </a:p>
          <a:p>
            <a:pPr>
              <a:lnSpc>
                <a:spcPct val="150000"/>
              </a:lnSpc>
            </a:pPr>
            <a:r>
              <a:rPr lang="en-US" sz="1800" dirty="0">
                <a:latin typeface="Times New Roman" panose="02020603050405020304" pitchFamily="18" charset="0"/>
                <a:cs typeface="Times New Roman" panose="02020603050405020304" pitchFamily="18" charset="0"/>
              </a:rPr>
              <a:t>All these parameters will be analysed through Machine Learning algorithms like random forest classifier, Voting Classifier, Gradient Boosting classifier algorithm etc.</a:t>
            </a:r>
          </a:p>
          <a:p>
            <a:pPr>
              <a:lnSpc>
                <a:spcPct val="150000"/>
              </a:lnSpc>
            </a:pPr>
            <a:r>
              <a:rPr lang="en-US" sz="1800" dirty="0">
                <a:latin typeface="Times New Roman" panose="02020603050405020304" pitchFamily="18" charset="0"/>
                <a:cs typeface="Times New Roman" panose="02020603050405020304" pitchFamily="18" charset="0"/>
              </a:rPr>
              <a:t>Output obtained would further be checked for correctness and model will be optimized accordingly.</a:t>
            </a:r>
          </a:p>
          <a:p>
            <a:pPr>
              <a:lnSpc>
                <a:spcPct val="150000"/>
              </a:lnSpc>
            </a:pPr>
            <a:r>
              <a:rPr lang="en-US" sz="1800" b="0" i="0" dirty="0">
                <a:effectLst/>
                <a:latin typeface="Times New Roman" panose="02020603050405020304" pitchFamily="18" charset="0"/>
                <a:cs typeface="Times New Roman" panose="02020603050405020304" pitchFamily="18" charset="0"/>
              </a:rPr>
              <a:t>By achieving these objectives, Machine learning can provide valuable insights for winemakers to improve their production processes, make informed decisions, and meet consumer preferences effectively.</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9985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5FF275-8BCF-A830-D82F-EED9836CAD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xmlns="" id="{774C9A66-6707-9C39-15B7-3C3439FA1F61}"/>
              </a:ext>
            </a:extLst>
          </p:cNvPr>
          <p:cNvSpPr>
            <a:spLocks noGrp="1"/>
          </p:cNvSpPr>
          <p:nvPr>
            <p:ph idx="1"/>
          </p:nvPr>
        </p:nvSpPr>
        <p:spPr/>
        <p:txBody>
          <a:bodyPr>
            <a:normAutofit/>
          </a:bodyPr>
          <a:lstStyle/>
          <a:p>
            <a:pPr algn="just"/>
            <a:r>
              <a:rPr lang="en-IN" sz="1800" b="0" i="0" dirty="0">
                <a:effectLst/>
                <a:latin typeface="Times New Roman" panose="02020603050405020304" pitchFamily="18" charset="0"/>
                <a:cs typeface="Times New Roman" panose="02020603050405020304" pitchFamily="18" charset="0"/>
              </a:rPr>
              <a:t>Lee, S., Park, J., &amp; Kang, K </a:t>
            </a:r>
            <a:r>
              <a:rPr lang="en-AU" sz="1800" dirty="0">
                <a:solidFill>
                  <a:srgbClr val="333333"/>
                </a:solidFill>
                <a:latin typeface="Times New Roman" panose="02020603050405020304" pitchFamily="18" charset="0"/>
                <a:ea typeface="PMingLiU" panose="02020500000000000000" pitchFamily="18" charset="-12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 proposed a new way of predicting taste preferences for wines using a decision tree, and evaluated it using the Wine Quality Data Set from the UCI Machine Learning Repository. Results suggest that this model could offer untutored consumers a better chance of selecting a high-quality wine. </a:t>
            </a:r>
          </a:p>
          <a:p>
            <a:pPr algn="just"/>
            <a:r>
              <a:rPr lang="en-IN" sz="1800" b="0" i="0" dirty="0">
                <a:effectLst/>
                <a:latin typeface="Times New Roman" panose="02020603050405020304" pitchFamily="18" charset="0"/>
                <a:cs typeface="Times New Roman" panose="02020603050405020304" pitchFamily="18" charset="0"/>
              </a:rPr>
              <a:t>Kumar, S., Agrawal, K., &amp; Mandan, N</a:t>
            </a:r>
            <a:r>
              <a:rPr lang="en-AU" sz="18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[2] </a:t>
            </a:r>
            <a:r>
              <a:rPr lang="en-US" sz="1800" dirty="0">
                <a:latin typeface="Times New Roman" panose="02020603050405020304" pitchFamily="18" charset="0"/>
                <a:cs typeface="Times New Roman" panose="02020603050405020304" pitchFamily="18" charset="0"/>
              </a:rPr>
              <a:t>In their paper, done a research involved with the techniques Naïve bayes, Support Vector Machine and Random forest Classifier out of which Support Vector Machine gave the highest accuracy. </a:t>
            </a:r>
          </a:p>
          <a:p>
            <a:pPr algn="l"/>
            <a:r>
              <a:rPr lang="en-IN" sz="1800" b="0" i="0" dirty="0">
                <a:solidFill>
                  <a:srgbClr val="000000"/>
                </a:solidFill>
                <a:effectLst/>
                <a:latin typeface="Times New Roman" panose="02020603050405020304" pitchFamily="18" charset="0"/>
                <a:cs typeface="Times New Roman" panose="02020603050405020304" pitchFamily="18" charset="0"/>
              </a:rPr>
              <a:t>Trivedi, A., &amp; Sehrawat, R [3]In their paper, </a:t>
            </a:r>
            <a:r>
              <a:rPr lang="en-US" sz="1800" dirty="0">
                <a:latin typeface="Times New Roman" panose="02020603050405020304" pitchFamily="18" charset="0"/>
                <a:cs typeface="Times New Roman" panose="02020603050405020304" pitchFamily="18" charset="0"/>
              </a:rPr>
              <a:t>developed and analysed two classification algorithms, which targeted the Wine dataset following different approaches to predict the dependent variables. It is observed that Random-forest based on decision tree generated better predictions than Logistic Regression.</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0236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E59E7-F9E0-7ACC-14EB-D40740AD2EE1}"/>
              </a:ext>
            </a:extLst>
          </p:cNvPr>
          <p:cNvSpPr>
            <a:spLocks noGrp="1"/>
          </p:cNvSpPr>
          <p:nvPr>
            <p:ph type="title"/>
          </p:nvPr>
        </p:nvSpPr>
        <p:spPr/>
        <p:txBody>
          <a:bodyPr>
            <a:normAutofit fontScale="90000"/>
          </a:bodyPr>
          <a:lstStyle/>
          <a:p>
            <a:r>
              <a:rPr lang="en-US" dirty="0">
                <a:effectLst/>
                <a:latin typeface="Times New Roman" panose="02020603050405020304" pitchFamily="18" charset="0"/>
                <a:cs typeface="Times New Roman" panose="02020603050405020304" pitchFamily="18" charset="0"/>
              </a:rPr>
              <a:t/>
            </a:r>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Problem Statement </a:t>
            </a:r>
            <a:r>
              <a:rPr lang="en-US" sz="1800" dirty="0">
                <a:effectLst/>
                <a:latin typeface="Times New Roman" panose="02020603050405020304" pitchFamily="18" charset="0"/>
                <a:cs typeface="Times New Roman" panose="02020603050405020304" pitchFamily="18" charset="0"/>
              </a:rPr>
              <a:t/>
            </a:r>
            <a:br>
              <a:rPr lang="en-US" sz="180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285A401-B59D-2B92-68D0-9D640C342068}"/>
              </a:ext>
            </a:extLst>
          </p:cNvPr>
          <p:cNvSpPr txBox="1"/>
          <p:nvPr/>
        </p:nvSpPr>
        <p:spPr>
          <a:xfrm>
            <a:off x="1578543" y="1607419"/>
            <a:ext cx="9529012" cy="3329116"/>
          </a:xfrm>
          <a:prstGeom prst="rect">
            <a:avLst/>
          </a:prstGeom>
          <a:noFill/>
        </p:spPr>
        <p:txBody>
          <a:bodyPr wrap="square" rtlCol="0">
            <a:spAutoFit/>
          </a:bodyPr>
          <a:lstStyle/>
          <a:p>
            <a:pPr marL="425450" marR="133985" indent="-285750" algn="just">
              <a:lnSpc>
                <a:spcPct val="150000"/>
              </a:lnSpc>
              <a:spcBef>
                <a:spcPts val="225"/>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Older the wine the better it tastes, this is not always true as some wines are made to enjoy right away. There are several elements that considered into wine quality and many wines do not benefit from aging even the Wine can get spoiled. To judge the quality of wine we need to understand the correlation among the wine elements.</a:t>
            </a:r>
          </a:p>
          <a:p>
            <a:pPr marL="425450" marR="133985" indent="-285750" algn="just">
              <a:lnSpc>
                <a:spcPct val="150000"/>
              </a:lnSpc>
              <a:spcBef>
                <a:spcPts val="225"/>
              </a:spcBef>
              <a:spcAft>
                <a:spcPts val="0"/>
              </a:spcAft>
              <a:buFont typeface="Arial" panose="020B0604020202020204" pitchFamily="34" charset="0"/>
              <a:buChar char="•"/>
            </a:pPr>
            <a:endParaRPr lang="en-US" dirty="0">
              <a:effectLst/>
              <a:latin typeface="Times New Roman" panose="02020603050405020304" pitchFamily="18" charset="0"/>
              <a:ea typeface="Arial MT"/>
              <a:cs typeface="Times New Roman" panose="02020603050405020304" pitchFamily="18" charset="0"/>
            </a:endParaRPr>
          </a:p>
          <a:p>
            <a:pPr marL="425450" marR="133985" indent="-285750" algn="just">
              <a:lnSpc>
                <a:spcPct val="150000"/>
              </a:lnSpc>
              <a:spcBef>
                <a:spcPts val="225"/>
              </a:spcBef>
              <a:spcAft>
                <a:spcPts val="0"/>
              </a:spcAft>
              <a:buFont typeface="Arial" panose="020B0604020202020204" pitchFamily="34" charset="0"/>
              <a:buChar char="•"/>
            </a:pPr>
            <a:r>
              <a:rPr lang="en-US" dirty="0">
                <a:effectLst/>
                <a:latin typeface="Times New Roman" panose="02020603050405020304" pitchFamily="18" charset="0"/>
                <a:ea typeface="Arial MT"/>
                <a:cs typeface="Times New Roman" panose="02020603050405020304" pitchFamily="18" charset="0"/>
              </a:rPr>
              <a:t>With</a:t>
            </a:r>
            <a:r>
              <a:rPr lang="en-US" spc="5"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the advanced Machine Learning techniques, we now are planning a tool to have the flexibility to look for a solution to</a:t>
            </a:r>
            <a:r>
              <a:rPr lang="en-US" spc="5" dirty="0">
                <a:effectLst/>
                <a:latin typeface="Times New Roman" panose="02020603050405020304" pitchFamily="18" charset="0"/>
                <a:ea typeface="Arial MT"/>
                <a:cs typeface="Times New Roman" panose="02020603050405020304" pitchFamily="18" charset="0"/>
              </a:rPr>
              <a:t> check the quality of wine </a:t>
            </a:r>
            <a:r>
              <a:rPr lang="en-US" dirty="0">
                <a:effectLst/>
                <a:latin typeface="Times New Roman" panose="02020603050405020304" pitchFamily="18" charset="0"/>
                <a:ea typeface="Arial MT"/>
                <a:cs typeface="Times New Roman" panose="02020603050405020304" pitchFamily="18" charset="0"/>
              </a:rPr>
              <a:t>rather</a:t>
            </a:r>
            <a:r>
              <a:rPr lang="en-US" spc="-10"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investing</a:t>
            </a:r>
            <a:r>
              <a:rPr lang="en-US" spc="10"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time</a:t>
            </a:r>
            <a:r>
              <a:rPr lang="en-US" spc="-10"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and</a:t>
            </a:r>
            <a:r>
              <a:rPr lang="en-US" spc="5"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money.</a:t>
            </a:r>
            <a:endParaRPr lang="en-IN" dirty="0">
              <a:effectLst/>
              <a:latin typeface="Times New Roman" panose="02020603050405020304" pitchFamily="18" charset="0"/>
              <a:ea typeface="Arial M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5000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15325-39C0-10C7-9A64-B2751CF44C4B}"/>
              </a:ext>
            </a:extLst>
          </p:cNvPr>
          <p:cNvSpPr>
            <a:spLocks noGrp="1"/>
          </p:cNvSpPr>
          <p:nvPr>
            <p:ph type="title"/>
          </p:nvPr>
        </p:nvSpPr>
        <p:spPr/>
        <p:txBody>
          <a:bodyPr>
            <a:normAutofit fontScale="90000"/>
          </a:bodyPr>
          <a:lstStyle/>
          <a:p>
            <a:r>
              <a:rPr lang="en-US" dirty="0">
                <a:effectLst/>
                <a:latin typeface="Times New Roman" panose="02020603050405020304" pitchFamily="18" charset="0"/>
                <a:cs typeface="Times New Roman" panose="02020603050405020304" pitchFamily="18" charset="0"/>
              </a:rPr>
              <a:t/>
            </a:r>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Proposed Solution </a:t>
            </a:r>
            <a:r>
              <a:rPr lang="en-US" dirty="0">
                <a:effectLst/>
                <a:latin typeface="Times New Roman" panose="02020603050405020304" pitchFamily="18" charset="0"/>
                <a:cs typeface="Times New Roman" panose="02020603050405020304" pitchFamily="18" charset="0"/>
              </a:rPr>
              <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3DF2ECC-C222-46D4-C9F6-BC45B07EAD1C}"/>
              </a:ext>
            </a:extLst>
          </p:cNvPr>
          <p:cNvSpPr>
            <a:spLocks noGrp="1"/>
          </p:cNvSpPr>
          <p:nvPr>
            <p:ph idx="1"/>
          </p:nvPr>
        </p:nvSpPr>
        <p:spPr>
          <a:xfrm>
            <a:off x="1684421" y="1825625"/>
            <a:ext cx="9038122" cy="4351338"/>
          </a:xfrm>
        </p:spPr>
        <p:txBody>
          <a:bodyPr>
            <a:normAutofit/>
          </a:bodyPr>
          <a:lstStyle/>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In this study, different machine learning algorithms are applied to the dataset, and classification is done using different techniques, with the maximum accuracy being achieved by Gradient Boosting Classifier Algorithm.</a:t>
            </a:r>
          </a:p>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With the dataset used for the experiment, it is obvious that the model enhances good quality wine prediction precision and accuracy. </a:t>
            </a:r>
            <a:endParaRPr lang="en-US" sz="1800" dirty="0">
              <a:latin typeface="Times New Roman" panose="02020603050405020304" pitchFamily="18" charset="0"/>
              <a:ea typeface="PMingLiU" panose="02020500000000000000" pitchFamily="18" charset="-120"/>
              <a:cs typeface="Times New Roman" panose="02020603050405020304" pitchFamily="18" charset="0"/>
            </a:endParaRPr>
          </a:p>
          <a:p>
            <a:pPr algn="just" hangingPunct="0">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This research can be expanded further </a:t>
            </a:r>
            <a:r>
              <a:rPr lang="en-US" sz="1800" dirty="0">
                <a:latin typeface="Times New Roman" panose="02020603050405020304" pitchFamily="18" charset="0"/>
                <a:ea typeface="PMingLiU" panose="02020500000000000000" pitchFamily="18" charset="-120"/>
                <a:cs typeface="Times New Roman" panose="02020603050405020304" pitchFamily="18" charset="0"/>
              </a:rPr>
              <a:t>by </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analyzing the customer preferences and wine as Machine learning models can provide consumers customized recommendations based on their taste preferences and prior experiences by merging this data with wine attributes.</a:t>
            </a:r>
            <a:endParaRPr lang="en-IN"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hangingPunct="0">
              <a:lnSpc>
                <a:spcPct val="150000"/>
              </a:lnSpc>
            </a:pPr>
            <a:endParaRPr lang="en-IN"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3430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992075-AA91-A5F2-47A8-716DA64FAFC6}"/>
              </a:ext>
            </a:extLst>
          </p:cNvPr>
          <p:cNvSpPr>
            <a:spLocks noGrp="1"/>
          </p:cNvSpPr>
          <p:nvPr>
            <p:ph type="title"/>
          </p:nvPr>
        </p:nvSpPr>
        <p:spPr>
          <a:xfrm>
            <a:off x="299185" y="259247"/>
            <a:ext cx="10515600" cy="1325563"/>
          </a:xfrm>
        </p:spPr>
        <p:txBody>
          <a:bodyPr>
            <a:normAutofit/>
          </a:bodyPr>
          <a:lstStyle/>
          <a:p>
            <a:r>
              <a:rPr lang="en-US" dirty="0">
                <a:effectLst/>
                <a:latin typeface="Times New Roman" panose="02020603050405020304" pitchFamily="18" charset="0"/>
                <a:cs typeface="Times New Roman" panose="02020603050405020304" pitchFamily="18" charset="0"/>
              </a:rPr>
              <a:t>Results/Simulations </a:t>
            </a:r>
            <a:r>
              <a:rPr lang="en-US" dirty="0">
                <a:effectLst/>
              </a:rPr>
              <a:t/>
            </a:r>
            <a:br>
              <a:rPr lang="en-US" dirty="0">
                <a:effectLst/>
              </a:rPr>
            </a:br>
            <a:endParaRPr lang="en-US" dirty="0"/>
          </a:p>
        </p:txBody>
      </p:sp>
      <p:pic>
        <p:nvPicPr>
          <p:cNvPr id="4" name="Content Placeholder 3">
            <a:extLst>
              <a:ext uri="{FF2B5EF4-FFF2-40B4-BE49-F238E27FC236}">
                <a16:creationId xmlns:a16="http://schemas.microsoft.com/office/drawing/2014/main" xmlns="" id="{38ECDFDF-D6C0-193A-1F9A-FAE1A813C924}"/>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367" y="1552319"/>
            <a:ext cx="6003633" cy="2401453"/>
          </a:xfrm>
          <a:prstGeom prst="rect">
            <a:avLst/>
          </a:prstGeom>
          <a:noFill/>
          <a:ln>
            <a:noFill/>
          </a:ln>
        </p:spPr>
      </p:pic>
      <p:pic>
        <p:nvPicPr>
          <p:cNvPr id="5" name="Picture 4">
            <a:extLst>
              <a:ext uri="{FF2B5EF4-FFF2-40B4-BE49-F238E27FC236}">
                <a16:creationId xmlns:a16="http://schemas.microsoft.com/office/drawing/2014/main" xmlns="" id="{F9667026-33FE-9FCC-17B7-7D2A388A3254}"/>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80898" y="1454442"/>
            <a:ext cx="6411102" cy="2689101"/>
          </a:xfrm>
          <a:prstGeom prst="rect">
            <a:avLst/>
          </a:prstGeom>
          <a:noFill/>
          <a:ln>
            <a:noFill/>
          </a:ln>
        </p:spPr>
      </p:pic>
      <p:pic>
        <p:nvPicPr>
          <p:cNvPr id="6" name="Picture 5">
            <a:extLst>
              <a:ext uri="{FF2B5EF4-FFF2-40B4-BE49-F238E27FC236}">
                <a16:creationId xmlns:a16="http://schemas.microsoft.com/office/drawing/2014/main" xmlns="" id="{B87A9C52-B552-5257-81B4-FA0742421B19}"/>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07940" y="4051649"/>
            <a:ext cx="6946647" cy="2547104"/>
          </a:xfrm>
          <a:prstGeom prst="rect">
            <a:avLst/>
          </a:prstGeom>
          <a:noFill/>
          <a:ln>
            <a:noFill/>
          </a:ln>
        </p:spPr>
      </p:pic>
    </p:spTree>
    <p:extLst>
      <p:ext uri="{BB962C8B-B14F-4D97-AF65-F5344CB8AC3E}">
        <p14:creationId xmlns:p14="http://schemas.microsoft.com/office/powerpoint/2010/main" xmlns="" val="378047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F0C57A9-077C-76CB-D2CB-818D691E23A2}"/>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15937" y="696706"/>
            <a:ext cx="4317320" cy="2732294"/>
          </a:xfrm>
          <a:prstGeom prst="rect">
            <a:avLst/>
          </a:prstGeom>
          <a:noFill/>
          <a:ln>
            <a:noFill/>
          </a:ln>
        </p:spPr>
      </p:pic>
      <p:pic>
        <p:nvPicPr>
          <p:cNvPr id="3" name="Picture 2">
            <a:extLst>
              <a:ext uri="{FF2B5EF4-FFF2-40B4-BE49-F238E27FC236}">
                <a16:creationId xmlns:a16="http://schemas.microsoft.com/office/drawing/2014/main" xmlns="" id="{6BDE68C3-D246-A211-27E9-D54310B5955F}"/>
              </a:ext>
            </a:extLst>
          </p:cNvPr>
          <p:cNvPicPr>
            <a:picLocks noChangeAspect="1"/>
          </p:cNvPicPr>
          <p:nvPr/>
        </p:nvPicPr>
        <p:blipFill>
          <a:blip r:embed="rId3"/>
          <a:stretch>
            <a:fillRect/>
          </a:stretch>
        </p:blipFill>
        <p:spPr>
          <a:xfrm>
            <a:off x="4284706" y="696706"/>
            <a:ext cx="4166117" cy="2687120"/>
          </a:xfrm>
          <a:prstGeom prst="rect">
            <a:avLst/>
          </a:prstGeom>
        </p:spPr>
      </p:pic>
      <p:pic>
        <p:nvPicPr>
          <p:cNvPr id="4" name="Picture 3">
            <a:extLst>
              <a:ext uri="{FF2B5EF4-FFF2-40B4-BE49-F238E27FC236}">
                <a16:creationId xmlns:a16="http://schemas.microsoft.com/office/drawing/2014/main" xmlns="" id="{B4C6283B-ABCE-BED4-CBE7-DC118A666704}"/>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8107961" y="674119"/>
            <a:ext cx="4084039" cy="2732294"/>
          </a:xfrm>
          <a:prstGeom prst="rect">
            <a:avLst/>
          </a:prstGeom>
          <a:noFill/>
          <a:ln>
            <a:noFill/>
          </a:ln>
        </p:spPr>
      </p:pic>
      <p:pic>
        <p:nvPicPr>
          <p:cNvPr id="5" name="Picture 4">
            <a:extLst>
              <a:ext uri="{FF2B5EF4-FFF2-40B4-BE49-F238E27FC236}">
                <a16:creationId xmlns:a16="http://schemas.microsoft.com/office/drawing/2014/main" xmlns="" id="{EA91C464-996B-9FB1-0003-CDACE61BAFCF}"/>
              </a:ext>
            </a:extLst>
          </p:cNvPr>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1690228" y="3717652"/>
            <a:ext cx="4497427" cy="3128548"/>
          </a:xfrm>
          <a:prstGeom prst="rect">
            <a:avLst/>
          </a:prstGeom>
          <a:noFill/>
          <a:ln>
            <a:noFill/>
          </a:ln>
        </p:spPr>
      </p:pic>
      <p:pic>
        <p:nvPicPr>
          <p:cNvPr id="6" name="Picture 5">
            <a:extLst>
              <a:ext uri="{FF2B5EF4-FFF2-40B4-BE49-F238E27FC236}">
                <a16:creationId xmlns:a16="http://schemas.microsoft.com/office/drawing/2014/main" xmlns="" id="{C424635B-3A17-29B8-00FF-12DFA458B7B0}"/>
              </a:ext>
            </a:extLst>
          </p:cNvPr>
          <p:cNvPicPr>
            <a:picLocks noChangeAspect="1"/>
          </p:cNvPicPr>
          <p:nvPr/>
        </p:nvPicPr>
        <p:blipFill>
          <a:blip r:embed="rId6">
            <a:extLst>
              <a:ext uri="{28A0092B-C50C-407E-A947-70E740481C1C}">
                <a14:useLocalDpi xmlns:a14="http://schemas.microsoft.com/office/drawing/2010/main" xmlns="" val="0"/>
              </a:ext>
            </a:extLst>
          </a:blip>
          <a:srcRect/>
          <a:stretch>
            <a:fillRect/>
          </a:stretch>
        </p:blipFill>
        <p:spPr bwMode="auto">
          <a:xfrm>
            <a:off x="6096000" y="3672478"/>
            <a:ext cx="5007337" cy="3003260"/>
          </a:xfrm>
          <a:prstGeom prst="rect">
            <a:avLst/>
          </a:prstGeom>
          <a:noFill/>
          <a:ln>
            <a:noFill/>
          </a:ln>
        </p:spPr>
      </p:pic>
    </p:spTree>
    <p:extLst>
      <p:ext uri="{BB962C8B-B14F-4D97-AF65-F5344CB8AC3E}">
        <p14:creationId xmlns:p14="http://schemas.microsoft.com/office/powerpoint/2010/main" xmlns="" val="352989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657</Words>
  <Application>Microsoft Office PowerPoint</Application>
  <PresentationFormat>Custom</PresentationFormat>
  <Paragraphs>50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Wine Quality Testing using Machine Learning   </vt:lpstr>
      <vt:lpstr>Roles , Responsibilities and Contribution</vt:lpstr>
      <vt:lpstr>Slide 3</vt:lpstr>
      <vt:lpstr>Objectives </vt:lpstr>
      <vt:lpstr>Related Work</vt:lpstr>
      <vt:lpstr> Problem Statement  </vt:lpstr>
      <vt:lpstr> Proposed Solution  </vt:lpstr>
      <vt:lpstr>Results/Simulations  </vt:lpstr>
      <vt:lpstr>Slide 9</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customers churning in the telecommunications industry: A machine learning approach</dc:title>
  <dc:creator>Chandana Katta</dc:creator>
  <cp:lastModifiedBy>Rama Sudhakar Nimmagadda</cp:lastModifiedBy>
  <cp:revision>14</cp:revision>
  <dcterms:created xsi:type="dcterms:W3CDTF">2022-12-06T01:25:20Z</dcterms:created>
  <dcterms:modified xsi:type="dcterms:W3CDTF">2023-06-18T06:28:45Z</dcterms:modified>
</cp:coreProperties>
</file>