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CEF6FC-4752-4288-A6FA-194C10AE5452}" v="1" dt="2024-07-25T06:59:47.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ni sri" userId="e132a9503fd63969" providerId="LiveId" clId="{2DCEF6FC-4752-4288-A6FA-194C10AE5452}"/>
    <pc:docChg chg="modSld">
      <pc:chgData name="mouni sri" userId="e132a9503fd63969" providerId="LiveId" clId="{2DCEF6FC-4752-4288-A6FA-194C10AE5452}" dt="2024-07-25T06:59:51.677" v="8" actId="5793"/>
      <pc:docMkLst>
        <pc:docMk/>
      </pc:docMkLst>
      <pc:sldChg chg="modSp mod">
        <pc:chgData name="mouni sri" userId="e132a9503fd63969" providerId="LiveId" clId="{2DCEF6FC-4752-4288-A6FA-194C10AE5452}" dt="2024-07-25T06:59:51.677" v="8" actId="5793"/>
        <pc:sldMkLst>
          <pc:docMk/>
          <pc:sldMk cId="958589618" sldId="266"/>
        </pc:sldMkLst>
        <pc:spChg chg="mod">
          <ac:chgData name="mouni sri" userId="e132a9503fd63969" providerId="LiveId" clId="{2DCEF6FC-4752-4288-A6FA-194C10AE5452}" dt="2024-07-25T06:59:51.677" v="8" actId="5793"/>
          <ac:spMkLst>
            <pc:docMk/>
            <pc:sldMk cId="958589618" sldId="266"/>
            <ac:spMk id="3" creationId="{27EBACB0-5504-CAD6-951C-D14217A08A8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4A61C5-60AE-4686-94A3-858089D3192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45906D5F-87F7-4104-AC7F-768474AFFD69}">
      <dgm:prSet phldrT="[Text]"/>
      <dgm:spPr/>
      <dgm:t>
        <a:bodyPr/>
        <a:lstStyle/>
        <a:p>
          <a:r>
            <a:rPr lang="en-IN" dirty="0"/>
            <a:t>Data Collection</a:t>
          </a:r>
        </a:p>
      </dgm:t>
    </dgm:pt>
    <dgm:pt modelId="{A781A444-8900-4E3B-A1B7-91BDD036ED11}" type="parTrans" cxnId="{43677EFE-C1F0-4805-B41A-DD9BD4129259}">
      <dgm:prSet/>
      <dgm:spPr/>
      <dgm:t>
        <a:bodyPr/>
        <a:lstStyle/>
        <a:p>
          <a:endParaRPr lang="en-IN"/>
        </a:p>
      </dgm:t>
    </dgm:pt>
    <dgm:pt modelId="{6DCF946F-1F8D-4580-B3C9-A687F4E6B037}" type="sibTrans" cxnId="{43677EFE-C1F0-4805-B41A-DD9BD4129259}">
      <dgm:prSet/>
      <dgm:spPr/>
      <dgm:t>
        <a:bodyPr/>
        <a:lstStyle/>
        <a:p>
          <a:endParaRPr lang="en-IN"/>
        </a:p>
      </dgm:t>
    </dgm:pt>
    <dgm:pt modelId="{7264A5A1-5924-4AA1-BB60-C5FE315E59F7}">
      <dgm:prSet phldrT="[Text]"/>
      <dgm:spPr/>
      <dgm:t>
        <a:bodyPr/>
        <a:lstStyle/>
        <a:p>
          <a:r>
            <a:rPr lang="en-IN" dirty="0"/>
            <a:t>Model Selection</a:t>
          </a:r>
        </a:p>
      </dgm:t>
    </dgm:pt>
    <dgm:pt modelId="{D113C25E-CCE0-4D40-9512-DF9185E74116}" type="parTrans" cxnId="{FDE00177-00A1-4A3A-878D-52F89C86E436}">
      <dgm:prSet/>
      <dgm:spPr/>
      <dgm:t>
        <a:bodyPr/>
        <a:lstStyle/>
        <a:p>
          <a:endParaRPr lang="en-IN"/>
        </a:p>
      </dgm:t>
    </dgm:pt>
    <dgm:pt modelId="{00B788FB-F1B1-4E34-832E-5E4B4C6E458D}" type="sibTrans" cxnId="{FDE00177-00A1-4A3A-878D-52F89C86E436}">
      <dgm:prSet/>
      <dgm:spPr/>
      <dgm:t>
        <a:bodyPr/>
        <a:lstStyle/>
        <a:p>
          <a:endParaRPr lang="en-IN"/>
        </a:p>
      </dgm:t>
    </dgm:pt>
    <dgm:pt modelId="{363A52D3-7CD5-469A-8919-18FAD3E0380E}">
      <dgm:prSet phldrT="[Text]"/>
      <dgm:spPr/>
      <dgm:t>
        <a:bodyPr/>
        <a:lstStyle/>
        <a:p>
          <a:r>
            <a:rPr lang="en-IN" dirty="0"/>
            <a:t>Machine learning models are selected based  </a:t>
          </a:r>
          <a:r>
            <a:rPr lang="en-US" spc="-27" dirty="0">
              <a:solidFill>
                <a:srgbClr val="272525"/>
              </a:solidFill>
              <a:latin typeface="Source Sans Pro" pitchFamily="34" charset="0"/>
              <a:ea typeface="Source Sans Pro" pitchFamily="34" charset="-122"/>
              <a:cs typeface="Source Sans Pro" pitchFamily="34" charset="-120"/>
            </a:rPr>
            <a:t>on their suitability for student data.</a:t>
          </a:r>
          <a:endParaRPr lang="en-IN" dirty="0"/>
        </a:p>
      </dgm:t>
    </dgm:pt>
    <dgm:pt modelId="{F55EF32A-8F78-492C-9272-B96DF89CCA95}" type="parTrans" cxnId="{1BEED7F1-8BA2-485E-8C56-71499C56F90C}">
      <dgm:prSet/>
      <dgm:spPr/>
      <dgm:t>
        <a:bodyPr/>
        <a:lstStyle/>
        <a:p>
          <a:endParaRPr lang="en-IN"/>
        </a:p>
      </dgm:t>
    </dgm:pt>
    <dgm:pt modelId="{A58440A5-BAC8-47CD-99FB-AE746F696C5D}" type="sibTrans" cxnId="{1BEED7F1-8BA2-485E-8C56-71499C56F90C}">
      <dgm:prSet/>
      <dgm:spPr/>
      <dgm:t>
        <a:bodyPr/>
        <a:lstStyle/>
        <a:p>
          <a:endParaRPr lang="en-IN"/>
        </a:p>
      </dgm:t>
    </dgm:pt>
    <dgm:pt modelId="{5E921346-532F-4529-8EB4-B537D812C742}">
      <dgm:prSet phldrT="[Text]"/>
      <dgm:spPr/>
      <dgm:t>
        <a:bodyPr/>
        <a:lstStyle/>
        <a:p>
          <a:r>
            <a:rPr lang="en-IN" dirty="0"/>
            <a:t>Model Training</a:t>
          </a:r>
        </a:p>
      </dgm:t>
    </dgm:pt>
    <dgm:pt modelId="{8D980049-039A-4A89-B996-B3481F33FDEA}" type="parTrans" cxnId="{F618E2A5-84AA-478F-A99E-A2E7C01613E0}">
      <dgm:prSet/>
      <dgm:spPr/>
      <dgm:t>
        <a:bodyPr/>
        <a:lstStyle/>
        <a:p>
          <a:endParaRPr lang="en-IN"/>
        </a:p>
      </dgm:t>
    </dgm:pt>
    <dgm:pt modelId="{2A33B170-D853-47CE-A868-B3D407FA5E70}" type="sibTrans" cxnId="{F618E2A5-84AA-478F-A99E-A2E7C01613E0}">
      <dgm:prSet/>
      <dgm:spPr/>
      <dgm:t>
        <a:bodyPr/>
        <a:lstStyle/>
        <a:p>
          <a:endParaRPr lang="en-IN"/>
        </a:p>
      </dgm:t>
    </dgm:pt>
    <dgm:pt modelId="{C7226D1D-AE82-4EE5-8B03-5A6B1D854870}">
      <dgm:prSet phldrT="[Text]"/>
      <dgm:spPr/>
      <dgm:t>
        <a:bodyPr/>
        <a:lstStyle/>
        <a:p>
          <a:pPr>
            <a:buNone/>
          </a:pPr>
          <a:r>
            <a:rPr lang="en-US" spc="-27" dirty="0">
              <a:solidFill>
                <a:srgbClr val="272525"/>
              </a:solidFill>
              <a:latin typeface="Aptos Display" panose="020B0004020202020204" pitchFamily="34" charset="0"/>
              <a:ea typeface="Source Sans Pro" pitchFamily="34" charset="-122"/>
              <a:cs typeface="Source Sans Pro" pitchFamily="34" charset="-120"/>
            </a:rPr>
            <a:t>The model was trained on the collected data to predict student burnout.</a:t>
          </a:r>
          <a:endParaRPr lang="en-IN" dirty="0"/>
        </a:p>
      </dgm:t>
    </dgm:pt>
    <dgm:pt modelId="{0E21C4E9-5DF2-47AB-87FB-A26780A7A648}" type="parTrans" cxnId="{FC2DF3D0-1D9B-4810-B24B-B80CFD3E3406}">
      <dgm:prSet/>
      <dgm:spPr/>
      <dgm:t>
        <a:bodyPr/>
        <a:lstStyle/>
        <a:p>
          <a:endParaRPr lang="en-IN"/>
        </a:p>
      </dgm:t>
    </dgm:pt>
    <dgm:pt modelId="{50F08BA3-BCC8-42DC-8E54-BF99D847B3A5}" type="sibTrans" cxnId="{FC2DF3D0-1D9B-4810-B24B-B80CFD3E3406}">
      <dgm:prSet/>
      <dgm:spPr/>
      <dgm:t>
        <a:bodyPr/>
        <a:lstStyle/>
        <a:p>
          <a:endParaRPr lang="en-IN"/>
        </a:p>
      </dgm:t>
    </dgm:pt>
    <dgm:pt modelId="{30B21947-0559-4B49-890F-2A086F0E2535}">
      <dgm:prSet/>
      <dgm:spPr/>
      <dgm:t>
        <a:bodyPr/>
        <a:lstStyle/>
        <a:p>
          <a:r>
            <a:rPr lang="en-US"/>
            <a:t>Survey data on various burnout-related factors was gathered from students.</a:t>
          </a:r>
        </a:p>
      </dgm:t>
    </dgm:pt>
    <dgm:pt modelId="{B39A2252-3D92-4670-9F2A-6DE94B7912FB}" type="parTrans" cxnId="{3D6BFAA6-E20C-44D9-B1CB-B83B1450DA4F}">
      <dgm:prSet/>
      <dgm:spPr/>
      <dgm:t>
        <a:bodyPr/>
        <a:lstStyle/>
        <a:p>
          <a:endParaRPr lang="en-IN"/>
        </a:p>
      </dgm:t>
    </dgm:pt>
    <dgm:pt modelId="{A9D336B4-285E-4153-9394-B460705A84B8}" type="sibTrans" cxnId="{3D6BFAA6-E20C-44D9-B1CB-B83B1450DA4F}">
      <dgm:prSet/>
      <dgm:spPr/>
      <dgm:t>
        <a:bodyPr/>
        <a:lstStyle/>
        <a:p>
          <a:endParaRPr lang="en-IN"/>
        </a:p>
      </dgm:t>
    </dgm:pt>
    <dgm:pt modelId="{4F89DCB5-98F3-45DB-B974-7BCDC09A4B18}">
      <dgm:prSet phldrT="[Text]"/>
      <dgm:spPr/>
      <dgm:t>
        <a:bodyPr/>
        <a:lstStyle/>
        <a:p>
          <a:pPr>
            <a:buNone/>
          </a:pPr>
          <a:r>
            <a:rPr lang="en-IN" dirty="0"/>
            <a:t>Model Evaluation  </a:t>
          </a:r>
        </a:p>
      </dgm:t>
    </dgm:pt>
    <dgm:pt modelId="{349EE9C3-B66C-472E-B5D6-7335F4E66CF7}" type="parTrans" cxnId="{75370FBF-2A92-4F88-8CA5-E66C309A07B1}">
      <dgm:prSet/>
      <dgm:spPr/>
      <dgm:t>
        <a:bodyPr/>
        <a:lstStyle/>
        <a:p>
          <a:endParaRPr lang="en-IN"/>
        </a:p>
      </dgm:t>
    </dgm:pt>
    <dgm:pt modelId="{31C48F4B-4176-4CB5-9801-2FA5586928E4}" type="sibTrans" cxnId="{75370FBF-2A92-4F88-8CA5-E66C309A07B1}">
      <dgm:prSet/>
      <dgm:spPr/>
      <dgm:t>
        <a:bodyPr/>
        <a:lstStyle/>
        <a:p>
          <a:endParaRPr lang="en-IN"/>
        </a:p>
      </dgm:t>
    </dgm:pt>
    <dgm:pt modelId="{8D6ABC95-2E8F-4EF8-99FD-94D03B06B835}">
      <dgm:prSet/>
      <dgm:spPr/>
      <dgm:t>
        <a:bodyPr/>
        <a:lstStyle/>
        <a:p>
          <a:pPr>
            <a:buNone/>
          </a:pPr>
          <a:r>
            <a:rPr lang="en-US" spc="-27" dirty="0">
              <a:solidFill>
                <a:srgbClr val="272525"/>
              </a:solidFill>
              <a:latin typeface="Aptos Display" panose="020B0004020202020204" pitchFamily="34" charset="0"/>
              <a:ea typeface="Source Sans Pro" pitchFamily="34" charset="-122"/>
              <a:cs typeface="Source Sans Pro" pitchFamily="34" charset="-120"/>
            </a:rPr>
            <a:t>The model's performance was assessed using appropriate metrics.</a:t>
          </a:r>
          <a:endParaRPr lang="en-IN" dirty="0"/>
        </a:p>
      </dgm:t>
    </dgm:pt>
    <dgm:pt modelId="{66AEE9C4-54C3-46E1-AD35-9F9CCF0A8FCA}" type="parTrans" cxnId="{F3319DF1-12FE-472F-A013-6EFE797583F8}">
      <dgm:prSet/>
      <dgm:spPr/>
      <dgm:t>
        <a:bodyPr/>
        <a:lstStyle/>
        <a:p>
          <a:endParaRPr lang="en-IN"/>
        </a:p>
      </dgm:t>
    </dgm:pt>
    <dgm:pt modelId="{8A8783A7-26CD-49A5-BC26-1E70F51215C9}" type="sibTrans" cxnId="{F3319DF1-12FE-472F-A013-6EFE797583F8}">
      <dgm:prSet/>
      <dgm:spPr/>
      <dgm:t>
        <a:bodyPr/>
        <a:lstStyle/>
        <a:p>
          <a:endParaRPr lang="en-IN"/>
        </a:p>
      </dgm:t>
    </dgm:pt>
    <dgm:pt modelId="{A62A6368-A463-40E6-942D-EE1D80ED83D9}" type="pres">
      <dgm:prSet presAssocID="{DD4A61C5-60AE-4686-94A3-858089D31922}" presName="linearFlow" presStyleCnt="0">
        <dgm:presLayoutVars>
          <dgm:dir/>
          <dgm:animLvl val="lvl"/>
          <dgm:resizeHandles val="exact"/>
        </dgm:presLayoutVars>
      </dgm:prSet>
      <dgm:spPr/>
    </dgm:pt>
    <dgm:pt modelId="{E4518EE5-9993-4A81-B972-CC47C234586C}" type="pres">
      <dgm:prSet presAssocID="{45906D5F-87F7-4104-AC7F-768474AFFD69}" presName="composite" presStyleCnt="0"/>
      <dgm:spPr/>
    </dgm:pt>
    <dgm:pt modelId="{E1D0AF0B-FCAA-42DD-AD30-00F460E39E4A}" type="pres">
      <dgm:prSet presAssocID="{45906D5F-87F7-4104-AC7F-768474AFFD69}" presName="parentText" presStyleLbl="alignNode1" presStyleIdx="0" presStyleCnt="4">
        <dgm:presLayoutVars>
          <dgm:chMax val="1"/>
          <dgm:bulletEnabled val="1"/>
        </dgm:presLayoutVars>
      </dgm:prSet>
      <dgm:spPr/>
    </dgm:pt>
    <dgm:pt modelId="{4525EB84-5D78-44BD-8837-7D6DCED8EC60}" type="pres">
      <dgm:prSet presAssocID="{45906D5F-87F7-4104-AC7F-768474AFFD69}" presName="descendantText" presStyleLbl="alignAcc1" presStyleIdx="0" presStyleCnt="4">
        <dgm:presLayoutVars>
          <dgm:bulletEnabled val="1"/>
        </dgm:presLayoutVars>
      </dgm:prSet>
      <dgm:spPr/>
    </dgm:pt>
    <dgm:pt modelId="{B4A49655-7CD5-4630-9989-F518FE1DFC00}" type="pres">
      <dgm:prSet presAssocID="{6DCF946F-1F8D-4580-B3C9-A687F4E6B037}" presName="sp" presStyleCnt="0"/>
      <dgm:spPr/>
    </dgm:pt>
    <dgm:pt modelId="{7C40AA3C-8207-4680-9EBD-A1AA85A0FDB5}" type="pres">
      <dgm:prSet presAssocID="{7264A5A1-5924-4AA1-BB60-C5FE315E59F7}" presName="composite" presStyleCnt="0"/>
      <dgm:spPr/>
    </dgm:pt>
    <dgm:pt modelId="{F8C87E65-6E49-4189-AF47-905211C3F034}" type="pres">
      <dgm:prSet presAssocID="{7264A5A1-5924-4AA1-BB60-C5FE315E59F7}" presName="parentText" presStyleLbl="alignNode1" presStyleIdx="1" presStyleCnt="4">
        <dgm:presLayoutVars>
          <dgm:chMax val="1"/>
          <dgm:bulletEnabled val="1"/>
        </dgm:presLayoutVars>
      </dgm:prSet>
      <dgm:spPr/>
    </dgm:pt>
    <dgm:pt modelId="{F4BA61FD-92A3-4839-9435-9A560A8B5221}" type="pres">
      <dgm:prSet presAssocID="{7264A5A1-5924-4AA1-BB60-C5FE315E59F7}" presName="descendantText" presStyleLbl="alignAcc1" presStyleIdx="1" presStyleCnt="4">
        <dgm:presLayoutVars>
          <dgm:bulletEnabled val="1"/>
        </dgm:presLayoutVars>
      </dgm:prSet>
      <dgm:spPr/>
    </dgm:pt>
    <dgm:pt modelId="{03032F66-6B88-4B43-9E52-FEBB7AA4ED85}" type="pres">
      <dgm:prSet presAssocID="{00B788FB-F1B1-4E34-832E-5E4B4C6E458D}" presName="sp" presStyleCnt="0"/>
      <dgm:spPr/>
    </dgm:pt>
    <dgm:pt modelId="{32CB51FD-7874-42D0-960A-AD69E98B083C}" type="pres">
      <dgm:prSet presAssocID="{5E921346-532F-4529-8EB4-B537D812C742}" presName="composite" presStyleCnt="0"/>
      <dgm:spPr/>
    </dgm:pt>
    <dgm:pt modelId="{D3E7E2A8-711D-4795-8824-6BE23703D583}" type="pres">
      <dgm:prSet presAssocID="{5E921346-532F-4529-8EB4-B537D812C742}" presName="parentText" presStyleLbl="alignNode1" presStyleIdx="2" presStyleCnt="4">
        <dgm:presLayoutVars>
          <dgm:chMax val="1"/>
          <dgm:bulletEnabled val="1"/>
        </dgm:presLayoutVars>
      </dgm:prSet>
      <dgm:spPr/>
    </dgm:pt>
    <dgm:pt modelId="{C1372837-4F4F-45C0-9360-8EC5F6727898}" type="pres">
      <dgm:prSet presAssocID="{5E921346-532F-4529-8EB4-B537D812C742}" presName="descendantText" presStyleLbl="alignAcc1" presStyleIdx="2" presStyleCnt="4">
        <dgm:presLayoutVars>
          <dgm:bulletEnabled val="1"/>
        </dgm:presLayoutVars>
      </dgm:prSet>
      <dgm:spPr/>
    </dgm:pt>
    <dgm:pt modelId="{873A45A7-0B7D-4A1B-8A9D-0F76951ADF63}" type="pres">
      <dgm:prSet presAssocID="{2A33B170-D853-47CE-A868-B3D407FA5E70}" presName="sp" presStyleCnt="0"/>
      <dgm:spPr/>
    </dgm:pt>
    <dgm:pt modelId="{4560F63D-9D12-4269-A651-16DA66C24504}" type="pres">
      <dgm:prSet presAssocID="{4F89DCB5-98F3-45DB-B974-7BCDC09A4B18}" presName="composite" presStyleCnt="0"/>
      <dgm:spPr/>
    </dgm:pt>
    <dgm:pt modelId="{054EDD39-95C8-4D01-B36A-CF38921EFA86}" type="pres">
      <dgm:prSet presAssocID="{4F89DCB5-98F3-45DB-B974-7BCDC09A4B18}" presName="parentText" presStyleLbl="alignNode1" presStyleIdx="3" presStyleCnt="4">
        <dgm:presLayoutVars>
          <dgm:chMax val="1"/>
          <dgm:bulletEnabled val="1"/>
        </dgm:presLayoutVars>
      </dgm:prSet>
      <dgm:spPr/>
    </dgm:pt>
    <dgm:pt modelId="{58497609-59E0-4C78-B449-A1AD909AD7B3}" type="pres">
      <dgm:prSet presAssocID="{4F89DCB5-98F3-45DB-B974-7BCDC09A4B18}" presName="descendantText" presStyleLbl="alignAcc1" presStyleIdx="3" presStyleCnt="4">
        <dgm:presLayoutVars>
          <dgm:bulletEnabled val="1"/>
        </dgm:presLayoutVars>
      </dgm:prSet>
      <dgm:spPr/>
    </dgm:pt>
  </dgm:ptLst>
  <dgm:cxnLst>
    <dgm:cxn modelId="{2C8BA52E-B8D4-40E1-AA93-34AC1EC1F55F}" type="presOf" srcId="{C7226D1D-AE82-4EE5-8B03-5A6B1D854870}" destId="{C1372837-4F4F-45C0-9360-8EC5F6727898}" srcOrd="0" destOrd="0" presId="urn:microsoft.com/office/officeart/2005/8/layout/chevron2"/>
    <dgm:cxn modelId="{2C21D76A-7F84-413D-A34E-3B9961B9C0EE}" type="presOf" srcId="{8D6ABC95-2E8F-4EF8-99FD-94D03B06B835}" destId="{58497609-59E0-4C78-B449-A1AD909AD7B3}" srcOrd="0" destOrd="0" presId="urn:microsoft.com/office/officeart/2005/8/layout/chevron2"/>
    <dgm:cxn modelId="{F25A776B-0744-4DF0-AEE6-6B71EA916D8D}" type="presOf" srcId="{DD4A61C5-60AE-4686-94A3-858089D31922}" destId="{A62A6368-A463-40E6-942D-EE1D80ED83D9}" srcOrd="0" destOrd="0" presId="urn:microsoft.com/office/officeart/2005/8/layout/chevron2"/>
    <dgm:cxn modelId="{FDE00177-00A1-4A3A-878D-52F89C86E436}" srcId="{DD4A61C5-60AE-4686-94A3-858089D31922}" destId="{7264A5A1-5924-4AA1-BB60-C5FE315E59F7}" srcOrd="1" destOrd="0" parTransId="{D113C25E-CCE0-4D40-9512-DF9185E74116}" sibTransId="{00B788FB-F1B1-4E34-832E-5E4B4C6E458D}"/>
    <dgm:cxn modelId="{3A2CC59D-EACD-4B51-9AA4-04E64F94962D}" type="presOf" srcId="{4F89DCB5-98F3-45DB-B974-7BCDC09A4B18}" destId="{054EDD39-95C8-4D01-B36A-CF38921EFA86}" srcOrd="0" destOrd="0" presId="urn:microsoft.com/office/officeart/2005/8/layout/chevron2"/>
    <dgm:cxn modelId="{F618E2A5-84AA-478F-A99E-A2E7C01613E0}" srcId="{DD4A61C5-60AE-4686-94A3-858089D31922}" destId="{5E921346-532F-4529-8EB4-B537D812C742}" srcOrd="2" destOrd="0" parTransId="{8D980049-039A-4A89-B996-B3481F33FDEA}" sibTransId="{2A33B170-D853-47CE-A868-B3D407FA5E70}"/>
    <dgm:cxn modelId="{3D6BFAA6-E20C-44D9-B1CB-B83B1450DA4F}" srcId="{45906D5F-87F7-4104-AC7F-768474AFFD69}" destId="{30B21947-0559-4B49-890F-2A086F0E2535}" srcOrd="0" destOrd="0" parTransId="{B39A2252-3D92-4670-9F2A-6DE94B7912FB}" sibTransId="{A9D336B4-285E-4153-9394-B460705A84B8}"/>
    <dgm:cxn modelId="{75370FBF-2A92-4F88-8CA5-E66C309A07B1}" srcId="{DD4A61C5-60AE-4686-94A3-858089D31922}" destId="{4F89DCB5-98F3-45DB-B974-7BCDC09A4B18}" srcOrd="3" destOrd="0" parTransId="{349EE9C3-B66C-472E-B5D6-7335F4E66CF7}" sibTransId="{31C48F4B-4176-4CB5-9801-2FA5586928E4}"/>
    <dgm:cxn modelId="{22A7B4C8-E0E4-4FE6-856E-278957EAE5C6}" type="presOf" srcId="{363A52D3-7CD5-469A-8919-18FAD3E0380E}" destId="{F4BA61FD-92A3-4839-9435-9A560A8B5221}" srcOrd="0" destOrd="0" presId="urn:microsoft.com/office/officeart/2005/8/layout/chevron2"/>
    <dgm:cxn modelId="{FC2DF3D0-1D9B-4810-B24B-B80CFD3E3406}" srcId="{5E921346-532F-4529-8EB4-B537D812C742}" destId="{C7226D1D-AE82-4EE5-8B03-5A6B1D854870}" srcOrd="0" destOrd="0" parTransId="{0E21C4E9-5DF2-47AB-87FB-A26780A7A648}" sibTransId="{50F08BA3-BCC8-42DC-8E54-BF99D847B3A5}"/>
    <dgm:cxn modelId="{95D95CD2-31B0-45A7-A174-94F33EAAF3B1}" type="presOf" srcId="{45906D5F-87F7-4104-AC7F-768474AFFD69}" destId="{E1D0AF0B-FCAA-42DD-AD30-00F460E39E4A}" srcOrd="0" destOrd="0" presId="urn:microsoft.com/office/officeart/2005/8/layout/chevron2"/>
    <dgm:cxn modelId="{61B79CDD-E7EF-4151-83E5-0AF86C868564}" type="presOf" srcId="{7264A5A1-5924-4AA1-BB60-C5FE315E59F7}" destId="{F8C87E65-6E49-4189-AF47-905211C3F034}" srcOrd="0" destOrd="0" presId="urn:microsoft.com/office/officeart/2005/8/layout/chevron2"/>
    <dgm:cxn modelId="{248205E0-DDF0-4EC2-83D9-693A830802FB}" type="presOf" srcId="{30B21947-0559-4B49-890F-2A086F0E2535}" destId="{4525EB84-5D78-44BD-8837-7D6DCED8EC60}" srcOrd="0" destOrd="0" presId="urn:microsoft.com/office/officeart/2005/8/layout/chevron2"/>
    <dgm:cxn modelId="{F3319DF1-12FE-472F-A013-6EFE797583F8}" srcId="{4F89DCB5-98F3-45DB-B974-7BCDC09A4B18}" destId="{8D6ABC95-2E8F-4EF8-99FD-94D03B06B835}" srcOrd="0" destOrd="0" parTransId="{66AEE9C4-54C3-46E1-AD35-9F9CCF0A8FCA}" sibTransId="{8A8783A7-26CD-49A5-BC26-1E70F51215C9}"/>
    <dgm:cxn modelId="{1BEED7F1-8BA2-485E-8C56-71499C56F90C}" srcId="{7264A5A1-5924-4AA1-BB60-C5FE315E59F7}" destId="{363A52D3-7CD5-469A-8919-18FAD3E0380E}" srcOrd="0" destOrd="0" parTransId="{F55EF32A-8F78-492C-9272-B96DF89CCA95}" sibTransId="{A58440A5-BAC8-47CD-99FB-AE746F696C5D}"/>
    <dgm:cxn modelId="{65D6ABF2-54BE-44A3-B334-8963F4092F26}" type="presOf" srcId="{5E921346-532F-4529-8EB4-B537D812C742}" destId="{D3E7E2A8-711D-4795-8824-6BE23703D583}" srcOrd="0" destOrd="0" presId="urn:microsoft.com/office/officeart/2005/8/layout/chevron2"/>
    <dgm:cxn modelId="{43677EFE-C1F0-4805-B41A-DD9BD4129259}" srcId="{DD4A61C5-60AE-4686-94A3-858089D31922}" destId="{45906D5F-87F7-4104-AC7F-768474AFFD69}" srcOrd="0" destOrd="0" parTransId="{A781A444-8900-4E3B-A1B7-91BDD036ED11}" sibTransId="{6DCF946F-1F8D-4580-B3C9-A687F4E6B037}"/>
    <dgm:cxn modelId="{9BD9E9C7-C761-498A-B601-658EC8B6D84F}" type="presParOf" srcId="{A62A6368-A463-40E6-942D-EE1D80ED83D9}" destId="{E4518EE5-9993-4A81-B972-CC47C234586C}" srcOrd="0" destOrd="0" presId="urn:microsoft.com/office/officeart/2005/8/layout/chevron2"/>
    <dgm:cxn modelId="{DEF66960-4B66-4D17-9309-F105FAD53873}" type="presParOf" srcId="{E4518EE5-9993-4A81-B972-CC47C234586C}" destId="{E1D0AF0B-FCAA-42DD-AD30-00F460E39E4A}" srcOrd="0" destOrd="0" presId="urn:microsoft.com/office/officeart/2005/8/layout/chevron2"/>
    <dgm:cxn modelId="{8532E7C0-6D81-401F-BF3C-B1AD048B882A}" type="presParOf" srcId="{E4518EE5-9993-4A81-B972-CC47C234586C}" destId="{4525EB84-5D78-44BD-8837-7D6DCED8EC60}" srcOrd="1" destOrd="0" presId="urn:microsoft.com/office/officeart/2005/8/layout/chevron2"/>
    <dgm:cxn modelId="{9B1EFF7A-D1BF-4F06-81E7-E743B50878B8}" type="presParOf" srcId="{A62A6368-A463-40E6-942D-EE1D80ED83D9}" destId="{B4A49655-7CD5-4630-9989-F518FE1DFC00}" srcOrd="1" destOrd="0" presId="urn:microsoft.com/office/officeart/2005/8/layout/chevron2"/>
    <dgm:cxn modelId="{CDCCC3E5-D6D4-445F-A6E4-FE3D29744EAA}" type="presParOf" srcId="{A62A6368-A463-40E6-942D-EE1D80ED83D9}" destId="{7C40AA3C-8207-4680-9EBD-A1AA85A0FDB5}" srcOrd="2" destOrd="0" presId="urn:microsoft.com/office/officeart/2005/8/layout/chevron2"/>
    <dgm:cxn modelId="{87C617BE-49C9-4654-A406-E7087E231702}" type="presParOf" srcId="{7C40AA3C-8207-4680-9EBD-A1AA85A0FDB5}" destId="{F8C87E65-6E49-4189-AF47-905211C3F034}" srcOrd="0" destOrd="0" presId="urn:microsoft.com/office/officeart/2005/8/layout/chevron2"/>
    <dgm:cxn modelId="{B65FD658-DBF4-4A62-8DFF-FF7D26406483}" type="presParOf" srcId="{7C40AA3C-8207-4680-9EBD-A1AA85A0FDB5}" destId="{F4BA61FD-92A3-4839-9435-9A560A8B5221}" srcOrd="1" destOrd="0" presId="urn:microsoft.com/office/officeart/2005/8/layout/chevron2"/>
    <dgm:cxn modelId="{AB52A4D0-F98D-49CB-A5FE-1741A01C7DB5}" type="presParOf" srcId="{A62A6368-A463-40E6-942D-EE1D80ED83D9}" destId="{03032F66-6B88-4B43-9E52-FEBB7AA4ED85}" srcOrd="3" destOrd="0" presId="urn:microsoft.com/office/officeart/2005/8/layout/chevron2"/>
    <dgm:cxn modelId="{CA874097-1E6C-4092-93B9-8D05F9963F3D}" type="presParOf" srcId="{A62A6368-A463-40E6-942D-EE1D80ED83D9}" destId="{32CB51FD-7874-42D0-960A-AD69E98B083C}" srcOrd="4" destOrd="0" presId="urn:microsoft.com/office/officeart/2005/8/layout/chevron2"/>
    <dgm:cxn modelId="{51EDCB88-8CD5-4895-BD98-D94251F7B506}" type="presParOf" srcId="{32CB51FD-7874-42D0-960A-AD69E98B083C}" destId="{D3E7E2A8-711D-4795-8824-6BE23703D583}" srcOrd="0" destOrd="0" presId="urn:microsoft.com/office/officeart/2005/8/layout/chevron2"/>
    <dgm:cxn modelId="{331CCD7A-4946-4FAF-AC4D-C9129F56DAD0}" type="presParOf" srcId="{32CB51FD-7874-42D0-960A-AD69E98B083C}" destId="{C1372837-4F4F-45C0-9360-8EC5F6727898}" srcOrd="1" destOrd="0" presId="urn:microsoft.com/office/officeart/2005/8/layout/chevron2"/>
    <dgm:cxn modelId="{8FB3A294-F66E-4FEB-B994-3DCDCAA97E66}" type="presParOf" srcId="{A62A6368-A463-40E6-942D-EE1D80ED83D9}" destId="{873A45A7-0B7D-4A1B-8A9D-0F76951ADF63}" srcOrd="5" destOrd="0" presId="urn:microsoft.com/office/officeart/2005/8/layout/chevron2"/>
    <dgm:cxn modelId="{D91DC1E9-B466-47B6-9BC5-D48A9179C76D}" type="presParOf" srcId="{A62A6368-A463-40E6-942D-EE1D80ED83D9}" destId="{4560F63D-9D12-4269-A651-16DA66C24504}" srcOrd="6" destOrd="0" presId="urn:microsoft.com/office/officeart/2005/8/layout/chevron2"/>
    <dgm:cxn modelId="{D37F4CC9-BB74-4CD8-BDB1-7A1E900A89A2}" type="presParOf" srcId="{4560F63D-9D12-4269-A651-16DA66C24504}" destId="{054EDD39-95C8-4D01-B36A-CF38921EFA86}" srcOrd="0" destOrd="0" presId="urn:microsoft.com/office/officeart/2005/8/layout/chevron2"/>
    <dgm:cxn modelId="{AD0A941E-0C26-474B-8B36-D96E95570854}" type="presParOf" srcId="{4560F63D-9D12-4269-A651-16DA66C24504}" destId="{58497609-59E0-4C78-B449-A1AD909AD7B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0AF0B-FCAA-42DD-AD30-00F460E39E4A}">
      <dsp:nvSpPr>
        <dsp:cNvPr id="0" name=""/>
        <dsp:cNvSpPr/>
      </dsp:nvSpPr>
      <dsp:spPr>
        <a:xfrm rot="5400000">
          <a:off x="-164140" y="165082"/>
          <a:ext cx="1094268" cy="765987"/>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Data Collection</a:t>
          </a:r>
        </a:p>
      </dsp:txBody>
      <dsp:txXfrm rot="-5400000">
        <a:off x="1" y="383936"/>
        <a:ext cx="765987" cy="328281"/>
      </dsp:txXfrm>
    </dsp:sp>
    <dsp:sp modelId="{4525EB84-5D78-44BD-8837-7D6DCED8EC60}">
      <dsp:nvSpPr>
        <dsp:cNvPr id="0" name=""/>
        <dsp:cNvSpPr/>
      </dsp:nvSpPr>
      <dsp:spPr>
        <a:xfrm rot="5400000">
          <a:off x="5542164" y="-4775234"/>
          <a:ext cx="711274" cy="10263628"/>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a:t>Survey data on various burnout-related factors was gathered from students.</a:t>
          </a:r>
        </a:p>
      </dsp:txBody>
      <dsp:txXfrm rot="-5400000">
        <a:off x="765987" y="35665"/>
        <a:ext cx="10228906" cy="641830"/>
      </dsp:txXfrm>
    </dsp:sp>
    <dsp:sp modelId="{F8C87E65-6E49-4189-AF47-905211C3F034}">
      <dsp:nvSpPr>
        <dsp:cNvPr id="0" name=""/>
        <dsp:cNvSpPr/>
      </dsp:nvSpPr>
      <dsp:spPr>
        <a:xfrm rot="5400000">
          <a:off x="-164140" y="1110260"/>
          <a:ext cx="1094268" cy="765987"/>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Model Selection</a:t>
          </a:r>
        </a:p>
      </dsp:txBody>
      <dsp:txXfrm rot="-5400000">
        <a:off x="1" y="1329114"/>
        <a:ext cx="765987" cy="328281"/>
      </dsp:txXfrm>
    </dsp:sp>
    <dsp:sp modelId="{F4BA61FD-92A3-4839-9435-9A560A8B5221}">
      <dsp:nvSpPr>
        <dsp:cNvPr id="0" name=""/>
        <dsp:cNvSpPr/>
      </dsp:nvSpPr>
      <dsp:spPr>
        <a:xfrm rot="5400000">
          <a:off x="5542164" y="-3830056"/>
          <a:ext cx="711274" cy="10263628"/>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IN" sz="2200" kern="1200" dirty="0"/>
            <a:t>Machine learning models are selected based  </a:t>
          </a:r>
          <a:r>
            <a:rPr lang="en-US" sz="2200" kern="1200" spc="-27" dirty="0">
              <a:solidFill>
                <a:srgbClr val="272525"/>
              </a:solidFill>
              <a:latin typeface="Source Sans Pro" pitchFamily="34" charset="0"/>
              <a:ea typeface="Source Sans Pro" pitchFamily="34" charset="-122"/>
              <a:cs typeface="Source Sans Pro" pitchFamily="34" charset="-120"/>
            </a:rPr>
            <a:t>on their suitability for student data.</a:t>
          </a:r>
          <a:endParaRPr lang="en-IN" sz="2200" kern="1200" dirty="0"/>
        </a:p>
      </dsp:txBody>
      <dsp:txXfrm rot="-5400000">
        <a:off x="765987" y="980843"/>
        <a:ext cx="10228906" cy="641830"/>
      </dsp:txXfrm>
    </dsp:sp>
    <dsp:sp modelId="{D3E7E2A8-711D-4795-8824-6BE23703D583}">
      <dsp:nvSpPr>
        <dsp:cNvPr id="0" name=""/>
        <dsp:cNvSpPr/>
      </dsp:nvSpPr>
      <dsp:spPr>
        <a:xfrm rot="5400000">
          <a:off x="-164140" y="2055438"/>
          <a:ext cx="1094268" cy="765987"/>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Model Training</a:t>
          </a:r>
        </a:p>
      </dsp:txBody>
      <dsp:txXfrm rot="-5400000">
        <a:off x="1" y="2274292"/>
        <a:ext cx="765987" cy="328281"/>
      </dsp:txXfrm>
    </dsp:sp>
    <dsp:sp modelId="{C1372837-4F4F-45C0-9360-8EC5F6727898}">
      <dsp:nvSpPr>
        <dsp:cNvPr id="0" name=""/>
        <dsp:cNvSpPr/>
      </dsp:nvSpPr>
      <dsp:spPr>
        <a:xfrm rot="5400000">
          <a:off x="5542164" y="-2884878"/>
          <a:ext cx="711274" cy="10263628"/>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None/>
          </a:pPr>
          <a:r>
            <a:rPr lang="en-US" sz="2200" kern="1200" spc="-27" dirty="0">
              <a:solidFill>
                <a:srgbClr val="272525"/>
              </a:solidFill>
              <a:latin typeface="Aptos Display" panose="020B0004020202020204" pitchFamily="34" charset="0"/>
              <a:ea typeface="Source Sans Pro" pitchFamily="34" charset="-122"/>
              <a:cs typeface="Source Sans Pro" pitchFamily="34" charset="-120"/>
            </a:rPr>
            <a:t>The model was trained on the collected data to predict student burnout.</a:t>
          </a:r>
          <a:endParaRPr lang="en-IN" sz="2200" kern="1200" dirty="0"/>
        </a:p>
      </dsp:txBody>
      <dsp:txXfrm rot="-5400000">
        <a:off x="765987" y="1926021"/>
        <a:ext cx="10228906" cy="641830"/>
      </dsp:txXfrm>
    </dsp:sp>
    <dsp:sp modelId="{054EDD39-95C8-4D01-B36A-CF38921EFA86}">
      <dsp:nvSpPr>
        <dsp:cNvPr id="0" name=""/>
        <dsp:cNvSpPr/>
      </dsp:nvSpPr>
      <dsp:spPr>
        <a:xfrm rot="5400000">
          <a:off x="-164140" y="3000616"/>
          <a:ext cx="1094268" cy="765987"/>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Model Evaluation  </a:t>
          </a:r>
        </a:p>
      </dsp:txBody>
      <dsp:txXfrm rot="-5400000">
        <a:off x="1" y="3219470"/>
        <a:ext cx="765987" cy="328281"/>
      </dsp:txXfrm>
    </dsp:sp>
    <dsp:sp modelId="{58497609-59E0-4C78-B449-A1AD909AD7B3}">
      <dsp:nvSpPr>
        <dsp:cNvPr id="0" name=""/>
        <dsp:cNvSpPr/>
      </dsp:nvSpPr>
      <dsp:spPr>
        <a:xfrm rot="5400000">
          <a:off x="5542164" y="-1939700"/>
          <a:ext cx="711274" cy="10263628"/>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None/>
          </a:pPr>
          <a:r>
            <a:rPr lang="en-US" sz="2200" kern="1200" spc="-27" dirty="0">
              <a:solidFill>
                <a:srgbClr val="272525"/>
              </a:solidFill>
              <a:latin typeface="Aptos Display" panose="020B0004020202020204" pitchFamily="34" charset="0"/>
              <a:ea typeface="Source Sans Pro" pitchFamily="34" charset="-122"/>
              <a:cs typeface="Source Sans Pro" pitchFamily="34" charset="-120"/>
            </a:rPr>
            <a:t>The model's performance was assessed using appropriate metrics.</a:t>
          </a:r>
          <a:endParaRPr lang="en-IN" sz="2200" kern="1200" dirty="0"/>
        </a:p>
      </dsp:txBody>
      <dsp:txXfrm rot="-5400000">
        <a:off x="765987" y="2871199"/>
        <a:ext cx="10228906" cy="6418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nallapanenimounisri@gmail.com"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ouniSri039/Employee_burnout_prediction-project/tree/main" TargetMode="External"/><Relationship Id="rId2" Type="http://schemas.openxmlformats.org/officeDocument/2006/relationships/hyperlink" Target="https://colab.research.google.com/drive/1IhzBqykxslwRYTGiAginkSsbJlVVKHBi?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147485"/>
            <a:ext cx="11128207" cy="1022554"/>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30942" y="1170039"/>
            <a:ext cx="11043798" cy="1793639"/>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ptos Display" panose="020B0004020202020204" pitchFamily="34" charset="0"/>
              </a:rPr>
              <a:t>Name: - </a:t>
            </a:r>
            <a:r>
              <a:rPr kumimoji="0" lang="en-US" altLang="en-US" b="0" i="0" u="none" strike="noStrike" cap="none" normalizeH="0" baseline="0" dirty="0">
                <a:ln>
                  <a:noFill/>
                </a:ln>
                <a:solidFill>
                  <a:schemeClr val="tx1"/>
                </a:solidFill>
                <a:effectLst/>
                <a:latin typeface="Aptos Display" panose="020B0004020202020204" pitchFamily="34" charset="0"/>
                <a:cs typeface="Arial" panose="020B0604020202020204" pitchFamily="34" charset="0"/>
              </a:rPr>
              <a:t>	Mouni Sri </a:t>
            </a:r>
            <a:r>
              <a:rPr kumimoji="0" lang="en-US" altLang="en-US" b="0" i="0" u="none" strike="noStrike" cap="none" normalizeH="0" baseline="0" dirty="0" err="1">
                <a:ln>
                  <a:noFill/>
                </a:ln>
                <a:solidFill>
                  <a:schemeClr val="tx1"/>
                </a:solidFill>
                <a:effectLst/>
                <a:latin typeface="Aptos Display" panose="020B0004020202020204" pitchFamily="34" charset="0"/>
                <a:cs typeface="Arial" panose="020B0604020202020204" pitchFamily="34" charset="0"/>
              </a:rPr>
              <a:t>Nallapaneni</a:t>
            </a:r>
            <a:endParaRPr kumimoji="0" lang="en-US" altLang="en-US" sz="1600" b="0" i="0" u="none" strike="noStrike" cap="none" normalizeH="0" baseline="0" dirty="0">
              <a:ln>
                <a:noFill/>
              </a:ln>
              <a:solidFill>
                <a:schemeClr val="tx1"/>
              </a:solidFill>
              <a:effectLst/>
              <a:latin typeface="Aptos Display" panose="020B00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ptos Display" panose="020B0004020202020204" pitchFamily="34" charset="0"/>
                <a:cs typeface="Arial" panose="020B0604020202020204" pitchFamily="34" charset="0"/>
              </a:rPr>
              <a:t>Roll no: - </a:t>
            </a:r>
            <a:r>
              <a:rPr kumimoji="0" lang="en-US" altLang="en-US" sz="1600" b="0" i="0" u="none" strike="noStrike" cap="none" normalizeH="0" baseline="0" dirty="0" err="1">
                <a:ln>
                  <a:noFill/>
                </a:ln>
                <a:solidFill>
                  <a:schemeClr val="tx1"/>
                </a:solidFill>
                <a:effectLst/>
                <a:latin typeface="Aptos Display" panose="020B0004020202020204" pitchFamily="34" charset="0"/>
                <a:cs typeface="Arial" panose="020B0604020202020204" pitchFamily="34" charset="0"/>
              </a:rPr>
              <a:t>AP22110010129</a:t>
            </a:r>
            <a:endParaRPr kumimoji="0" lang="en-US" altLang="en-US" sz="1600" b="0" i="0" u="none" strike="noStrike" cap="none" normalizeH="0" baseline="0" dirty="0">
              <a:ln>
                <a:noFill/>
              </a:ln>
              <a:solidFill>
                <a:schemeClr val="tx1"/>
              </a:solidFill>
              <a:effectLst/>
              <a:latin typeface="Aptos Display" panose="020B00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ptos Display" panose="020B0004020202020204" pitchFamily="34" charset="0"/>
              </a:rPr>
              <a:t>Email id:- </a:t>
            </a:r>
            <a:r>
              <a:rPr kumimoji="0" lang="en-US" altLang="en-US" sz="1600" b="0" i="0" u="none" strike="noStrike" cap="none" normalizeH="0" baseline="0" dirty="0" err="1">
                <a:ln>
                  <a:noFill/>
                </a:ln>
                <a:solidFill>
                  <a:schemeClr val="tx1"/>
                </a:solidFill>
                <a:effectLst/>
                <a:latin typeface="Aptos Display" panose="020B0004020202020204" pitchFamily="34" charset="0"/>
                <a:hlinkClick r:id="rId2"/>
              </a:rPr>
              <a:t>nallapanenimounisri@gmail.com</a:t>
            </a:r>
            <a:r>
              <a:rPr kumimoji="0" lang="en-US" altLang="en-US" sz="1600" b="0" i="0" u="none" strike="noStrike" cap="none" normalizeH="0" baseline="0" dirty="0">
                <a:ln>
                  <a:noFill/>
                </a:ln>
                <a:solidFill>
                  <a:schemeClr val="tx1"/>
                </a:solidFill>
                <a:effectLst/>
                <a:latin typeface="Aptos Display" panose="020B00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ptos Display" panose="020B0004020202020204" pitchFamily="34" charset="0"/>
              </a:rPr>
              <a:t>Branch:- CSE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ptos Display" panose="020B0004020202020204" pitchFamily="34" charset="0"/>
              </a:rPr>
              <a:t>College Name:- </a:t>
            </a:r>
            <a:r>
              <a:rPr kumimoji="0" lang="en-US" altLang="en-US" sz="1600" b="0" i="0" u="none" strike="noStrike" cap="none" normalizeH="0" baseline="0" dirty="0" err="1">
                <a:ln>
                  <a:noFill/>
                </a:ln>
                <a:solidFill>
                  <a:schemeClr val="tx1"/>
                </a:solidFill>
                <a:effectLst/>
                <a:latin typeface="Aptos Display" panose="020B0004020202020204" pitchFamily="34" charset="0"/>
              </a:rPr>
              <a:t>SRM</a:t>
            </a:r>
            <a:r>
              <a:rPr kumimoji="0" lang="en-US" altLang="en-US" sz="1600" b="0" i="0" u="none" strike="noStrike" cap="none" normalizeH="0" baseline="0" dirty="0">
                <a:ln>
                  <a:noFill/>
                </a:ln>
                <a:solidFill>
                  <a:schemeClr val="tx1"/>
                </a:solidFill>
                <a:effectLst/>
                <a:latin typeface="Aptos Display" panose="020B0004020202020204" pitchFamily="34" charset="0"/>
              </a:rPr>
              <a:t> UNIVERSITY AP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cap="none" dirty="0">
                <a:solidFill>
                  <a:schemeClr val="tx1"/>
                </a:solidFill>
                <a:latin typeface="Aptos Display" panose="020B0004020202020204" pitchFamily="34" charset="0"/>
              </a:rPr>
              <a:t>Organization: </a:t>
            </a:r>
            <a:r>
              <a:rPr lang="en-US" altLang="en-US" sz="1600" cap="none" dirty="0" err="1">
                <a:solidFill>
                  <a:schemeClr val="tx1"/>
                </a:solidFill>
                <a:latin typeface="Aptos Display" panose="020B0004020202020204" pitchFamily="34" charset="0"/>
              </a:rPr>
              <a:t>EDUNET</a:t>
            </a:r>
            <a:r>
              <a:rPr lang="en-US" altLang="en-US" sz="1600" cap="none" dirty="0">
                <a:solidFill>
                  <a:schemeClr val="tx1"/>
                </a:solidFill>
                <a:latin typeface="Aptos Display" panose="020B0004020202020204" pitchFamily="34" charset="0"/>
              </a:rPr>
              <a:t>(DGT)</a:t>
            </a:r>
            <a:endParaRPr kumimoji="0" lang="en-US" altLang="en-US" sz="1600" b="0" i="0" u="none" strike="noStrike" cap="none" normalizeH="0" baseline="0" dirty="0">
              <a:ln>
                <a:noFill/>
              </a:ln>
              <a:solidFill>
                <a:schemeClr val="tx1"/>
              </a:solidFill>
              <a:effectLst/>
              <a:latin typeface="Aptos Display" panose="020B0004020202020204" pitchFamily="34" charset="0"/>
            </a:endParaRPr>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AutoShape 2">
            <a:extLst>
              <a:ext uri="{FF2B5EF4-FFF2-40B4-BE49-F238E27FC236}">
                <a16:creationId xmlns:a16="http://schemas.microsoft.com/office/drawing/2014/main" id="{A419CB73-BDB9-6D4B-5B64-F252BFC7F49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A2275F2F-FF68-BBE6-DAAC-F90C7FE7E245}"/>
              </a:ext>
            </a:extLst>
          </p:cNvPr>
          <p:cNvPicPr>
            <a:picLocks noChangeAspect="1"/>
          </p:cNvPicPr>
          <p:nvPr/>
        </p:nvPicPr>
        <p:blipFill rotWithShape="1">
          <a:blip r:embed="rId4"/>
          <a:srcRect l="25054" t="24197" r="14287" b="6546"/>
          <a:stretch/>
        </p:blipFill>
        <p:spPr>
          <a:xfrm>
            <a:off x="5660922" y="589901"/>
            <a:ext cx="2866103" cy="2454261"/>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Google collab link- </a:t>
            </a:r>
            <a:r>
              <a:rPr lang="en-US" dirty="0">
                <a:hlinkClick r:id="rId2"/>
              </a:rPr>
              <a:t>https://</a:t>
            </a:r>
            <a:r>
              <a:rPr lang="en-US" dirty="0" err="1">
                <a:hlinkClick r:id="rId2"/>
              </a:rPr>
              <a:t>colab.research.google.com</a:t>
            </a:r>
            <a:r>
              <a:rPr lang="en-US" dirty="0">
                <a:hlinkClick r:id="rId2"/>
              </a:rPr>
              <a:t>/drive/</a:t>
            </a:r>
            <a:r>
              <a:rPr lang="en-US" dirty="0" err="1">
                <a:hlinkClick r:id="rId2"/>
              </a:rPr>
              <a:t>1IhzBqykxslwRYTGiAginkSsbJlVVKHBi?usp</a:t>
            </a:r>
            <a:r>
              <a:rPr lang="en-US" dirty="0">
                <a:hlinkClick r:id="rId2"/>
              </a:rPr>
              <a:t>=sharing</a:t>
            </a:r>
            <a:endParaRPr lang="en-US" dirty="0"/>
          </a:p>
          <a:p>
            <a:r>
              <a:rPr lang="en-US" dirty="0"/>
              <a:t>GitHub link- </a:t>
            </a:r>
            <a:r>
              <a:rPr lang="en-US" dirty="0">
                <a:hlinkClick r:id="rId3"/>
              </a:rPr>
              <a:t>https://</a:t>
            </a:r>
            <a:r>
              <a:rPr lang="en-US" dirty="0" err="1">
                <a:hlinkClick r:id="rId3"/>
              </a:rPr>
              <a:t>github.com</a:t>
            </a:r>
            <a:r>
              <a:rPr lang="en-US" dirty="0">
                <a:hlinkClick r:id="rId3"/>
              </a:rPr>
              <a:t>/</a:t>
            </a:r>
            <a:r>
              <a:rPr lang="en-US" dirty="0" err="1">
                <a:hlinkClick r:id="rId3"/>
              </a:rPr>
              <a:t>MouniSri039</a:t>
            </a:r>
            <a:r>
              <a:rPr lang="en-US" dirty="0">
                <a:hlinkClick r:id="rId3"/>
              </a:rPr>
              <a:t>/</a:t>
            </a:r>
            <a:r>
              <a:rPr lang="en-US" dirty="0" err="1">
                <a:hlinkClick r:id="rId3"/>
              </a:rPr>
              <a:t>Employee_burnout_prediction</a:t>
            </a:r>
            <a:r>
              <a:rPr lang="en-US" dirty="0">
                <a:hlinkClick r:id="rId3"/>
              </a:rPr>
              <a:t>-project/tree/main</a:t>
            </a:r>
            <a:endParaRPr lang="en-US" dirty="0"/>
          </a:p>
          <a:p>
            <a:pPr marL="0" indent="0">
              <a:buNone/>
            </a:pPr>
            <a:r>
              <a:rPr lang="en-US" dirty="0"/>
              <a:t>                                                                                                                                                           -Thankyou</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fontScale="90000"/>
          </a:bodyPr>
          <a:lstStyle/>
          <a:p>
            <a:r>
              <a:rPr lang="en-IN" dirty="0"/>
              <a:t>EMPLOYEE BURNOUT PREDICTION</a:t>
            </a:r>
            <a:br>
              <a:rPr lang="en-IN" dirty="0"/>
            </a:br>
            <a:r>
              <a:rPr lang="en-IN" dirty="0"/>
              <a:t>                                                -USING LINEAR REGRESSION</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563329"/>
            <a:ext cx="11029615" cy="4412021"/>
          </a:xfrm>
        </p:spPr>
        <p:txBody>
          <a:bodyPr>
            <a:normAutofit/>
          </a:bodyPr>
          <a:lstStyle/>
          <a:p>
            <a:pPr marL="0" indent="0">
              <a:buNone/>
            </a:pPr>
            <a:r>
              <a:rPr lang="en-GB" sz="2000" dirty="0">
                <a:latin typeface="Arial Rounded MT Bold" panose="020F0704030504030204" pitchFamily="34" charset="0"/>
              </a:rPr>
              <a:t>Problem Statement</a:t>
            </a:r>
          </a:p>
          <a:p>
            <a:pPr marL="0" indent="0">
              <a:buNone/>
            </a:pPr>
            <a:r>
              <a:rPr lang="en-US" sz="1800" dirty="0">
                <a:latin typeface="Cambria" panose="02040503050406030204" pitchFamily="18" charset="0"/>
                <a:ea typeface="Cambria" panose="02040503050406030204" pitchFamily="18" charset="0"/>
                <a:cs typeface="Arial" panose="020B0604020202020204" pitchFamily="34" charset="0"/>
              </a:rPr>
              <a:t>E</a:t>
            </a:r>
            <a:r>
              <a:rPr lang="en-US" sz="1800" dirty="0">
                <a:effectLst/>
                <a:latin typeface="Cambria" panose="02040503050406030204" pitchFamily="18" charset="0"/>
                <a:ea typeface="Cambria" panose="02040503050406030204" pitchFamily="18" charset="0"/>
                <a:cs typeface="Arial" panose="020B0604020202020204" pitchFamily="34" charset="0"/>
              </a:rPr>
              <a:t>mployee </a:t>
            </a:r>
            <a:r>
              <a:rPr lang="en-US" sz="1800" dirty="0">
                <a:solidFill>
                  <a:schemeClr val="tx1"/>
                </a:solidFill>
                <a:latin typeface="Cambria" panose="02040503050406030204" pitchFamily="18" charset="0"/>
                <a:ea typeface="Cambria" panose="02040503050406030204" pitchFamily="18" charset="0"/>
                <a:cs typeface="Arial" panose="020B0604020202020204" pitchFamily="34" charset="0"/>
              </a:rPr>
              <a:t>b</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Arial" panose="020B0604020202020204" pitchFamily="34" charset="0"/>
              </a:rPr>
              <a:t>urnout </a:t>
            </a:r>
            <a:r>
              <a:rPr lang="en-US" sz="1800" dirty="0">
                <a:effectLst/>
                <a:latin typeface="Cambria" panose="02040503050406030204" pitchFamily="18" charset="0"/>
                <a:ea typeface="Cambria" panose="02040503050406030204" pitchFamily="18" charset="0"/>
                <a:cs typeface="Arial" panose="020B0604020202020204" pitchFamily="34" charset="0"/>
              </a:rPr>
              <a:t>is</a:t>
            </a:r>
            <a:r>
              <a:rPr lang="en-US" sz="1800" dirty="0">
                <a:latin typeface="Cambria" panose="02040503050406030204" pitchFamily="18" charset="0"/>
                <a:ea typeface="Cambria" panose="02040503050406030204" pitchFamily="18" charset="0"/>
                <a:cs typeface="Arial" panose="020B0604020202020204" pitchFamily="34" charset="0"/>
              </a:rPr>
              <a:t> a severe problem that has a big influence on both productivity within the company and personal well-being. </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Arial" panose="020B0604020202020204" pitchFamily="34" charset="0"/>
              </a:rPr>
              <a:t>The goal of this project is to develop a </a:t>
            </a:r>
            <a:r>
              <a:rPr lang="en-US" sz="1800" dirty="0">
                <a:latin typeface="Cambria" panose="02040503050406030204" pitchFamily="18" charset="0"/>
                <a:ea typeface="Cambria" panose="02040503050406030204" pitchFamily="18" charset="0"/>
                <a:cs typeface="Arial" panose="020B0604020202020204" pitchFamily="34" charset="0"/>
              </a:rPr>
              <a:t>regression-based predictive model</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Arial" panose="020B0604020202020204" pitchFamily="34" charset="0"/>
              </a:rPr>
              <a:t> that can forecast employee burnout based on multiple factors. Analyzing data such as workload, performance indicators, and behavioral patterns to predict when an employee may burn out. This method assists in spotting signs of exhaustion or lower productivity, enabling employers to intervene and provide assistance and adjustments to minimize burnout and assure their employees' continuous health and efficiency</a:t>
            </a:r>
          </a:p>
          <a:p>
            <a:pPr marL="0" indent="0">
              <a:buNone/>
            </a:pP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48928" y="629265"/>
            <a:ext cx="12259736" cy="5346085"/>
          </a:xfrm>
        </p:spPr>
        <p:txBody>
          <a:bodyPr/>
          <a:lstStyle/>
          <a:p>
            <a:pPr lvl="4"/>
            <a:r>
              <a:rPr lang="en-US" sz="1600" dirty="0">
                <a:latin typeface="Aptos Display" panose="020B0004020202020204" pitchFamily="34" charset="0"/>
              </a:rPr>
              <a:t>References</a:t>
            </a:r>
          </a:p>
          <a:p>
            <a:pPr lvl="4"/>
            <a:r>
              <a:rPr lang="en-US" sz="1600" dirty="0"/>
              <a:t>Project Overview</a:t>
            </a:r>
          </a:p>
          <a:p>
            <a:pPr lvl="4"/>
            <a:r>
              <a:rPr lang="en-US" sz="1600" dirty="0"/>
              <a:t>Analyzing the data</a:t>
            </a:r>
          </a:p>
          <a:p>
            <a:pPr lvl="4"/>
            <a:r>
              <a:rPr lang="en-US" sz="1600" dirty="0"/>
              <a:t>Outcome</a:t>
            </a:r>
          </a:p>
          <a:p>
            <a:pPr lvl="4"/>
            <a:r>
              <a:rPr lang="en-US" sz="1600" dirty="0"/>
              <a:t>Applications</a:t>
            </a:r>
          </a:p>
          <a:p>
            <a:pPr lvl="4"/>
            <a:r>
              <a:rPr lang="en-US" sz="1600" dirty="0"/>
              <a:t>Links </a:t>
            </a:r>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99303"/>
            <a:ext cx="11029616" cy="4176047"/>
          </a:xfrm>
        </p:spPr>
        <p:txBody>
          <a:bodyPr>
            <a:normAutofit/>
          </a:bodyPr>
          <a:lstStyle/>
          <a:p>
            <a:pPr marL="0" indent="0">
              <a:buNone/>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Arial" panose="020B0604020202020204" pitchFamily="34" charset="0"/>
              </a:rPr>
              <a:t>Employee Burnout is a condition of extreme physical, mental, and emotional tiredness caused by prolonged stress. </a:t>
            </a:r>
            <a:r>
              <a:rPr lang="en-US" dirty="0">
                <a:effectLst/>
                <a:latin typeface="Cambria" panose="02040503050406030204" pitchFamily="18" charset="0"/>
                <a:ea typeface="Cambria" panose="02040503050406030204" pitchFamily="18" charset="0"/>
              </a:rPr>
              <a:t>. This may have a negative impact on employee's health and productivity inside the company. </a:t>
            </a:r>
          </a:p>
          <a:p>
            <a:pPr marL="0" indent="0">
              <a:buNone/>
            </a:pPr>
            <a:r>
              <a:rPr lang="en-US" dirty="0">
                <a:effectLst/>
                <a:latin typeface="Cambria" panose="02040503050406030204" pitchFamily="18" charset="0"/>
                <a:ea typeface="Cambria" panose="02040503050406030204" pitchFamily="18" charset="0"/>
              </a:rPr>
              <a:t>Here are a few symptoms:</a:t>
            </a:r>
          </a:p>
          <a:p>
            <a:r>
              <a:rPr lang="en-US" dirty="0">
                <a:effectLst/>
                <a:latin typeface="Cambria" panose="02040503050406030204" pitchFamily="18" charset="0"/>
                <a:ea typeface="Cambria" panose="02040503050406030204" pitchFamily="18" charset="0"/>
              </a:rPr>
              <a:t>Tiredness/Exhaustion: A constant feeling of exhaustion.</a:t>
            </a:r>
          </a:p>
          <a:p>
            <a:r>
              <a:rPr lang="en-US" dirty="0">
                <a:effectLst/>
                <a:latin typeface="Cambria" panose="02040503050406030204" pitchFamily="18" charset="0"/>
                <a:ea typeface="Cambria" panose="02040503050406030204" pitchFamily="18" charset="0"/>
              </a:rPr>
              <a:t>Ineffectiveness: Decreased focus and performance.</a:t>
            </a:r>
          </a:p>
          <a:p>
            <a:r>
              <a:rPr lang="en-US" dirty="0">
                <a:effectLst/>
                <a:latin typeface="Cambria" panose="02040503050406030204" pitchFamily="18" charset="0"/>
                <a:ea typeface="Cambria" panose="02040503050406030204" pitchFamily="18" charset="0"/>
              </a:rPr>
              <a:t>Negative feelings: Include annoyance and disappointment.</a:t>
            </a:r>
          </a:p>
          <a:p>
            <a:r>
              <a:rPr lang="en-US" dirty="0">
                <a:effectLst/>
                <a:latin typeface="Cambria" panose="02040503050406030204" pitchFamily="18" charset="0"/>
                <a:ea typeface="Cambria" panose="02040503050406030204" pitchFamily="18" charset="0"/>
              </a:rPr>
              <a:t>Health Problems: Chronic stress-related increases in sickness</a:t>
            </a:r>
          </a:p>
          <a:p>
            <a:pPr marL="0" indent="0">
              <a:buNone/>
            </a:pPr>
            <a:r>
              <a:rPr lang="en-US" dirty="0">
                <a:effectLst/>
                <a:latin typeface="Cambria" panose="02040503050406030204" pitchFamily="18" charset="0"/>
                <a:ea typeface="Cambria" panose="02040503050406030204" pitchFamily="18" charset="0"/>
              </a:rPr>
              <a:t>Early detection, encouraging a work-life balance, providing support, and cultivating a positive work environment are all important components of preventing burnout.</a:t>
            </a:r>
          </a:p>
          <a:p>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END USERS of this project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81781" y="2782528"/>
            <a:ext cx="11277600" cy="3480619"/>
          </a:xfrm>
        </p:spPr>
        <p:txBody>
          <a:bodyPr>
            <a:normAutofit fontScale="85000" lnSpcReduction="20000"/>
          </a:bodyPr>
          <a:lstStyle/>
          <a:p>
            <a:pPr marL="0" indent="0">
              <a:buNone/>
            </a:pPr>
            <a:r>
              <a:rPr lang="en-US" sz="1900" dirty="0"/>
              <a:t>The end users of this project are those who seek advantages from the early identification and management of employee burnout.</a:t>
            </a:r>
          </a:p>
          <a:p>
            <a:pPr>
              <a:lnSpc>
                <a:spcPct val="150000"/>
              </a:lnSpc>
            </a:pPr>
            <a:r>
              <a:rPr lang="en-US" sz="2400" dirty="0">
                <a:solidFill>
                  <a:schemeClr val="tx1"/>
                </a:solidFill>
                <a:latin typeface="Cambria" panose="02040503050406030204" pitchFamily="18" charset="0"/>
                <a:ea typeface="Cambria" panose="02040503050406030204" pitchFamily="18" charset="0"/>
              </a:rPr>
              <a:t>Human Resource Professionals:- </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Implement focused interventions in an efficient manner and create long-term, beneficial plans for employee well-being.</a:t>
            </a:r>
          </a:p>
          <a:p>
            <a:pPr>
              <a:lnSpc>
                <a:spcPct val="150000"/>
              </a:lnSpc>
            </a:pPr>
            <a:r>
              <a:rPr lang="en-US" sz="2400" dirty="0">
                <a:solidFill>
                  <a:schemeClr val="tx1"/>
                </a:solidFill>
                <a:latin typeface="Cambria" panose="02040503050406030204" pitchFamily="18" charset="0"/>
                <a:ea typeface="Cambria" panose="02040503050406030204" pitchFamily="18" charset="0"/>
              </a:rPr>
              <a:t>Managers: </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to precisely identify and proactively assist team members who are in danger of burnout.</a:t>
            </a:r>
          </a:p>
          <a:p>
            <a:pPr>
              <a:lnSpc>
                <a:spcPct val="150000"/>
              </a:lnSpc>
            </a:pPr>
            <a:r>
              <a:rPr lang="en-US" sz="2000" dirty="0">
                <a:solidFill>
                  <a:schemeClr val="tx1"/>
                </a:solidFill>
                <a:latin typeface="Cambria" panose="02040503050406030204" pitchFamily="18" charset="0"/>
                <a:ea typeface="Cambria" panose="02040503050406030204" pitchFamily="18" charset="0"/>
              </a:rPr>
              <a:t>Employees: </a:t>
            </a:r>
            <a:r>
              <a:rPr kumimoji="0" lang="en-US" altLang="en-US" sz="2000" b="0" i="0" u="none" strike="noStrike" cap="none" normalizeH="0" baseline="0" dirty="0">
                <a:ln>
                  <a:noFill/>
                </a:ln>
                <a:solidFill>
                  <a:schemeClr val="tx1"/>
                </a:solidFill>
                <a:effectLst/>
                <a:latin typeface="Arial" panose="020B0604020202020204" pitchFamily="34" charset="0"/>
              </a:rPr>
              <a:t>To raise awareness of burnout, make helpful resources widely accessible, and strongly encourage self-care routines. </a:t>
            </a:r>
          </a:p>
          <a:p>
            <a:pPr>
              <a:lnSpc>
                <a:spcPct val="150000"/>
              </a:lnSpc>
            </a:pPr>
            <a:r>
              <a:rPr kumimoji="0" lang="en-US" altLang="en-US" sz="2000" b="0" i="0" u="none" strike="noStrike" cap="none" normalizeH="0" baseline="0" dirty="0">
                <a:ln>
                  <a:noFill/>
                </a:ln>
                <a:solidFill>
                  <a:schemeClr val="tx1"/>
                </a:solidFill>
                <a:effectLst/>
                <a:latin typeface="Arial" panose="020B0604020202020204" pitchFamily="34" charset="0"/>
              </a:rPr>
              <a:t>Executives and Senior Management: They may utilize aggregated data to make strategic choices about corporate health plans, workplace enhancements, and policies.</a:t>
            </a:r>
          </a:p>
          <a:p>
            <a:pPr>
              <a:lnSpc>
                <a:spcPct val="150000"/>
              </a:lnSpc>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a:lnSpc>
                <a:spcPct val="150000"/>
              </a:lnSpc>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a:lnSpc>
                <a:spcPct val="150000"/>
              </a:lnSpc>
            </a:pPr>
            <a:endParaRPr lang="en-US" sz="2100" dirty="0">
              <a:solidFill>
                <a:schemeClr val="tx1"/>
              </a:solidFill>
              <a:latin typeface="Cambria" panose="02040503050406030204" pitchFamily="18" charset="0"/>
              <a:ea typeface="Cambria" panose="02040503050406030204" pitchFamily="18" charset="0"/>
            </a:endParaRPr>
          </a:p>
          <a:p>
            <a:pPr marL="0" indent="0">
              <a:buNone/>
            </a:pPr>
            <a:endParaRPr lang="en-US" dirty="0"/>
          </a:p>
        </p:txBody>
      </p:sp>
      <p:sp>
        <p:nvSpPr>
          <p:cNvPr id="5" name="Rectangle 2">
            <a:extLst>
              <a:ext uri="{FF2B5EF4-FFF2-40B4-BE49-F238E27FC236}">
                <a16:creationId xmlns:a16="http://schemas.microsoft.com/office/drawing/2014/main" id="{075BAE72-9DFB-F61B-AEC0-8D331F566972}"/>
              </a:ext>
            </a:extLst>
          </p:cNvPr>
          <p:cNvSpPr>
            <a:spLocks noChangeArrowheads="1"/>
          </p:cNvSpPr>
          <p:nvPr/>
        </p:nvSpPr>
        <p:spPr bwMode="auto">
          <a:xfrm>
            <a:off x="0" y="429850"/>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605548"/>
            <a:ext cx="11029615" cy="4463845"/>
          </a:xfrm>
        </p:spPr>
        <p:txBody>
          <a:bodyPr>
            <a:normAutofit/>
          </a:bodyPr>
          <a:lstStyle/>
          <a:p>
            <a:pPr marL="0" indent="0">
              <a:buNone/>
            </a:pPr>
            <a:r>
              <a:rPr lang="en-US" sz="1600" b="1" dirty="0">
                <a:latin typeface="Arial Rounded MT Bold" panose="020F0704030504030204" pitchFamily="34" charset="0"/>
              </a:rPr>
              <a:t>Solution Overview</a:t>
            </a:r>
          </a:p>
          <a:p>
            <a:r>
              <a:rPr lang="en-US" sz="1600" b="1" dirty="0">
                <a:latin typeface="Cambria" panose="02040503050406030204" pitchFamily="18" charset="0"/>
                <a:ea typeface="Cambria" panose="02040503050406030204" pitchFamily="18" charset="0"/>
              </a:rPr>
              <a:t>Data Integration: </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Optimizes operations by seamlessly integrating with project management and HR systems</a:t>
            </a:r>
          </a:p>
          <a:p>
            <a:r>
              <a:rPr kumimoji="0" lang="en-US" altLang="en-US"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Predictive Modeling</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r>
              <a:rPr lang="en-US" sz="1600" dirty="0">
                <a:latin typeface="Cambria" panose="02040503050406030204" pitchFamily="18" charset="0"/>
                <a:ea typeface="Cambria" panose="02040503050406030204" pitchFamily="18" charset="0"/>
              </a:rPr>
              <a:t> Utilizes advanced AI technology to forecast trends and detect risks proactively</a:t>
            </a:r>
            <a:endParaRPr lang="en-US" sz="1600" dirty="0">
              <a:solidFill>
                <a:schemeClr val="tx1"/>
              </a:solidFill>
              <a:latin typeface="Cambria" panose="02040503050406030204" pitchFamily="18" charset="0"/>
              <a:ea typeface="Cambria" panose="02040503050406030204" pitchFamily="18" charset="0"/>
            </a:endParaRPr>
          </a:p>
          <a:p>
            <a:r>
              <a:rPr kumimoji="0" lang="en-US" altLang="en-US"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Real-time Insights: </a:t>
            </a:r>
            <a:r>
              <a:rPr kumimoji="0" lang="en-US" altLang="en-US" sz="16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Gives constant updates and analysis for useful information.</a:t>
            </a:r>
          </a:p>
          <a:p>
            <a:r>
              <a:rPr kumimoji="0" lang="en-US" altLang="en-US"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Personalized Interventions</a:t>
            </a:r>
            <a:r>
              <a:rPr lang="en-US" altLang="en-US" sz="1600" b="1" dirty="0">
                <a:solidFill>
                  <a:schemeClr val="tx1"/>
                </a:solidFill>
                <a:latin typeface="Cambria" panose="02040503050406030204" pitchFamily="18" charset="0"/>
                <a:ea typeface="Cambria" panose="02040503050406030204" pitchFamily="18" charset="0"/>
              </a:rPr>
              <a:t>:</a:t>
            </a:r>
            <a:r>
              <a:rPr lang="en-US" sz="1600" dirty="0">
                <a:latin typeface="Cambria" panose="02040503050406030204" pitchFamily="18" charset="0"/>
                <a:ea typeface="Cambria" panose="02040503050406030204" pitchFamily="18" charset="0"/>
              </a:rPr>
              <a:t> Design customized strategies to proactively prevent and address employee burnout</a:t>
            </a:r>
            <a:endParaRPr lang="en-US" sz="1600" dirty="0">
              <a:solidFill>
                <a:schemeClr val="tx1"/>
              </a:solidFill>
              <a:latin typeface="Cambria" panose="02040503050406030204" pitchFamily="18" charset="0"/>
              <a:ea typeface="Cambria" panose="02040503050406030204" pitchFamily="18" charset="0"/>
            </a:endParaRPr>
          </a:p>
          <a:p>
            <a:pPr marL="0" indent="0">
              <a:buNone/>
            </a:pPr>
            <a:r>
              <a:rPr kumimoji="0" lang="en-US" altLang="en-US" sz="1600" b="1" i="0" u="none" strike="noStrike" cap="none" normalizeH="0" baseline="0" dirty="0">
                <a:ln>
                  <a:noFill/>
                </a:ln>
                <a:solidFill>
                  <a:schemeClr val="tx1"/>
                </a:solidFill>
                <a:effectLst/>
                <a:latin typeface="Arial Rounded MT Bold" panose="020F0704030504030204" pitchFamily="34" charset="0"/>
              </a:rPr>
              <a:t>Value Proposition</a:t>
            </a:r>
            <a:endParaRPr kumimoji="0" lang="en-US" altLang="en-US" sz="1600" b="1" i="0" u="none" strike="noStrike" cap="none" normalizeH="0" baseline="0" dirty="0">
              <a:ln>
                <a:noFill/>
              </a:ln>
              <a:solidFill>
                <a:schemeClr val="tx1"/>
              </a:solidFill>
              <a:effectLst/>
              <a:latin typeface="Arial" panose="020B0604020202020204" pitchFamily="34" charset="0"/>
            </a:endParaRPr>
          </a:p>
          <a:p>
            <a:r>
              <a:rPr kumimoji="0" lang="en-US" altLang="en-US"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Cost Efficiency: </a:t>
            </a:r>
            <a:r>
              <a:rPr lang="en-US" sz="1600" dirty="0">
                <a:latin typeface="Cambria" panose="02040503050406030204" pitchFamily="18" charset="0"/>
                <a:ea typeface="Cambria" panose="02040503050406030204" pitchFamily="18" charset="0"/>
              </a:rPr>
              <a:t>Lowers turnover and healthcare expenses, improving overall organizational efficiency.</a:t>
            </a:r>
          </a:p>
          <a:p>
            <a:r>
              <a:rPr kumimoji="0" lang="en-US" altLang="en-US"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Compliance and Reporting:</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Guarantees regulatory compliance with detailed analytics for well-informed decision-making.</a:t>
            </a:r>
          </a:p>
          <a:p>
            <a:r>
              <a:rPr kumimoji="0" lang="en-US" altLang="en-US"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Employee Engagement:</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Increases satisfaction and cultivates a culture of strong engagement and positivity. </a:t>
            </a:r>
          </a:p>
          <a:p>
            <a:endParaRPr lang="en-US" sz="1600" dirty="0">
              <a:latin typeface="Cambria" panose="02040503050406030204" pitchFamily="18" charset="0"/>
              <a:ea typeface="Cambria" panose="02040503050406030204" pitchFamily="18" charset="0"/>
            </a:endParaRPr>
          </a:p>
          <a:p>
            <a:endParaRPr lang="en-US" sz="1600" dirty="0"/>
          </a:p>
          <a:p>
            <a:endParaRPr kumimoji="0" lang="en-US" altLang="en-US" sz="1600" b="1" i="0" u="none" strike="noStrike" cap="none" normalizeH="0" baseline="0" dirty="0">
              <a:ln>
                <a:noFill/>
              </a:ln>
              <a:solidFill>
                <a:schemeClr val="tx1"/>
              </a:solidFill>
              <a:effectLst/>
              <a:latin typeface="Arial" panose="020B0604020202020204" pitchFamily="34" charset="0"/>
            </a:endParaRPr>
          </a:p>
          <a:p>
            <a:endParaRPr kumimoji="0" lang="en-US" altLang="en-US" sz="1600" b="1" i="0" u="none" strike="noStrike" cap="none" normalizeH="0" baseline="0" dirty="0">
              <a:ln>
                <a:noFill/>
              </a:ln>
              <a:solidFill>
                <a:schemeClr val="tx1"/>
              </a:solidFill>
              <a:effectLst/>
              <a:latin typeface="Arial Rounded MT Bold" panose="020F0704030504030204" pitchFamily="34" charset="0"/>
            </a:endParaRPr>
          </a:p>
          <a:p>
            <a:endParaRPr kumimoji="0" lang="en-US" altLang="en-US" sz="1600" i="0" u="none" strike="noStrike" cap="none" normalizeH="0" baseline="0" dirty="0">
              <a:ln>
                <a:noFill/>
              </a:ln>
              <a:solidFill>
                <a:schemeClr val="tx1"/>
              </a:solidFill>
              <a:effectLst/>
              <a:latin typeface="Arial" panose="020B0604020202020204" pitchFamily="34" charset="0"/>
            </a:endParaRPr>
          </a:p>
          <a:p>
            <a:endParaRPr lang="en-US" sz="1600" dirty="0">
              <a:latin typeface="Cambria" panose="02040503050406030204" pitchFamily="18" charset="0"/>
              <a:ea typeface="Cambria" panose="02040503050406030204" pitchFamily="18" charset="0"/>
            </a:endParaRPr>
          </a:p>
        </p:txBody>
      </p:sp>
      <p:sp>
        <p:nvSpPr>
          <p:cNvPr id="4" name="Rectangle 1">
            <a:extLst>
              <a:ext uri="{FF2B5EF4-FFF2-40B4-BE49-F238E27FC236}">
                <a16:creationId xmlns:a16="http://schemas.microsoft.com/office/drawing/2014/main" id="{65458486-F86E-57F7-E30B-0680E9118550}"/>
              </a:ext>
            </a:extLst>
          </p:cNvPr>
          <p:cNvSpPr>
            <a:spLocks noChangeArrowheads="1"/>
          </p:cNvSpPr>
          <p:nvPr/>
        </p:nvSpPr>
        <p:spPr bwMode="auto">
          <a:xfrm>
            <a:off x="0" y="-96175"/>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graphicFrame>
        <p:nvGraphicFramePr>
          <p:cNvPr id="4" name="Content Placeholder 3">
            <a:extLst>
              <a:ext uri="{FF2B5EF4-FFF2-40B4-BE49-F238E27FC236}">
                <a16:creationId xmlns:a16="http://schemas.microsoft.com/office/drawing/2014/main" id="{3FEE2F2B-7D0C-6C43-B242-1CADDF8F1BC3}"/>
              </a:ext>
            </a:extLst>
          </p:cNvPr>
          <p:cNvGraphicFramePr>
            <a:graphicFrameLocks noGrp="1"/>
          </p:cNvGraphicFramePr>
          <p:nvPr>
            <p:ph idx="1"/>
            <p:extLst>
              <p:ext uri="{D42A27DB-BD31-4B8C-83A1-F6EECF244321}">
                <p14:modId xmlns:p14="http://schemas.microsoft.com/office/powerpoint/2010/main" val="1055261383"/>
              </p:ext>
            </p:extLst>
          </p:nvPr>
        </p:nvGraphicFramePr>
        <p:xfrm>
          <a:off x="581191" y="1682531"/>
          <a:ext cx="11029616" cy="3931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r>
              <a:rPr lang="en-US" dirty="0"/>
              <a:t>Data Collection: Employee surveys covering various burnout factors were gathered and analyzed </a:t>
            </a:r>
          </a:p>
          <a:p>
            <a:r>
              <a:rPr lang="en-US" dirty="0"/>
              <a:t> Data Preprocessing: Data was cleaned, transformed, and readied for training the model.</a:t>
            </a:r>
          </a:p>
          <a:p>
            <a:r>
              <a:rPr lang="en-US" dirty="0"/>
              <a:t>Model Selection: A machine learning algorithm was chosen that best fit the data and project objectives</a:t>
            </a:r>
          </a:p>
          <a:p>
            <a:r>
              <a:rPr lang="en-US" dirty="0"/>
              <a:t>Model Training: The selected model was trained using the well-prepared employee data set.</a:t>
            </a:r>
          </a:p>
          <a:p>
            <a:r>
              <a:rPr lang="en-US" dirty="0"/>
              <a:t>Model Evaluation: The model’s accuracy and reliability were tested using relevant performance metrics</a:t>
            </a:r>
          </a:p>
          <a:p>
            <a:endParaRPr lang="en-US" dirty="0"/>
          </a:p>
        </p:txBody>
      </p:sp>
      <p:sp>
        <p:nvSpPr>
          <p:cNvPr id="7" name="Rectangle 2">
            <a:extLst>
              <a:ext uri="{FF2B5EF4-FFF2-40B4-BE49-F238E27FC236}">
                <a16:creationId xmlns:a16="http://schemas.microsoft.com/office/drawing/2014/main" id="{2843F8E2-763A-D432-9D94-50ECBCDDDA12}"/>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393290" y="-265471"/>
            <a:ext cx="11217517" cy="1948003"/>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98323" y="-2202426"/>
            <a:ext cx="11512484" cy="7079226"/>
          </a:xfrm>
        </p:spPr>
        <p:txBody>
          <a:bodyPr/>
          <a:lstStyle/>
          <a:p>
            <a:r>
              <a:rPr lang="en-US" sz="1500" dirty="0"/>
              <a:t>The model was very precise in forecasting employee burnout and identifying significant factors to burnout. These insights offer valuable guidance for crafting targeted intervention strategies to enhance employee well-being</a:t>
            </a:r>
          </a:p>
          <a:p>
            <a:endParaRPr lang="en-US" dirty="0"/>
          </a:p>
        </p:txBody>
      </p:sp>
      <p:pic>
        <p:nvPicPr>
          <p:cNvPr id="4100" name="Picture 4">
            <a:extLst>
              <a:ext uri="{FF2B5EF4-FFF2-40B4-BE49-F238E27FC236}">
                <a16:creationId xmlns:a16="http://schemas.microsoft.com/office/drawing/2014/main" id="{5A0DA2E0-C582-4A72-CB25-631E5D76E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622" y="1424752"/>
            <a:ext cx="4275945" cy="252781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90724A3-766B-97CE-88ED-ED99BF2D6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998" y="1424752"/>
            <a:ext cx="4119260" cy="294107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4E44D813-9F96-C270-6573-BF929C4DAA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193" y="4053401"/>
            <a:ext cx="4546805" cy="23467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graph showing a mental fatigue score&#10;&#10;Description automatically generated">
            <a:extLst>
              <a:ext uri="{FF2B5EF4-FFF2-40B4-BE49-F238E27FC236}">
                <a16:creationId xmlns:a16="http://schemas.microsoft.com/office/drawing/2014/main" id="{7B9324F0-FB33-8D34-A4CE-1FBCB6259C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433" y="4230381"/>
            <a:ext cx="4235870" cy="2008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TotalTime>
  <Words>691</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Aptos Display</vt:lpstr>
      <vt:lpstr>Arial</vt:lpstr>
      <vt:lpstr>Arial Rounded MT Bold</vt:lpstr>
      <vt:lpstr>Calibri</vt:lpstr>
      <vt:lpstr>Cambria</vt:lpstr>
      <vt:lpstr>Franklin Gothic Book</vt:lpstr>
      <vt:lpstr>Franklin Gothic Demi</vt:lpstr>
      <vt:lpstr>Source Sans Pro</vt:lpstr>
      <vt:lpstr>Wingdings 2</vt:lpstr>
      <vt:lpstr>DividendVTI</vt:lpstr>
      <vt:lpstr>Student Details</vt:lpstr>
      <vt:lpstr>EMPLOYEE BURNOUT PREDICTION                                                 -USING LINEAR REGRESSION </vt:lpstr>
      <vt:lpstr>AGENDA</vt:lpstr>
      <vt:lpstr>PROJECT  OVERVIEW</vt:lpstr>
      <vt:lpstr>END USERS of this project  </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mouni sri</cp:lastModifiedBy>
  <cp:revision>2</cp:revision>
  <dcterms:created xsi:type="dcterms:W3CDTF">2021-05-26T16:50:10Z</dcterms:created>
  <dcterms:modified xsi:type="dcterms:W3CDTF">2024-07-25T06:59:54Z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