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howGuides="1">
      <p:cViewPr varScale="1">
        <p:scale>
          <a:sx n="64" d="100"/>
          <a:sy n="64" d="100"/>
        </p:scale>
        <p:origin x="954" y="4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kash\Desktop\KARTHIK%20DATA%20SET.%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kash\Desktop\KARTHIK%20DATA%20SET.%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'[KARTHIK DATA SET. EXCEL.xlsx]DATA'!$E$3</c:f>
              <c:strCache>
                <c:ptCount val="1"/>
                <c:pt idx="0">
                  <c:v>SALES</c:v>
                </c:pt>
              </c:strCache>
            </c:strRef>
          </c:tx>
          <c:spPr>
            <a:solidFill>
              <a:schemeClr val="accent1"/>
            </a:solidFill>
            <a:ln>
              <a:noFill/>
            </a:ln>
            <a:effectLst/>
          </c:spPr>
          <c:invertIfNegative val="0"/>
          <c:cat>
            <c:multiLvlStrRef>
              <c:f>'[KARTHIK DATA SET. EXCEL.xlsx]DATA'!$B$4:$D$15</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KEVIN </c:v>
                  </c:pt>
                  <c:pt idx="1">
                    <c:v>RAJAN</c:v>
                  </c:pt>
                  <c:pt idx="2">
                    <c:v>RAJU</c:v>
                  </c:pt>
                  <c:pt idx="3">
                    <c:v>VANI</c:v>
                  </c:pt>
                  <c:pt idx="4">
                    <c:v>SUGAN</c:v>
                  </c:pt>
                  <c:pt idx="5">
                    <c:v>SAKTHI</c:v>
                  </c:pt>
                  <c:pt idx="6">
                    <c:v>SUJITHA</c:v>
                  </c:pt>
                  <c:pt idx="7">
                    <c:v>VIJI</c:v>
                  </c:pt>
                  <c:pt idx="8">
                    <c:v>RAM</c:v>
                  </c:pt>
                  <c:pt idx="9">
                    <c:v>MOHAN</c:v>
                  </c:pt>
                  <c:pt idx="10">
                    <c:v>BABU</c:v>
                  </c:pt>
                  <c:pt idx="11">
                    <c:v>KARTHI</c:v>
                  </c:pt>
                </c:lvl>
                <c:lvl>
                  <c:pt idx="0">
                    <c:v>1362</c:v>
                  </c:pt>
                  <c:pt idx="1">
                    <c:v>1363</c:v>
                  </c:pt>
                  <c:pt idx="2">
                    <c:v>1364</c:v>
                  </c:pt>
                  <c:pt idx="3">
                    <c:v>1365</c:v>
                  </c:pt>
                  <c:pt idx="4">
                    <c:v>1366</c:v>
                  </c:pt>
                  <c:pt idx="5">
                    <c:v>1367</c:v>
                  </c:pt>
                  <c:pt idx="6">
                    <c:v>1368</c:v>
                  </c:pt>
                  <c:pt idx="7">
                    <c:v>1369</c:v>
                  </c:pt>
                  <c:pt idx="8">
                    <c:v>1370</c:v>
                  </c:pt>
                  <c:pt idx="9">
                    <c:v>1371</c:v>
                  </c:pt>
                  <c:pt idx="10">
                    <c:v>1372</c:v>
                  </c:pt>
                  <c:pt idx="11">
                    <c:v>1373</c:v>
                  </c:pt>
                </c:lvl>
              </c:multiLvlStrCache>
            </c:multiLvlStrRef>
          </c:cat>
          <c:val>
            <c:numRef>
              <c:f>'[KARTHIK DATA SET. EXCEL.xlsx]DATA'!$E$4:$E$15</c:f>
              <c:numCache>
                <c:formatCode>"₹"\ #,##0.00</c:formatCode>
                <c:ptCount val="12"/>
                <c:pt idx="0">
                  <c:v>25000.0</c:v>
                </c:pt>
                <c:pt idx="1">
                  <c:v>32000.0</c:v>
                </c:pt>
                <c:pt idx="2">
                  <c:v>35000.0</c:v>
                </c:pt>
                <c:pt idx="3">
                  <c:v>41000.0</c:v>
                </c:pt>
                <c:pt idx="4">
                  <c:v>65000.0</c:v>
                </c:pt>
                <c:pt idx="5">
                  <c:v>28000.0</c:v>
                </c:pt>
                <c:pt idx="6">
                  <c:v>36000.0</c:v>
                </c:pt>
                <c:pt idx="7">
                  <c:v>42000.0</c:v>
                </c:pt>
                <c:pt idx="8">
                  <c:v>27000.0</c:v>
                </c:pt>
                <c:pt idx="9">
                  <c:v>58000.0</c:v>
                </c:pt>
                <c:pt idx="10">
                  <c:v>35000.0</c:v>
                </c:pt>
                <c:pt idx="11">
                  <c:v>65000.0</c:v>
                </c:pt>
              </c:numCache>
            </c:numRef>
          </c:val>
        </c:ser>
        <c:dLbls>
          <c:showLegendKey val="0"/>
          <c:showVal val="0"/>
          <c:showCatName val="0"/>
          <c:showSerName val="0"/>
          <c:showPercent val="0"/>
          <c:showBubbleSize val="0"/>
        </c:dLbls>
        <c:gapWidth val="246"/>
        <c:overlap val="-28"/>
        <c:axId val="994367435"/>
        <c:axId val="335526997"/>
      </c:barChart>
      <c:catAx>
        <c:axId val="99436743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35526997"/>
        <c:crosses val="autoZero"/>
        <c:auto val="1"/>
        <c:lblAlgn val="ctr"/>
        <c:lblOffset val="100"/>
        <c:noMultiLvlLbl val="0"/>
      </c:catAx>
      <c:valAx>
        <c:axId val="335526997"/>
        <c:scaling>
          <c:orientation val="minMax"/>
        </c:scaling>
        <c:delete val="0"/>
        <c:axPos val="l"/>
        <c:majorGridlines>
          <c:spPr>
            <a:ln w="9525" cap="flat" cmpd="sng" algn="ctr">
              <a:solidFill>
                <a:schemeClr val="lt1">
                  <a:lumMod val="90200"/>
                </a:schemeClr>
              </a:solidFill>
              <a:round/>
            </a:ln>
            <a:effectLst/>
          </c:spPr>
        </c:majorGridlines>
        <c:numFmt formatCode="&quot;₹&quot;\ #,##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94367435"/>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pieChart>
        <c:varyColors val="1"/>
        <c:ser>
          <c:idx val="0"/>
          <c:order val="0"/>
          <c:tx>
            <c:strRef>
              <c:f>'[KARTHIK DATA SET. EXCEL.xlsx]BAR DIAGRAM'!$C$2</c:f>
              <c:strCache>
                <c:ptCount val="1"/>
                <c:pt idx="0">
                  <c:v>SALES</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Pt>
            <c:idx val="11"/>
            <c:bubble3D val="0"/>
            <c:spPr>
              <a:solidFill>
                <a:schemeClr val="accent6">
                  <a:lumMod val="60000"/>
                </a:schemeClr>
              </a:solidFill>
              <a:ln>
                <a:solidFill>
                  <a:schemeClr val="bg1"/>
                </a:solidFill>
              </a:ln>
              <a:effectLst/>
            </c:spPr>
          </c:dPt>
          <c:cat>
            <c:strRef>
              <c:f>'[KARTHIK DATA SET. EXCEL.xlsx]BAR DIAGRAM'!$B$3:$B$14</c:f>
              <c:strCache>
                <c:ptCount val="12"/>
                <c:pt idx="0">
                  <c:v>KEVIN </c:v>
                </c:pt>
                <c:pt idx="1">
                  <c:v>RAJAN</c:v>
                </c:pt>
                <c:pt idx="2">
                  <c:v>RAJU</c:v>
                </c:pt>
                <c:pt idx="3">
                  <c:v>VANI</c:v>
                </c:pt>
                <c:pt idx="4">
                  <c:v>SUGAN</c:v>
                </c:pt>
                <c:pt idx="5">
                  <c:v>SAKTHI</c:v>
                </c:pt>
                <c:pt idx="6">
                  <c:v>SUJITHA</c:v>
                </c:pt>
                <c:pt idx="7">
                  <c:v>VIJI</c:v>
                </c:pt>
                <c:pt idx="8">
                  <c:v>RAM</c:v>
                </c:pt>
                <c:pt idx="9">
                  <c:v>MOHAN</c:v>
                </c:pt>
                <c:pt idx="10">
                  <c:v>BABU</c:v>
                </c:pt>
                <c:pt idx="11">
                  <c:v>KARTHI</c:v>
                </c:pt>
              </c:strCache>
            </c:strRef>
          </c:cat>
          <c:val>
            <c:numRef>
              <c:f>'[KARTHIK DATA SET. EXCEL.xlsx]BAR DIAGRAM'!$C$3:$C$14</c:f>
              <c:numCache>
                <c:formatCode>"₹"\ #,##0.00</c:formatCode>
                <c:ptCount val="12"/>
                <c:pt idx="0">
                  <c:v>25000.0</c:v>
                </c:pt>
                <c:pt idx="1">
                  <c:v>32000.0</c:v>
                </c:pt>
                <c:pt idx="2">
                  <c:v>35000.0</c:v>
                </c:pt>
                <c:pt idx="3">
                  <c:v>41000.0</c:v>
                </c:pt>
                <c:pt idx="4">
                  <c:v>65000.0</c:v>
                </c:pt>
                <c:pt idx="5">
                  <c:v>28000.0</c:v>
                </c:pt>
                <c:pt idx="6">
                  <c:v>36000.0</c:v>
                </c:pt>
                <c:pt idx="7">
                  <c:v>42000.0</c:v>
                </c:pt>
                <c:pt idx="8">
                  <c:v>27000.0</c:v>
                </c:pt>
                <c:pt idx="9">
                  <c:v>58000.0</c:v>
                </c:pt>
                <c:pt idx="10">
                  <c:v>35000.0</c:v>
                </c:pt>
                <c:pt idx="11">
                  <c:v>65000.0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9" name=""/>
        <p:cNvGrpSpPr/>
        <p:nvPr/>
      </p:nvGrpSpPr>
      <p:grpSpPr>
        <a:xfrm>
          <a:off x="0" y="0"/>
          <a:ext cx="0" cy="0"/>
          <a:chOff x="0" y="0"/>
          <a:chExt cx="0" cy="0"/>
        </a:xfrm>
      </p:grpSpPr>
      <p:grpSp>
        <p:nvGrpSpPr>
          <p:cNvPr id="20" name="object 2"/>
          <p:cNvGrpSpPr/>
          <p:nvPr/>
        </p:nvGrpSpPr>
        <p:grpSpPr>
          <a:xfrm flipV="1">
            <a:off x="228601" y="5903911"/>
            <a:ext cx="151130" cy="2249486"/>
            <a:chOff x="95251" y="343923"/>
            <a:chExt cx="1228725" cy="6452086"/>
          </a:xfrm>
        </p:grpSpPr>
        <p:sp>
          <p:nvSpPr>
            <p:cNvPr id="1048596" name="object 3"/>
            <p:cNvSpPr/>
            <p:nvPr/>
          </p:nvSpPr>
          <p:spPr>
            <a:xfrm>
              <a:off x="95251" y="343923"/>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385763" y="6234034"/>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useBgFill="1">
        <p:nvSpPr>
          <p:cNvPr id="1048598" name="object 5"/>
          <p:cNvSpPr/>
          <p:nvPr/>
        </p:nvSpPr>
        <p:spPr>
          <a:xfrm flipH="1">
            <a:off x="228600" y="5926457"/>
            <a:ext cx="103525" cy="169543"/>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p:spPr>
        <p:txBody>
          <a:bodyPr bIns="0" lIns="0" rIns="0" rtlCol="0" tIns="0" wrap="square"/>
          <a:p/>
        </p:txBody>
      </p:sp>
      <p:sp useBgFill="1">
        <p:nvSpPr>
          <p:cNvPr id="1048599" name="object 6"/>
          <p:cNvSpPr/>
          <p:nvPr/>
        </p:nvSpPr>
        <p:spPr>
          <a:xfrm>
            <a:off x="7315200" y="5284787"/>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p:spPr>
        <p:txBody>
          <a:bodyPr bIns="0" lIns="0" rIns="0" rtlCol="0" tIns="0" wrap="square"/>
          <a:p/>
        </p:txBody>
      </p:sp>
      <p:sp>
        <p:nvSpPr>
          <p:cNvPr id="1048600" name="object 7"/>
          <p:cNvSpPr txBox="1">
            <a:spLocks noGrp="1"/>
          </p:cNvSpPr>
          <p:nvPr>
            <p:ph type="ctrTitle"/>
          </p:nvPr>
        </p:nvSpPr>
        <p:spPr>
          <a:xfrm>
            <a:off x="-2070483" y="668058"/>
            <a:ext cx="12344400" cy="1337311"/>
          </a:xfrm>
          <a:prstGeom prst="rect"/>
        </p:spPr>
        <p:txBody>
          <a:bodyPr bIns="0" lIns="0" rIns="0" rtlCol="0" tIns="16510" vert="horz" wrap="square">
            <a:spAutoFit/>
          </a:bodyPr>
          <a:p>
            <a:pPr marL="3213735">
              <a:spcBef>
                <a:spcPts val="130"/>
              </a:spcBef>
            </a:pPr>
            <a:r>
              <a:rPr b="1" dirty="0" sz="4400" lang="en-US" u="sng">
                <a:solidFill>
                  <a:srgbClr val="0F0F0F"/>
                </a:solidFill>
                <a:latin typeface="Times New Roman" panose="02020603050405020304" pitchFamily="18" charset="0"/>
                <a:cs typeface="Times New Roman" panose="02020603050405020304" pitchFamily="18" charset="0"/>
              </a:rPr>
              <a:t>Employee Data Analysis using Excel</a:t>
            </a:r>
            <a:r>
              <a:rPr b="1" dirty="0" sz="4400" i="0" lang="en-US" u="sng">
                <a:solidFill>
                  <a:srgbClr val="0F0F0F"/>
                </a:solidFill>
                <a:effectLst/>
                <a:latin typeface="Times New Roman" panose="02020603050405020304" pitchFamily="18" charset="0"/>
                <a:cs typeface="Times New Roman" panose="02020603050405020304" pitchFamily="18" charset="0"/>
              </a:rPr>
              <a:t> </a:t>
            </a:r>
            <a:br>
              <a:rPr b="1" dirty="0" sz="4400" i="0" lang="en-US" u="sng">
                <a:solidFill>
                  <a:srgbClr val="0F0F0F"/>
                </a:solidFill>
                <a:effectLst/>
                <a:latin typeface="Roboto" panose="020F0502020204030204" pitchFamily="2" charset="0"/>
              </a:rPr>
            </a:br>
            <a:endParaRPr b="1" dirty="0" sz="4400" spc="15" u="sng"/>
          </a:p>
        </p:txBody>
      </p:sp>
      <p:pic>
        <p:nvPicPr>
          <p:cNvPr id="2097152" name="object 9"/>
          <p:cNvPicPr>
            <a:picLocks/>
          </p:cNvPicPr>
          <p:nvPr/>
        </p:nvPicPr>
        <p:blipFill>
          <a:blip xmlns:r="http://schemas.openxmlformats.org/officeDocument/2006/relationships" r:embed="rId1" cstate="print"/>
          <a:stretch>
            <a:fillRect/>
          </a:stretch>
        </p:blipFill>
        <p:spPr>
          <a:xfrm>
            <a:off x="1828800" y="6467475"/>
            <a:ext cx="151129" cy="45719"/>
          </a:xfrm>
          <a:prstGeom prst="rect"/>
          <a:pattFill prst="pct5">
            <a:fgClr>
              <a:schemeClr val="accent1"/>
            </a:fgClr>
            <a:bgClr>
              <a:schemeClr val="bg1"/>
            </a:bgClr>
          </a:pattFill>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79708" y="2287388"/>
            <a:ext cx="8381738" cy="3357051"/>
          </a:xfrm>
          <a:prstGeom prst="rect"/>
          <a:pattFill prst="pct30">
            <a:fgClr>
              <a:schemeClr val="accent1"/>
            </a:fgClr>
            <a:bgClr>
              <a:schemeClr val="bg1"/>
            </a:bgClr>
          </a:pattFill>
        </p:spPr>
        <p:txBody>
          <a:bodyPr rtlCol="0" wrap="square">
            <a:noAutofit/>
          </a:bodyPr>
          <a:p>
            <a:r>
              <a:rPr dirty="0" sz="3600" lang="en-US"/>
              <a:t>STUDENT NAME:  MOUNIKA SR</a:t>
            </a:r>
          </a:p>
          <a:p>
            <a:r>
              <a:rPr dirty="0" sz="3600" lang="en-US"/>
              <a:t>REGISTER NO:  312211734</a:t>
            </a:r>
          </a:p>
          <a:p>
            <a:r>
              <a:rPr dirty="0" sz="3600" lang="en-US"/>
              <a:t>DEPARTMENT:  B.COM(GENERAL)</a:t>
            </a:r>
          </a:p>
          <a:p>
            <a:r>
              <a:rPr dirty="0" sz="3600" lang="en-US"/>
              <a:t>COLLEGE:  THIRUTHANGAL</a:t>
            </a:r>
            <a:r>
              <a:rPr altLang="en-GB" dirty="0" sz="3600" lang="en-US"/>
              <a:t> </a:t>
            </a:r>
            <a:r>
              <a:rPr altLang="en-GB" dirty="0" sz="3600" lang="en-US"/>
              <a:t>N</a:t>
            </a:r>
            <a:r>
              <a:rPr altLang="en-GB" dirty="0" sz="3600" lang="en-US"/>
              <a:t>A</a:t>
            </a:r>
            <a:r>
              <a:rPr altLang="en-GB" dirty="0" sz="3600" lang="en-US"/>
              <a:t>D</a:t>
            </a:r>
            <a:r>
              <a:rPr altLang="en-GB" dirty="0" sz="3600" lang="en-US"/>
              <a:t>A</a:t>
            </a:r>
            <a:r>
              <a:rPr altLang="en-GB" dirty="0" sz="3600" lang="en-US"/>
              <a:t>R</a:t>
            </a:r>
            <a:endParaRPr altLang="en-US" lang="zh-CN"/>
          </a:p>
          <a:p>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 </a:t>
            </a:r>
            <a:r>
              <a:rPr altLang="en-GB" dirty="0" sz="3600" lang="en-US"/>
              <a:t>C</a:t>
            </a:r>
            <a:r>
              <a:rPr altLang="en-GB" dirty="0" sz="3600" lang="en-US"/>
              <a:t>O</a:t>
            </a:r>
            <a:r>
              <a:rPr altLang="en-GB" dirty="0" sz="3600" lang="en-US"/>
              <a:t>L</a:t>
            </a:r>
            <a:r>
              <a:rPr altLang="en-GB" dirty="0" sz="3600" lang="en-US"/>
              <a:t>L</a:t>
            </a:r>
            <a:r>
              <a:rPr altLang="en-GB" dirty="0" sz="3600" lang="en-US"/>
              <a:t>EGE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9CCBDE"/>
            </a:gs>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0" name="object 8"/>
          <p:cNvSpPr txBox="1"/>
          <p:nvPr/>
        </p:nvSpPr>
        <p:spPr>
          <a:xfrm>
            <a:off x="739775" y="291147"/>
            <a:ext cx="3964881" cy="737236"/>
          </a:xfrm>
          <a:prstGeom prst="rect"/>
        </p:spPr>
        <p:txBody>
          <a:bodyPr bIns="0" lIns="0" rIns="0" rtlCol="0" tIns="13335" vert="horz" wrap="square">
            <a:spAutoFit/>
          </a:bodyPr>
          <a:p>
            <a:pPr marL="12700">
              <a:lnSpc>
                <a:spcPct val="100000"/>
              </a:lnSpc>
              <a:spcBef>
                <a:spcPts val="105"/>
              </a:spcBef>
            </a:pPr>
            <a:r>
              <a:rPr b="1" dirty="0" sz="4800" spc="15" u="sng">
                <a:latin typeface="Trebuchet MS" panose="020B0603020202020204"/>
                <a:cs typeface="Trebuchet MS" panose="020B0603020202020204"/>
              </a:rPr>
              <a:t>M</a:t>
            </a:r>
            <a:r>
              <a:rPr b="1" dirty="0" sz="4800" u="sng">
                <a:latin typeface="Trebuchet MS" panose="020B0603020202020204"/>
                <a:cs typeface="Trebuchet MS" panose="020B0603020202020204"/>
              </a:rPr>
              <a:t>O</a:t>
            </a:r>
            <a:r>
              <a:rPr b="1" dirty="0" sz="4800" spc="-15" u="sng">
                <a:latin typeface="Trebuchet MS" panose="020B0603020202020204"/>
                <a:cs typeface="Trebuchet MS" panose="020B0603020202020204"/>
              </a:rPr>
              <a:t>D</a:t>
            </a:r>
            <a:r>
              <a:rPr b="1" dirty="0" sz="4800" spc="-35" u="sng">
                <a:latin typeface="Trebuchet MS" panose="020B0603020202020204"/>
                <a:cs typeface="Trebuchet MS" panose="020B0603020202020204"/>
              </a:rPr>
              <a:t>E</a:t>
            </a:r>
            <a:r>
              <a:rPr b="1" dirty="0" sz="4800" spc="-30" u="sng">
                <a:latin typeface="Trebuchet MS" panose="020B0603020202020204"/>
                <a:cs typeface="Trebuchet MS" panose="020B0603020202020204"/>
              </a:rPr>
              <a:t>LL</a:t>
            </a:r>
            <a:r>
              <a:rPr b="1" dirty="0" sz="4800" spc="-5" u="sng">
                <a:latin typeface="Trebuchet MS" panose="020B0603020202020204"/>
                <a:cs typeface="Trebuchet MS" panose="020B0603020202020204"/>
              </a:rPr>
              <a:t>I</a:t>
            </a:r>
            <a:r>
              <a:rPr b="1" dirty="0" sz="4800" spc="30" u="sng">
                <a:latin typeface="Trebuchet MS" panose="020B0603020202020204"/>
                <a:cs typeface="Trebuchet MS" panose="020B0603020202020204"/>
              </a:rPr>
              <a:t>N</a:t>
            </a:r>
            <a:r>
              <a:rPr b="1" dirty="0" sz="4800" spc="5" u="sng">
                <a:latin typeface="Trebuchet MS" panose="020B0603020202020204"/>
                <a:cs typeface="Trebuchet MS" panose="020B0603020202020204"/>
              </a:rPr>
              <a:t>G</a:t>
            </a:r>
            <a:endParaRPr dirty="0" sz="4800" u="sng">
              <a:latin typeface="Trebuchet MS" panose="020B0603020202020204"/>
              <a:cs typeface="Trebuchet MS" panose="020B0603020202020204"/>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 Box 1"/>
          <p:cNvSpPr txBox="1"/>
          <p:nvPr/>
        </p:nvSpPr>
        <p:spPr>
          <a:xfrm>
            <a:off x="441960" y="1100368"/>
            <a:ext cx="9092565" cy="1158240"/>
          </a:xfrm>
          <a:prstGeom prst="rect"/>
          <a:noFill/>
        </p:spPr>
        <p:txBody>
          <a:bodyPr rtlCol="0" wrap="square">
            <a:spAutoFit/>
          </a:bodyPr>
          <a:p>
            <a:r>
              <a:rPr b="1" dirty="0" lang="en-US">
                <a:sym typeface="+mn-ea"/>
              </a:rPr>
              <a:t>Modeling employee performance in Excel involves creating a systematic approach to evaluate, analyze, and visualize the performance data of employees.</a:t>
            </a:r>
            <a:endParaRPr b="1" dirty="0" lang="en-IN"/>
          </a:p>
          <a:p>
            <a:endParaRPr b="1" dirty="0" lang="en-IN"/>
          </a:p>
          <a:p>
            <a:endParaRPr dirty="0" lang="en-US"/>
          </a:p>
        </p:txBody>
      </p:sp>
      <p:sp>
        <p:nvSpPr>
          <p:cNvPr id="1048683" name="Text Box 2"/>
          <p:cNvSpPr txBox="1"/>
          <p:nvPr/>
        </p:nvSpPr>
        <p:spPr>
          <a:xfrm>
            <a:off x="1054735" y="2665095"/>
            <a:ext cx="4820920" cy="3729990"/>
          </a:xfrm>
          <a:prstGeom prst="rect"/>
          <a:noFill/>
        </p:spPr>
        <p:txBody>
          <a:bodyPr rtlCol="0" wrap="square">
            <a:noAutofit/>
          </a:bodyPr>
          <a:p>
            <a:endParaRPr lang="en-US"/>
          </a:p>
        </p:txBody>
      </p:sp>
      <p:sp>
        <p:nvSpPr>
          <p:cNvPr id="1048684" name="Text Box 6"/>
          <p:cNvSpPr txBox="1"/>
          <p:nvPr/>
        </p:nvSpPr>
        <p:spPr>
          <a:xfrm>
            <a:off x="5181600" y="5029200"/>
            <a:ext cx="4064000" cy="460375"/>
          </a:xfrm>
          <a:prstGeom prst="rect"/>
          <a:noFill/>
        </p:spPr>
        <p:txBody>
          <a:bodyPr rtlCol="0" wrap="square">
            <a:spAutoFit/>
          </a:bodyPr>
          <a:p>
            <a:r>
              <a:rPr b="1" sz="2400" lang="en-US"/>
              <a:t>PIVOT TABLE</a:t>
            </a:r>
          </a:p>
        </p:txBody>
      </p:sp>
      <p:graphicFrame>
        <p:nvGraphicFramePr>
          <p:cNvPr id="4194304" name="Table 14"/>
          <p:cNvGraphicFramePr>
            <a:graphicFrameLocks/>
          </p:cNvGraphicFramePr>
          <p:nvPr/>
        </p:nvGraphicFramePr>
        <p:xfrm>
          <a:off x="1905000" y="1676273"/>
          <a:ext cx="2345690" cy="5057445"/>
        </p:xfrm>
        <a:graphic>
          <a:graphicData uri="http://schemas.openxmlformats.org/drawingml/2006/table">
            <a:tbl>
              <a:tblPr/>
              <a:tblGrid>
                <a:gridCol w="1406525"/>
                <a:gridCol w="939165"/>
              </a:tblGrid>
              <a:tr h="239395">
                <a:tc>
                  <a:txBody>
                    <a:bodyPr/>
                    <a:p>
                      <a:pPr algn="l" fontAlgn="ctr" indent="0" marL="9525"/>
                      <a:r>
                        <a:rPr b="1" sz="900" i="0">
                          <a:solidFill>
                            <a:srgbClr val="000000"/>
                          </a:solidFill>
                          <a:latin typeface="Calibri" panose="020F0502020204030204"/>
                          <a:ea typeface="Calibri" panose="020F0502020204030204"/>
                        </a:rPr>
                        <a:t>EMP. NAMES</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tc>
                  <a:txBody>
                    <a:bodyPr/>
                    <a:p>
                      <a:pPr algn="l" fontAlgn="ctr" indent="0" marL="9525"/>
                      <a:r>
                        <a:rPr b="1" sz="900" i="0">
                          <a:solidFill>
                            <a:srgbClr val="000000"/>
                          </a:solidFill>
                          <a:latin typeface="Calibri" panose="020F0502020204030204"/>
                          <a:ea typeface="Calibri" panose="020F0502020204030204"/>
                        </a:rPr>
                        <a:t>SALES</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tr>
              <a:tr h="174625">
                <a:tc>
                  <a:txBody>
                    <a:bodyPr/>
                    <a:p>
                      <a:pPr algn="l" fontAlgn="ctr" indent="0" marL="9525"/>
                      <a:r>
                        <a:rPr b="0" sz="900" i="0">
                          <a:solidFill>
                            <a:srgbClr val="000000"/>
                          </a:solidFill>
                          <a:latin typeface="Calibri" panose="020F0502020204030204"/>
                          <a:ea typeface="Calibri" panose="020F0502020204030204"/>
                        </a:rPr>
                        <a:t>BABU</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35,000.00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KARTHI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65,000.00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KEVIN </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25,000.00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MOHAN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58,000.00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RAJAN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32,000.00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RAJU</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35,000.00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RAM</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27,000.00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SAKTHI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28,000.00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SUGAN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65,000.00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SUJITHA</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36,000.00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VANI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41,000.00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VIJI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42,000.00</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174625">
                <a:tc>
                  <a:txBody>
                    <a:bodyPr/>
                    <a:p>
                      <a:pPr algn="l" fontAlgn="ctr" indent="0" marL="9525"/>
                      <a:r>
                        <a:rPr b="1" sz="900"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algn="l" fontAlgn="ctr" indent="0" marL="9525"/>
                      <a:endParaRPr b="1"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9CCBDE"/>
            </a:gs>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101346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3144289" cy="737236"/>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90" name="Text Box 1"/>
          <p:cNvSpPr txBox="1"/>
          <p:nvPr/>
        </p:nvSpPr>
        <p:spPr>
          <a:xfrm>
            <a:off x="228600" y="1143635"/>
            <a:ext cx="8556625" cy="1424940"/>
          </a:xfrm>
          <a:prstGeom prst="rect"/>
          <a:noFill/>
        </p:spPr>
        <p:txBody>
          <a:bodyPr rtlCol="0" wrap="square">
            <a:spAutoFit/>
          </a:bodyPr>
          <a:p>
            <a:r>
              <a:rPr b="1" dirty="0" lang="en-US">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b="1" dirty="0" lang="en-IN">
                <a:latin typeface="Palatino Linotype" panose="02040502050505030304" charset="0"/>
                <a:cs typeface="Palatino Linotype" panose="02040502050505030304" charset="0"/>
                <a:sym typeface="+mn-ea"/>
              </a:rPr>
              <a:t>.</a:t>
            </a:r>
            <a:endParaRPr b="1" dirty="0" lang="en-IN">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048691" name="Text Box 11"/>
          <p:cNvSpPr txBox="1"/>
          <p:nvPr/>
        </p:nvSpPr>
        <p:spPr>
          <a:xfrm>
            <a:off x="942975" y="5451475"/>
            <a:ext cx="4064000" cy="460375"/>
          </a:xfrm>
          <a:prstGeom prst="rect"/>
          <a:noFill/>
        </p:spPr>
        <p:txBody>
          <a:bodyPr rtlCol="0" wrap="square">
            <a:spAutoFit/>
          </a:bodyPr>
          <a:p>
            <a:r>
              <a:rPr b="1" sz="2400" lang="en-US"/>
              <a:t>GRAPH</a:t>
            </a:r>
          </a:p>
        </p:txBody>
      </p:sp>
      <p:sp>
        <p:nvSpPr>
          <p:cNvPr id="1048692" name="Text Box 12"/>
          <p:cNvSpPr txBox="1"/>
          <p:nvPr/>
        </p:nvSpPr>
        <p:spPr>
          <a:xfrm>
            <a:off x="7239000" y="5410200"/>
            <a:ext cx="4064000" cy="460375"/>
          </a:xfrm>
          <a:prstGeom prst="rect"/>
          <a:noFill/>
        </p:spPr>
        <p:txBody>
          <a:bodyPr rtlCol="0" wrap="square">
            <a:spAutoFit/>
          </a:bodyPr>
          <a:p>
            <a:r>
              <a:rPr b="1" sz="2400" lang="en-US"/>
              <a:t>pie chart</a:t>
            </a:r>
          </a:p>
        </p:txBody>
      </p:sp>
      <p:graphicFrame>
        <p:nvGraphicFramePr>
          <p:cNvPr id="4194305" name="Chart 19"/>
          <p:cNvGraphicFramePr>
            <a:graphicFrameLocks/>
          </p:cNvGraphicFramePr>
          <p:nvPr/>
        </p:nvGraphicFramePr>
        <p:xfrm>
          <a:off x="76200" y="2433955"/>
          <a:ext cx="4826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hart 20"/>
          <p:cNvGraphicFramePr>
            <a:graphicFrameLocks/>
          </p:cNvGraphicFramePr>
          <p:nvPr/>
        </p:nvGraphicFramePr>
        <p:xfrm>
          <a:off x="5486400" y="2362200"/>
          <a:ext cx="4826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9CCBDE"/>
            </a:gs>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u="sng">
                <a:latin typeface="Times New Roman" panose="02020603050405020304" pitchFamily="18" charset="0"/>
                <a:cs typeface="Times New Roman" panose="02020603050405020304" pitchFamily="18" charset="0"/>
              </a:rPr>
              <a:t>conclusion</a:t>
            </a:r>
            <a:endParaRPr dirty="0" lang="en-IN" u="sng">
              <a:latin typeface="Times New Roman" panose="02020603050405020304" pitchFamily="18" charset="0"/>
              <a:cs typeface="Times New Roman" panose="02020603050405020304" pitchFamily="18" charset="0"/>
            </a:endParaRPr>
          </a:p>
        </p:txBody>
      </p:sp>
      <p:sp>
        <p:nvSpPr>
          <p:cNvPr id="1048694" name="Text Box 2"/>
          <p:cNvSpPr txBox="1"/>
          <p:nvPr/>
        </p:nvSpPr>
        <p:spPr>
          <a:xfrm>
            <a:off x="2150745" y="1332865"/>
            <a:ext cx="7322185" cy="5332095"/>
          </a:xfrm>
          <a:prstGeom prst="rect"/>
          <a:noFill/>
        </p:spPr>
        <p:txBody>
          <a:bodyPr rtlCol="0" wrap="square">
            <a:noAutofit/>
          </a:bodyPr>
          <a:p>
            <a:r>
              <a:rPr b="1" dirty="0" sz="2400" lang="en-IN">
                <a:sym typeface="+mn-ea"/>
              </a:rPr>
              <a:t>A</a:t>
            </a:r>
            <a:r>
              <a:rPr b="1" dirty="0" sz="2400" lang="en-US">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b="1" sz="2400" lang="en-US"/>
          </a:p>
          <a:p>
            <a:endParaRPr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gradFill>
            <a:gsLst>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8612" y="-62537"/>
            <a:ext cx="4821430" cy="8901737"/>
            <a:chOff x="7448612" y="-62537"/>
            <a:chExt cx="4821430" cy="8901737"/>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260142" y="-62537"/>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flipV="1">
              <a:off x="9602878" y="6858000"/>
              <a:ext cx="2589530" cy="19812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flipH="1" flipV="1">
            <a:off x="9810749" y="5257800"/>
            <a:ext cx="45719" cy="104775"/>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152400" y="-4762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flipH="1">
            <a:off x="12068113" y="6265782"/>
            <a:ext cx="86548" cy="144543"/>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29" name=""/>
        <p:cNvGrpSpPr/>
        <p:nvPr/>
      </p:nvGrpSpPr>
      <p:grpSpPr>
        <a:xfrm>
          <a:off x="0" y="0"/>
          <a:ext cx="0" cy="0"/>
          <a:chOff x="0" y="0"/>
          <a:chExt cx="0" cy="0"/>
        </a:xfrm>
      </p:grpSpPr>
      <p:sp>
        <p:nvSpPr>
          <p:cNvPr id="1048627" name="object 2"/>
          <p:cNvSpPr/>
          <p:nvPr/>
        </p:nvSpPr>
        <p:spPr>
          <a:xfrm>
            <a:off x="-144857" y="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gradFill>
            <a:gsLst>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no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11658600" y="217714"/>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6978270" y="141428"/>
            <a:ext cx="3705225" cy="423855"/>
            <a:chOff x="466725" y="6410325"/>
            <a:chExt cx="3705225" cy="1418569"/>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2057210" y="7783175"/>
              <a:ext cx="447675" cy="45719"/>
            </a:xfrm>
            <a:prstGeom prst="rect"/>
          </p:spPr>
        </p:pic>
      </p:grpSp>
      <p:sp>
        <p:nvSpPr>
          <p:cNvPr id="1048641" name="object 21"/>
          <p:cNvSpPr txBox="1">
            <a:spLocks noGrp="1"/>
          </p:cNvSpPr>
          <p:nvPr>
            <p:ph type="title"/>
          </p:nvPr>
        </p:nvSpPr>
        <p:spPr>
          <a:xfrm>
            <a:off x="419388" y="445388"/>
            <a:ext cx="2677507" cy="737236"/>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t>
            </a:r>
            <a:r>
              <a:rPr altLang="en-GB" dirty="0" lang="en-US" u="sng"/>
              <a:t>A</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32" name=""/>
        <p:cNvGrpSpPr/>
        <p:nvPr/>
      </p:nvGrpSpPr>
      <p:grpSpPr>
        <a:xfrm>
          <a:off x="0" y="0"/>
          <a:ext cx="0" cy="0"/>
          <a:chOff x="0" y="0"/>
          <a:chExt cx="0" cy="0"/>
        </a:xfrm>
      </p:grpSpPr>
      <p:grpSp>
        <p:nvGrpSpPr>
          <p:cNvPr id="33" name="object 2"/>
          <p:cNvGrpSpPr/>
          <p:nvPr/>
        </p:nvGrpSpPr>
        <p:grpSpPr>
          <a:xfrm flipH="1">
            <a:off x="6781800" y="522513"/>
            <a:ext cx="533398" cy="600075"/>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152400" y="152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54685" y="476249"/>
            <a:ext cx="869255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a:t>
            </a:r>
            <a:r>
              <a:rPr altLang="en-GB" dirty="0" sz="4250" lang="en-US" spc="10" u="sng"/>
              <a:t>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8"/>
          <p:cNvSpPr txBox="1"/>
          <p:nvPr/>
        </p:nvSpPr>
        <p:spPr>
          <a:xfrm>
            <a:off x="654685" y="1371600"/>
            <a:ext cx="7170420" cy="5069840"/>
          </a:xfrm>
          <a:prstGeom prst="rect"/>
          <a:noFill/>
        </p:spPr>
        <p:txBody>
          <a:bodyPr rtlCol="0" wrap="square">
            <a:noAutofit/>
          </a:bodyPr>
          <a:p>
            <a:r>
              <a:rPr lang="en-US">
                <a:latin typeface="Arial" panose="020B0604020202020204" pitchFamily="34" charset="0"/>
                <a:cs typeface="Arial" panose="020B0604020202020204" pitchFamily="34" charset="0"/>
                <a:sym typeface="+mn-ea"/>
              </a:rPr>
              <a:t> </a:t>
            </a:r>
            <a:r>
              <a:rPr b="1" sz="2400" lang="en-US">
                <a:latin typeface="Arial" panose="020B0604020202020204" pitchFamily="34" charset="0"/>
                <a:cs typeface="Arial" panose="020B0604020202020204" pitchFamily="34" charset="0"/>
                <a:sym typeface="+mn-ea"/>
              </a:rPr>
              <a:t>Objective:</a:t>
            </a:r>
          </a:p>
          <a:p>
            <a:r>
              <a:rPr sz="2000" lang="en-US"/>
              <a:t>     Develop a structured and functional Excel workbook to Organize employee data. Analyze key metrics Automate reporting and dashboard creation.</a:t>
            </a:r>
          </a:p>
          <a:p>
            <a:endParaRPr b="1" sz="2400" lang="en-US"/>
          </a:p>
          <a:p>
            <a:r>
              <a:rPr b="1" sz="2400" lang="en-US"/>
              <a:t> Data Cleanup and Structuring:</a:t>
            </a:r>
          </a:p>
          <a:p>
            <a:r>
              <a:rPr sz="2000" lang="en-US"/>
              <a:t>     Standardize data formats (e.g., dates, numbers). Remove or correct inaccuracies and inconsistencies. Organize data into clearly defined categories (e.g., Personal Information, Job Information, Compensation).</a:t>
            </a:r>
          </a:p>
          <a:p>
            <a:endParaRPr b="1" sz="2400" lang="en-US"/>
          </a:p>
          <a:p>
            <a:r>
              <a:rPr b="1" sz="2400" lang="en-US"/>
              <a:t>Analytical Tools:</a:t>
            </a:r>
          </a:p>
          <a:p>
            <a:r>
              <a:rPr sz="2000" lang="en-US"/>
              <a:t>     Create formulas to calculate key metrics (e.g., total employees, average salary). Develop pivot tables to summarize and analyze data by different dimensions (e.g., department,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34" name=""/>
        <p:cNvGrpSpPr/>
        <p:nvPr/>
      </p:nvGrpSpPr>
      <p:grpSpPr>
        <a:xfrm>
          <a:off x="0" y="0"/>
          <a:ext cx="0" cy="0"/>
          <a:chOff x="0" y="0"/>
          <a:chExt cx="0" cy="0"/>
        </a:xfrm>
      </p:grpSpPr>
      <p:grpSp>
        <p:nvGrpSpPr>
          <p:cNvPr id="35" name="object 2"/>
          <p:cNvGrpSpPr/>
          <p:nvPr/>
        </p:nvGrpSpPr>
        <p:grpSpPr>
          <a:xfrm>
            <a:off x="6324600" y="742950"/>
            <a:ext cx="914400" cy="6858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10058400" y="762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14400" y="1828800"/>
            <a:ext cx="7924800" cy="4528820"/>
          </a:xfrm>
          <a:prstGeom prst="rect"/>
          <a:noFill/>
        </p:spPr>
        <p:txBody>
          <a:bodyPr rtlCol="0" wrap="square">
            <a:noAutofit/>
          </a:bodyPr>
          <a:p>
            <a:r>
              <a:rPr dirty="0" sz="2800" lang="en-US">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dirty="0" sz="2400" lang="en-US">
                <a:solidFill>
                  <a:srgbClr val="0D0D0D"/>
                </a:solidFill>
                <a:effectLst/>
                <a:latin typeface="Palatino Linotype" panose="02040502050505030304" charset="0"/>
                <a:cs typeface="Palatino Linotype" panose="02040502050505030304" charset="0"/>
                <a:sym typeface="+mn-ea"/>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99822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79735" y="6294684"/>
            <a:ext cx="1583738" cy="370423"/>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 Box 8"/>
          <p:cNvSpPr txBox="1"/>
          <p:nvPr/>
        </p:nvSpPr>
        <p:spPr>
          <a:xfrm>
            <a:off x="1086485" y="1694180"/>
            <a:ext cx="7563485" cy="4819650"/>
          </a:xfrm>
          <a:prstGeom prst="rect"/>
          <a:noFill/>
        </p:spPr>
        <p:txBody>
          <a:bodyPr rtlCol="0" wrap="square">
            <a:noAutofit/>
          </a:bodyPr>
          <a:p>
            <a:r>
              <a:rPr b="1" sz="2400" lang="en-US">
                <a:sym typeface="+mn-ea"/>
              </a:rPr>
              <a:t>Employees: </a:t>
            </a:r>
            <a:endParaRPr b="1" sz="2400" lang="en-US"/>
          </a:p>
          <a:p>
            <a:r>
              <a:rPr b="1" sz="2400" lang="en-US">
                <a:sym typeface="+mn-ea"/>
              </a:rPr>
              <a:t> </a:t>
            </a:r>
            <a:r>
              <a:rPr sz="2400" lang="en-US">
                <a:sym typeface="+mn-ea"/>
              </a:rPr>
              <a:t>Individual Employees may have access to their performance data and metrics to self-access and identify areas for personal improvements.</a:t>
            </a:r>
            <a:endParaRPr sz="2400" lang="en-US"/>
          </a:p>
          <a:p>
            <a:r>
              <a:rPr sz="2400" lang="en-US">
                <a:sym typeface="+mn-ea"/>
              </a:rPr>
              <a:t>                                                                                                                                            </a:t>
            </a:r>
            <a:endParaRPr sz="2400" lang="en-US"/>
          </a:p>
          <a:p>
            <a:r>
              <a:rPr b="1" sz="2400" lang="en-US">
                <a:sym typeface="+mn-ea"/>
              </a:rPr>
              <a:t>Business Organisation:</a:t>
            </a:r>
            <a:endParaRPr b="1" sz="2400" lang="en-US"/>
          </a:p>
          <a:p>
            <a:r>
              <a:rPr sz="2400" lang="en-US">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sz="24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254000" y="2324100"/>
            <a:ext cx="2235199" cy="2209800"/>
          </a:xfrm>
          <a:prstGeom prst="rect"/>
        </p:spPr>
      </p:pic>
      <p:sp>
        <p:nvSpPr>
          <p:cNvPr id="1048662" name="object 3"/>
          <p:cNvSpPr/>
          <p:nvPr/>
        </p:nvSpPr>
        <p:spPr>
          <a:xfrm>
            <a:off x="10820400" y="5334000"/>
            <a:ext cx="457200" cy="74295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829800" y="49085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381000" y="651510"/>
            <a:ext cx="9763125" cy="546735"/>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 Box 7"/>
          <p:cNvSpPr txBox="1"/>
          <p:nvPr/>
        </p:nvSpPr>
        <p:spPr>
          <a:xfrm>
            <a:off x="2895600" y="1524000"/>
            <a:ext cx="7426325" cy="6242050"/>
          </a:xfrm>
          <a:prstGeom prst="rect"/>
          <a:noFill/>
        </p:spPr>
        <p:txBody>
          <a:bodyPr rtlCol="0" wrap="square">
            <a:noAutofit/>
          </a:bodyPr>
          <a:p>
            <a:r>
              <a:rPr b="1" dirty="0" sz="2400" lang="en-US">
                <a:sym typeface="+mn-ea"/>
              </a:rPr>
              <a:t>1. Comprehensive Performance Tracking</a:t>
            </a:r>
            <a:endParaRPr b="1" dirty="0" sz="2400" lang="en-US"/>
          </a:p>
          <a:p>
            <a:r>
              <a:rPr b="1" dirty="0" sz="2400" lang="en-US">
                <a:sym typeface="+mn-ea"/>
              </a:rPr>
              <a:t>      </a:t>
            </a:r>
            <a:r>
              <a:rPr dirty="0" sz="2400" lang="en-US">
                <a:sym typeface="+mn-ea"/>
              </a:rPr>
              <a:t>Tracks individual and team performance across key </a:t>
            </a:r>
            <a:r>
              <a:rPr dirty="0" sz="2400" lang="en-US" err="1">
                <a:sym typeface="+mn-ea"/>
              </a:rPr>
              <a:t>matrics</a:t>
            </a:r>
            <a:r>
              <a:rPr dirty="0" sz="2400" lang="en-US">
                <a:sym typeface="+mn-ea"/>
              </a:rPr>
              <a:t>. consolidates data from multiple sources into a single, easy-to- use Excel model.</a:t>
            </a:r>
            <a:endParaRPr dirty="0" sz="2400" lang="en-US"/>
          </a:p>
          <a:p>
            <a:r>
              <a:rPr dirty="0" sz="2400" lang="en-US">
                <a:sym typeface="+mn-ea"/>
              </a:rPr>
              <a:t> </a:t>
            </a:r>
            <a:r>
              <a:rPr b="1" dirty="0" sz="2400" lang="en-US">
                <a:sym typeface="+mn-ea"/>
              </a:rPr>
              <a:t>2. Dynamic Dashboards and Visualizations </a:t>
            </a:r>
            <a:endParaRPr dirty="0" sz="2400" lang="en-US"/>
          </a:p>
          <a:p>
            <a:r>
              <a:rPr dirty="0" sz="2400" lang="en-US">
                <a:sym typeface="+mn-ea"/>
              </a:rPr>
              <a:t>        Provides real-time insights </a:t>
            </a:r>
            <a:r>
              <a:rPr dirty="0" sz="2400" lang="en-US" err="1">
                <a:sym typeface="+mn-ea"/>
              </a:rPr>
              <a:t>throught</a:t>
            </a:r>
            <a:r>
              <a:rPr dirty="0" sz="2400" lang="en-US">
                <a:sym typeface="+mn-ea"/>
              </a:rPr>
              <a:t> interactive charts and pivot tables. customizable views for different users (managers, HR, etc.). </a:t>
            </a:r>
            <a:endParaRPr dirty="0" sz="2400" lang="en-US"/>
          </a:p>
          <a:p>
            <a:r>
              <a:rPr b="1" dirty="0" sz="2400" lang="en-US">
                <a:sym typeface="+mn-ea"/>
              </a:rPr>
              <a:t>3. Automated reporting :</a:t>
            </a:r>
            <a:endParaRPr b="1" dirty="0" sz="2400" lang="en-US"/>
          </a:p>
          <a:p>
            <a:r>
              <a:rPr dirty="0" sz="2400" lang="en-US">
                <a:sym typeface="+mn-ea"/>
              </a:rPr>
              <a:t>       Reduces manual effort in data collection and report generation. Regular updates ensure data accuracy and relevance. </a:t>
            </a:r>
            <a:endParaRPr dirty="0" sz="2400" lang="en-US"/>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9CCBDE"/>
            </a:gs>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38" name=""/>
        <p:cNvGrpSpPr/>
        <p:nvPr/>
      </p:nvGrpSpPr>
      <p:grpSpPr>
        <a:xfrm>
          <a:off x="0" y="0"/>
          <a:ext cx="0" cy="0"/>
          <a:chOff x="0" y="0"/>
          <a:chExt cx="0" cy="0"/>
        </a:xfrm>
      </p:grpSpPr>
      <p:sp>
        <p:nvSpPr>
          <p:cNvPr id="1048668" name="Title 1"/>
          <p:cNvSpPr>
            <a:spLocks noGrp="1"/>
          </p:cNvSpPr>
          <p:nvPr>
            <p:ph type="title"/>
          </p:nvPr>
        </p:nvSpPr>
        <p:spPr>
          <a:xfrm>
            <a:off x="0" y="0"/>
            <a:ext cx="12192000" cy="723901"/>
          </a:xfrm>
          <a:gradFill>
            <a:gsLst>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p>
            <a:r>
              <a:rPr dirty="0" lang="en-IN" u="sng"/>
              <a:t>Dataset Description</a:t>
            </a:r>
          </a:p>
        </p:txBody>
      </p:sp>
      <p:sp>
        <p:nvSpPr>
          <p:cNvPr id="1048669" name="Text Box 2"/>
          <p:cNvSpPr txBox="1"/>
          <p:nvPr/>
        </p:nvSpPr>
        <p:spPr>
          <a:xfrm>
            <a:off x="0" y="914400"/>
            <a:ext cx="9601200" cy="5791200"/>
          </a:xfrm>
          <a:prstGeom prst="rect"/>
          <a:gradFill>
            <a:gsLst>
              <a:gs pos="0">
                <a:srgbClr val="9CCBDE"/>
              </a:gs>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rtlCol="0" wrap="square">
            <a:noAutofit/>
          </a:bodyPr>
          <a:p>
            <a:r>
              <a:rPr b="1" dirty="0" sz="2000" lang="en-US">
                <a:sym typeface="+mn-ea"/>
              </a:rPr>
              <a:t>The dataset for employee performance analysis typically includes various metrics that reflect </a:t>
            </a:r>
            <a:endParaRPr b="1" dirty="0" sz="2000" lang="en-US"/>
          </a:p>
          <a:p>
            <a:r>
              <a:rPr b="1" dirty="0" sz="2000" lang="en-US">
                <a:sym typeface="+mn-ea"/>
              </a:rPr>
              <a:t>an employee's productivity, quality of work, attendance, and overall contribution to the </a:t>
            </a:r>
            <a:endParaRPr b="1" dirty="0" sz="2000" lang="en-US"/>
          </a:p>
          <a:p>
            <a:r>
              <a:rPr b="1" dirty="0" sz="2000" lang="en-US">
                <a:sym typeface="+mn-ea"/>
              </a:rPr>
              <a:t>organization. Below is a description of the key columns that would be included in </a:t>
            </a:r>
            <a:r>
              <a:rPr b="1" dirty="0" sz="2000" lang="en-IN">
                <a:sym typeface="+mn-ea"/>
              </a:rPr>
              <a:t>a Actionable Insights which Include recommendations or action items based on the analysis, such as training needs or performance improvement plans.</a:t>
            </a:r>
            <a:endParaRPr b="1" dirty="0" sz="2000" lang="en-IN"/>
          </a:p>
          <a:p>
            <a:endParaRPr b="1" dirty="0" sz="2000" lang="en-US"/>
          </a:p>
          <a:p>
            <a:r>
              <a:rPr b="1" dirty="0" sz="2000" lang="en-US">
                <a:sym typeface="+mn-ea"/>
              </a:rPr>
              <a:t>Excel dataset:</a:t>
            </a:r>
            <a:endParaRPr b="1" dirty="0" sz="2000" lang="en-IN"/>
          </a:p>
          <a:p>
            <a:endParaRPr b="1" dirty="0" sz="2000" lang="en-US"/>
          </a:p>
          <a:p>
            <a:pPr indent="-285750" marL="285750">
              <a:buFont typeface="Arial" panose="020B0604020202020204" pitchFamily="34" charset="0"/>
              <a:buChar char="•"/>
            </a:pPr>
            <a:r>
              <a:rPr b="1" dirty="0" sz="2000" lang="en-US">
                <a:sym typeface="+mn-ea"/>
              </a:rPr>
              <a:t>EmpID: </a:t>
            </a:r>
            <a:r>
              <a:rPr dirty="0" sz="2000" lang="en-US">
                <a:sym typeface="+mn-ea"/>
              </a:rPr>
              <a:t>A unique identifier for each employee</a:t>
            </a:r>
            <a:r>
              <a:rPr dirty="0" sz="2000" lang="en-IN">
                <a:sym typeface="+mn-ea"/>
              </a:rPr>
              <a:t>.</a:t>
            </a:r>
            <a:endParaRPr dirty="0" sz="2000" lang="en-IN"/>
          </a:p>
          <a:p>
            <a:pPr indent="-285750" marL="285750">
              <a:buFont typeface="Arial" panose="020B0604020202020204" pitchFamily="34" charset="0"/>
              <a:buChar char="•"/>
            </a:pPr>
            <a:r>
              <a:rPr b="1" dirty="0" sz="2000" lang="en-US">
                <a:sym typeface="+mn-ea"/>
              </a:rPr>
              <a:t>Employee Name: </a:t>
            </a:r>
            <a:r>
              <a:rPr dirty="0" sz="2000" lang="en-US">
                <a:sym typeface="+mn-ea"/>
              </a:rPr>
              <a:t>The employee’s given name</a:t>
            </a:r>
            <a:r>
              <a:rPr dirty="0" sz="2000" lang="en-IN">
                <a:sym typeface="+mn-ea"/>
              </a:rPr>
              <a:t>.</a:t>
            </a:r>
            <a:endParaRPr b="1" dirty="0" sz="2000" lang="en-IN">
              <a:sym typeface="+mn-ea"/>
            </a:endParaRPr>
          </a:p>
          <a:p>
            <a:pPr indent="-285750" marL="285750">
              <a:buFont typeface="Arial" panose="020B0604020202020204" pitchFamily="34" charset="0"/>
              <a:buChar char="•"/>
            </a:pPr>
            <a:r>
              <a:rPr b="1" dirty="0" sz="2000" lang="en-US">
                <a:sym typeface="+mn-ea"/>
              </a:rPr>
              <a:t>Gender Code: </a:t>
            </a:r>
            <a:r>
              <a:rPr dirty="0" sz="2000" lang="en-US">
                <a:sym typeface="+mn-ea"/>
              </a:rPr>
              <a:t>A code representing the gender of the employee (e.g., M for Male, F for Female, etc.)</a:t>
            </a:r>
            <a:endParaRPr dirty="0" sz="2000" lang="en-IN"/>
          </a:p>
          <a:p>
            <a:pPr indent="-285750" marL="285750">
              <a:buFont typeface="Arial" panose="020B0604020202020204" pitchFamily="34" charset="0"/>
              <a:buChar char="•"/>
            </a:pPr>
            <a:r>
              <a:rPr b="1" dirty="0" sz="2000" lang="en-US">
                <a:sym typeface="+mn-ea"/>
              </a:rPr>
              <a:t>Business Unit: </a:t>
            </a:r>
            <a:r>
              <a:rPr dirty="0" sz="2000" lang="en-US">
                <a:sym typeface="+mn-ea"/>
              </a:rPr>
              <a:t>The department or division within the company where the employee works</a:t>
            </a:r>
            <a:r>
              <a:rPr dirty="0" sz="2000" lang="en-IN">
                <a:sym typeface="+mn-ea"/>
              </a:rPr>
              <a:t>.</a:t>
            </a:r>
          </a:p>
          <a:p>
            <a:pPr indent="-285750" marL="285750">
              <a:buFont typeface="Arial" panose="020B0604020202020204" pitchFamily="34" charset="0"/>
              <a:buChar char="•"/>
            </a:pPr>
            <a:r>
              <a:rPr altLang="en-IN" b="1" dirty="0" sz="2000" lang="en-US">
                <a:sym typeface="+mn-ea"/>
              </a:rPr>
              <a:t>Employee salary: </a:t>
            </a:r>
            <a:r>
              <a:rPr altLang="en-IN" dirty="0" sz="2000" lang="en-US">
                <a:sym typeface="+mn-ea"/>
              </a:rPr>
              <a:t>the amount of salary that the employee gets for their work.</a:t>
            </a:r>
            <a:endParaRPr b="1" dirty="0" sz="2000" lang="en-IN"/>
          </a:p>
          <a:p>
            <a:pPr indent="-285750" marL="285750">
              <a:buFont typeface="Arial" panose="020B0604020202020204" pitchFamily="34" charset="0"/>
              <a:buChar char="•"/>
            </a:pPr>
            <a:r>
              <a:rPr b="1" dirty="0" sz="2000" lang="en-US">
                <a:sym typeface="+mn-ea"/>
              </a:rPr>
              <a:t>Employee Type:</a:t>
            </a:r>
            <a:r>
              <a:rPr dirty="0" sz="2000" lang="en-US">
                <a:sym typeface="+mn-ea"/>
              </a:rPr>
              <a:t> Classification of the employee, such as full-time, part-time, contractor, etc. </a:t>
            </a:r>
            <a:endParaRPr dirty="0" sz="2000" lang="en-IN"/>
          </a:p>
          <a:p>
            <a:pPr indent="-285750" marL="285750">
              <a:buFont typeface="Arial" panose="020B0604020202020204" pitchFamily="34" charset="0"/>
              <a:buChar char="•"/>
            </a:pPr>
            <a:r>
              <a:rPr b="1" dirty="0" sz="2000" lang="en-US">
                <a:sym typeface="+mn-ea"/>
              </a:rPr>
              <a:t>Employee location:</a:t>
            </a:r>
            <a:r>
              <a:rPr dirty="0" sz="2000" lang="en-US">
                <a:sym typeface="+mn-ea"/>
              </a:rPr>
              <a:t> location of the employee where he works.</a:t>
            </a:r>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9CCBDE"/>
            </a:gs>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104394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8593772" y="366962"/>
            <a:ext cx="633685" cy="661670"/>
          </a:xfrm>
          <a:prstGeom prst="rect"/>
        </p:spPr>
      </p:pic>
      <p:sp>
        <p:nvSpPr>
          <p:cNvPr id="1048674" name="object 7"/>
          <p:cNvSpPr txBox="1">
            <a:spLocks noGrp="1"/>
          </p:cNvSpPr>
          <p:nvPr>
            <p:ph type="title"/>
          </p:nvPr>
        </p:nvSpPr>
        <p:spPr>
          <a:xfrm>
            <a:off x="747032" y="357936"/>
            <a:ext cx="8480425" cy="638810"/>
          </a:xfrm>
          <a:prstGeom prst="rect"/>
        </p:spPr>
        <p:txBody>
          <a:bodyPr bIns="0" lIns="0" rIns="0" rtlCol="0" tIns="16510" vert="horz" wrap="square">
            <a:spAutoFit/>
          </a:bodyPr>
          <a:p>
            <a:pPr marL="12700">
              <a:lnSpc>
                <a:spcPct val="100000"/>
              </a:lnSpc>
              <a:spcBef>
                <a:spcPts val="130"/>
              </a:spcBef>
            </a:pPr>
            <a:r>
              <a:rPr dirty="0" sz="4250" spc="15" u="sng"/>
              <a:t>THE</a:t>
            </a:r>
            <a:r>
              <a:rPr dirty="0" sz="4250" spc="20" u="sng"/>
              <a:t> </a:t>
            </a:r>
            <a:r>
              <a:rPr dirty="0" sz="4250" lang="en-US" spc="20" u="sng"/>
              <a:t>"</a:t>
            </a:r>
            <a:r>
              <a:rPr dirty="0" sz="4250" spc="10" u="sng"/>
              <a:t>WOW</a:t>
            </a:r>
            <a:r>
              <a:rPr dirty="0" sz="4250" lang="en-US" spc="10" u="sng"/>
              <a:t>"</a:t>
            </a:r>
            <a:r>
              <a:rPr dirty="0" sz="4250" spc="85" u="sng"/>
              <a:t> </a:t>
            </a:r>
            <a:r>
              <a:rPr dirty="0" sz="4250" spc="10" u="sng"/>
              <a:t>IN</a:t>
            </a:r>
            <a:r>
              <a:rPr dirty="0" sz="4250" spc="-5" u="sng"/>
              <a:t> </a:t>
            </a:r>
            <a:r>
              <a:rPr dirty="0" sz="4250" spc="15" u="sng"/>
              <a:t>OUR</a:t>
            </a:r>
            <a:r>
              <a:rPr dirty="0" sz="4250" spc="-10" u="sng"/>
              <a:t> </a:t>
            </a:r>
            <a:r>
              <a:rPr dirty="0" sz="4250" spc="20" u="sng"/>
              <a:t>SOLUTION</a:t>
            </a:r>
            <a:endParaRPr dirty="0" sz="4250" u="sng"/>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 Box 9"/>
          <p:cNvSpPr txBox="1"/>
          <p:nvPr/>
        </p:nvSpPr>
        <p:spPr>
          <a:xfrm>
            <a:off x="1744299" y="1250825"/>
            <a:ext cx="6485890" cy="5189855"/>
          </a:xfrm>
          <a:prstGeom prst="rect"/>
          <a:noFill/>
        </p:spPr>
        <p:txBody>
          <a:bodyPr rtlCol="0" wrap="square">
            <a:noAutofit/>
          </a:bodyPr>
          <a:p>
            <a:pPr algn="l"/>
            <a:r>
              <a:rPr dirty="0" sz="2800" lang="en-US">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dirty="0" sz="2800" lang="en-IN">
                <a:solidFill>
                  <a:srgbClr val="0D0D0D"/>
                </a:solidFill>
                <a:latin typeface="Times New Roman" panose="02020603050405020304" pitchFamily="18" charset="0"/>
                <a:cs typeface="Times New Roman" panose="02020603050405020304" pitchFamily="18" charset="0"/>
                <a:sym typeface="+mn-ea"/>
              </a:rPr>
              <a:t>. </a:t>
            </a:r>
            <a:r>
              <a:rPr dirty="0" sz="2800" lang="en-US">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Tejasri S R</cp:lastModifiedBy>
  <dcterms:created xsi:type="dcterms:W3CDTF">2024-03-29T04:07:00Z</dcterms:created>
  <dcterms:modified xsi:type="dcterms:W3CDTF">2024-09-02T13:55:39Z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3ced172d1bb14d0588f7cad005822d37</vt:lpwstr>
  </property>
  <property fmtid="{D5CDD505-2E9C-101B-9397-08002B2CF9AE}" pid="5" name="KSOProductBuildVer">
    <vt:lpwstr>1033-12.2.0.17545</vt:lpwstr>
  </property>
</Properties>
</file>