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77" r:id="rId3"/>
    <p:sldId id="279" r:id="rId4"/>
    <p:sldId id="256" r:id="rId5"/>
    <p:sldId id="257" r:id="rId6"/>
    <p:sldId id="258" r:id="rId7"/>
    <p:sldId id="259" r:id="rId8"/>
    <p:sldId id="260" r:id="rId9"/>
    <p:sldId id="261" r:id="rId10"/>
    <p:sldId id="292" r:id="rId11"/>
    <p:sldId id="263" r:id="rId12"/>
    <p:sldId id="281" r:id="rId13"/>
    <p:sldId id="266" r:id="rId14"/>
    <p:sldId id="265" r:id="rId15"/>
    <p:sldId id="291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>
      <p:cViewPr varScale="1">
        <p:scale>
          <a:sx n="111" d="100"/>
          <a:sy n="111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B583F-5C37-49EB-85D3-4B8BDA6742AF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2999C-982B-4A7B-AD8E-9D1EFE2B7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7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44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5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86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0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9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9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over McCormick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84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6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4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4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\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2999C-982B-4A7B-AD8E-9D1EFE2B7F0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677D-26B6-4A0E-A09A-5E42AF53AC2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0A7C-76EA-4CFB-B92A-320735A95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677D-26B6-4A0E-A09A-5E42AF53AC2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0A7C-76EA-4CFB-B92A-320735A95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677D-26B6-4A0E-A09A-5E42AF53AC2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0A7C-76EA-4CFB-B92A-320735A95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677D-26B6-4A0E-A09A-5E42AF53AC2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0A7C-76EA-4CFB-B92A-320735A95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677D-26B6-4A0E-A09A-5E42AF53AC2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0A7C-76EA-4CFB-B92A-320735A95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677D-26B6-4A0E-A09A-5E42AF53AC2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0A7C-76EA-4CFB-B92A-320735A95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677D-26B6-4A0E-A09A-5E42AF53AC2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0A7C-76EA-4CFB-B92A-320735A95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677D-26B6-4A0E-A09A-5E42AF53AC2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0A7C-76EA-4CFB-B92A-320735A95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677D-26B6-4A0E-A09A-5E42AF53AC2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0A7C-76EA-4CFB-B92A-320735A95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677D-26B6-4A0E-A09A-5E42AF53AC2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0A7C-76EA-4CFB-B92A-320735A95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677D-26B6-4A0E-A09A-5E42AF53AC2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0A7C-76EA-4CFB-B92A-320735A95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677D-26B6-4A0E-A09A-5E42AF53AC2E}" type="datetimeFigureOut">
              <a:rPr lang="en-US" smtClean="0"/>
              <a:pPr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0A7C-76EA-4CFB-B92A-320735A95D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an_Synapses_on_dendrites.t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4519">
            <a:off x="3013839" y="632911"/>
            <a:ext cx="3315406" cy="5820644"/>
          </a:xfrm>
          <a:prstGeom prst="rect">
            <a:avLst/>
          </a:prstGeom>
          <a:solidFill>
            <a:schemeClr val="tx1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" y="228600"/>
            <a:ext cx="8534400" cy="41173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00"/>
                </a:solidFill>
              </a:rPr>
              <a:t>Dendrites </a:t>
            </a:r>
            <a:r>
              <a:rPr lang="en-US" b="1" dirty="0" smtClean="0">
                <a:solidFill>
                  <a:srgbClr val="FFFF00"/>
                </a:solidFill>
              </a:rPr>
              <a:t>Impact </a:t>
            </a:r>
            <a:r>
              <a:rPr lang="en-US" b="1" dirty="0">
                <a:solidFill>
                  <a:srgbClr val="FFFF00"/>
                </a:solidFill>
              </a:rPr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Encoding Capabilities </a:t>
            </a:r>
            <a:r>
              <a:rPr lang="en-US" b="1" dirty="0">
                <a:solidFill>
                  <a:srgbClr val="FFFF00"/>
                </a:solidFill>
              </a:rPr>
              <a:t>of the </a:t>
            </a:r>
            <a:r>
              <a:rPr lang="en-US" b="1" dirty="0" smtClean="0">
                <a:solidFill>
                  <a:srgbClr val="FFFF00"/>
                </a:solidFill>
              </a:rPr>
              <a:t>Axon</a:t>
            </a:r>
            <a:endParaRPr lang="en-US" dirty="0">
              <a:solidFill>
                <a:srgbClr val="FFFF00"/>
              </a:solidFill>
            </a:endParaRPr>
          </a:p>
          <a:p>
            <a:endParaRPr lang="en-US" sz="3700" dirty="0" smtClean="0">
              <a:solidFill>
                <a:schemeClr val="bg1"/>
              </a:solidFill>
            </a:endParaRPr>
          </a:p>
          <a:p>
            <a:r>
              <a:rPr lang="en-US" sz="3700" dirty="0">
                <a:solidFill>
                  <a:schemeClr val="bg1"/>
                </a:solidFill>
              </a:rPr>
              <a:t>Guy </a:t>
            </a:r>
            <a:r>
              <a:rPr lang="en-US" sz="3700" dirty="0" err="1">
                <a:solidFill>
                  <a:schemeClr val="bg1"/>
                </a:solidFill>
              </a:rPr>
              <a:t>Eyal</a:t>
            </a:r>
            <a:r>
              <a:rPr lang="en-US" sz="3700" dirty="0">
                <a:solidFill>
                  <a:schemeClr val="bg1"/>
                </a:solidFill>
              </a:rPr>
              <a:t> </a:t>
            </a:r>
            <a:r>
              <a:rPr lang="en-US" sz="3700" dirty="0" smtClean="0">
                <a:solidFill>
                  <a:schemeClr val="bg1"/>
                </a:solidFill>
              </a:rPr>
              <a:t> and Idan Segev</a:t>
            </a:r>
            <a:br>
              <a:rPr lang="en-US" sz="3700" dirty="0" smtClean="0">
                <a:solidFill>
                  <a:schemeClr val="bg1"/>
                </a:solidFill>
              </a:rPr>
            </a:br>
            <a:r>
              <a:rPr lang="en-US" sz="3700" dirty="0" smtClean="0">
                <a:solidFill>
                  <a:schemeClr val="bg1"/>
                </a:solidFill>
              </a:rPr>
              <a:t>Hebrew University</a:t>
            </a:r>
            <a:br>
              <a:rPr lang="en-US" sz="3700" dirty="0" smtClean="0">
                <a:solidFill>
                  <a:schemeClr val="bg1"/>
                </a:solidFill>
              </a:rPr>
            </a:br>
            <a:r>
              <a:rPr lang="en-US" sz="2900" dirty="0" smtClean="0">
                <a:solidFill>
                  <a:schemeClr val="bg1"/>
                </a:solidFill>
              </a:rPr>
              <a:t>H. </a:t>
            </a:r>
            <a:r>
              <a:rPr lang="en-US" sz="2900" dirty="0" err="1" smtClean="0">
                <a:solidFill>
                  <a:schemeClr val="bg1"/>
                </a:solidFill>
              </a:rPr>
              <a:t>Mansvelder</a:t>
            </a:r>
            <a:r>
              <a:rPr lang="en-US" sz="2900" dirty="0" smtClean="0">
                <a:solidFill>
                  <a:schemeClr val="bg1"/>
                </a:solidFill>
              </a:rPr>
              <a:t> and C. De </a:t>
            </a:r>
            <a:r>
              <a:rPr lang="en-US" sz="2900" dirty="0" err="1" smtClean="0">
                <a:solidFill>
                  <a:schemeClr val="bg1"/>
                </a:solidFill>
              </a:rPr>
              <a:t>Kock</a:t>
            </a:r>
            <a:r>
              <a:rPr lang="en-US" sz="2900" dirty="0" smtClean="0">
                <a:solidFill>
                  <a:schemeClr val="bg1"/>
                </a:solidFill>
              </a:rPr>
              <a:t> (Amsterdam)</a:t>
            </a:r>
          </a:p>
          <a:p>
            <a:endParaRPr lang="en-US" sz="2900" dirty="0" smtClean="0">
              <a:solidFill>
                <a:schemeClr val="bg1"/>
              </a:solidFill>
            </a:endParaRPr>
          </a:p>
          <a:p>
            <a:r>
              <a:rPr lang="en-US" sz="2900" dirty="0" smtClean="0">
                <a:solidFill>
                  <a:schemeClr val="bg1"/>
                </a:solidFill>
              </a:rPr>
              <a:t>Journal of Neuroscience 2014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4345900"/>
            <a:ext cx="6858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endParaRPr lang="en-US" sz="2600" dirty="0" smtClean="0">
              <a:solidFill>
                <a:srgbClr val="FFFF00"/>
              </a:solidFill>
            </a:endParaRPr>
          </a:p>
          <a:p>
            <a:pPr marL="342900" indent="-342900" algn="l">
              <a:buAutoNum type="arabicPeriod"/>
            </a:pPr>
            <a:endParaRPr 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480" y="152400"/>
            <a:ext cx="854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Impact Of </a:t>
            </a:r>
            <a:r>
              <a:rPr lang="en-US" sz="2400" b="1" dirty="0" err="1" smtClean="0">
                <a:solidFill>
                  <a:srgbClr val="FF0000"/>
                </a:solidFill>
              </a:rPr>
              <a:t>Dendritic</a:t>
            </a:r>
            <a:r>
              <a:rPr lang="en-US" sz="2400" b="1" dirty="0" smtClean="0">
                <a:solidFill>
                  <a:srgbClr val="FF0000"/>
                </a:solidFill>
              </a:rPr>
              <a:t> Load On Effective System Time Constants (And Cutoff Freq. </a:t>
            </a:r>
            <a:r>
              <a:rPr lang="en-US" sz="2400" b="1" dirty="0" smtClean="0"/>
              <a:t>(In Passive Case))</a:t>
            </a:r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-1932" y="3396550"/>
            <a:ext cx="4495800" cy="3276600"/>
            <a:chOff x="0" y="2133600"/>
            <a:chExt cx="4495800" cy="3276600"/>
          </a:xfrm>
        </p:grpSpPr>
        <p:pic>
          <p:nvPicPr>
            <p:cNvPr id="6" name="Picture 5" descr="Slide3.TIF"/>
            <p:cNvPicPr>
              <a:picLocks noChangeAspect="1"/>
            </p:cNvPicPr>
            <p:nvPr/>
          </p:nvPicPr>
          <p:blipFill>
            <a:blip r:embed="rId3" cstate="print"/>
            <a:srcRect l="34062" t="2524" r="35207" b="81968"/>
            <a:stretch>
              <a:fillRect/>
            </a:stretch>
          </p:blipFill>
          <p:spPr>
            <a:xfrm>
              <a:off x="0" y="2133600"/>
              <a:ext cx="4495800" cy="3276600"/>
            </a:xfrm>
            <a:prstGeom prst="rect">
              <a:avLst/>
            </a:prstGeom>
          </p:spPr>
        </p:pic>
        <p:pic>
          <p:nvPicPr>
            <p:cNvPr id="7" name="Picture 6" descr="Slide3.TIF"/>
            <p:cNvPicPr>
              <a:picLocks noChangeAspect="1"/>
            </p:cNvPicPr>
            <p:nvPr/>
          </p:nvPicPr>
          <p:blipFill>
            <a:blip r:embed="rId3" cstate="print"/>
            <a:srcRect l="34062" t="721" r="61250" b="97115"/>
            <a:stretch>
              <a:fillRect/>
            </a:stretch>
          </p:blipFill>
          <p:spPr>
            <a:xfrm>
              <a:off x="0" y="2133600"/>
              <a:ext cx="685800" cy="4572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217268" y="2786950"/>
            <a:ext cx="234741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IN THE TIME DOMAIN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20193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90" y="2013422"/>
            <a:ext cx="5079499" cy="42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1327" y="1310759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1D </a:t>
            </a:r>
            <a:r>
              <a:rPr lang="en-US" dirty="0" smtClean="0"/>
              <a:t> Passive Cable Equation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013422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Rall’s</a:t>
            </a:r>
            <a:r>
              <a:rPr lang="en-US" dirty="0" smtClean="0"/>
              <a:t> General Solution(1969):</a:t>
            </a:r>
            <a:endParaRPr lang="he-IL" dirty="0"/>
          </a:p>
        </p:txBody>
      </p:sp>
      <p:pic>
        <p:nvPicPr>
          <p:cNvPr id="13" name="Picture 12" descr="Slide3.TIF"/>
          <p:cNvPicPr>
            <a:picLocks noChangeAspect="1"/>
          </p:cNvPicPr>
          <p:nvPr/>
        </p:nvPicPr>
        <p:blipFill>
          <a:blip r:embed="rId3" cstate="print"/>
          <a:srcRect l="33952" t="18032" r="34165" b="66099"/>
          <a:stretch>
            <a:fillRect/>
          </a:stretch>
        </p:blipFill>
        <p:spPr>
          <a:xfrm>
            <a:off x="4403577" y="3320350"/>
            <a:ext cx="4664223" cy="3352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61367" y="2786950"/>
            <a:ext cx="234741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IN THE FREQ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5.TIF"/>
          <p:cNvPicPr>
            <a:picLocks noChangeAspect="1"/>
          </p:cNvPicPr>
          <p:nvPr/>
        </p:nvPicPr>
        <p:blipFill>
          <a:blip r:embed="rId3" cstate="print"/>
          <a:srcRect l="21114" t="49108" r="18277" b="13391"/>
          <a:stretch>
            <a:fillRect/>
          </a:stretch>
        </p:blipFill>
        <p:spPr>
          <a:xfrm>
            <a:off x="4648200" y="1600200"/>
            <a:ext cx="4267200" cy="38132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5051"/>
            <a:ext cx="891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Why Dendritic Load Decrease The Effective</a:t>
            </a:r>
          </a:p>
          <a:p>
            <a:pPr algn="ctr"/>
            <a:r>
              <a:rPr lang="en-US" sz="2400" dirty="0" smtClean="0"/>
              <a:t> System Time Constant?</a:t>
            </a:r>
            <a:endParaRPr lang="en-US" sz="2400" dirty="0"/>
          </a:p>
        </p:txBody>
      </p:sp>
      <p:pic>
        <p:nvPicPr>
          <p:cNvPr id="5" name="Picture 4" descr="Slide5.TIF"/>
          <p:cNvPicPr>
            <a:picLocks noChangeAspect="1"/>
          </p:cNvPicPr>
          <p:nvPr/>
        </p:nvPicPr>
        <p:blipFill>
          <a:blip r:embed="rId3" cstate="print"/>
          <a:srcRect l="21114" r="1856" b="49999"/>
          <a:stretch>
            <a:fillRect/>
          </a:stretch>
        </p:blipFill>
        <p:spPr>
          <a:xfrm>
            <a:off x="228600" y="1138237"/>
            <a:ext cx="4800600" cy="4500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459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Dissecting The Two Effects Of Dendritic Load On Spike Tracking Capability 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(Passive Filtering And Change In </a:t>
            </a:r>
            <a:r>
              <a:rPr lang="en-US" sz="2400" dirty="0" err="1" smtClean="0">
                <a:solidFill>
                  <a:srgbClr val="FF0000"/>
                </a:solidFill>
              </a:rPr>
              <a:t>Ap</a:t>
            </a:r>
            <a:r>
              <a:rPr lang="en-US" sz="2400" dirty="0" smtClean="0">
                <a:solidFill>
                  <a:srgbClr val="FF0000"/>
                </a:solidFill>
              </a:rPr>
              <a:t> Onset Rapidness)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Slide3.TIF"/>
          <p:cNvPicPr>
            <a:picLocks noChangeAspect="1"/>
          </p:cNvPicPr>
          <p:nvPr/>
        </p:nvPicPr>
        <p:blipFill>
          <a:blip r:embed="rId3" cstate="print"/>
          <a:srcRect l="33952" t="34444" r="252" b="47778"/>
          <a:stretch>
            <a:fillRect/>
          </a:stretch>
        </p:blipFill>
        <p:spPr>
          <a:xfrm>
            <a:off x="100013" y="2209800"/>
            <a:ext cx="8982076" cy="350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1521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Tracking Capability Of Human Vs. Mouse L2/3 Pyramidal Cells</a:t>
            </a:r>
            <a:endParaRPr lang="en-US" sz="2400" b="1" dirty="0"/>
          </a:p>
        </p:txBody>
      </p:sp>
      <p:pic>
        <p:nvPicPr>
          <p:cNvPr id="5" name="Picture 4" descr="Slide4.TIF"/>
          <p:cNvPicPr>
            <a:picLocks noChangeAspect="1"/>
          </p:cNvPicPr>
          <p:nvPr/>
        </p:nvPicPr>
        <p:blipFill>
          <a:blip r:embed="rId3" cstate="print"/>
          <a:srcRect l="45186" b="76667"/>
          <a:stretch>
            <a:fillRect/>
          </a:stretch>
        </p:blipFill>
        <p:spPr>
          <a:xfrm>
            <a:off x="1642330" y="1219200"/>
            <a:ext cx="582527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1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Tracking Capability Of Human Vs. Mouse L2/3 Pyramidal Cells</a:t>
            </a:r>
            <a:endParaRPr lang="en-US" sz="3200" b="1" dirty="0"/>
          </a:p>
        </p:txBody>
      </p:sp>
      <p:pic>
        <p:nvPicPr>
          <p:cNvPr id="5" name="Picture 4" descr="Slide4.TIF"/>
          <p:cNvPicPr>
            <a:picLocks noChangeAspect="1"/>
          </p:cNvPicPr>
          <p:nvPr/>
        </p:nvPicPr>
        <p:blipFill>
          <a:blip r:embed="rId3" cstate="print"/>
          <a:srcRect l="45186" b="76667"/>
          <a:stretch>
            <a:fillRect/>
          </a:stretch>
        </p:blipFill>
        <p:spPr>
          <a:xfrm>
            <a:off x="0" y="990600"/>
            <a:ext cx="3768805" cy="2317077"/>
          </a:xfrm>
          <a:prstGeom prst="rect">
            <a:avLst/>
          </a:prstGeom>
        </p:spPr>
      </p:pic>
      <p:pic>
        <p:nvPicPr>
          <p:cNvPr id="6" name="Picture 5" descr="Slide4.TIF"/>
          <p:cNvPicPr>
            <a:picLocks noChangeAspect="1"/>
          </p:cNvPicPr>
          <p:nvPr/>
        </p:nvPicPr>
        <p:blipFill>
          <a:blip r:embed="rId3" cstate="print"/>
          <a:srcRect l="45186" t="23638" b="28583"/>
          <a:stretch>
            <a:fillRect/>
          </a:stretch>
        </p:blipFill>
        <p:spPr>
          <a:xfrm>
            <a:off x="4026270" y="990600"/>
            <a:ext cx="4660530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research in the lab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52600"/>
            <a:ext cx="1600200" cy="1198581"/>
          </a:xfrm>
        </p:spPr>
      </p:pic>
      <p:sp>
        <p:nvSpPr>
          <p:cNvPr id="5" name="Rectangle 4"/>
          <p:cNvSpPr/>
          <p:nvPr/>
        </p:nvSpPr>
        <p:spPr>
          <a:xfrm>
            <a:off x="2057400" y="1752600"/>
            <a:ext cx="24871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Eyal</a:t>
            </a:r>
            <a:r>
              <a:rPr lang="en-US" b="1" dirty="0" smtClean="0">
                <a:solidFill>
                  <a:srgbClr val="FF0000"/>
                </a:solidFill>
              </a:rPr>
              <a:t> Gal</a:t>
            </a:r>
          </a:p>
          <a:p>
            <a:r>
              <a:rPr lang="en-US" b="1" dirty="0" smtClean="0"/>
              <a:t>Network </a:t>
            </a:r>
            <a:r>
              <a:rPr lang="en-US" b="1" dirty="0"/>
              <a:t>patterns in cortical microcircuits connectivity</a:t>
            </a:r>
            <a:endParaRPr lang="he-IL" dirty="0"/>
          </a:p>
        </p:txBody>
      </p:sp>
      <p:pic>
        <p:nvPicPr>
          <p:cNvPr id="6" name="image00.jp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52400" y="4191000"/>
            <a:ext cx="1371600" cy="1752600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>
            <a:off x="1676400" y="4328636"/>
            <a:ext cx="22616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Ohad</a:t>
            </a:r>
            <a:r>
              <a:rPr lang="en-US" b="1" dirty="0" smtClean="0">
                <a:solidFill>
                  <a:srgbClr val="FF0000"/>
                </a:solidFill>
              </a:rPr>
              <a:t> Dan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Computation of visual information in the dendritic trees of the fly.</a:t>
            </a:r>
            <a:endParaRPr lang="he-IL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18" y="1600200"/>
            <a:ext cx="1337017" cy="16049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72200" y="1758885"/>
            <a:ext cx="22733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Yoav</a:t>
            </a:r>
            <a:r>
              <a:rPr lang="en-US" b="1" dirty="0" smtClean="0">
                <a:solidFill>
                  <a:srgbClr val="FF0000"/>
                </a:solidFill>
              </a:rPr>
              <a:t> Tal</a:t>
            </a:r>
          </a:p>
          <a:p>
            <a:r>
              <a:rPr lang="en-US" b="1" dirty="0" smtClean="0"/>
              <a:t>orientation selectivity</a:t>
            </a:r>
          </a:p>
          <a:p>
            <a:r>
              <a:rPr lang="en-US" b="1" dirty="0" smtClean="0"/>
              <a:t>in </a:t>
            </a:r>
            <a:r>
              <a:rPr lang="en-US" b="1" dirty="0"/>
              <a:t>mouse v1</a:t>
            </a:r>
            <a:endParaRPr lang="he-IL" b="1" dirty="0"/>
          </a:p>
        </p:txBody>
      </p:sp>
      <p:pic>
        <p:nvPicPr>
          <p:cNvPr id="2050" name="Picture 2" descr="C:\Users\Guy\AppData\Local\Temp\1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6" r="23256" b="41161"/>
          <a:stretch/>
        </p:blipFill>
        <p:spPr bwMode="auto">
          <a:xfrm>
            <a:off x="4343400" y="4313144"/>
            <a:ext cx="1727675" cy="136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0" y="4191000"/>
            <a:ext cx="25908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Oren </a:t>
            </a:r>
            <a:r>
              <a:rPr lang="en-US" b="1" dirty="0" err="1" smtClean="0">
                <a:solidFill>
                  <a:srgbClr val="FF0000"/>
                </a:solidFill>
              </a:rPr>
              <a:t>Amsalem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The effect of gap junction on brain microcircuits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1278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an_Synapses_on_dendrites.t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6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4519">
            <a:off x="804040" y="480511"/>
            <a:ext cx="3315406" cy="5820644"/>
          </a:xfrm>
          <a:prstGeom prst="rect">
            <a:avLst/>
          </a:prstGeom>
          <a:solidFill>
            <a:schemeClr val="tx1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419600" y="838200"/>
            <a:ext cx="3568304" cy="283115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THANKS</a:t>
            </a:r>
            <a:endParaRPr lang="en-US" sz="29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67400" y="4038600"/>
            <a:ext cx="2667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600" y="457200"/>
            <a:ext cx="822960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Motivation </a:t>
            </a:r>
          </a:p>
          <a:p>
            <a:pPr marL="342900" indent="-342900">
              <a:spcBef>
                <a:spcPts val="3000"/>
              </a:spcBef>
              <a:buAutoNum type="arabicPeriod"/>
            </a:pPr>
            <a:r>
              <a:rPr lang="en-US" sz="2800" dirty="0" smtClean="0"/>
              <a:t>F. Wolf vs. D. McCormick debate on origin of soma </a:t>
            </a:r>
            <a:r>
              <a:rPr lang="en-US" sz="2800" b="1" dirty="0" smtClean="0"/>
              <a:t>AP kinkiness</a:t>
            </a:r>
          </a:p>
          <a:p>
            <a:pPr marL="342900" indent="-342900">
              <a:spcBef>
                <a:spcPts val="3000"/>
              </a:spcBef>
              <a:buAutoNum type="arabicPeriod"/>
            </a:pPr>
            <a:endParaRPr lang="en-US" sz="2800" dirty="0" smtClean="0"/>
          </a:p>
          <a:p>
            <a:pPr marL="342900" indent="-342900">
              <a:spcBef>
                <a:spcPts val="3000"/>
              </a:spcBef>
              <a:buAutoNum type="arabicPeriod"/>
            </a:pPr>
            <a:endParaRPr lang="en-US" sz="2800" dirty="0" smtClean="0"/>
          </a:p>
          <a:p>
            <a:pPr marL="342900" indent="-342900">
              <a:spcBef>
                <a:spcPts val="3000"/>
              </a:spcBef>
              <a:buAutoNum type="arabicPeriod"/>
            </a:pPr>
            <a:endParaRPr lang="en-US" sz="2800" dirty="0" smtClean="0"/>
          </a:p>
          <a:p>
            <a:pPr marL="342900" indent="-342900">
              <a:spcBef>
                <a:spcPts val="3000"/>
              </a:spcBef>
              <a:buAutoNum type="arabicPeriod"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38400"/>
            <a:ext cx="17526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2209800" y="2438400"/>
            <a:ext cx="6705600" cy="2514600"/>
            <a:chOff x="2209800" y="2438400"/>
            <a:chExt cx="6705600" cy="25146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50001" b="52957"/>
            <a:stretch>
              <a:fillRect/>
            </a:stretch>
          </p:blipFill>
          <p:spPr bwMode="auto">
            <a:xfrm>
              <a:off x="5562600" y="2438400"/>
              <a:ext cx="3352800" cy="2424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209800" y="3657600"/>
              <a:ext cx="3429000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 r="50000" b="74861"/>
          <a:stretch>
            <a:fillRect/>
          </a:stretch>
        </p:blipFill>
        <p:spPr bwMode="auto">
          <a:xfrm>
            <a:off x="2362200" y="2895600"/>
            <a:ext cx="3124200" cy="120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4267200"/>
            <a:ext cx="2667000" cy="243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477000" y="5562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McCormick, </a:t>
            </a:r>
            <a:r>
              <a:rPr lang="en-US" dirty="0" err="1" smtClean="0"/>
              <a:t>Shu</a:t>
            </a:r>
            <a:r>
              <a:rPr lang="en-US" dirty="0" smtClean="0"/>
              <a:t> Yu, 2007</a:t>
            </a:r>
          </a:p>
          <a:p>
            <a:r>
              <a:rPr lang="en-US" dirty="0" smtClean="0"/>
              <a:t>Yu, </a:t>
            </a:r>
            <a:r>
              <a:rPr lang="en-US" dirty="0" err="1" smtClean="0"/>
              <a:t>Shu</a:t>
            </a:r>
            <a:r>
              <a:rPr lang="en-US" dirty="0" smtClean="0"/>
              <a:t> McCormick, 2008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9154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Motivation</a:t>
            </a:r>
            <a:endParaRPr lang="en-US" sz="2800" dirty="0" smtClean="0"/>
          </a:p>
          <a:p>
            <a:pPr marL="342900" indent="-342900">
              <a:spcBef>
                <a:spcPts val="3000"/>
              </a:spcBef>
            </a:pPr>
            <a:r>
              <a:rPr lang="en-US" sz="2800" dirty="0" smtClean="0"/>
              <a:t>2. Brunel and colleagues proving that </a:t>
            </a:r>
            <a:r>
              <a:rPr lang="en-US" sz="2800" b="1" dirty="0" smtClean="0"/>
              <a:t>AP onset rapidness </a:t>
            </a:r>
            <a:r>
              <a:rPr lang="en-US" sz="2800" dirty="0" smtClean="0"/>
              <a:t>markedly affects the </a:t>
            </a:r>
            <a:r>
              <a:rPr lang="en-US" sz="2800" b="1" dirty="0" smtClean="0"/>
              <a:t>tracking capability of input modulations by axonal spikes </a:t>
            </a:r>
            <a:r>
              <a:rPr lang="en-US" sz="2800" dirty="0" smtClean="0"/>
              <a:t>(and further experimental work by Michele </a:t>
            </a:r>
            <a:r>
              <a:rPr lang="en-US" sz="2800" dirty="0" err="1" smtClean="0"/>
              <a:t>Giugliano</a:t>
            </a:r>
            <a:r>
              <a:rPr lang="en-US" sz="2800" dirty="0" smtClean="0"/>
              <a:t>, Fred Wolf and others</a:t>
            </a:r>
          </a:p>
          <a:p>
            <a:pPr marL="342900" indent="-342900">
              <a:spcBef>
                <a:spcPts val="3000"/>
              </a:spcBef>
              <a:buAutoNum type="arabicPeriod"/>
            </a:pP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819400"/>
            <a:ext cx="4339333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4850" y="3505200"/>
            <a:ext cx="46291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81600" y="6019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Ilin</a:t>
            </a:r>
            <a:r>
              <a:rPr lang="en-US" dirty="0" smtClean="0"/>
              <a:t>, </a:t>
            </a:r>
            <a:r>
              <a:rPr lang="en-US" dirty="0" err="1" smtClean="0"/>
              <a:t>Malyshev</a:t>
            </a:r>
            <a:r>
              <a:rPr lang="en-US" dirty="0" smtClean="0"/>
              <a:t>, Wolf and </a:t>
            </a:r>
            <a:r>
              <a:rPr lang="en-US" dirty="0" err="1" smtClean="0"/>
              <a:t>Volgushev</a:t>
            </a:r>
            <a:r>
              <a:rPr lang="en-US" dirty="0" smtClean="0"/>
              <a:t>, 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817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Spike Initiation Point And Onset Rapidness In The Axon</a:t>
            </a:r>
            <a:endParaRPr lang="en-US" sz="2400" dirty="0"/>
          </a:p>
        </p:txBody>
      </p:sp>
      <p:pic>
        <p:nvPicPr>
          <p:cNvPr id="55" name="Picture 54" descr="Slide1.TIF"/>
          <p:cNvPicPr>
            <a:picLocks noChangeAspect="1"/>
          </p:cNvPicPr>
          <p:nvPr/>
        </p:nvPicPr>
        <p:blipFill>
          <a:blip r:embed="rId3" cstate="print"/>
          <a:srcRect t="12301" r="61801" b="65556"/>
          <a:stretch>
            <a:fillRect/>
          </a:stretch>
        </p:blipFill>
        <p:spPr>
          <a:xfrm>
            <a:off x="609600" y="2209800"/>
            <a:ext cx="3276600" cy="2743200"/>
          </a:xfrm>
          <a:prstGeom prst="rect">
            <a:avLst/>
          </a:prstGeom>
        </p:spPr>
      </p:pic>
      <p:pic>
        <p:nvPicPr>
          <p:cNvPr id="56" name="Picture 55" descr="Slide1.TIF"/>
          <p:cNvPicPr>
            <a:picLocks noChangeAspect="1"/>
          </p:cNvPicPr>
          <p:nvPr/>
        </p:nvPicPr>
        <p:blipFill>
          <a:blip r:embed="rId3" cstate="print"/>
          <a:srcRect t="4305" b="86469"/>
          <a:stretch>
            <a:fillRect/>
          </a:stretch>
        </p:blipFill>
        <p:spPr>
          <a:xfrm>
            <a:off x="0" y="838200"/>
            <a:ext cx="8577685" cy="114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4953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partial electrical decoupling</a:t>
            </a:r>
          </a:p>
          <a:p>
            <a:pPr algn="ctr"/>
            <a:r>
              <a:rPr lang="en-US" b="1" dirty="0" smtClean="0"/>
              <a:t> from the large</a:t>
            </a:r>
          </a:p>
          <a:p>
            <a:pPr algn="ctr"/>
            <a:r>
              <a:rPr lang="en-US" b="1" dirty="0" smtClean="0"/>
              <a:t> impedance  load (“current loss”)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1.TIF"/>
          <p:cNvPicPr>
            <a:picLocks noChangeAspect="1"/>
          </p:cNvPicPr>
          <p:nvPr/>
        </p:nvPicPr>
        <p:blipFill>
          <a:blip r:embed="rId3" cstate="print"/>
          <a:srcRect l="37311" t="12301" r="31597" b="65556"/>
          <a:stretch>
            <a:fillRect/>
          </a:stretch>
        </p:blipFill>
        <p:spPr>
          <a:xfrm>
            <a:off x="5334000" y="2212848"/>
            <a:ext cx="2667000" cy="2743200"/>
          </a:xfrm>
          <a:prstGeom prst="rect">
            <a:avLst/>
          </a:prstGeom>
        </p:spPr>
      </p:pic>
      <p:pic>
        <p:nvPicPr>
          <p:cNvPr id="6" name="Picture 5" descr="Slide1.TIF"/>
          <p:cNvPicPr>
            <a:picLocks noChangeAspect="1"/>
          </p:cNvPicPr>
          <p:nvPr/>
        </p:nvPicPr>
        <p:blipFill>
          <a:blip r:embed="rId3" cstate="print"/>
          <a:srcRect t="12301" r="62689" b="65556"/>
          <a:stretch>
            <a:fillRect/>
          </a:stretch>
        </p:blipFill>
        <p:spPr>
          <a:xfrm>
            <a:off x="612648" y="2212848"/>
            <a:ext cx="3200400" cy="2743200"/>
          </a:xfrm>
          <a:prstGeom prst="rect">
            <a:avLst/>
          </a:prstGeom>
        </p:spPr>
      </p:pic>
      <p:pic>
        <p:nvPicPr>
          <p:cNvPr id="7" name="Picture 6" descr="Slide1.TIF"/>
          <p:cNvPicPr>
            <a:picLocks noChangeAspect="1"/>
          </p:cNvPicPr>
          <p:nvPr/>
        </p:nvPicPr>
        <p:blipFill>
          <a:blip r:embed="rId3" cstate="print"/>
          <a:srcRect t="4305" b="86469"/>
          <a:stretch>
            <a:fillRect/>
          </a:stretch>
        </p:blipFill>
        <p:spPr>
          <a:xfrm>
            <a:off x="0" y="685800"/>
            <a:ext cx="8577685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04800"/>
            <a:ext cx="817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Spike Initiation Point And Onset Rapidness In The Axon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487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partial electrical decoupling </a:t>
            </a:r>
          </a:p>
          <a:p>
            <a:pPr algn="ctr"/>
            <a:r>
              <a:rPr lang="en-US" b="1" dirty="0" smtClean="0"/>
              <a:t>from the large</a:t>
            </a:r>
          </a:p>
          <a:p>
            <a:pPr algn="ctr"/>
            <a:r>
              <a:rPr lang="en-US" b="1" dirty="0" smtClean="0"/>
              <a:t> impedance  load (“current loss”) 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419600" y="487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“Kinkier” spikes</a:t>
            </a:r>
          </a:p>
          <a:p>
            <a:pPr algn="ctr"/>
            <a:r>
              <a:rPr lang="en-US" b="1" dirty="0" smtClean="0"/>
              <a:t> at the soma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TIF"/>
          <p:cNvPicPr>
            <a:picLocks noChangeAspect="1"/>
          </p:cNvPicPr>
          <p:nvPr/>
        </p:nvPicPr>
        <p:blipFill>
          <a:blip r:embed="rId3" cstate="print"/>
          <a:srcRect l="37311" t="12301" r="31597" b="65556"/>
          <a:stretch>
            <a:fillRect/>
          </a:stretch>
        </p:blipFill>
        <p:spPr>
          <a:xfrm>
            <a:off x="5334000" y="1831848"/>
            <a:ext cx="2667000" cy="2743200"/>
          </a:xfrm>
          <a:prstGeom prst="rect">
            <a:avLst/>
          </a:prstGeom>
        </p:spPr>
      </p:pic>
      <p:pic>
        <p:nvPicPr>
          <p:cNvPr id="5" name="Picture 4" descr="Slide1.TIF"/>
          <p:cNvPicPr>
            <a:picLocks noChangeAspect="1"/>
          </p:cNvPicPr>
          <p:nvPr/>
        </p:nvPicPr>
        <p:blipFill>
          <a:blip r:embed="rId3" cstate="print"/>
          <a:srcRect t="12301" r="62689" b="65556"/>
          <a:stretch>
            <a:fillRect/>
          </a:stretch>
        </p:blipFill>
        <p:spPr>
          <a:xfrm>
            <a:off x="612648" y="1831848"/>
            <a:ext cx="3200400" cy="2743200"/>
          </a:xfrm>
          <a:prstGeom prst="rect">
            <a:avLst/>
          </a:prstGeom>
        </p:spPr>
      </p:pic>
      <p:pic>
        <p:nvPicPr>
          <p:cNvPr id="6" name="Picture 5" descr="Slide1.TIF"/>
          <p:cNvPicPr>
            <a:picLocks noChangeAspect="1"/>
          </p:cNvPicPr>
          <p:nvPr/>
        </p:nvPicPr>
        <p:blipFill>
          <a:blip r:embed="rId3" cstate="print"/>
          <a:srcRect t="4305" b="86469"/>
          <a:stretch>
            <a:fillRect/>
          </a:stretch>
        </p:blipFill>
        <p:spPr>
          <a:xfrm>
            <a:off x="0" y="685800"/>
            <a:ext cx="8577685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381000"/>
            <a:ext cx="817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Spike Initiation Point And Onset Rapidness In The Axon</a:t>
            </a:r>
            <a:endParaRPr lang="en-US" sz="2400" dirty="0"/>
          </a:p>
        </p:txBody>
      </p:sp>
      <p:pic>
        <p:nvPicPr>
          <p:cNvPr id="8" name="Picture 7" descr="Slide1.TIF"/>
          <p:cNvPicPr>
            <a:picLocks noChangeAspect="1"/>
          </p:cNvPicPr>
          <p:nvPr/>
        </p:nvPicPr>
        <p:blipFill>
          <a:blip r:embed="rId3" cstate="print"/>
          <a:srcRect l="68403" t="12301" r="-383" b="65556"/>
          <a:stretch>
            <a:fillRect/>
          </a:stretch>
        </p:blipFill>
        <p:spPr>
          <a:xfrm>
            <a:off x="3581400" y="4114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4600" y="50292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Rapidness at the SIP is critical for tracking  input modulations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486" y="384460"/>
            <a:ext cx="818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Dependence Of AP Onset Rapidness In The Axon</a:t>
            </a:r>
          </a:p>
          <a:p>
            <a:pPr algn="ctr"/>
            <a:r>
              <a:rPr lang="en-US" sz="2400" dirty="0" smtClean="0"/>
              <a:t> On The </a:t>
            </a:r>
            <a:r>
              <a:rPr lang="en-US" sz="2400" b="1" dirty="0" err="1" smtClean="0">
                <a:solidFill>
                  <a:srgbClr val="FF0000"/>
                </a:solidFill>
              </a:rPr>
              <a:t>Dendritic</a:t>
            </a:r>
            <a:r>
              <a:rPr lang="en-US" sz="2400" b="1" dirty="0" smtClean="0">
                <a:solidFill>
                  <a:srgbClr val="FF0000"/>
                </a:solidFill>
              </a:rPr>
              <a:t> Load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Slide2.TIF"/>
          <p:cNvPicPr>
            <a:picLocks noChangeAspect="1"/>
          </p:cNvPicPr>
          <p:nvPr/>
        </p:nvPicPr>
        <p:blipFill>
          <a:blip r:embed="rId4" cstate="print"/>
          <a:srcRect l="43581" t="5467" b="76080"/>
          <a:stretch>
            <a:fillRect/>
          </a:stretch>
        </p:blipFill>
        <p:spPr>
          <a:xfrm>
            <a:off x="304800" y="1981200"/>
            <a:ext cx="435538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4038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Same active properties</a:t>
            </a:r>
            <a:endParaRPr lang="en-US" b="1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95800" y="2362200"/>
          <a:ext cx="41021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4102100" imgH="1130300" progId="Equation.3">
                  <p:embed/>
                </p:oleObj>
              </mc:Choice>
              <mc:Fallback>
                <p:oleObj name="Equation" r:id="rId5" imgW="4102100" imgH="1130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362200"/>
                        <a:ext cx="41021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486" y="384460"/>
            <a:ext cx="818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Tracking Capability Of Modulated Input Via Spike Output Depends On </a:t>
            </a:r>
            <a:r>
              <a:rPr lang="en-US" sz="2400" b="1" dirty="0" err="1" smtClean="0">
                <a:solidFill>
                  <a:srgbClr val="FF0000"/>
                </a:solidFill>
              </a:rPr>
              <a:t>Dendritic</a:t>
            </a:r>
            <a:r>
              <a:rPr lang="en-US" sz="2400" b="1" dirty="0" smtClean="0">
                <a:solidFill>
                  <a:srgbClr val="FF0000"/>
                </a:solidFill>
              </a:rPr>
              <a:t> Load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Slide2.TIF"/>
          <p:cNvPicPr>
            <a:picLocks noChangeAspect="1"/>
          </p:cNvPicPr>
          <p:nvPr/>
        </p:nvPicPr>
        <p:blipFill>
          <a:blip r:embed="rId3" cstate="print"/>
          <a:srcRect l="43581" t="5467" b="76080"/>
          <a:stretch>
            <a:fillRect/>
          </a:stretch>
        </p:blipFill>
        <p:spPr>
          <a:xfrm>
            <a:off x="304800" y="2286000"/>
            <a:ext cx="4355380" cy="2057400"/>
          </a:xfrm>
          <a:prstGeom prst="rect">
            <a:avLst/>
          </a:prstGeom>
        </p:spPr>
      </p:pic>
      <p:pic>
        <p:nvPicPr>
          <p:cNvPr id="6" name="Picture 5" descr="Slide2.TIF"/>
          <p:cNvPicPr>
            <a:picLocks noChangeAspect="1"/>
          </p:cNvPicPr>
          <p:nvPr/>
        </p:nvPicPr>
        <p:blipFill>
          <a:blip r:embed="rId3" cstate="print"/>
          <a:srcRect l="43581" t="23920" b="36440"/>
          <a:stretch>
            <a:fillRect/>
          </a:stretch>
        </p:blipFill>
        <p:spPr>
          <a:xfrm>
            <a:off x="4267200" y="1447800"/>
            <a:ext cx="4355380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1480" y="152400"/>
            <a:ext cx="854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Impact Of </a:t>
            </a:r>
            <a:r>
              <a:rPr lang="en-US" sz="2400" b="1" dirty="0" err="1" smtClean="0">
                <a:solidFill>
                  <a:srgbClr val="FF0000"/>
                </a:solidFill>
              </a:rPr>
              <a:t>Dendritic</a:t>
            </a:r>
            <a:r>
              <a:rPr lang="en-US" sz="2400" b="1" dirty="0" smtClean="0">
                <a:solidFill>
                  <a:srgbClr val="FF0000"/>
                </a:solidFill>
              </a:rPr>
              <a:t> Load On Effective System Time Constants (And Cutoff Freq. </a:t>
            </a:r>
            <a:r>
              <a:rPr lang="en-US" sz="2400" b="1" dirty="0" smtClean="0"/>
              <a:t>(In Passive Case))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75181" y="3320350"/>
            <a:ext cx="4495800" cy="3276600"/>
            <a:chOff x="0" y="2133600"/>
            <a:chExt cx="4495800" cy="3276600"/>
          </a:xfrm>
        </p:grpSpPr>
        <p:pic>
          <p:nvPicPr>
            <p:cNvPr id="5" name="Picture 4" descr="Slide3.TIF"/>
            <p:cNvPicPr>
              <a:picLocks noChangeAspect="1"/>
            </p:cNvPicPr>
            <p:nvPr/>
          </p:nvPicPr>
          <p:blipFill>
            <a:blip r:embed="rId3" cstate="print"/>
            <a:srcRect l="34062" t="2524" r="35207" b="81968"/>
            <a:stretch>
              <a:fillRect/>
            </a:stretch>
          </p:blipFill>
          <p:spPr>
            <a:xfrm>
              <a:off x="0" y="2133600"/>
              <a:ext cx="4495800" cy="3276600"/>
            </a:xfrm>
            <a:prstGeom prst="rect">
              <a:avLst/>
            </a:prstGeom>
          </p:spPr>
        </p:pic>
        <p:pic>
          <p:nvPicPr>
            <p:cNvPr id="8" name="Picture 7" descr="Slide3.TIF"/>
            <p:cNvPicPr>
              <a:picLocks noChangeAspect="1"/>
            </p:cNvPicPr>
            <p:nvPr/>
          </p:nvPicPr>
          <p:blipFill>
            <a:blip r:embed="rId3" cstate="print"/>
            <a:srcRect l="34062" t="721" r="61250" b="97115"/>
            <a:stretch>
              <a:fillRect/>
            </a:stretch>
          </p:blipFill>
          <p:spPr>
            <a:xfrm>
              <a:off x="0" y="2133600"/>
              <a:ext cx="685800" cy="4572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394381" y="2786950"/>
            <a:ext cx="234741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IN THE TIME DOMAIN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20193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90" y="2013422"/>
            <a:ext cx="5079499" cy="42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1327" y="1310759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1D </a:t>
            </a:r>
            <a:r>
              <a:rPr lang="en-US" dirty="0" smtClean="0"/>
              <a:t> Passive Cable Equation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013422"/>
            <a:ext cx="32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Rall’s</a:t>
            </a:r>
            <a:r>
              <a:rPr lang="en-US" dirty="0" smtClean="0"/>
              <a:t> General Solution(1969):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8945</TotalTime>
  <Words>369</Words>
  <Application>Microsoft Office PowerPoint</Application>
  <PresentationFormat>On-screen Show (4:3)</PresentationFormat>
  <Paragraphs>74</Paragraphs>
  <Slides>16</Slides>
  <Notes>16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Ongoing research in the lab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RE10</dc:creator>
  <cp:lastModifiedBy>Guy</cp:lastModifiedBy>
  <cp:revision>99</cp:revision>
  <dcterms:created xsi:type="dcterms:W3CDTF">2013-09-12T08:37:47Z</dcterms:created>
  <dcterms:modified xsi:type="dcterms:W3CDTF">2014-05-20T12:38:06Z</dcterms:modified>
</cp:coreProperties>
</file>