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81" d="100"/>
          <a:sy n="81" d="100"/>
        </p:scale>
        <p:origin x="-822"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1CC98C3-DE42-4D32-989C-5528D0339488}" type="datetimeFigureOut">
              <a:rPr lang="en-US" smtClean="0"/>
              <a:pPr/>
              <a:t>11/24/2021</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67FA49C-9E0E-46BD-AC86-A842F93FD04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CC98C3-DE42-4D32-989C-5528D0339488}" type="datetimeFigureOut">
              <a:rPr lang="en-US" smtClean="0"/>
              <a:pPr/>
              <a:t>11/24/2021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FA49C-9E0E-46BD-AC86-A842F93FD04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CC98C3-DE42-4D32-989C-5528D0339488}" type="datetimeFigureOut">
              <a:rPr lang="en-US" smtClean="0"/>
              <a:pPr/>
              <a:t>11/24/2021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FA49C-9E0E-46BD-AC86-A842F93FD04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1CC98C3-DE42-4D32-989C-5528D0339488}" type="datetimeFigureOut">
              <a:rPr lang="en-US" smtClean="0"/>
              <a:pPr/>
              <a:t>11/24/2021</a:t>
            </a:fld>
            <a:endParaRPr lang="en-IN"/>
          </a:p>
        </p:txBody>
      </p:sp>
      <p:sp>
        <p:nvSpPr>
          <p:cNvPr id="9" name="Slide Number Placeholder 8"/>
          <p:cNvSpPr>
            <a:spLocks noGrp="1"/>
          </p:cNvSpPr>
          <p:nvPr>
            <p:ph type="sldNum" sz="quarter" idx="15"/>
          </p:nvPr>
        </p:nvSpPr>
        <p:spPr/>
        <p:txBody>
          <a:bodyPr rtlCol="0"/>
          <a:lstStyle/>
          <a:p>
            <a:fld id="{A67FA49C-9E0E-46BD-AC86-A842F93FD04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1CC98C3-DE42-4D32-989C-5528D0339488}" type="datetimeFigureOut">
              <a:rPr lang="en-US" smtClean="0"/>
              <a:pPr/>
              <a:t>11/24/2021</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67FA49C-9E0E-46BD-AC86-A842F93FD04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CC98C3-DE42-4D32-989C-5528D0339488}" type="datetimeFigureOut">
              <a:rPr lang="en-US" smtClean="0"/>
              <a:pPr/>
              <a:t>11/24/2021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FA49C-9E0E-46BD-AC86-A842F93FD04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1CC98C3-DE42-4D32-989C-5528D0339488}" type="datetimeFigureOut">
              <a:rPr lang="en-US" smtClean="0"/>
              <a:pPr/>
              <a:t>11/24/2021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FA49C-9E0E-46BD-AC86-A842F93FD04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1CC98C3-DE42-4D32-989C-5528D0339488}" type="datetimeFigureOut">
              <a:rPr lang="en-US" smtClean="0"/>
              <a:pPr/>
              <a:t>11/24/2021</a:t>
            </a:fld>
            <a:endParaRPr lang="en-IN"/>
          </a:p>
        </p:txBody>
      </p:sp>
      <p:sp>
        <p:nvSpPr>
          <p:cNvPr id="7" name="Slide Number Placeholder 6"/>
          <p:cNvSpPr>
            <a:spLocks noGrp="1"/>
          </p:cNvSpPr>
          <p:nvPr>
            <p:ph type="sldNum" sz="quarter" idx="11"/>
          </p:nvPr>
        </p:nvSpPr>
        <p:spPr/>
        <p:txBody>
          <a:bodyPr rtlCol="0"/>
          <a:lstStyle/>
          <a:p>
            <a:fld id="{A67FA49C-9E0E-46BD-AC86-A842F93FD04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C98C3-DE42-4D32-989C-5528D0339488}" type="datetimeFigureOut">
              <a:rPr lang="en-US" smtClean="0"/>
              <a:pPr/>
              <a:t>11/24/2021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FA49C-9E0E-46BD-AC86-A842F93FD04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1CC98C3-DE42-4D32-989C-5528D0339488}" type="datetimeFigureOut">
              <a:rPr lang="en-US" smtClean="0"/>
              <a:pPr/>
              <a:t>11/24/2021</a:t>
            </a:fld>
            <a:endParaRPr lang="en-IN"/>
          </a:p>
        </p:txBody>
      </p:sp>
      <p:sp>
        <p:nvSpPr>
          <p:cNvPr id="22" name="Slide Number Placeholder 21"/>
          <p:cNvSpPr>
            <a:spLocks noGrp="1"/>
          </p:cNvSpPr>
          <p:nvPr>
            <p:ph type="sldNum" sz="quarter" idx="15"/>
          </p:nvPr>
        </p:nvSpPr>
        <p:spPr/>
        <p:txBody>
          <a:bodyPr rtlCol="0"/>
          <a:lstStyle/>
          <a:p>
            <a:fld id="{A67FA49C-9E0E-46BD-AC86-A842F93FD04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1CC98C3-DE42-4D32-989C-5528D0339488}" type="datetimeFigureOut">
              <a:rPr lang="en-US" smtClean="0"/>
              <a:pPr/>
              <a:t>11/24/2021</a:t>
            </a:fld>
            <a:endParaRPr lang="en-IN"/>
          </a:p>
        </p:txBody>
      </p:sp>
      <p:sp>
        <p:nvSpPr>
          <p:cNvPr id="18" name="Slide Number Placeholder 17"/>
          <p:cNvSpPr>
            <a:spLocks noGrp="1"/>
          </p:cNvSpPr>
          <p:nvPr>
            <p:ph type="sldNum" sz="quarter" idx="11"/>
          </p:nvPr>
        </p:nvSpPr>
        <p:spPr/>
        <p:txBody>
          <a:bodyPr rtlCol="0"/>
          <a:lstStyle/>
          <a:p>
            <a:fld id="{A67FA49C-9E0E-46BD-AC86-A842F93FD04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1CC98C3-DE42-4D32-989C-5528D0339488}" type="datetimeFigureOut">
              <a:rPr lang="en-US" smtClean="0"/>
              <a:pPr/>
              <a:t>11/24/2021</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67FA49C-9E0E-46BD-AC86-A842F93FD04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ordicaleksa.medium.com/how-to-get-started-with-graph-machine-learning-afa53f6f963a" TargetMode="External"/><Relationship Id="rId2" Type="http://schemas.openxmlformats.org/officeDocument/2006/relationships/hyperlink" Target="https://towardsdatascience.com/deepwalk-its-behavior-and-how-to-implement-it-b5aac0290a15" TargetMode="External"/><Relationship Id="rId1" Type="http://schemas.openxmlformats.org/officeDocument/2006/relationships/slideLayout" Target="../slideLayouts/slideLayout2.xml"/><Relationship Id="rId5" Type="http://schemas.openxmlformats.org/officeDocument/2006/relationships/hyperlink" Target="https://thenewstack.io/tutorial-using-a-pre-trained-onnx-model-for-inferencing/" TargetMode="External"/><Relationship Id="rId4" Type="http://schemas.openxmlformats.org/officeDocument/2006/relationships/hyperlink" Target="https://towardsdatascience.com/onnx-easily-exchange-deep-learning-models-f3c42100fd7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Graph Optimization in Neural Models</a:t>
            </a:r>
            <a:r>
              <a:rPr lang="en-IN" smtClean="0"/>
              <a:t/>
            </a:r>
            <a:br>
              <a:rPr lang="en-IN" smtClean="0"/>
            </a:br>
            <a:r>
              <a:rPr lang="en-IN" sz="1600" smtClean="0"/>
              <a:t>OD101KLU</a:t>
            </a:r>
            <a:r>
              <a:rPr lang="en-IN" dirty="0" smtClean="0"/>
              <a:t/>
            </a:r>
            <a:br>
              <a:rPr lang="en-IN" dirty="0" smtClean="0"/>
            </a:br>
            <a:endParaRPr lang="en-IN" dirty="0"/>
          </a:p>
        </p:txBody>
      </p:sp>
      <p:sp>
        <p:nvSpPr>
          <p:cNvPr id="3" name="Subtitle 2"/>
          <p:cNvSpPr>
            <a:spLocks noGrp="1"/>
          </p:cNvSpPr>
          <p:nvPr>
            <p:ph type="subTitle" idx="1"/>
          </p:nvPr>
        </p:nvSpPr>
        <p:spPr>
          <a:xfrm>
            <a:off x="5643570" y="5003322"/>
            <a:ext cx="2814630" cy="1371600"/>
          </a:xfrm>
        </p:spPr>
        <p:txBody>
          <a:bodyPr>
            <a:normAutofit/>
          </a:bodyPr>
          <a:lstStyle/>
          <a:p>
            <a:r>
              <a:rPr lang="en-IN" dirty="0" smtClean="0"/>
              <a:t>Id : </a:t>
            </a:r>
            <a:r>
              <a:rPr lang="en-IN" dirty="0" smtClean="0"/>
              <a:t>180030075</a:t>
            </a:r>
            <a:endParaRPr lang="en-IN" dirty="0" smtClean="0"/>
          </a:p>
          <a:p>
            <a:r>
              <a:rPr lang="en-IN" dirty="0" smtClean="0"/>
              <a:t>Name : </a:t>
            </a:r>
            <a:r>
              <a:rPr lang="en-IN" dirty="0" err="1" smtClean="0"/>
              <a:t>V.Mounica</a:t>
            </a:r>
            <a:endParaRPr lang="en-IN" dirty="0" smtClean="0"/>
          </a:p>
          <a:p>
            <a:r>
              <a:rPr lang="en-IN" dirty="0" smtClean="0"/>
              <a:t>Sec </a:t>
            </a:r>
            <a:r>
              <a:rPr lang="en-IN" smtClean="0"/>
              <a:t>: </a:t>
            </a:r>
            <a:r>
              <a:rPr lang="en-IN" smtClean="0"/>
              <a:t>3</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sz="quarter" idx="1"/>
          </p:nvPr>
        </p:nvSpPr>
        <p:spPr/>
        <p:txBody>
          <a:bodyPr>
            <a:normAutofit/>
          </a:bodyPr>
          <a:lstStyle/>
          <a:p>
            <a:r>
              <a:rPr lang="en-IN" dirty="0" smtClean="0"/>
              <a:t>Machine learning in today’s era is influencing various different features on various different products. So far this paradigm has been restricted to the cloud and with increasing capability on mobile devices things are moving towards on device ML so optimization became the need of hour for on Device Execution</a:t>
            </a:r>
          </a:p>
          <a:p>
            <a:endParaRPr lang="en-IN" dirty="0" smtClean="0"/>
          </a:p>
          <a:p>
            <a:r>
              <a:rPr lang="en-IN" dirty="0" smtClean="0"/>
              <a:t>The existing optimization device specific can be analyzed and optimized so it can be applied to different model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sz="quarter" idx="1"/>
          </p:nvPr>
        </p:nvSpPr>
        <p:spPr/>
        <p:txBody>
          <a:bodyPr/>
          <a:lstStyle/>
          <a:p>
            <a:r>
              <a:rPr lang="en-IN" dirty="0" smtClean="0">
                <a:hlinkClick r:id="rId2"/>
              </a:rPr>
              <a:t>https://towardsdatascience.com/deepwalk-its-behavior-and-how-to-implement-it-b5aac0290a15</a:t>
            </a:r>
            <a:endParaRPr lang="en-IN" dirty="0" smtClean="0"/>
          </a:p>
          <a:p>
            <a:r>
              <a:rPr lang="en-IN" dirty="0" smtClean="0">
                <a:hlinkClick r:id="rId3"/>
              </a:rPr>
              <a:t>https://gordicaleksa.medium.com/how-to-get-started-with-graph-machine-learning-afa53f6f963a</a:t>
            </a:r>
            <a:endParaRPr lang="en-IN" dirty="0" smtClean="0"/>
          </a:p>
          <a:p>
            <a:r>
              <a:rPr lang="en-IN" dirty="0" smtClean="0">
                <a:hlinkClick r:id="rId4"/>
              </a:rPr>
              <a:t>https://towardsdatascience.com/onnx-easily-exchange-deep-learning-models-f3c42100fd77</a:t>
            </a:r>
            <a:endParaRPr lang="en-IN" dirty="0" smtClean="0"/>
          </a:p>
          <a:p>
            <a:r>
              <a:rPr lang="en-IN" dirty="0" smtClean="0">
                <a:hlinkClick r:id="rId5"/>
              </a:rPr>
              <a:t>https://thenewstack.io/tutorial-using-a-pre-trained-onnx-model-for-inferencing/</a:t>
            </a:r>
            <a:endParaRPr lang="en-IN" dirty="0" smtClean="0"/>
          </a:p>
          <a:p>
            <a:endParaRPr lang="en-IN" dirty="0" smtClean="0"/>
          </a:p>
          <a:p>
            <a:endParaRPr lang="en-IN" dirty="0" smtClean="0"/>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sz="quarter" idx="1"/>
          </p:nvPr>
        </p:nvSpPr>
        <p:spPr/>
        <p:txBody>
          <a:bodyPr/>
          <a:lstStyle/>
          <a:p>
            <a:r>
              <a:rPr lang="en-IN" dirty="0" smtClean="0"/>
              <a:t>Optimization become the need of hour for on device execution</a:t>
            </a:r>
          </a:p>
          <a:p>
            <a:endParaRPr lang="en-IN" dirty="0" smtClean="0"/>
          </a:p>
          <a:p>
            <a:r>
              <a:rPr lang="en-IN" dirty="0" smtClean="0"/>
              <a:t>The growth of different model frameworks leads to cross device and cross framework usage of same model. Onnx helps in achieving the same.</a:t>
            </a:r>
          </a:p>
          <a:p>
            <a:endParaRPr lang="en-IN" dirty="0" smtClean="0"/>
          </a:p>
          <a:p>
            <a:r>
              <a:rPr lang="en-IN" dirty="0" smtClean="0"/>
              <a:t>However, optimizations so far has been device specific which can be generalized to onnx framework. </a:t>
            </a:r>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work</a:t>
            </a:r>
            <a:endParaRPr lang="en-IN" b="1" dirty="0"/>
          </a:p>
        </p:txBody>
      </p:sp>
      <p:sp>
        <p:nvSpPr>
          <p:cNvPr id="3" name="Content Placeholder 2"/>
          <p:cNvSpPr>
            <a:spLocks noGrp="1"/>
          </p:cNvSpPr>
          <p:nvPr>
            <p:ph sz="quarter" idx="1"/>
          </p:nvPr>
        </p:nvSpPr>
        <p:spPr/>
        <p:txBody>
          <a:bodyPr/>
          <a:lstStyle/>
          <a:p>
            <a:r>
              <a:rPr lang="en-IN" dirty="0" smtClean="0"/>
              <a:t>We have various existing ml models which can be executed on different platforms where each have their own algorithm</a:t>
            </a:r>
          </a:p>
          <a:p>
            <a:r>
              <a:rPr lang="en-IN" u="sng" dirty="0" smtClean="0"/>
              <a:t>Algorithms :</a:t>
            </a:r>
          </a:p>
          <a:p>
            <a:pPr marL="457200" indent="-457200">
              <a:buFont typeface="Wingdings" pitchFamily="2" charset="2"/>
              <a:buChar char="Ø"/>
            </a:pPr>
            <a:r>
              <a:rPr lang="en-IN" dirty="0" smtClean="0"/>
              <a:t>Deep Walk is an algorithm that is used to create embeddings of the nodes in a graph.</a:t>
            </a:r>
          </a:p>
          <a:p>
            <a:pPr marL="457200" indent="-457200">
              <a:buFont typeface="+mj-lt"/>
              <a:buAutoNum type="arabicPeriod"/>
            </a:pPr>
            <a:endParaRPr lang="en-IN" dirty="0" smtClean="0"/>
          </a:p>
          <a:p>
            <a:pPr marL="457200" indent="-457200">
              <a:buFont typeface="+mj-lt"/>
              <a:buAutoNum type="arabicPeriod"/>
            </a:pPr>
            <a:endParaRPr lang="en-IN" dirty="0" smtClean="0"/>
          </a:p>
          <a:p>
            <a:endParaRPr lang="en-IN" dirty="0"/>
          </a:p>
        </p:txBody>
      </p:sp>
      <p:pic>
        <p:nvPicPr>
          <p:cNvPr id="4" name="Content Placeholder 5" descr="Screenshot (1650).png"/>
          <p:cNvPicPr>
            <a:picLocks noChangeAspect="1"/>
          </p:cNvPicPr>
          <p:nvPr/>
        </p:nvPicPr>
        <p:blipFill>
          <a:blip r:embed="rId2"/>
          <a:stretch>
            <a:fillRect/>
          </a:stretch>
        </p:blipFill>
        <p:spPr>
          <a:xfrm>
            <a:off x="1500166" y="4071942"/>
            <a:ext cx="5357849" cy="2518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28670"/>
            <a:ext cx="7467600" cy="5545282"/>
          </a:xfrm>
        </p:spPr>
        <p:txBody>
          <a:bodyPr/>
          <a:lstStyle/>
          <a:p>
            <a:pPr marL="457200" indent="-457200">
              <a:buFont typeface="Wingdings" pitchFamily="2" charset="2"/>
              <a:buChar char="Ø"/>
            </a:pPr>
            <a:r>
              <a:rPr lang="en-IN" dirty="0" smtClean="0"/>
              <a:t>Word2Vec allowed for words to be embedded into n-dimensional space, with similar words being locally situated near each-other.</a:t>
            </a:r>
          </a:p>
          <a:p>
            <a:pPr marL="457200" indent="-457200">
              <a:buFont typeface="Wingdings" pitchFamily="2" charset="2"/>
              <a:buChar char="Ø"/>
            </a:pPr>
            <a:endParaRPr lang="en-IN" dirty="0"/>
          </a:p>
        </p:txBody>
      </p:sp>
      <p:pic>
        <p:nvPicPr>
          <p:cNvPr id="4" name="Picture 3" descr="Screenshot (1654).png"/>
          <p:cNvPicPr>
            <a:picLocks noChangeAspect="1"/>
          </p:cNvPicPr>
          <p:nvPr/>
        </p:nvPicPr>
        <p:blipFill>
          <a:blip r:embed="rId2"/>
          <a:stretch>
            <a:fillRect/>
          </a:stretch>
        </p:blipFill>
        <p:spPr>
          <a:xfrm>
            <a:off x="785786" y="2786058"/>
            <a:ext cx="7143800" cy="3071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Font typeface="Wingdings" pitchFamily="2" charset="2"/>
              <a:buChar char="Ø"/>
            </a:pPr>
            <a:r>
              <a:rPr lang="en-IN" dirty="0" smtClean="0"/>
              <a:t>GraphSAGE is capable of predicting embedding of a new node, without requiring a re-training procedure.</a:t>
            </a:r>
          </a:p>
          <a:p>
            <a:pPr>
              <a:buFont typeface="Wingdings" pitchFamily="2" charset="2"/>
              <a:buChar char="Ø"/>
            </a:pPr>
            <a:r>
              <a:rPr lang="en-IN" dirty="0" smtClean="0"/>
              <a:t>GraphSAGE is an inductive representation learning algorithm that is especially useful for graphs that grow over time. It is much faster to create embeddings for new nodes with GraphSAGE compared to transductive techniques. Additionally, GraphSAGE does not compromise performance for speed.</a:t>
            </a:r>
          </a:p>
          <a:p>
            <a:pPr>
              <a:buFont typeface="Wingdings" pitchFamily="2" charset="2"/>
              <a:buChar char="Ø"/>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Proposed work</a:t>
            </a:r>
            <a:endParaRPr lang="en-IN" b="1" dirty="0"/>
          </a:p>
        </p:txBody>
      </p:sp>
      <p:sp>
        <p:nvSpPr>
          <p:cNvPr id="3" name="Content Placeholder 2"/>
          <p:cNvSpPr>
            <a:spLocks noGrp="1"/>
          </p:cNvSpPr>
          <p:nvPr>
            <p:ph sz="quarter" idx="1"/>
          </p:nvPr>
        </p:nvSpPr>
        <p:spPr/>
        <p:txBody>
          <a:bodyPr/>
          <a:lstStyle/>
          <a:p>
            <a:r>
              <a:rPr lang="en-IN" dirty="0" smtClean="0">
                <a:ea typeface="SamsungOne 400" panose="020B0503030303020204" pitchFamily="34" charset="0"/>
              </a:rPr>
              <a:t>Experiment on existing device specific graph optimization techniques</a:t>
            </a:r>
          </a:p>
          <a:p>
            <a:endParaRPr lang="en-IN" dirty="0" smtClean="0">
              <a:ea typeface="SamsungOne 400" panose="020B0503030303020204" pitchFamily="34" charset="0"/>
            </a:endParaRPr>
          </a:p>
          <a:p>
            <a:r>
              <a:rPr lang="en-IN" dirty="0" smtClean="0">
                <a:ea typeface="SamsungOne 400" panose="020B0503030303020204" pitchFamily="34" charset="0"/>
              </a:rPr>
              <a:t>Evaluate of ONNX inference</a:t>
            </a:r>
          </a:p>
          <a:p>
            <a:endParaRPr lang="en-IN" dirty="0" smtClean="0">
              <a:ea typeface="SamsungOne 400" panose="020B0503030303020204" pitchFamily="34" charset="0"/>
            </a:endParaRPr>
          </a:p>
          <a:p>
            <a:r>
              <a:rPr lang="en-IN" dirty="0" smtClean="0">
                <a:ea typeface="SamsungOne 400" panose="020B0503030303020204" pitchFamily="34" charset="0"/>
              </a:rPr>
              <a:t>Identification and proposal for optimization issues.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AppData\Local\Microsoft\Windows\INetCache\IE\WZOE3YN5\thank-you-2204270_960_720[1].png"/>
          <p:cNvPicPr>
            <a:picLocks noGrp="1" noChangeAspect="1" noChangeArrowheads="1"/>
          </p:cNvPicPr>
          <p:nvPr>
            <p:ph sz="quarter" idx="1"/>
          </p:nvPr>
        </p:nvPicPr>
        <p:blipFill>
          <a:blip r:embed="rId2"/>
          <a:srcRect/>
          <a:stretch>
            <a:fillRect/>
          </a:stretch>
        </p:blipFill>
        <p:spPr bwMode="auto">
          <a:xfrm>
            <a:off x="1754187" y="1600200"/>
            <a:ext cx="4873625" cy="48736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657</TotalTime>
  <Words>281</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Graph Optimization in Neural Models OD101KLU </vt:lpstr>
      <vt:lpstr>Abstract</vt:lpstr>
      <vt:lpstr>Literature survey</vt:lpstr>
      <vt:lpstr>Introduction</vt:lpstr>
      <vt:lpstr>Existing work</vt:lpstr>
      <vt:lpstr>PowerPoint Presentation</vt:lpstr>
      <vt:lpstr>PowerPoint Presentation</vt:lpstr>
      <vt:lpstr>Proposed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Optimization using</dc:title>
  <dc:creator>dell</dc:creator>
  <cp:lastModifiedBy>DELL</cp:lastModifiedBy>
  <cp:revision>40</cp:revision>
  <dcterms:created xsi:type="dcterms:W3CDTF">2021-09-11T06:53:51Z</dcterms:created>
  <dcterms:modified xsi:type="dcterms:W3CDTF">2021-11-24T04:02:10Z</dcterms:modified>
</cp:coreProperties>
</file>