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7"/>
  </p:notesMasterIdLst>
  <p:handoutMasterIdLst>
    <p:handoutMasterId r:id="rId18"/>
  </p:handoutMasterIdLst>
  <p:sldIdLst>
    <p:sldId id="312" r:id="rId5"/>
    <p:sldId id="282" r:id="rId6"/>
    <p:sldId id="313" r:id="rId7"/>
    <p:sldId id="314" r:id="rId8"/>
    <p:sldId id="315" r:id="rId9"/>
    <p:sldId id="316" r:id="rId10"/>
    <p:sldId id="318" r:id="rId11"/>
    <p:sldId id="319" r:id="rId12"/>
    <p:sldId id="317" r:id="rId13"/>
    <p:sldId id="320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936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facebook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\Downloads\facebook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Clicks &amp; Spend </a:t>
            </a:r>
            <a:endParaRPr lang="en-US">
              <a:effectLst/>
            </a:endParaRPr>
          </a:p>
          <a:p>
            <a:pPr>
              <a:defRPr/>
            </a:pPr>
            <a:r>
              <a:rPr lang="en-US" sz="1800" b="0" i="0" baseline="0">
                <a:effectLst/>
              </a:rPr>
              <a:t>by Ad Set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0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Sum of clicks - cases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okt</c:v>
              </c:pt>
              <c:pt idx="1">
                <c:v>nov</c:v>
              </c:pt>
              <c:pt idx="2">
                <c:v>dec</c:v>
              </c:pt>
            </c:strLit>
          </c:cat>
          <c:val>
            <c:numLit>
              <c:formatCode>General</c:formatCode>
              <c:ptCount val="3"/>
              <c:pt idx="0">
                <c:v>4</c:v>
              </c:pt>
              <c:pt idx="1">
                <c:v>2</c:v>
              </c:pt>
              <c:pt idx="2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9434-48E8-BA6B-E182ACD5F5D3}"/>
            </c:ext>
          </c:extLst>
        </c:ser>
        <c:ser>
          <c:idx val="1"/>
          <c:order val="1"/>
          <c:tx>
            <c:v>Sum of clicks - cases APAC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okt</c:v>
              </c:pt>
              <c:pt idx="1">
                <c:v>nov</c:v>
              </c:pt>
              <c:pt idx="2">
                <c:v>dec</c:v>
              </c:pt>
            </c:strLit>
          </c:cat>
          <c:val>
            <c:numLit>
              <c:formatCode>General</c:formatCode>
              <c:ptCount val="3"/>
              <c:pt idx="0">
                <c:v>87</c:v>
              </c:pt>
              <c:pt idx="1">
                <c:v>92</c:v>
              </c:pt>
              <c:pt idx="2">
                <c:v>47</c:v>
              </c:pt>
            </c:numLit>
          </c:val>
          <c:extLst>
            <c:ext xmlns:c16="http://schemas.microsoft.com/office/drawing/2014/chart" uri="{C3380CC4-5D6E-409C-BE32-E72D297353CC}">
              <c16:uniqueId val="{00000001-9434-48E8-BA6B-E182ACD5F5D3}"/>
            </c:ext>
          </c:extLst>
        </c:ser>
        <c:ser>
          <c:idx val="2"/>
          <c:order val="2"/>
          <c:tx>
            <c:v>Sum of spend - cases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okt</c:v>
              </c:pt>
              <c:pt idx="1">
                <c:v>nov</c:v>
              </c:pt>
              <c:pt idx="2">
                <c:v>dec</c:v>
              </c:pt>
            </c:strLit>
          </c:cat>
          <c:val>
            <c:numLit>
              <c:formatCode>General</c:formatCode>
              <c:ptCount val="3"/>
              <c:pt idx="0">
                <c:v>0.59</c:v>
              </c:pt>
              <c:pt idx="1">
                <c:v>0.36</c:v>
              </c:pt>
              <c:pt idx="2">
                <c:v>7.0000000000000007E-2</c:v>
              </c:pt>
            </c:numLit>
          </c:val>
          <c:extLst>
            <c:ext xmlns:c16="http://schemas.microsoft.com/office/drawing/2014/chart" uri="{C3380CC4-5D6E-409C-BE32-E72D297353CC}">
              <c16:uniqueId val="{00000002-9434-48E8-BA6B-E182ACD5F5D3}"/>
            </c:ext>
          </c:extLst>
        </c:ser>
        <c:ser>
          <c:idx val="3"/>
          <c:order val="3"/>
          <c:tx>
            <c:v>Sum of spend - cases APAC</c:v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okt</c:v>
              </c:pt>
              <c:pt idx="1">
                <c:v>nov</c:v>
              </c:pt>
              <c:pt idx="2">
                <c:v>dec</c:v>
              </c:pt>
            </c:strLit>
          </c:cat>
          <c:val>
            <c:numLit>
              <c:formatCode>General</c:formatCode>
              <c:ptCount val="3"/>
              <c:pt idx="0">
                <c:v>77.52</c:v>
              </c:pt>
              <c:pt idx="1">
                <c:v>74.98</c:v>
              </c:pt>
              <c:pt idx="2">
                <c:v>42.04</c:v>
              </c:pt>
            </c:numLit>
          </c:val>
          <c:extLst>
            <c:ext xmlns:c16="http://schemas.microsoft.com/office/drawing/2014/chart" uri="{C3380CC4-5D6E-409C-BE32-E72D297353CC}">
              <c16:uniqueId val="{00000003-9434-48E8-BA6B-E182ACD5F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458781647"/>
        <c:axId val="1090127423"/>
        <c:axId val="0"/>
      </c:bar3DChart>
      <c:catAx>
        <c:axId val="145878164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27423"/>
        <c:crosses val="autoZero"/>
        <c:auto val="1"/>
        <c:lblAlgn val="ctr"/>
        <c:lblOffset val="100"/>
        <c:noMultiLvlLbl val="0"/>
        <c:extLst>
          <c:ext xmlns:c15="http://schemas.microsoft.com/office/drawing/2012/chart" uri="{F40574EE-89B7-4290-83BB-5DA773EAF853}">
            <c15:numFmt c:formatCode="General" c:sourceLinked="1"/>
          </c:ext>
        </c:extLst>
      </c:catAx>
      <c:valAx>
        <c:axId val="109012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781647"/>
        <c:crosses val="autoZero"/>
        <c:crossBetween val="between"/>
        <c:extLst>
          <c:ext xmlns:c15="http://schemas.microsoft.com/office/drawing/2012/chart" uri="{F40574EE-89B7-4290-83BB-5DA773EAF853}">
            <c15:numFmt c:formatCode="General" c:sourceLinked="1"/>
          </c:ext>
        </c:extLst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51154578607134"/>
          <c:y val="0.29877043798760256"/>
          <c:w val="0.27448581591455995"/>
          <c:h val="0.560357812884403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5="http://schemas.microsoft.com/office/drawing/2012/chart" uri="{723BEF56-08C2-4564-9609-F4CBC75E7E54}">
      <c15:pivotSource>
        <c15:name>[facebook_analysis.xlsx]PivotChartTable6</c15:name>
        <c15:fmtId val="3"/>
      </c15:pivotSource>
      <c15:pivotOptions>
        <c15:dropZoneFilter val="1"/>
        <c15:dropZoneCategories val="1"/>
        <c15:dropZoneData val="1"/>
        <c15:dropZoneSeries val="1"/>
        <c15:dropZonesVisible val="1"/>
      </c15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Clicks by Month</a:t>
            </a:r>
          </a:p>
        </c:rich>
      </c:tx>
      <c:layout>
        <c:manualLayout>
          <c:xMode val="edge"/>
          <c:yMode val="edge"/>
          <c:x val="4.1950294848785138E-2"/>
          <c:y val="0.114422869281313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 w="9525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9.815947759062281E-2"/>
              <c:y val="-7.586535035305765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 w="9525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 w="9525">
                    <a:noFill/>
                  </a:ln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0449891164713085"/>
          <c:y val="0.21511918775091196"/>
          <c:w val="0.53969484897835884"/>
          <c:h val="0.50054225804553532"/>
        </c:manualLayout>
      </c:layout>
      <c:doughnut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D2E-4960-BAE9-5FC9B973EAF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D2E-4960-BAE9-5FC9B973EAFD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D2E-4960-BAE9-5FC9B973EAFD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D2E-4960-BAE9-5FC9B973EAFD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D2E-4960-BAE9-5FC9B973EA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ln w="9525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Lit>
              <c:ptCount val="3"/>
              <c:pt idx="0">
                <c:v>okt</c:v>
              </c:pt>
              <c:pt idx="1">
                <c:v>nov</c:v>
              </c:pt>
              <c:pt idx="2">
                <c:v>dec</c:v>
              </c:pt>
            </c:strLit>
          </c:cat>
          <c:val>
            <c:numLit>
              <c:formatCode>General</c:formatCode>
              <c:ptCount val="3"/>
              <c:pt idx="0">
                <c:v>91</c:v>
              </c:pt>
              <c:pt idx="1">
                <c:v>94</c:v>
              </c:pt>
              <c:pt idx="2">
                <c:v>47</c:v>
              </c:pt>
            </c:numLit>
          </c:val>
          <c:extLst>
            <c:ext xmlns:c16="http://schemas.microsoft.com/office/drawing/2014/chart" uri="{C3380CC4-5D6E-409C-BE32-E72D297353CC}">
              <c16:uniqueId val="{0000000A-FD2E-4960-BAE9-5FC9B973EAF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8"/>
      </c:doughnutChart>
      <c:spPr>
        <a:solidFill>
          <a:schemeClr val="lt1"/>
        </a:soli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5="http://schemas.microsoft.com/office/drawing/2012/chart" uri="{723BEF56-08C2-4564-9609-F4CBC75E7E54}">
      <c15:pivotSource>
        <c15:name>[facebook_analysis.xlsx]PivotChartTable2</c15:name>
        <c15:fmtId val="3"/>
      </c15:pivotSource>
      <c15:pivotOptions>
        <c15:dropZoneFilter val="1"/>
        <c15:dropZoneCategories val="1"/>
        <c15:dropZoneData val="1"/>
        <c15:dropZoneSeries val="1"/>
        <c15:dropZonesVisible val="1"/>
      </c15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71537-493D-2AAE-1497-FDA8F338F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FDB63-2FB4-A05D-D421-040D81342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6C935-F52E-1BC9-5B07-EE8A8BE4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22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7082C-5B9A-27B4-28FB-631206E3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24369-746D-131F-2464-0DE42C06A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D5C3D-71A1-38F7-D60E-A496F18A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3B56C-48F5-33B4-EB1F-ACCFDE3E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D0447-FC06-41E8-8060-2D78D9EBF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E8597-FC13-D459-63AA-BE3AD15C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5F052-CF2C-E998-9014-EC263325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6CB73-38C2-E07D-C2F9-82778E7A0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86A6A-8558-DBD8-685B-0DB7CB20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44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BB87-8ACD-3B7D-234D-AFD2DCC08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F3D20-1F3F-2D5A-C499-6145D17CF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37A2F-2A21-2D41-156F-69D87FFC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0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7C5AF-A824-0056-06B3-638FC1E75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3B936C-4EBA-67CB-FFD9-3CE3E03B3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BA0C9-B8B0-72CA-10DC-68550880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52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6D13-C9F8-D5CC-A7DD-7CDCBD5FD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0CBEB-0706-9B66-6B39-B83D73707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99C8FF-640C-2160-EB7C-7480FF1C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7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D5BD9-590B-6E44-54CF-F6832FD7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6B7E94-7BAE-AD2D-AD42-E6FB9E083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D3EC8-0DA2-2198-54A6-CC4E7756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9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0162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8416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959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0506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7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65612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5826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9767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437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74085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5E95F1-2608-0E5E-B6B6-D1FC05D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1A1868-A2FC-FB5D-575D-879EF7D9D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05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733128-7939-6134-12AD-F909C40A0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90D0771-DB5E-2F36-5E27-0B7058F62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D070C2-EC49-16F1-53DA-254D3979E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3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07702E-C6ED-6DE5-30FE-6EFDD1ED1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7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11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663" r:id="rId15"/>
    <p:sldLayoutId id="2147483680" r:id="rId16"/>
    <p:sldLayoutId id="2147483653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1" r:id="rId23"/>
    <p:sldLayoutId id="2147483692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Facebook Ad Campaign Performance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 err="1">
                <a:solidFill>
                  <a:srgbClr val="2D3B45"/>
                </a:solidFill>
                <a:effectLst/>
                <a:latin typeface="LatoWeb"/>
              </a:rPr>
              <a:t>Mounica</a:t>
            </a:r>
            <a:r>
              <a:rPr lang="en-US" b="1" i="0" dirty="0">
                <a:solidFill>
                  <a:srgbClr val="2D3B45"/>
                </a:solidFill>
                <a:effectLst/>
                <a:latin typeface="LatoWeb"/>
              </a:rPr>
              <a:t> </a:t>
            </a:r>
            <a:r>
              <a:rPr lang="en-US" b="1" i="0" dirty="0" err="1">
                <a:solidFill>
                  <a:srgbClr val="2D3B45"/>
                </a:solidFill>
                <a:effectLst/>
                <a:latin typeface="LatoWeb"/>
              </a:rPr>
              <a:t>Peddada</a:t>
            </a:r>
            <a:br>
              <a:rPr lang="en-US" b="1" i="0" dirty="0">
                <a:solidFill>
                  <a:srgbClr val="2D3B45"/>
                </a:solidFill>
                <a:effectLst/>
                <a:latin typeface="LatoWeb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09C86-97F4-102F-DA97-874375E0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166C-D406-D358-814A-42FE370D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19E215-39C7-4A8A-89B8-50606C61C5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247423"/>
              </p:ext>
            </p:extLst>
          </p:nvPr>
        </p:nvGraphicFramePr>
        <p:xfrm>
          <a:off x="3460751" y="2303463"/>
          <a:ext cx="3996954" cy="349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118878-ECE0-FB1A-0170-E0D9151D5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868905-8EBA-4F72-BB72-D2A79ADC4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51150"/>
              </p:ext>
            </p:extLst>
          </p:nvPr>
        </p:nvGraphicFramePr>
        <p:xfrm>
          <a:off x="8252336" y="2385589"/>
          <a:ext cx="3173690" cy="3333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35077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FF5F-16CB-CD8D-1E8A-094567FC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AE7A-2C00-3A03-79C7-90AA1C1A2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Jamison, A. 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Broniatowski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A.,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Dredze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Wood-Doughty, Z., Khan, D., &amp; Quinn, S. C. (2020). Vaccine-related advertising in the Facebook Ad Archive.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Vaccine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512-520.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Wiese, M., Martínez-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Climent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Botella-Carrubi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 (2020). A framework for Facebook advertising effectiveness: A behavioral perspective.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Business Research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76-87.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E330-3BDA-799F-67F5-DA6368F98D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61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Context: Online advertising via Facebook is a powerful tool for targeting audiences using demographic and behavioral data.</a:t>
            </a:r>
          </a:p>
          <a:p>
            <a:r>
              <a:rPr lang="en-US" dirty="0"/>
              <a:t>Purpose: Evaluate the effectiveness of Facebook ad campaigns in achieving impressions, clicks, and cost efficiency.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D4E9-C8A7-4E61-06E3-A0B46E1A5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36C3-1D3E-A071-13FC-54F3CD3B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6BC0-7DB0-8698-6D55-C254D0F24C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How effective are Facebook ad campaigns in achieving their intended outcomes based on Spend, Impressions, Clicks, CTR, and CPM across multiple ad sets?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E488B94-BBBC-02F9-790F-E0EB2F75E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AF83-F263-4B70-5270-21458763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34A1-75CB-F3E2-7159-70DF0B8B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61B67-F2CA-D2F9-86FE-CFCDCFC1C0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Increased ad spend leads to higher impressions and clicks, but returns diminish as CPM (Cost Per Mille) rises over time.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E7D5D9A-E012-8225-C4F8-47B81B62F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6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C01AA-57D1-4D03-0BA4-04CA82EF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D7C7-04B8-5C1F-91D4-EAAAE400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8C0F-336C-1B5B-8E9A-704E2B9AE7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Support decisions on increasing the ad budget for high-performing ad sets and identifying cost-efficient campaigns.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AF3FA2E-77F6-A281-C4D6-59958EAE2C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469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D857A-CBEC-43A5-E46F-3760FEBA0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3CD-6AA2-E56D-F202-63FF1A13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4574F-AC1F-9811-41DE-A91C3C63C9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Source: Facebook Ads Overview Report (Q4 2020: October–December).</a:t>
            </a:r>
          </a:p>
          <a:p>
            <a:r>
              <a:rPr lang="en-US" dirty="0"/>
              <a:t>Metrics: Spend, Impressions, Clicks, CTR, CPC, and CPM across "Cases" and "Cases APAC" ad sets.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004CDE1-7816-83E0-4E68-8274F9E33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6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4744E-6F18-B721-8E71-51FD6486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C599-0037-82EA-5953-D0564176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AE13-BCC4-411E-CEBE-ABB0F2209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Cleaning: Removed duplicates and organized key metrics by ad set and campaign.</a:t>
            </a:r>
          </a:p>
          <a:p>
            <a:r>
              <a:rPr lang="en-US" dirty="0"/>
              <a:t>Analysis: Examined trends in Spend, Impressions, Clicks, and CPM using Excel tools.</a:t>
            </a:r>
          </a:p>
          <a:p>
            <a:r>
              <a:rPr lang="en-US" dirty="0"/>
              <a:t>Visualization: Used bar charts, line charts, and donut charts for analysis insights.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6F5E2D7-F8EB-5BE9-A043-07017F6F13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1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0F92F-68B7-E53A-276B-A0E9DD9B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3CEC-C64C-778E-2B2C-34FC28A4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2B51-8EAA-84D1-E215-58E512FB12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 Spend vs. Impressions: Higher spend leads to higher impressions, observed strongly in November.</a:t>
            </a:r>
          </a:p>
          <a:p>
            <a:r>
              <a:rPr lang="en-US" dirty="0"/>
              <a:t>CTR Performance: Low engagement (CTR = 0.56%), highlighting a need for creative optimization.</a:t>
            </a:r>
          </a:p>
          <a:p>
            <a:r>
              <a:rPr lang="en-US" dirty="0"/>
              <a:t>Cost Trends: CPM averaged 4.75; CPC averaged 0.84, showing cost-effective performance.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870C09C-2564-5149-77EA-F54A80C05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32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51528-BAE0-578B-A9B4-2C0FF981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BB51-E4D1-41D6-D19D-838E4217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53151-BB3A-7F07-15BF-416B6E853F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 spend for high-performing ad sets like "Cases APAC" during peak months.</a:t>
            </a:r>
          </a:p>
          <a:p>
            <a:r>
              <a:rPr lang="en-US" dirty="0"/>
              <a:t>Optimize ad creatives to improve CTR.</a:t>
            </a:r>
          </a:p>
          <a:p>
            <a:r>
              <a:rPr lang="en-US" dirty="0"/>
              <a:t>Monitor CPM and CPC monthly to identify diminishing returns.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9A294F-11CA-2C3D-9D0E-A85A5D297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803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406</Words>
  <Application>Microsoft Office PowerPoint</Application>
  <PresentationFormat>Widescreen</PresentationFormat>
  <Paragraphs>43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LatoWeb</vt:lpstr>
      <vt:lpstr>Gallery</vt:lpstr>
      <vt:lpstr>Facebook Ad Campaign Performance Analysis   Mounica Peddada </vt:lpstr>
      <vt:lpstr>Introduction</vt:lpstr>
      <vt:lpstr>Research Question</vt:lpstr>
      <vt:lpstr>Hypothesis</vt:lpstr>
      <vt:lpstr>Decision</vt:lpstr>
      <vt:lpstr>Data Source</vt:lpstr>
      <vt:lpstr>Methodology</vt:lpstr>
      <vt:lpstr>Key Findings</vt:lpstr>
      <vt:lpstr>Recommendations</vt:lpstr>
      <vt:lpstr>Visual </vt:lpstr>
      <vt:lpstr>references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lastModifiedBy>admin</cp:lastModifiedBy>
  <cp:revision>1</cp:revision>
  <dcterms:created xsi:type="dcterms:W3CDTF">2024-12-17T09:37:04Z</dcterms:created>
  <dcterms:modified xsi:type="dcterms:W3CDTF">2024-12-17T09:46:14Z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