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5d5463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5d5463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5d54638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5d54638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5d54638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5d54638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d5463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d5463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5d54638b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5d54638b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d54638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d54638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5d54638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5d54638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d54638b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d54638b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brllrb/uber-and-lyft-dataset-boston-m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vs Lyft Ride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-Mounica Peddada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Introduction</a:t>
            </a:r>
            <a:endParaRPr b="1" sz="28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is this project about?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project analyzes </a:t>
            </a:r>
            <a:r>
              <a:rPr b="1" lang="en">
                <a:solidFill>
                  <a:schemeClr val="dk1"/>
                </a:solidFill>
              </a:rPr>
              <a:t>Uber &amp; Lyft ride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goal is to identify </a:t>
            </a:r>
            <a:r>
              <a:rPr b="1" lang="en">
                <a:solidFill>
                  <a:schemeClr val="dk1"/>
                </a:solidFill>
              </a:rPr>
              <a:t>price trends, surge pricing effects, ride demand, and route popularity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Questions: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Which service is more affordable?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How does surge pricing impact costs?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What are the most popular routes?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When are rides most expensive?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How does demand fluctuate across different times?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Information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4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965"/>
              <a:buFont typeface="Arial"/>
              <a:buNone/>
            </a:pPr>
            <a:r>
              <a:rPr b="1" lang="en" sz="4236">
                <a:solidFill>
                  <a:schemeClr val="dk1"/>
                </a:solidFill>
              </a:rPr>
              <a:t>Data Source</a:t>
            </a:r>
            <a:endParaRPr b="1" sz="4236">
              <a:solidFill>
                <a:schemeClr val="dk1"/>
              </a:solidFill>
            </a:endParaRPr>
          </a:p>
          <a:p>
            <a:pPr indent="-31602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236">
                <a:solidFill>
                  <a:schemeClr val="dk1"/>
                </a:solidFill>
              </a:rPr>
              <a:t>Dataset:</a:t>
            </a:r>
            <a:r>
              <a:rPr lang="en" sz="4236">
                <a:solidFill>
                  <a:schemeClr val="dk1"/>
                </a:solidFill>
              </a:rPr>
              <a:t> Rideshare data from Kaggle (</a:t>
            </a:r>
            <a:r>
              <a:rPr lang="en" sz="4236" u="sng">
                <a:solidFill>
                  <a:schemeClr val="hlink"/>
                </a:solidFill>
                <a:hlinkClick r:id="rId3"/>
              </a:rPr>
              <a:t>https://www.kaggle.com/datasets/brllrb/uber-and-lyft-dataset-boston-ma</a:t>
            </a:r>
            <a:r>
              <a:rPr lang="en" sz="4236">
                <a:solidFill>
                  <a:schemeClr val="dk1"/>
                </a:solidFill>
              </a:rPr>
              <a:t>)</a:t>
            </a:r>
            <a:endParaRPr sz="4236">
              <a:solidFill>
                <a:schemeClr val="dk1"/>
              </a:solidFill>
            </a:endParaRPr>
          </a:p>
          <a:p>
            <a:pPr indent="-3160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4236">
                <a:solidFill>
                  <a:schemeClr val="dk1"/>
                </a:solidFill>
              </a:rPr>
              <a:t>Columns Used:</a:t>
            </a:r>
            <a:endParaRPr b="1" sz="4236">
              <a:solidFill>
                <a:schemeClr val="dk1"/>
              </a:solidFill>
            </a:endParaRPr>
          </a:p>
          <a:p>
            <a:pPr indent="-31602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236">
                <a:solidFill>
                  <a:schemeClr val="dk1"/>
                </a:solidFill>
              </a:rPr>
              <a:t>Cab Type</a:t>
            </a:r>
            <a:r>
              <a:rPr lang="en" sz="4236">
                <a:solidFill>
                  <a:schemeClr val="dk1"/>
                </a:solidFill>
              </a:rPr>
              <a:t> (Uber or Lyft)</a:t>
            </a:r>
            <a:endParaRPr sz="4236">
              <a:solidFill>
                <a:schemeClr val="dk1"/>
              </a:solidFill>
            </a:endParaRPr>
          </a:p>
          <a:p>
            <a:pPr indent="-31602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236">
                <a:solidFill>
                  <a:schemeClr val="dk1"/>
                </a:solidFill>
              </a:rPr>
              <a:t>Datetime</a:t>
            </a:r>
            <a:r>
              <a:rPr lang="en" sz="4236">
                <a:solidFill>
                  <a:schemeClr val="dk1"/>
                </a:solidFill>
              </a:rPr>
              <a:t> (Day, Month, Hour)</a:t>
            </a:r>
            <a:endParaRPr sz="4236">
              <a:solidFill>
                <a:schemeClr val="dk1"/>
              </a:solidFill>
            </a:endParaRPr>
          </a:p>
          <a:p>
            <a:pPr indent="-31602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236">
                <a:solidFill>
                  <a:schemeClr val="dk1"/>
                </a:solidFill>
              </a:rPr>
              <a:t>Source &amp; Destination</a:t>
            </a:r>
            <a:r>
              <a:rPr lang="en" sz="4236">
                <a:solidFill>
                  <a:schemeClr val="dk1"/>
                </a:solidFill>
              </a:rPr>
              <a:t> (Ride locations)</a:t>
            </a:r>
            <a:endParaRPr sz="4236">
              <a:solidFill>
                <a:schemeClr val="dk1"/>
              </a:solidFill>
            </a:endParaRPr>
          </a:p>
          <a:p>
            <a:pPr indent="-31602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236">
                <a:solidFill>
                  <a:schemeClr val="dk1"/>
                </a:solidFill>
              </a:rPr>
              <a:t>Price</a:t>
            </a:r>
            <a:r>
              <a:rPr lang="en" sz="4236">
                <a:solidFill>
                  <a:schemeClr val="dk1"/>
                </a:solidFill>
              </a:rPr>
              <a:t> (Ride cost in USD)</a:t>
            </a:r>
            <a:endParaRPr sz="4236">
              <a:solidFill>
                <a:schemeClr val="dk1"/>
              </a:solidFill>
            </a:endParaRPr>
          </a:p>
          <a:p>
            <a:pPr indent="-31602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236">
                <a:solidFill>
                  <a:schemeClr val="dk1"/>
                </a:solidFill>
              </a:rPr>
              <a:t>Distance</a:t>
            </a:r>
            <a:r>
              <a:rPr lang="en" sz="4236">
                <a:solidFill>
                  <a:schemeClr val="dk1"/>
                </a:solidFill>
              </a:rPr>
              <a:t> (Miles traveled)</a:t>
            </a:r>
            <a:endParaRPr sz="4236">
              <a:solidFill>
                <a:schemeClr val="dk1"/>
              </a:solidFill>
            </a:endParaRPr>
          </a:p>
          <a:p>
            <a:pPr indent="-31602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4236">
                <a:solidFill>
                  <a:schemeClr val="dk1"/>
                </a:solidFill>
              </a:rPr>
              <a:t>Surge Multiplier</a:t>
            </a:r>
            <a:r>
              <a:rPr lang="en" sz="4236">
                <a:solidFill>
                  <a:schemeClr val="dk1"/>
                </a:solidFill>
              </a:rPr>
              <a:t> (Effect of high-demand pricing)</a:t>
            </a:r>
            <a:endParaRPr sz="423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965"/>
              <a:buFont typeface="Arial"/>
              <a:buNone/>
            </a:pPr>
            <a:r>
              <a:rPr b="1" lang="en" sz="4236">
                <a:solidFill>
                  <a:schemeClr val="dk1"/>
                </a:solidFill>
              </a:rPr>
              <a:t>Data Cleaning Steps</a:t>
            </a:r>
            <a:endParaRPr b="1" sz="4236">
              <a:solidFill>
                <a:schemeClr val="dk1"/>
              </a:solidFill>
            </a:endParaRPr>
          </a:p>
          <a:p>
            <a:pPr indent="-31602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36">
                <a:solidFill>
                  <a:schemeClr val="dk1"/>
                </a:solidFill>
              </a:rPr>
              <a:t>Removed </a:t>
            </a:r>
            <a:r>
              <a:rPr b="1" lang="en" sz="4236">
                <a:solidFill>
                  <a:schemeClr val="dk1"/>
                </a:solidFill>
              </a:rPr>
              <a:t>unnecessary weather columns</a:t>
            </a:r>
            <a:r>
              <a:rPr lang="en" sz="4236">
                <a:solidFill>
                  <a:schemeClr val="dk1"/>
                </a:solidFill>
              </a:rPr>
              <a:t>.</a:t>
            </a:r>
            <a:endParaRPr sz="4236">
              <a:solidFill>
                <a:schemeClr val="dk1"/>
              </a:solidFill>
            </a:endParaRPr>
          </a:p>
          <a:p>
            <a:pPr indent="-3160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36">
                <a:solidFill>
                  <a:schemeClr val="dk1"/>
                </a:solidFill>
              </a:rPr>
              <a:t>Eliminated </a:t>
            </a:r>
            <a:r>
              <a:rPr b="1" lang="en" sz="4236">
                <a:solidFill>
                  <a:schemeClr val="dk1"/>
                </a:solidFill>
              </a:rPr>
              <a:t>missing values</a:t>
            </a:r>
            <a:r>
              <a:rPr lang="en" sz="4236">
                <a:solidFill>
                  <a:schemeClr val="dk1"/>
                </a:solidFill>
              </a:rPr>
              <a:t>.</a:t>
            </a:r>
            <a:endParaRPr sz="4236">
              <a:solidFill>
                <a:schemeClr val="dk1"/>
              </a:solidFill>
            </a:endParaRPr>
          </a:p>
          <a:p>
            <a:pPr indent="-3160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36">
                <a:solidFill>
                  <a:schemeClr val="dk1"/>
                </a:solidFill>
              </a:rPr>
              <a:t>Standardized </a:t>
            </a:r>
            <a:r>
              <a:rPr b="1" lang="en" sz="4236">
                <a:solidFill>
                  <a:schemeClr val="dk1"/>
                </a:solidFill>
              </a:rPr>
              <a:t>datetime formats</a:t>
            </a:r>
            <a:r>
              <a:rPr lang="en" sz="4236">
                <a:solidFill>
                  <a:schemeClr val="dk1"/>
                </a:solidFill>
              </a:rPr>
              <a:t>.</a:t>
            </a:r>
            <a:endParaRPr sz="4236">
              <a:solidFill>
                <a:schemeClr val="dk1"/>
              </a:solidFill>
            </a:endParaRPr>
          </a:p>
          <a:p>
            <a:pPr indent="-31602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36">
                <a:solidFill>
                  <a:schemeClr val="dk1"/>
                </a:solidFill>
              </a:rPr>
              <a:t>Extracted </a:t>
            </a:r>
            <a:r>
              <a:rPr b="1" lang="en" sz="4236">
                <a:solidFill>
                  <a:schemeClr val="dk1"/>
                </a:solidFill>
              </a:rPr>
              <a:t>key insights using Tableau</a:t>
            </a:r>
            <a:r>
              <a:rPr lang="en" sz="4236">
                <a:solidFill>
                  <a:schemeClr val="dk1"/>
                </a:solidFill>
              </a:rPr>
              <a:t>.</a:t>
            </a:r>
            <a:endParaRPr sz="423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P</a:t>
            </a:r>
            <a:r>
              <a:rPr b="1" lang="en" sz="2400"/>
              <a:t>rice Comparison Between Uber &amp; Lyft</a:t>
            </a:r>
            <a:endParaRPr sz="2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6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Visualization:</a:t>
            </a:r>
            <a:r>
              <a:rPr lang="en">
                <a:solidFill>
                  <a:schemeClr val="dk1"/>
                </a:solidFill>
              </a:rPr>
              <a:t> Bar Chart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Lyft's average price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$17.35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Uber's average price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</a:rPr>
              <a:t>$15.79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Insight:</a:t>
            </a:r>
            <a:r>
              <a:rPr lang="en">
                <a:solidFill>
                  <a:schemeClr val="dk1"/>
                </a:solidFill>
              </a:rPr>
              <a:t> Uber is slightly cheaper on average.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Screenshot 2025-03-14 at 7.4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0188"/>
            <a:ext cx="4134722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of price based on the day of the ride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1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Visualization:</a:t>
            </a:r>
            <a:r>
              <a:rPr lang="en">
                <a:solidFill>
                  <a:schemeClr val="dk1"/>
                </a:solidFill>
              </a:rPr>
              <a:t> Line Chart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Ride prices remain consistent</a:t>
            </a:r>
            <a:r>
              <a:rPr lang="en">
                <a:solidFill>
                  <a:schemeClr val="dk1"/>
                </a:solidFill>
              </a:rPr>
              <a:t> across all days of the week, with minor fluctuations.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highest average price</a:t>
            </a:r>
            <a:r>
              <a:rPr lang="en">
                <a:solidFill>
                  <a:schemeClr val="dk1"/>
                </a:solidFill>
              </a:rPr>
              <a:t> is on </a:t>
            </a:r>
            <a:r>
              <a:rPr b="1" lang="en">
                <a:solidFill>
                  <a:schemeClr val="dk1"/>
                </a:solidFill>
              </a:rPr>
              <a:t>Monday ($16.59)</a:t>
            </a:r>
            <a:r>
              <a:rPr lang="en">
                <a:solidFill>
                  <a:schemeClr val="dk1"/>
                </a:solidFill>
              </a:rPr>
              <a:t>, while the </a:t>
            </a:r>
            <a:r>
              <a:rPr b="1" lang="en">
                <a:solidFill>
                  <a:schemeClr val="dk1"/>
                </a:solidFill>
              </a:rPr>
              <a:t>lowest is on Thursday ($16.49)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No significant weekday price variations</a:t>
            </a:r>
            <a:r>
              <a:rPr lang="en">
                <a:solidFill>
                  <a:schemeClr val="dk1"/>
                </a:solidFill>
              </a:rPr>
              <a:t>, suggesting pricing is demand-driven rather than day-specific.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Screenshot 2025-03-14 at 7.44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900" y="1170125"/>
            <a:ext cx="41239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</a:t>
            </a:r>
            <a:r>
              <a:rPr lang="en"/>
              <a:t> Ride Routes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1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Visualization:</a:t>
            </a:r>
            <a:r>
              <a:rPr lang="en">
                <a:solidFill>
                  <a:schemeClr val="dk1"/>
                </a:solidFill>
              </a:rPr>
              <a:t> Heatmap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Top locations: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Popular </a:t>
            </a:r>
            <a:r>
              <a:rPr b="1" lang="en" sz="1800">
                <a:solidFill>
                  <a:schemeClr val="dk1"/>
                </a:solidFill>
              </a:rPr>
              <a:t>pickup/drop-off</a:t>
            </a:r>
            <a:r>
              <a:rPr lang="en" sz="1800">
                <a:solidFill>
                  <a:schemeClr val="dk1"/>
                </a:solidFill>
              </a:rPr>
              <a:t> spots include </a:t>
            </a:r>
            <a:r>
              <a:rPr b="1" lang="en" sz="1800">
                <a:solidFill>
                  <a:schemeClr val="dk1"/>
                </a:solidFill>
              </a:rPr>
              <a:t>Boston University, North Station, and the Financial District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b="1" lang="en">
                <a:solidFill>
                  <a:schemeClr val="dk1"/>
                </a:solidFill>
              </a:rPr>
              <a:t>nsight:</a:t>
            </a:r>
            <a:r>
              <a:rPr lang="en">
                <a:solidFill>
                  <a:schemeClr val="dk1"/>
                </a:solidFill>
              </a:rPr>
              <a:t> People frequently use rideshare services in </a:t>
            </a:r>
            <a:r>
              <a:rPr b="1" lang="en">
                <a:solidFill>
                  <a:schemeClr val="dk1"/>
                </a:solidFill>
              </a:rPr>
              <a:t>high-traffic urban areas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Screenshot 2025-03-14 at 7.49.4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5" y="293000"/>
            <a:ext cx="4338276" cy="455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price surge on the revenue earned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15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Visualization:</a:t>
            </a:r>
            <a:r>
              <a:rPr lang="en">
                <a:solidFill>
                  <a:schemeClr val="dk1"/>
                </a:solidFill>
              </a:rPr>
              <a:t> Bar Chart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Insights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Majority of rides occur without surge pricing (Surge Multiplier = 1).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Revenue contribution from </a:t>
            </a:r>
            <a:r>
              <a:rPr b="1" lang="en">
                <a:solidFill>
                  <a:schemeClr val="dk1"/>
                </a:solidFill>
              </a:rPr>
              <a:t>higher surge multipliers is significantly lower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While surge pricing increases ride costs, </a:t>
            </a:r>
            <a:r>
              <a:rPr b="1" lang="en">
                <a:solidFill>
                  <a:schemeClr val="dk1"/>
                </a:solidFill>
              </a:rPr>
              <a:t>it is applied to only a small fraction of rides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 title="Screenshot 2025-03-14 at 7.51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900" y="1085450"/>
            <a:ext cx="4002825" cy="39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of the day vs Surge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19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Visualization:</a:t>
            </a:r>
            <a:r>
              <a:rPr lang="en">
                <a:solidFill>
                  <a:schemeClr val="dk1"/>
                </a:solidFill>
              </a:rPr>
              <a:t> Line Chart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Insights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Surge multipliers remain relatively stable throughout the day.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Lyft shows slightly higher surge multipliers compared to Uber.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There are </a:t>
            </a:r>
            <a:r>
              <a:rPr b="1" lang="en">
                <a:solidFill>
                  <a:schemeClr val="dk1"/>
                </a:solidFill>
              </a:rPr>
              <a:t>minor fluctuations</a:t>
            </a:r>
            <a:r>
              <a:rPr lang="en">
                <a:solidFill>
                  <a:schemeClr val="dk1"/>
                </a:solidFill>
              </a:rPr>
              <a:t> in surge pricing, but no major spikes at specific times.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 title="Screenshot 2025-03-14 at 7.53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700" y="1170125"/>
            <a:ext cx="40974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Summary of Findings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✔ </a:t>
            </a:r>
            <a:r>
              <a:rPr b="1" lang="en">
                <a:solidFill>
                  <a:schemeClr val="dk1"/>
                </a:solidFill>
              </a:rPr>
              <a:t>Uber is slightly cheaper than Lyft.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✔ </a:t>
            </a:r>
            <a:r>
              <a:rPr b="1" lang="en">
                <a:solidFill>
                  <a:schemeClr val="dk1"/>
                </a:solidFill>
              </a:rPr>
              <a:t>Surge pricing significantly increases ride costs.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✔ </a:t>
            </a:r>
            <a:r>
              <a:rPr b="1" lang="en">
                <a:solidFill>
                  <a:schemeClr val="dk1"/>
                </a:solidFill>
              </a:rPr>
              <a:t>Rides are most common in city hotspots.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✔ </a:t>
            </a:r>
            <a:r>
              <a:rPr b="1" lang="en">
                <a:solidFill>
                  <a:schemeClr val="dk1"/>
                </a:solidFill>
              </a:rPr>
              <a:t>Peak ride times match rush hours.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Real-World Implications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🔹 </a:t>
            </a:r>
            <a:r>
              <a:rPr b="1" lang="en">
                <a:solidFill>
                  <a:schemeClr val="dk1"/>
                </a:solidFill>
              </a:rPr>
              <a:t>Passengers</a:t>
            </a:r>
            <a:r>
              <a:rPr lang="en">
                <a:solidFill>
                  <a:schemeClr val="dk1"/>
                </a:solidFill>
              </a:rPr>
              <a:t> can save money by avoiding peak times.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🔹 </a:t>
            </a:r>
            <a:r>
              <a:rPr b="1" lang="en">
                <a:solidFill>
                  <a:schemeClr val="dk1"/>
                </a:solidFill>
              </a:rPr>
              <a:t>Drivers</a:t>
            </a:r>
            <a:r>
              <a:rPr lang="en">
                <a:solidFill>
                  <a:schemeClr val="dk1"/>
                </a:solidFill>
              </a:rPr>
              <a:t> can maximize earnings by working during surge pricing.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🔹 </a:t>
            </a:r>
            <a:r>
              <a:rPr b="1" lang="en">
                <a:solidFill>
                  <a:schemeClr val="dk1"/>
                </a:solidFill>
              </a:rPr>
              <a:t>Uber &amp; Lyft</a:t>
            </a:r>
            <a:r>
              <a:rPr lang="en">
                <a:solidFill>
                  <a:schemeClr val="dk1"/>
                </a:solidFill>
              </a:rPr>
              <a:t> can adjust pricing strategies based on demand trends.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