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 snapToGrid="0" snapToObjects="1"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3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6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5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01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261937"/>
            <a:ext cx="5308866" cy="1065459"/>
          </a:xfrm>
        </p:spPr>
        <p:txBody>
          <a:bodyPr>
            <a:noAutofit/>
          </a:bodyPr>
          <a:lstStyle/>
          <a:p>
            <a:r>
              <a:rPr sz="3600" dirty="0"/>
              <a:t>🚗 </a:t>
            </a:r>
            <a:r>
              <a:rPr sz="3600" dirty="0" err="1"/>
              <a:t>TripFare</a:t>
            </a:r>
            <a:r>
              <a:rPr sz="3600" dirty="0"/>
              <a:t> : Predicting Urban Taxi Fare with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2614705"/>
          </a:xfrm>
        </p:spPr>
        <p:txBody>
          <a:bodyPr>
            <a:normAutofit/>
          </a:bodyPr>
          <a:lstStyle/>
          <a:p>
            <a:r>
              <a:rPr lang="en-IN" sz="2000" dirty="0"/>
              <a:t>By:</a:t>
            </a:r>
          </a:p>
          <a:p>
            <a:r>
              <a:rPr lang="en-IN" sz="2000" dirty="0"/>
              <a:t>Mounica Srinivasan</a:t>
            </a:r>
          </a:p>
          <a:p>
            <a:r>
              <a:rPr lang="en-IN" sz="2000" dirty="0"/>
              <a:t>Batch : DS-S-WD-T-B61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ACD1-D3FB-20F3-944C-DC8C5381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484" y="2857500"/>
            <a:ext cx="4965032" cy="1143000"/>
          </a:xfrm>
        </p:spPr>
        <p:txBody>
          <a:bodyPr>
            <a:normAutofit/>
          </a:bodyPr>
          <a:lstStyle/>
          <a:p>
            <a:r>
              <a:rPr lang="en-US" dirty="0"/>
              <a:t>Thanks!!! Hope you enjoyed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4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 sz="1400"/>
            </a:pPr>
            <a:r>
              <a:rPr sz="2400" dirty="0"/>
              <a:t>About:</a:t>
            </a:r>
          </a:p>
          <a:p>
            <a:pPr>
              <a:defRPr sz="1400"/>
            </a:pPr>
            <a:r>
              <a:rPr sz="2400" i="1" dirty="0"/>
              <a:t>Urban Transportation Analytics &amp; Predictive Modeling project.</a:t>
            </a:r>
          </a:p>
          <a:p>
            <a:pPr>
              <a:defRPr sz="1400"/>
            </a:pPr>
            <a:r>
              <a:rPr sz="2400" i="1" dirty="0"/>
              <a:t>Involves EDA, preprocessing, feature engineering, model building, and deployment with </a:t>
            </a:r>
            <a:r>
              <a:rPr sz="2400" i="1" dirty="0" err="1"/>
              <a:t>Streamlit</a:t>
            </a:r>
            <a:r>
              <a:rPr sz="2400" i="1" dirty="0"/>
              <a:t>.</a:t>
            </a:r>
          </a:p>
          <a:p>
            <a:pPr>
              <a:defRPr sz="1400"/>
            </a:pPr>
            <a:endParaRPr sz="2400" dirty="0"/>
          </a:p>
          <a:p>
            <a:pPr marL="0" indent="0">
              <a:buNone/>
              <a:defRPr sz="1400"/>
            </a:pPr>
            <a:r>
              <a:rPr sz="2400" dirty="0"/>
              <a:t>Problem Statement:</a:t>
            </a:r>
          </a:p>
          <a:p>
            <a:pPr>
              <a:defRPr sz="1400"/>
            </a:pPr>
            <a:r>
              <a:rPr sz="2400" i="1" dirty="0"/>
              <a:t>Build a predictive model to estimate taxi fare based on trip features, enhancing pricing transparency.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400"/>
            </a:pPr>
            <a:r>
              <a:rPr sz="2800" dirty="0"/>
              <a:t>Python, Pandas, NumPy</a:t>
            </a:r>
          </a:p>
          <a:p>
            <a:pPr>
              <a:defRPr sz="1400"/>
            </a:pPr>
            <a:r>
              <a:rPr sz="2800" dirty="0"/>
              <a:t> Matplotlib, Seaborn</a:t>
            </a:r>
          </a:p>
          <a:p>
            <a:pPr>
              <a:defRPr sz="1400"/>
            </a:pPr>
            <a:r>
              <a:rPr sz="2800" dirty="0"/>
              <a:t> Scikit-learn</a:t>
            </a:r>
          </a:p>
          <a:p>
            <a:pPr>
              <a:defRPr sz="1400"/>
            </a:pPr>
            <a:r>
              <a:rPr sz="2800" dirty="0"/>
              <a:t> </a:t>
            </a:r>
            <a:r>
              <a:rPr sz="2800" dirty="0" err="1"/>
              <a:t>Streamlit</a:t>
            </a:r>
            <a:endParaRPr sz="2800" dirty="0"/>
          </a:p>
          <a:p>
            <a:pPr>
              <a:defRPr sz="1400"/>
            </a:pPr>
            <a:r>
              <a:rPr sz="2800" dirty="0"/>
              <a:t> Haversine Formula</a:t>
            </a:r>
          </a:p>
          <a:p>
            <a:pPr>
              <a:defRPr sz="1400"/>
            </a:pPr>
            <a:r>
              <a:rPr sz="2800" dirty="0"/>
              <a:t> </a:t>
            </a:r>
            <a:r>
              <a:rPr sz="2800" dirty="0" err="1"/>
              <a:t>Jupyter</a:t>
            </a:r>
            <a:r>
              <a:rPr sz="2800" dirty="0"/>
              <a:t> Notebook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279902"/>
            <a:ext cx="6251303" cy="1049235"/>
          </a:xfrm>
        </p:spPr>
        <p:txBody>
          <a:bodyPr/>
          <a:lstStyle/>
          <a:p>
            <a:r>
              <a:rPr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01" y="1187116"/>
            <a:ext cx="6251303" cy="5261811"/>
          </a:xfrm>
        </p:spPr>
        <p:txBody>
          <a:bodyPr>
            <a:normAutofit lnSpcReduction="10000"/>
          </a:bodyPr>
          <a:lstStyle/>
          <a:p>
            <a:pPr>
              <a:defRPr sz="1400"/>
            </a:pPr>
            <a:r>
              <a:rPr sz="1800" dirty="0"/>
              <a:t>1️⃣ Data Collection: Load dataset using Pandas</a:t>
            </a:r>
          </a:p>
          <a:p>
            <a:pPr>
              <a:defRPr sz="1400"/>
            </a:pPr>
            <a:r>
              <a:rPr sz="1800" dirty="0"/>
              <a:t>2️⃣ Data Understanding: Inspect shape, datatypes, missing values</a:t>
            </a:r>
          </a:p>
          <a:p>
            <a:pPr>
              <a:defRPr sz="1400"/>
            </a:pPr>
            <a:r>
              <a:rPr sz="1800" dirty="0"/>
              <a:t>3️⃣ Feature Engineering</a:t>
            </a:r>
            <a:endParaRPr lang="en-US" sz="1800" dirty="0"/>
          </a:p>
          <a:p>
            <a:pPr>
              <a:defRPr sz="1400"/>
            </a:pPr>
            <a:r>
              <a:rPr sz="1800" dirty="0"/>
              <a:t>4️⃣ EDA: Univariate &amp; bivariate analysis, outlier detection</a:t>
            </a:r>
          </a:p>
          <a:p>
            <a:pPr>
              <a:defRPr sz="1400"/>
            </a:pPr>
            <a:r>
              <a:rPr sz="1800" dirty="0"/>
              <a:t>5️⃣ Data Transformation: Handle skewness, encode categorical vars</a:t>
            </a:r>
          </a:p>
          <a:p>
            <a:pPr>
              <a:defRPr sz="1400"/>
            </a:pPr>
            <a:r>
              <a:rPr sz="1800" dirty="0"/>
              <a:t>6️⃣ Feature Selection: Correlation, feature importance</a:t>
            </a:r>
          </a:p>
          <a:p>
            <a:pPr>
              <a:defRPr sz="1400"/>
            </a:pPr>
            <a:r>
              <a:rPr sz="1800" dirty="0"/>
              <a:t>7️⃣ Model Building: Train multiple regression models</a:t>
            </a:r>
          </a:p>
          <a:p>
            <a:pPr>
              <a:defRPr sz="1400"/>
            </a:pPr>
            <a:r>
              <a:rPr sz="1800" dirty="0"/>
              <a:t>8️⃣ Hyperparameter Tuning: </a:t>
            </a:r>
            <a:r>
              <a:rPr sz="1800" dirty="0" err="1"/>
              <a:t>GridSearchCV</a:t>
            </a:r>
            <a:r>
              <a:rPr sz="1800" dirty="0"/>
              <a:t>/</a:t>
            </a:r>
            <a:r>
              <a:rPr sz="1800" dirty="0" err="1"/>
              <a:t>RandomizedSearchCV</a:t>
            </a:r>
            <a:endParaRPr sz="1800" dirty="0"/>
          </a:p>
          <a:p>
            <a:pPr>
              <a:defRPr sz="1400"/>
            </a:pPr>
            <a:r>
              <a:rPr lang="en-IN" sz="1800" dirty="0"/>
              <a:t>9️⃣</a:t>
            </a:r>
            <a:r>
              <a:rPr sz="1800" dirty="0"/>
              <a:t> Deployment: Build </a:t>
            </a:r>
            <a:r>
              <a:rPr sz="1800" dirty="0" err="1"/>
              <a:t>Streamlit</a:t>
            </a:r>
            <a:r>
              <a:rPr sz="1800" dirty="0"/>
              <a:t> UI for 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D041-21A3-BE73-9DAE-977132C7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2" y="305738"/>
            <a:ext cx="6798734" cy="785126"/>
          </a:xfrm>
        </p:spPr>
        <p:txBody>
          <a:bodyPr/>
          <a:lstStyle/>
          <a:p>
            <a:r>
              <a:rPr lang="en-US" dirty="0"/>
              <a:t>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4D02-4B71-DF3B-BE2E-CBAAB3A5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32" y="1090864"/>
            <a:ext cx="6798736" cy="534202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No of days : 3</a:t>
            </a:r>
          </a:p>
          <a:p>
            <a:r>
              <a:rPr lang="en-US" sz="1600" dirty="0"/>
              <a:t>Geography of collected data : In and around </a:t>
            </a:r>
            <a:r>
              <a:rPr lang="en-US" sz="1600" dirty="0" err="1"/>
              <a:t>Newyork</a:t>
            </a:r>
            <a:endParaRPr lang="en-US" sz="1600" dirty="0"/>
          </a:p>
          <a:p>
            <a:r>
              <a:rPr lang="en-US" sz="1600" dirty="0"/>
              <a:t>No of vendors : 2 (VendorID1,2) where </a:t>
            </a:r>
            <a:r>
              <a:rPr lang="en-US" sz="1600" dirty="0" err="1"/>
              <a:t>vendorID</a:t>
            </a:r>
            <a:r>
              <a:rPr lang="en-US" sz="1600" dirty="0"/>
              <a:t> 2 has max trips</a:t>
            </a:r>
          </a:p>
          <a:p>
            <a:r>
              <a:rPr lang="en-US" sz="1600" dirty="0"/>
              <a:t>Passenger count : 1 to 6 where single passengers are taking higher number of trips</a:t>
            </a:r>
          </a:p>
          <a:p>
            <a:r>
              <a:rPr lang="en-US" sz="1600" dirty="0" err="1"/>
              <a:t>RatecodeID</a:t>
            </a:r>
            <a:r>
              <a:rPr lang="en-US" sz="1600" dirty="0"/>
              <a:t> : 1 to 6,99 where </a:t>
            </a:r>
            <a:r>
              <a:rPr lang="en-US" sz="1600" dirty="0" err="1"/>
              <a:t>RatecodeID</a:t>
            </a:r>
            <a:r>
              <a:rPr lang="en-US" sz="1600" dirty="0"/>
              <a:t> 1 has highest no. of trips</a:t>
            </a:r>
          </a:p>
          <a:p>
            <a:r>
              <a:rPr lang="en-US" sz="1600" dirty="0"/>
              <a:t>Payment type: 1 to 4 where payment type 1 was highest</a:t>
            </a:r>
          </a:p>
          <a:p>
            <a:r>
              <a:rPr lang="en-US" sz="1600" dirty="0"/>
              <a:t>Am/Pm : no. of trips in ‘am’ was highest</a:t>
            </a:r>
          </a:p>
          <a:p>
            <a:r>
              <a:rPr lang="en-US" sz="1600" dirty="0" err="1"/>
              <a:t>Is_late_night</a:t>
            </a:r>
            <a:r>
              <a:rPr lang="en-US" sz="1600" dirty="0"/>
              <a:t> : Late night trips was highest</a:t>
            </a:r>
          </a:p>
          <a:p>
            <a:r>
              <a:rPr lang="en-US" sz="1600" dirty="0"/>
              <a:t>Hour : early morning 2-6 am had highest rides</a:t>
            </a:r>
          </a:p>
          <a:p>
            <a:r>
              <a:rPr lang="en-US" sz="1600" dirty="0"/>
              <a:t>Single passengers in the ‘am’ has highest trips</a:t>
            </a:r>
          </a:p>
          <a:p>
            <a:r>
              <a:rPr lang="en-US" sz="1600" dirty="0"/>
              <a:t>We see that in the am (early morning) and in the late night we highest no of passengers</a:t>
            </a:r>
          </a:p>
          <a:p>
            <a:r>
              <a:rPr lang="en-US" sz="1600" dirty="0"/>
              <a:t>There are more single passengers in the late night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4201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380F-1972-584B-ECA4-733186DD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9" y="17964"/>
            <a:ext cx="8229600" cy="794507"/>
          </a:xfrm>
        </p:spPr>
        <p:txBody>
          <a:bodyPr/>
          <a:lstStyle/>
          <a:p>
            <a:r>
              <a:rPr lang="en-US" dirty="0"/>
              <a:t>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C0B1-4432-3594-375D-42F2C490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71891"/>
            <a:ext cx="8686800" cy="603370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/>
              <a:t>RatecodeID</a:t>
            </a:r>
            <a:r>
              <a:rPr lang="en-US" sz="1800" dirty="0"/>
              <a:t> 1 and the </a:t>
            </a:r>
            <a:r>
              <a:rPr lang="en-US" sz="1800" dirty="0" err="1"/>
              <a:t>paymentype</a:t>
            </a:r>
            <a:r>
              <a:rPr lang="en-US" sz="1800" dirty="0"/>
              <a:t> 1 has the most no of passengers</a:t>
            </a:r>
          </a:p>
          <a:p>
            <a:r>
              <a:rPr lang="en-US" sz="1800" dirty="0"/>
              <a:t>The late night has low fare compared in the other time of the day</a:t>
            </a:r>
          </a:p>
          <a:p>
            <a:r>
              <a:rPr lang="en-US" sz="1800" dirty="0"/>
              <a:t>We infer 19% on an average other charges is being charged on the whole</a:t>
            </a:r>
          </a:p>
          <a:p>
            <a:r>
              <a:rPr lang="en-US" sz="1800" dirty="0"/>
              <a:t>The total fare in the pm is high than in the am</a:t>
            </a:r>
          </a:p>
          <a:p>
            <a:r>
              <a:rPr lang="en-US" sz="1800" dirty="0" err="1"/>
              <a:t>RatecodeID</a:t>
            </a:r>
            <a:r>
              <a:rPr lang="en-US" sz="1800" dirty="0"/>
              <a:t> 3 has the highest mean total fare and </a:t>
            </a:r>
            <a:r>
              <a:rPr lang="en-US" sz="1800" dirty="0" err="1"/>
              <a:t>RatecodeID</a:t>
            </a:r>
            <a:r>
              <a:rPr lang="en-US" sz="1800" dirty="0"/>
              <a:t> 6,99 has the lowest total fare</a:t>
            </a:r>
          </a:p>
          <a:p>
            <a:r>
              <a:rPr lang="en-US" sz="1800" dirty="0"/>
              <a:t>The passenger count 2 has the highest mean total fare amount</a:t>
            </a:r>
          </a:p>
          <a:p>
            <a:r>
              <a:rPr lang="en-US" sz="1800" dirty="0"/>
              <a:t>Long trip distances are covered in am than pm</a:t>
            </a:r>
          </a:p>
          <a:p>
            <a:r>
              <a:rPr lang="en-US" sz="1800" dirty="0"/>
              <a:t>There are more mid length trips between 1 and 4 kms</a:t>
            </a:r>
          </a:p>
          <a:p>
            <a:r>
              <a:rPr lang="en-US" sz="1800" dirty="0"/>
              <a:t>More </a:t>
            </a:r>
            <a:r>
              <a:rPr lang="en-US" sz="1800" dirty="0" err="1"/>
              <a:t>midlength</a:t>
            </a:r>
            <a:r>
              <a:rPr lang="en-US" sz="1800" dirty="0"/>
              <a:t> trips(1-4km) in the am(mornings)</a:t>
            </a:r>
          </a:p>
          <a:p>
            <a:r>
              <a:rPr lang="en-US" sz="1800" dirty="0"/>
              <a:t>Peak time has the highest trips and Revenue generated</a:t>
            </a:r>
          </a:p>
          <a:p>
            <a:r>
              <a:rPr lang="en-US" sz="1800" dirty="0"/>
              <a:t>There are 229 areas in total in the dataset</a:t>
            </a:r>
          </a:p>
          <a:p>
            <a:r>
              <a:rPr lang="en-US" sz="1800" dirty="0"/>
              <a:t>Annadale-Huguenot-Prince's Bay-Woodrow area has the highest drop-off total amount mean.</a:t>
            </a:r>
          </a:p>
          <a:p>
            <a:r>
              <a:rPr lang="en-US" sz="1800" dirty="0"/>
              <a:t>South Ozone Park area has the highest pickup area total amount mean.</a:t>
            </a:r>
          </a:p>
          <a:p>
            <a:r>
              <a:rPr lang="en-US" sz="1800" dirty="0"/>
              <a:t>The highest pickup trips is made at Midtown-Times Square area</a:t>
            </a:r>
          </a:p>
          <a:p>
            <a:r>
              <a:rPr lang="en-US" sz="1800" dirty="0"/>
              <a:t>The highest </a:t>
            </a:r>
            <a:r>
              <a:rPr lang="en-US" sz="1800" dirty="0" err="1"/>
              <a:t>dropoff</a:t>
            </a:r>
            <a:r>
              <a:rPr lang="en-US" sz="1800" dirty="0"/>
              <a:t> trips is made at Midtown-Times Square area</a:t>
            </a:r>
          </a:p>
          <a:p>
            <a:r>
              <a:rPr lang="en-US" sz="1800" dirty="0"/>
              <a:t>We see that the  Midtown-Times Square area one of the famous hotspots in that region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0844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BD2C-A62F-1500-54AB-1519D1B7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Top 10 Hotspots (Folium)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FCBF0-32B2-18C8-6AD2-ABE66B89A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931" y="2016125"/>
            <a:ext cx="516378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128E-6D0C-C3EE-6EFA-97E5AB8D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Late Night Long Trip Hotspots by single Passenger -Security Pov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42372-B816-9A67-18DB-D24448B8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914" y="2016125"/>
            <a:ext cx="352382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4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F9E2-76B3-CBAC-6F1D-D87A6D0D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08D5-7E1B-C367-14B4-559059F0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SVR</a:t>
            </a:r>
          </a:p>
          <a:p>
            <a:r>
              <a:rPr lang="en-US" dirty="0" err="1"/>
              <a:t>LightGradientBoosting</a:t>
            </a:r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Model Selection </a:t>
            </a:r>
            <a:r>
              <a:rPr lang="en-IN" dirty="0"/>
              <a:t>: </a:t>
            </a:r>
            <a:r>
              <a:rPr lang="en-IN" dirty="0" err="1"/>
              <a:t>Xgboost</a:t>
            </a:r>
            <a:r>
              <a:rPr lang="en-IN" dirty="0"/>
              <a:t> showed better metrics hence pickled it to be used in </a:t>
            </a:r>
            <a:r>
              <a:rPr lang="en-IN" dirty="0" err="1"/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325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548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🚗 TripFare : Predicting Urban Taxi Fare with Machine Learning</vt:lpstr>
      <vt:lpstr>About &amp; Problem Statement</vt:lpstr>
      <vt:lpstr>Tools Used</vt:lpstr>
      <vt:lpstr>Data Pipeline</vt:lpstr>
      <vt:lpstr>Inferences</vt:lpstr>
      <vt:lpstr>Inferences</vt:lpstr>
      <vt:lpstr> Top 10 Hotspots (Folium)</vt:lpstr>
      <vt:lpstr>Top 10 Late Night Long Trip Hotspots by single Passenger -Security Pov </vt:lpstr>
      <vt:lpstr>ML Algorithms used</vt:lpstr>
      <vt:lpstr>Thanks!!! Hope you enjoyed 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mounica srinivasan</cp:lastModifiedBy>
  <cp:revision>4</cp:revision>
  <dcterms:created xsi:type="dcterms:W3CDTF">2013-01-27T09:14:16Z</dcterms:created>
  <dcterms:modified xsi:type="dcterms:W3CDTF">2025-08-15T17:13:57Z</dcterms:modified>
  <cp:category/>
</cp:coreProperties>
</file>