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3589C20-7749-4AB5-8B8C-B0D334A05614}">
  <a:tblStyle styleId="{E3589C20-7749-4AB5-8B8C-B0D334A0561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e4cc99e76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e4cc99e76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is a lazy learning algorithm which doesn’t perform well with high dimensional data, it becomes difficult to </a:t>
            </a:r>
            <a:r>
              <a:rPr lang="en"/>
              <a:t>calculate</a:t>
            </a:r>
            <a:r>
              <a:rPr lang="en"/>
              <a:t> the </a:t>
            </a:r>
            <a:r>
              <a:rPr lang="en"/>
              <a:t>distance, hence it’s reasonable to get such low accuracy score with our 69 features. In addition to the mean error rate = 0 when K  value between  , adjusting k value would influence the accuracy.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e4cc99e76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e4cc99e76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Mounica\</a:t>
            </a:r>
            <a:br>
              <a:rPr lang="en" sz="1200"/>
            </a:br>
            <a:r>
              <a:rPr lang="en" sz="1200"/>
              <a:t>Used to adjust the class distribution of a dataset.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e4cc99e76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e4cc99e76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e6d2cbda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e6d2cbda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e4cc99e76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e4cc99e76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e4cc99e76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e4cc99e76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class, </a:t>
            </a:r>
            <a:endParaRPr/>
          </a:p>
          <a:p>
            <a:pPr indent="0" lvl="0" marL="0" rtl="0" algn="l">
              <a:spcBef>
                <a:spcPts val="0"/>
              </a:spcBef>
              <a:spcAft>
                <a:spcPts val="0"/>
              </a:spcAft>
              <a:buNone/>
            </a:pPr>
            <a:r>
              <a:rPr lang="en"/>
              <a:t>my name is ChiaYI , with my teammate Mounica, Sharyu and Somya, </a:t>
            </a:r>
            <a:endParaRPr/>
          </a:p>
          <a:p>
            <a:pPr indent="0" lvl="0" marL="0" rtl="0" algn="l">
              <a:spcBef>
                <a:spcPts val="0"/>
              </a:spcBef>
              <a:spcAft>
                <a:spcPts val="0"/>
              </a:spcAft>
              <a:buNone/>
            </a:pPr>
            <a:r>
              <a:rPr lang="en"/>
              <a:t>Today, we are presenting the Home credit default risk prediction project, using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e4cc99e76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e4cc99e76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rgbClr val="404040"/>
                </a:solidFill>
                <a:highlight>
                  <a:srgbClr val="FFFFFF"/>
                </a:highlight>
              </a:rPr>
              <a:t>cross-industry process for data mining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e4cc99e76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e4cc99e76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amy</a:t>
            </a:r>
            <a:endParaRPr>
              <a:solidFill>
                <a:srgbClr val="222222"/>
              </a:solidFill>
              <a:highlight>
                <a:srgbClr val="FFFFFF"/>
              </a:highlight>
            </a:endParaRPr>
          </a:p>
          <a:p>
            <a:pPr indent="0" lvl="0" marL="0" rtl="0" algn="l">
              <a:spcBef>
                <a:spcPts val="0"/>
              </a:spcBef>
              <a:spcAft>
                <a:spcPts val="0"/>
              </a:spcAft>
              <a:buNone/>
            </a:pPr>
            <a:r>
              <a:rPr lang="en">
                <a:solidFill>
                  <a:srgbClr val="222222"/>
                </a:solidFill>
                <a:highlight>
                  <a:srgbClr val="FFFFFF"/>
                </a:highlight>
              </a:rPr>
              <a:t>Home Credit B.V. is an international non-bank financial institution founded in 1997 in the Czech Republic and headquartered in Netherlands.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e6d2cbda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e6d2cbda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rPr>
              <a:t>ensure that clients capable of repayment are not rejected and that loans are given with a principal, maturity, and repayment calendar that will empower their clients to be successful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e4cc99e76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e4cc99e76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Amy   Data Understanding </a:t>
            </a:r>
            <a:endParaRPr sz="1200"/>
          </a:p>
          <a:p>
            <a:pPr indent="0" lvl="0" marL="0" rtl="0" algn="l">
              <a:lnSpc>
                <a:spcPct val="115000"/>
              </a:lnSpc>
              <a:spcBef>
                <a:spcPts val="0"/>
              </a:spcBef>
              <a:spcAft>
                <a:spcPts val="0"/>
              </a:spcAft>
              <a:buNone/>
            </a:pPr>
            <a:r>
              <a:rPr lang="en" sz="1200"/>
              <a:t>The Dataset contains 122 features with 307511 entries. As the respect of missing value,</a:t>
            </a:r>
            <a:endParaRPr sz="1200"/>
          </a:p>
          <a:p>
            <a:pPr indent="0" lvl="0" marL="0" rtl="0" algn="l">
              <a:lnSpc>
                <a:spcPct val="115000"/>
              </a:lnSpc>
              <a:spcBef>
                <a:spcPts val="0"/>
              </a:spcBef>
              <a:spcAft>
                <a:spcPts val="0"/>
              </a:spcAft>
              <a:buNone/>
            </a:pPr>
            <a:r>
              <a:rPr lang="en" sz="1200"/>
              <a:t>The distribution map gives better evaluation and understanding of missing data</a:t>
            </a:r>
            <a:endParaRPr sz="1200"/>
          </a:p>
          <a:p>
            <a:pPr indent="0" lvl="0" marL="0" rtl="0" algn="l">
              <a:lnSpc>
                <a:spcPct val="115000"/>
              </a:lnSpc>
              <a:spcBef>
                <a:spcPts val="0"/>
              </a:spcBef>
              <a:spcAft>
                <a:spcPts val="0"/>
              </a:spcAft>
              <a:buNone/>
            </a:pPr>
            <a:r>
              <a:rPr lang="en" sz="1200"/>
              <a:t>Which we found out that missing value is concentrated in serveral features</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 From the visualization,</a:t>
            </a:r>
            <a:endParaRPr sz="1200"/>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e4cc99e76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e4cc99e76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200">
                <a:solidFill>
                  <a:schemeClr val="dk1"/>
                </a:solidFill>
              </a:rPr>
              <a:t>By calculating the r-square to determine the linear correlation between features.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Next I will pass it to Mounica to disucss the Data Preprocessing part</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e4cc99e76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e4cc99e76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Mounica\</a:t>
            </a:r>
            <a:br>
              <a:rPr lang="en"/>
            </a:br>
            <a:r>
              <a:rPr lang="en"/>
              <a:t>If the number of features are very large in the dataset, it is like a noise to the dataset. To reduce overfitting, complexity of the model, to improve accuracy of the model and to enable the machine learning algorithm to train the dataset faster we will implement feature selection on the data set.</a:t>
            </a:r>
            <a:br>
              <a:rPr lang="en"/>
            </a:br>
            <a:r>
              <a:rPr lang="en"/>
              <a:t>We are taking FeatureSelector class to implement certain methods like identify the missing, identify collinear, zero and low importance.</a:t>
            </a:r>
            <a:br>
              <a:rPr lang="en"/>
            </a:b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e4cc99e76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e4cc99e76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Encoding transforms categorical features to a format that works better with classification and regression algorithm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graphicFrame>
        <p:nvGraphicFramePr>
          <p:cNvPr id="64" name="Google Shape;64;p13"/>
          <p:cNvGraphicFramePr/>
          <p:nvPr/>
        </p:nvGraphicFramePr>
        <p:xfrm>
          <a:off x="911600" y="1343800"/>
          <a:ext cx="3000000" cy="3000000"/>
        </p:xfrm>
        <a:graphic>
          <a:graphicData uri="http://schemas.openxmlformats.org/drawingml/2006/table">
            <a:tbl>
              <a:tblPr>
                <a:noFill/>
                <a:tableStyleId>{E3589C20-7749-4AB5-8B8C-B0D334A05614}</a:tableStyleId>
              </a:tblPr>
              <a:tblGrid>
                <a:gridCol w="2245925"/>
                <a:gridCol w="5598575"/>
              </a:tblGrid>
              <a:tr h="333300">
                <a:tc>
                  <a:txBody>
                    <a:bodyPr/>
                    <a:lstStyle/>
                    <a:p>
                      <a:pPr indent="0" lvl="0" marL="0" rtl="0" algn="ctr">
                        <a:spcBef>
                          <a:spcPts val="0"/>
                        </a:spcBef>
                        <a:spcAft>
                          <a:spcPts val="0"/>
                        </a:spcAft>
                        <a:buNone/>
                      </a:pPr>
                      <a:r>
                        <a:rPr b="1" lang="en" u="sng">
                          <a:solidFill>
                            <a:srgbClr val="FCFCFC"/>
                          </a:solidFill>
                        </a:rPr>
                        <a:t>Models</a:t>
                      </a:r>
                      <a:endParaRPr b="1" u="sng">
                        <a:solidFill>
                          <a:srgbClr val="FCFCFC"/>
                        </a:solidFill>
                      </a:endParaRPr>
                    </a:p>
                  </a:txBody>
                  <a:tcPr marT="91425" marB="91425" marR="91425" marL="91425"/>
                </a:tc>
                <a:tc>
                  <a:txBody>
                    <a:bodyPr/>
                    <a:lstStyle/>
                    <a:p>
                      <a:pPr indent="0" lvl="0" marL="0" rtl="0" algn="ctr">
                        <a:spcBef>
                          <a:spcPts val="0"/>
                        </a:spcBef>
                        <a:spcAft>
                          <a:spcPts val="0"/>
                        </a:spcAft>
                        <a:buNone/>
                      </a:pPr>
                      <a:r>
                        <a:rPr b="1" lang="en" u="sng">
                          <a:solidFill>
                            <a:srgbClr val="FCFCFC"/>
                          </a:solidFill>
                        </a:rPr>
                        <a:t>Detail</a:t>
                      </a:r>
                      <a:endParaRPr b="1" u="sng">
                        <a:solidFill>
                          <a:srgbClr val="FCFCFC"/>
                        </a:solidFill>
                      </a:endParaRPr>
                    </a:p>
                  </a:txBody>
                  <a:tcPr marT="91425" marB="91425" marR="91425" marL="91425"/>
                </a:tc>
              </a:tr>
              <a:tr h="333300">
                <a:tc>
                  <a:txBody>
                    <a:bodyPr/>
                    <a:lstStyle/>
                    <a:p>
                      <a:pPr indent="0" lvl="0" marL="0" rtl="0" algn="l">
                        <a:spcBef>
                          <a:spcPts val="0"/>
                        </a:spcBef>
                        <a:spcAft>
                          <a:spcPts val="0"/>
                        </a:spcAft>
                        <a:buNone/>
                      </a:pPr>
                      <a:r>
                        <a:rPr lang="en" sz="1200">
                          <a:solidFill>
                            <a:srgbClr val="FCFCFC"/>
                          </a:solidFill>
                        </a:rPr>
                        <a:t>Logistic Regression</a:t>
                      </a:r>
                      <a:endParaRPr sz="1200">
                        <a:solidFill>
                          <a:srgbClr val="FCFCFC"/>
                        </a:solidFill>
                      </a:endParaRPr>
                    </a:p>
                  </a:txBody>
                  <a:tcPr marT="91425" marB="91425" marR="91425" marL="91425"/>
                </a:tc>
                <a:tc>
                  <a:txBody>
                    <a:bodyPr/>
                    <a:lstStyle/>
                    <a:p>
                      <a:pPr indent="0" lvl="0" marL="0" rtl="0" algn="l">
                        <a:lnSpc>
                          <a:spcPct val="100000"/>
                        </a:lnSpc>
                        <a:spcBef>
                          <a:spcPts val="0"/>
                        </a:spcBef>
                        <a:spcAft>
                          <a:spcPts val="0"/>
                        </a:spcAft>
                        <a:buNone/>
                      </a:pPr>
                      <a:r>
                        <a:rPr lang="en" sz="900">
                          <a:solidFill>
                            <a:srgbClr val="FFFFFF"/>
                          </a:solidFill>
                          <a:latin typeface="Roboto"/>
                          <a:ea typeface="Roboto"/>
                          <a:cs typeface="Roboto"/>
                          <a:sym typeface="Roboto"/>
                        </a:rPr>
                        <a:t>Logistic regression is the appropriate regression analysis to conduct when the dependent variable is dichotomous</a:t>
                      </a:r>
                      <a:endParaRPr sz="900">
                        <a:solidFill>
                          <a:srgbClr val="FCFCFC"/>
                        </a:solidFill>
                        <a:latin typeface="Roboto"/>
                        <a:ea typeface="Roboto"/>
                        <a:cs typeface="Roboto"/>
                        <a:sym typeface="Roboto"/>
                      </a:endParaRPr>
                    </a:p>
                  </a:txBody>
                  <a:tcPr marT="91425" marB="91425" marR="91425" marL="91425"/>
                </a:tc>
              </a:tr>
              <a:tr h="333300">
                <a:tc>
                  <a:txBody>
                    <a:bodyPr/>
                    <a:lstStyle/>
                    <a:p>
                      <a:pPr indent="0" lvl="0" marL="0" rtl="0" algn="l">
                        <a:lnSpc>
                          <a:spcPct val="100000"/>
                        </a:lnSpc>
                        <a:spcBef>
                          <a:spcPts val="0"/>
                        </a:spcBef>
                        <a:spcAft>
                          <a:spcPts val="0"/>
                        </a:spcAft>
                        <a:buNone/>
                      </a:pPr>
                      <a:r>
                        <a:rPr lang="en" sz="1200">
                          <a:solidFill>
                            <a:srgbClr val="FCFCFC"/>
                          </a:solidFill>
                        </a:rPr>
                        <a:t>K-Nearest Neighbors</a:t>
                      </a:r>
                      <a:endParaRPr sz="1200">
                        <a:solidFill>
                          <a:srgbClr val="FCFCFC"/>
                        </a:solidFill>
                      </a:endParaRPr>
                    </a:p>
                  </a:txBody>
                  <a:tcPr marT="91425" marB="91425" marR="91425" marL="91425"/>
                </a:tc>
                <a:tc>
                  <a:txBody>
                    <a:bodyPr/>
                    <a:lstStyle/>
                    <a:p>
                      <a:pPr indent="0" lvl="0" marL="0" rtl="0" algn="l">
                        <a:lnSpc>
                          <a:spcPct val="100000"/>
                        </a:lnSpc>
                        <a:spcBef>
                          <a:spcPts val="0"/>
                        </a:spcBef>
                        <a:spcAft>
                          <a:spcPts val="0"/>
                        </a:spcAft>
                        <a:buNone/>
                      </a:pPr>
                      <a:r>
                        <a:rPr lang="en" sz="900">
                          <a:solidFill>
                            <a:srgbClr val="FFFFFF"/>
                          </a:solidFill>
                          <a:latin typeface="Roboto"/>
                          <a:ea typeface="Roboto"/>
                          <a:cs typeface="Roboto"/>
                          <a:sym typeface="Roboto"/>
                        </a:rPr>
                        <a:t>KNN model is to find the K value. In general, a larger k suppresses the effects of noise, but makes the classification boundaries less distinct.</a:t>
                      </a:r>
                      <a:endParaRPr sz="900">
                        <a:solidFill>
                          <a:srgbClr val="FCFCFC"/>
                        </a:solidFill>
                        <a:latin typeface="Roboto"/>
                        <a:ea typeface="Roboto"/>
                        <a:cs typeface="Roboto"/>
                        <a:sym typeface="Roboto"/>
                      </a:endParaRPr>
                    </a:p>
                  </a:txBody>
                  <a:tcPr marT="91425" marB="91425" marR="91425" marL="91425"/>
                </a:tc>
              </a:tr>
              <a:tr h="333300">
                <a:tc>
                  <a:txBody>
                    <a:bodyPr/>
                    <a:lstStyle/>
                    <a:p>
                      <a:pPr indent="0" lvl="0" marL="0" rtl="0" algn="l">
                        <a:lnSpc>
                          <a:spcPct val="100000"/>
                        </a:lnSpc>
                        <a:spcBef>
                          <a:spcPts val="0"/>
                        </a:spcBef>
                        <a:spcAft>
                          <a:spcPts val="0"/>
                        </a:spcAft>
                        <a:buNone/>
                      </a:pPr>
                      <a:r>
                        <a:rPr lang="en" sz="1200">
                          <a:solidFill>
                            <a:srgbClr val="FCFCFC"/>
                          </a:solidFill>
                        </a:rPr>
                        <a:t>Gaussian Naive Bayes</a:t>
                      </a:r>
                      <a:endParaRPr sz="1200">
                        <a:solidFill>
                          <a:srgbClr val="FCFCFC"/>
                        </a:solidFill>
                      </a:endParaRPr>
                    </a:p>
                  </a:txBody>
                  <a:tcPr marT="91425" marB="91425" marR="91425" marL="91425"/>
                </a:tc>
                <a:tc>
                  <a:txBody>
                    <a:bodyPr/>
                    <a:lstStyle/>
                    <a:p>
                      <a:pPr indent="0" lvl="0" marL="0" rtl="0" algn="l">
                        <a:lnSpc>
                          <a:spcPct val="100000"/>
                        </a:lnSpc>
                        <a:spcBef>
                          <a:spcPts val="0"/>
                        </a:spcBef>
                        <a:spcAft>
                          <a:spcPts val="0"/>
                        </a:spcAft>
                        <a:buNone/>
                      </a:pPr>
                      <a:r>
                        <a:rPr lang="en" sz="900">
                          <a:solidFill>
                            <a:srgbClr val="FFFFFF"/>
                          </a:solidFill>
                          <a:latin typeface="Roboto"/>
                          <a:ea typeface="Roboto"/>
                          <a:cs typeface="Roboto"/>
                          <a:sym typeface="Roboto"/>
                        </a:rPr>
                        <a:t>The Naive Bayes classifiers are working based on the Bayes’ theorem, which describes the probability of an event</a:t>
                      </a:r>
                      <a:endParaRPr sz="900">
                        <a:solidFill>
                          <a:srgbClr val="FCFCFC"/>
                        </a:solidFill>
                        <a:latin typeface="Roboto"/>
                        <a:ea typeface="Roboto"/>
                        <a:cs typeface="Roboto"/>
                        <a:sym typeface="Roboto"/>
                      </a:endParaRPr>
                    </a:p>
                  </a:txBody>
                  <a:tcPr marT="91425" marB="91425" marR="91425" marL="91425"/>
                </a:tc>
              </a:tr>
              <a:tr h="333300">
                <a:tc>
                  <a:txBody>
                    <a:bodyPr/>
                    <a:lstStyle/>
                    <a:p>
                      <a:pPr indent="0" lvl="0" marL="0" rtl="0" algn="l">
                        <a:lnSpc>
                          <a:spcPct val="100000"/>
                        </a:lnSpc>
                        <a:spcBef>
                          <a:spcPts val="0"/>
                        </a:spcBef>
                        <a:spcAft>
                          <a:spcPts val="0"/>
                        </a:spcAft>
                        <a:buNone/>
                      </a:pPr>
                      <a:r>
                        <a:rPr lang="en" sz="1200">
                          <a:solidFill>
                            <a:srgbClr val="FCFCFC"/>
                          </a:solidFill>
                        </a:rPr>
                        <a:t>Adaboost</a:t>
                      </a:r>
                      <a:endParaRPr sz="1200">
                        <a:solidFill>
                          <a:srgbClr val="FCFCFC"/>
                        </a:solidFill>
                      </a:endParaRPr>
                    </a:p>
                  </a:txBody>
                  <a:tcPr marT="91425" marB="91425" marR="91425" marL="91425"/>
                </a:tc>
                <a:tc>
                  <a:txBody>
                    <a:bodyPr/>
                    <a:lstStyle/>
                    <a:p>
                      <a:pPr indent="0" lvl="0" marL="0" rtl="0" algn="l">
                        <a:lnSpc>
                          <a:spcPct val="100000"/>
                        </a:lnSpc>
                        <a:spcBef>
                          <a:spcPts val="0"/>
                        </a:spcBef>
                        <a:spcAft>
                          <a:spcPts val="0"/>
                        </a:spcAft>
                        <a:buNone/>
                      </a:pPr>
                      <a:r>
                        <a:rPr lang="en" sz="900">
                          <a:solidFill>
                            <a:srgbClr val="FCFCFC"/>
                          </a:solidFill>
                          <a:latin typeface="Roboto"/>
                          <a:ea typeface="Roboto"/>
                          <a:cs typeface="Roboto"/>
                          <a:sym typeface="Roboto"/>
                        </a:rPr>
                        <a:t>Adaptive boosting </a:t>
                      </a:r>
                      <a:r>
                        <a:rPr lang="en" sz="900">
                          <a:solidFill>
                            <a:srgbClr val="FFFFFF"/>
                          </a:solidFill>
                          <a:latin typeface="Roboto"/>
                          <a:ea typeface="Roboto"/>
                          <a:cs typeface="Roboto"/>
                          <a:sym typeface="Roboto"/>
                        </a:rPr>
                        <a:t>creates a highly accurate prediction rule by combining many relatively weak and inaccurate rules.</a:t>
                      </a:r>
                      <a:endParaRPr sz="900">
                        <a:solidFill>
                          <a:srgbClr val="FCFCFC"/>
                        </a:solidFill>
                        <a:latin typeface="Roboto"/>
                        <a:ea typeface="Roboto"/>
                        <a:cs typeface="Roboto"/>
                        <a:sym typeface="Roboto"/>
                      </a:endParaRPr>
                    </a:p>
                  </a:txBody>
                  <a:tcPr marT="91425" marB="91425" marR="91425" marL="91425"/>
                </a:tc>
              </a:tr>
              <a:tr h="333300">
                <a:tc>
                  <a:txBody>
                    <a:bodyPr/>
                    <a:lstStyle/>
                    <a:p>
                      <a:pPr indent="0" lvl="0" marL="0" rtl="0" algn="l">
                        <a:lnSpc>
                          <a:spcPct val="100000"/>
                        </a:lnSpc>
                        <a:spcBef>
                          <a:spcPts val="0"/>
                        </a:spcBef>
                        <a:spcAft>
                          <a:spcPts val="0"/>
                        </a:spcAft>
                        <a:buNone/>
                      </a:pPr>
                      <a:r>
                        <a:rPr lang="en" sz="1200">
                          <a:solidFill>
                            <a:srgbClr val="FCFCFC"/>
                          </a:solidFill>
                        </a:rPr>
                        <a:t>Random Forest</a:t>
                      </a:r>
                      <a:endParaRPr sz="1200">
                        <a:solidFill>
                          <a:srgbClr val="FCFCFC"/>
                        </a:solidFill>
                      </a:endParaRPr>
                    </a:p>
                  </a:txBody>
                  <a:tcPr marT="91425" marB="91425" marR="91425" marL="91425"/>
                </a:tc>
                <a:tc>
                  <a:txBody>
                    <a:bodyPr/>
                    <a:lstStyle/>
                    <a:p>
                      <a:pPr indent="0" lvl="0" marL="0" rtl="0" algn="l">
                        <a:lnSpc>
                          <a:spcPct val="100000"/>
                        </a:lnSpc>
                        <a:spcBef>
                          <a:spcPts val="0"/>
                        </a:spcBef>
                        <a:spcAft>
                          <a:spcPts val="0"/>
                        </a:spcAft>
                        <a:buNone/>
                      </a:pPr>
                      <a:r>
                        <a:rPr lang="en" sz="900">
                          <a:solidFill>
                            <a:srgbClr val="FFFFFF"/>
                          </a:solidFill>
                          <a:latin typeface="Roboto"/>
                          <a:ea typeface="Roboto"/>
                          <a:cs typeface="Roboto"/>
                          <a:sym typeface="Roboto"/>
                        </a:rPr>
                        <a:t>Random Forest use the bagging idea, it resamples the data and features which will decrease the variance in the model	</a:t>
                      </a:r>
                      <a:endParaRPr sz="900">
                        <a:solidFill>
                          <a:srgbClr val="FCFCFC"/>
                        </a:solidFill>
                        <a:latin typeface="Roboto"/>
                        <a:ea typeface="Roboto"/>
                        <a:cs typeface="Roboto"/>
                        <a:sym typeface="Roboto"/>
                      </a:endParaRPr>
                    </a:p>
                  </a:txBody>
                  <a:tcPr marT="91425" marB="91425" marR="91425" marL="91425"/>
                </a:tc>
              </a:tr>
              <a:tr h="333300">
                <a:tc>
                  <a:txBody>
                    <a:bodyPr/>
                    <a:lstStyle/>
                    <a:p>
                      <a:pPr indent="0" lvl="0" marL="0" rtl="0" algn="l">
                        <a:spcBef>
                          <a:spcPts val="0"/>
                        </a:spcBef>
                        <a:spcAft>
                          <a:spcPts val="0"/>
                        </a:spcAft>
                        <a:buNone/>
                      </a:pPr>
                      <a:r>
                        <a:rPr lang="en" sz="1200">
                          <a:solidFill>
                            <a:srgbClr val="FCFCFC"/>
                          </a:solidFill>
                        </a:rPr>
                        <a:t>Support Vector Machine</a:t>
                      </a:r>
                      <a:endParaRPr sz="1200">
                        <a:solidFill>
                          <a:srgbClr val="FCFCFC"/>
                        </a:solidFill>
                      </a:endParaRPr>
                    </a:p>
                  </a:txBody>
                  <a:tcPr marT="91425" marB="91425" marR="91425" marL="91425"/>
                </a:tc>
                <a:tc>
                  <a:txBody>
                    <a:bodyPr/>
                    <a:lstStyle/>
                    <a:p>
                      <a:pPr indent="0" lvl="0" marL="0" rtl="0" algn="l">
                        <a:lnSpc>
                          <a:spcPct val="100000"/>
                        </a:lnSpc>
                        <a:spcBef>
                          <a:spcPts val="0"/>
                        </a:spcBef>
                        <a:spcAft>
                          <a:spcPts val="0"/>
                        </a:spcAft>
                        <a:buNone/>
                      </a:pPr>
                      <a:r>
                        <a:rPr lang="en" sz="900">
                          <a:solidFill>
                            <a:srgbClr val="FCFCFC"/>
                          </a:solidFill>
                          <a:latin typeface="Roboto"/>
                          <a:ea typeface="Roboto"/>
                          <a:cs typeface="Roboto"/>
                          <a:sym typeface="Roboto"/>
                        </a:rPr>
                        <a:t>SVM used to solve linear or non-linear problem which is a discriminative classifier </a:t>
                      </a:r>
                      <a:endParaRPr sz="900">
                        <a:solidFill>
                          <a:srgbClr val="FCFCFC"/>
                        </a:solidFill>
                        <a:latin typeface="Roboto"/>
                        <a:ea typeface="Roboto"/>
                        <a:cs typeface="Roboto"/>
                        <a:sym typeface="Roboto"/>
                      </a:endParaRPr>
                    </a:p>
                  </a:txBody>
                  <a:tcPr marT="91425" marB="91425" marR="91425" marL="91425"/>
                </a:tc>
              </a:tr>
              <a:tr h="333300">
                <a:tc>
                  <a:txBody>
                    <a:bodyPr/>
                    <a:lstStyle/>
                    <a:p>
                      <a:pPr indent="0" lvl="0" marL="0" rtl="0" algn="l">
                        <a:spcBef>
                          <a:spcPts val="0"/>
                        </a:spcBef>
                        <a:spcAft>
                          <a:spcPts val="0"/>
                        </a:spcAft>
                        <a:buNone/>
                      </a:pPr>
                      <a:r>
                        <a:rPr lang="en" sz="1200">
                          <a:solidFill>
                            <a:srgbClr val="FCFCFC"/>
                          </a:solidFill>
                        </a:rPr>
                        <a:t>XGBoost</a:t>
                      </a:r>
                      <a:endParaRPr sz="1200">
                        <a:solidFill>
                          <a:srgbClr val="FCFCFC"/>
                        </a:solidFill>
                      </a:endParaRPr>
                    </a:p>
                  </a:txBody>
                  <a:tcPr marT="91425" marB="91425" marR="91425" marL="91425"/>
                </a:tc>
                <a:tc>
                  <a:txBody>
                    <a:bodyPr/>
                    <a:lstStyle/>
                    <a:p>
                      <a:pPr indent="0" lvl="0" marL="0" rtl="0" algn="l">
                        <a:lnSpc>
                          <a:spcPct val="100000"/>
                        </a:lnSpc>
                        <a:spcBef>
                          <a:spcPts val="0"/>
                        </a:spcBef>
                        <a:spcAft>
                          <a:spcPts val="0"/>
                        </a:spcAft>
                        <a:buNone/>
                      </a:pPr>
                      <a:r>
                        <a:rPr lang="en" sz="900">
                          <a:solidFill>
                            <a:srgbClr val="FFFFFF"/>
                          </a:solidFill>
                          <a:latin typeface="Roboto"/>
                          <a:ea typeface="Roboto"/>
                          <a:cs typeface="Roboto"/>
                          <a:sym typeface="Roboto"/>
                        </a:rPr>
                        <a:t>XGBoost is an implementation of gradient boosted decision trees designed for speed and performance</a:t>
                      </a:r>
                      <a:endParaRPr sz="900">
                        <a:solidFill>
                          <a:srgbClr val="FFFFFF"/>
                        </a:solidFill>
                        <a:latin typeface="Roboto"/>
                        <a:ea typeface="Roboto"/>
                        <a:cs typeface="Roboto"/>
                        <a:sym typeface="Roboto"/>
                      </a:endParaRPr>
                    </a:p>
                  </a:txBody>
                  <a:tcPr marT="91425" marB="91425" marR="91425" marL="91425"/>
                </a:tc>
              </a:tr>
              <a:tr h="333300">
                <a:tc>
                  <a:txBody>
                    <a:bodyPr/>
                    <a:lstStyle/>
                    <a:p>
                      <a:pPr indent="0" lvl="0" marL="0" rtl="0" algn="l">
                        <a:spcBef>
                          <a:spcPts val="0"/>
                        </a:spcBef>
                        <a:spcAft>
                          <a:spcPts val="0"/>
                        </a:spcAft>
                        <a:buNone/>
                      </a:pPr>
                      <a:r>
                        <a:rPr lang="en" sz="1200">
                          <a:solidFill>
                            <a:srgbClr val="FCFCFC"/>
                          </a:solidFill>
                        </a:rPr>
                        <a:t>LightGBM</a:t>
                      </a:r>
                      <a:endParaRPr sz="1200">
                        <a:solidFill>
                          <a:srgbClr val="FCFCFC"/>
                        </a:solidFill>
                      </a:endParaRPr>
                    </a:p>
                  </a:txBody>
                  <a:tcPr marT="91425" marB="91425" marR="91425" marL="91425"/>
                </a:tc>
                <a:tc>
                  <a:txBody>
                    <a:bodyPr/>
                    <a:lstStyle/>
                    <a:p>
                      <a:pPr indent="0" lvl="0" marL="0" rtl="0" algn="l">
                        <a:lnSpc>
                          <a:spcPct val="100000"/>
                        </a:lnSpc>
                        <a:spcBef>
                          <a:spcPts val="0"/>
                        </a:spcBef>
                        <a:spcAft>
                          <a:spcPts val="0"/>
                        </a:spcAft>
                        <a:buNone/>
                      </a:pPr>
                      <a:r>
                        <a:rPr lang="en" sz="900">
                          <a:solidFill>
                            <a:srgbClr val="FFFFFF"/>
                          </a:solidFill>
                          <a:latin typeface="Roboto"/>
                          <a:ea typeface="Roboto"/>
                          <a:cs typeface="Roboto"/>
                          <a:sym typeface="Roboto"/>
                        </a:rPr>
                        <a:t>LightGBM uses Gradient-based One-Side Sampling (GOSS) to filter out the data instances to  split value </a:t>
                      </a:r>
                      <a:endParaRPr sz="900">
                        <a:solidFill>
                          <a:srgbClr val="FFFFFF"/>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28" name="Google Shape;128;p22"/>
          <p:cNvSpPr txBox="1"/>
          <p:nvPr>
            <p:ph idx="1" type="body"/>
          </p:nvPr>
        </p:nvSpPr>
        <p:spPr>
          <a:xfrm>
            <a:off x="387900" y="1489725"/>
            <a:ext cx="6069900" cy="175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u="sng">
                <a:solidFill>
                  <a:srgbClr val="FFFFFF"/>
                </a:solidFill>
                <a:latin typeface="Arial"/>
                <a:ea typeface="Arial"/>
                <a:cs typeface="Arial"/>
                <a:sym typeface="Arial"/>
              </a:rPr>
              <a:t>Dealing with Imbalance Data </a:t>
            </a:r>
            <a:endParaRPr sz="1200" u="sng">
              <a:solidFill>
                <a:srgbClr val="FFFFFF"/>
              </a:solidFill>
              <a:latin typeface="Arial"/>
              <a:ea typeface="Arial"/>
              <a:cs typeface="Arial"/>
              <a:sym typeface="Arial"/>
            </a:endParaRPr>
          </a:p>
          <a:p>
            <a:pPr indent="0" lvl="0" marL="0" rtl="0" algn="just">
              <a:spcBef>
                <a:spcPts val="0"/>
              </a:spcBef>
              <a:spcAft>
                <a:spcPts val="0"/>
              </a:spcAft>
              <a:buNone/>
            </a:pPr>
            <a:r>
              <a:rPr lang="en" sz="1200">
                <a:solidFill>
                  <a:srgbClr val="FFFFFF"/>
                </a:solidFill>
                <a:latin typeface="Arial"/>
                <a:ea typeface="Arial"/>
                <a:cs typeface="Arial"/>
                <a:sym typeface="Arial"/>
              </a:rPr>
              <a:t>The below histogram show the imbalanced distribution of loan repayment in the dataset. The target variable defines if the loan was repaid by the borrower or not. From the graph, we find out that the data is highly imbalanced. Since, it might lead to incorrect result during modelling process, we needed resampling of the dataset. As a result, we have used both over and under-sampling to train the model. By looking at the evaluation, we will choose the better sampling method.</a:t>
            </a:r>
            <a:endParaRPr sz="1200" u="sng">
              <a:solidFill>
                <a:srgbClr val="FFFFFF"/>
              </a:solidFill>
              <a:latin typeface="Arial"/>
              <a:ea typeface="Arial"/>
              <a:cs typeface="Arial"/>
              <a:sym typeface="Arial"/>
            </a:endParaRPr>
          </a:p>
        </p:txBody>
      </p:sp>
      <p:pic>
        <p:nvPicPr>
          <p:cNvPr id="129" name="Google Shape;129;p22"/>
          <p:cNvPicPr preferRelativeResize="0"/>
          <p:nvPr/>
        </p:nvPicPr>
        <p:blipFill>
          <a:blip r:embed="rId3">
            <a:alphaModFix/>
          </a:blip>
          <a:stretch>
            <a:fillRect/>
          </a:stretch>
        </p:blipFill>
        <p:spPr>
          <a:xfrm>
            <a:off x="6633675" y="1489825"/>
            <a:ext cx="2228850" cy="1752600"/>
          </a:xfrm>
          <a:prstGeom prst="rect">
            <a:avLst/>
          </a:prstGeom>
          <a:noFill/>
          <a:ln>
            <a:noFill/>
          </a:ln>
        </p:spPr>
      </p:pic>
      <p:sp>
        <p:nvSpPr>
          <p:cNvPr id="130" name="Google Shape;130;p22"/>
          <p:cNvSpPr txBox="1"/>
          <p:nvPr/>
        </p:nvSpPr>
        <p:spPr>
          <a:xfrm>
            <a:off x="6846525" y="3242425"/>
            <a:ext cx="2016000" cy="57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000">
                <a:solidFill>
                  <a:srgbClr val="FFFFFF"/>
                </a:solidFill>
              </a:rPr>
              <a:t>Distribution of original data</a:t>
            </a:r>
            <a:endParaRPr sz="1000">
              <a:solidFill>
                <a:srgbClr val="FFFFFF"/>
              </a:solidFill>
            </a:endParaRPr>
          </a:p>
        </p:txBody>
      </p:sp>
      <p:pic>
        <p:nvPicPr>
          <p:cNvPr id="131" name="Google Shape;131;p22"/>
          <p:cNvPicPr preferRelativeResize="0"/>
          <p:nvPr/>
        </p:nvPicPr>
        <p:blipFill rotWithShape="1">
          <a:blip r:embed="rId4">
            <a:alphaModFix/>
          </a:blip>
          <a:srcRect b="6470" l="0" r="0" t="-6470"/>
          <a:stretch/>
        </p:blipFill>
        <p:spPr>
          <a:xfrm>
            <a:off x="543675" y="3242425"/>
            <a:ext cx="2495550" cy="1323975"/>
          </a:xfrm>
          <a:prstGeom prst="rect">
            <a:avLst/>
          </a:prstGeom>
          <a:noFill/>
          <a:ln>
            <a:noFill/>
          </a:ln>
        </p:spPr>
      </p:pic>
      <p:pic>
        <p:nvPicPr>
          <p:cNvPr id="132" name="Google Shape;132;p22"/>
          <p:cNvPicPr preferRelativeResize="0"/>
          <p:nvPr/>
        </p:nvPicPr>
        <p:blipFill rotWithShape="1">
          <a:blip r:embed="rId5">
            <a:alphaModFix/>
          </a:blip>
          <a:srcRect b="11590" l="-9480" r="9480" t="-11590"/>
          <a:stretch/>
        </p:blipFill>
        <p:spPr>
          <a:xfrm>
            <a:off x="3274176" y="3145939"/>
            <a:ext cx="2919837" cy="1420461"/>
          </a:xfrm>
          <a:prstGeom prst="rect">
            <a:avLst/>
          </a:prstGeom>
          <a:noFill/>
          <a:ln>
            <a:noFill/>
          </a:ln>
        </p:spPr>
      </p:pic>
      <p:sp>
        <p:nvSpPr>
          <p:cNvPr id="133" name="Google Shape;133;p22"/>
          <p:cNvSpPr txBox="1"/>
          <p:nvPr/>
        </p:nvSpPr>
        <p:spPr>
          <a:xfrm>
            <a:off x="858575" y="4566400"/>
            <a:ext cx="2415600" cy="57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000">
                <a:solidFill>
                  <a:srgbClr val="FFFFFF"/>
                </a:solidFill>
              </a:rPr>
              <a:t>After oversampling method</a:t>
            </a:r>
            <a:endParaRPr i="1" sz="1000">
              <a:solidFill>
                <a:srgbClr val="FFFFFF"/>
              </a:solidFill>
            </a:endParaRPr>
          </a:p>
        </p:txBody>
      </p:sp>
      <p:sp>
        <p:nvSpPr>
          <p:cNvPr id="134" name="Google Shape;134;p22"/>
          <p:cNvSpPr txBox="1"/>
          <p:nvPr/>
        </p:nvSpPr>
        <p:spPr>
          <a:xfrm>
            <a:off x="4042100" y="4566400"/>
            <a:ext cx="2415600" cy="57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000">
                <a:solidFill>
                  <a:srgbClr val="FFFFFF"/>
                </a:solidFill>
              </a:rPr>
              <a:t>After undersampling method</a:t>
            </a:r>
            <a:endParaRPr i="1" sz="10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87900" y="174625"/>
            <a:ext cx="8368200" cy="80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a:t>
            </a:r>
            <a:endParaRPr/>
          </a:p>
        </p:txBody>
      </p:sp>
      <p:graphicFrame>
        <p:nvGraphicFramePr>
          <p:cNvPr id="140" name="Google Shape;140;p23"/>
          <p:cNvGraphicFramePr/>
          <p:nvPr/>
        </p:nvGraphicFramePr>
        <p:xfrm>
          <a:off x="534725" y="974725"/>
          <a:ext cx="3000000" cy="3000000"/>
        </p:xfrm>
        <a:graphic>
          <a:graphicData uri="http://schemas.openxmlformats.org/drawingml/2006/table">
            <a:tbl>
              <a:tblPr>
                <a:noFill/>
                <a:tableStyleId>{E3589C20-7749-4AB5-8B8C-B0D334A05614}</a:tableStyleId>
              </a:tblPr>
              <a:tblGrid>
                <a:gridCol w="2156350"/>
                <a:gridCol w="1538075"/>
                <a:gridCol w="1212300"/>
                <a:gridCol w="1145625"/>
                <a:gridCol w="866425"/>
                <a:gridCol w="1055700"/>
              </a:tblGrid>
              <a:tr h="658625">
                <a:tc>
                  <a:txBody>
                    <a:bodyPr/>
                    <a:lstStyle/>
                    <a:p>
                      <a:pPr indent="0" lvl="0" marL="0" rtl="0" algn="ctr">
                        <a:spcBef>
                          <a:spcPts val="0"/>
                        </a:spcBef>
                        <a:spcAft>
                          <a:spcPts val="0"/>
                        </a:spcAft>
                        <a:buNone/>
                      </a:pPr>
                      <a:r>
                        <a:rPr b="1" lang="en" u="sng">
                          <a:solidFill>
                            <a:srgbClr val="FCFCFC"/>
                          </a:solidFill>
                        </a:rPr>
                        <a:t>Models</a:t>
                      </a:r>
                      <a:endParaRPr b="1" u="sng">
                        <a:solidFill>
                          <a:srgbClr val="FCFCFC"/>
                        </a:solidFill>
                      </a:endParaRPr>
                    </a:p>
                  </a:txBody>
                  <a:tcPr marT="91425" marB="91425" marR="91425" marL="91425"/>
                </a:tc>
                <a:tc>
                  <a:txBody>
                    <a:bodyPr/>
                    <a:lstStyle/>
                    <a:p>
                      <a:pPr indent="0" lvl="0" marL="0" rtl="0" algn="ctr">
                        <a:spcBef>
                          <a:spcPts val="0"/>
                        </a:spcBef>
                        <a:spcAft>
                          <a:spcPts val="0"/>
                        </a:spcAft>
                        <a:buNone/>
                      </a:pPr>
                      <a:r>
                        <a:rPr b="1" lang="en" u="sng">
                          <a:solidFill>
                            <a:srgbClr val="FCFCFC"/>
                          </a:solidFill>
                        </a:rPr>
                        <a:t>Accuracy Score</a:t>
                      </a:r>
                      <a:endParaRPr b="1" u="sng">
                        <a:solidFill>
                          <a:srgbClr val="FCFCFC"/>
                        </a:solidFill>
                      </a:endParaRPr>
                    </a:p>
                  </a:txBody>
                  <a:tcPr marT="91425" marB="91425" marR="91425" marL="91425"/>
                </a:tc>
                <a:tc>
                  <a:txBody>
                    <a:bodyPr/>
                    <a:lstStyle/>
                    <a:p>
                      <a:pPr indent="0" lvl="0" marL="0" rtl="0" algn="ctr">
                        <a:spcBef>
                          <a:spcPts val="0"/>
                        </a:spcBef>
                        <a:spcAft>
                          <a:spcPts val="0"/>
                        </a:spcAft>
                        <a:buNone/>
                      </a:pPr>
                      <a:r>
                        <a:rPr b="1" lang="en" u="sng">
                          <a:solidFill>
                            <a:srgbClr val="FCFCFC"/>
                          </a:solidFill>
                        </a:rPr>
                        <a:t>ROC Score</a:t>
                      </a:r>
                      <a:endParaRPr b="1" u="sng">
                        <a:solidFill>
                          <a:srgbClr val="FCFCFC"/>
                        </a:solidFill>
                      </a:endParaRPr>
                    </a:p>
                  </a:txBody>
                  <a:tcPr marT="91425" marB="91425" marR="91425" marL="91425"/>
                </a:tc>
                <a:tc>
                  <a:txBody>
                    <a:bodyPr/>
                    <a:lstStyle/>
                    <a:p>
                      <a:pPr indent="0" lvl="0" marL="0" rtl="0" algn="ctr">
                        <a:spcBef>
                          <a:spcPts val="0"/>
                        </a:spcBef>
                        <a:spcAft>
                          <a:spcPts val="0"/>
                        </a:spcAft>
                        <a:buNone/>
                      </a:pPr>
                      <a:r>
                        <a:rPr b="1" lang="en" u="sng">
                          <a:solidFill>
                            <a:srgbClr val="FCFCFC"/>
                          </a:solidFill>
                        </a:rPr>
                        <a:t>Precision</a:t>
                      </a:r>
                      <a:endParaRPr b="1" u="sng">
                        <a:solidFill>
                          <a:srgbClr val="FCFCFC"/>
                        </a:solidFill>
                      </a:endParaRPr>
                    </a:p>
                  </a:txBody>
                  <a:tcPr marT="91425" marB="91425" marR="91425" marL="91425"/>
                </a:tc>
                <a:tc>
                  <a:txBody>
                    <a:bodyPr/>
                    <a:lstStyle/>
                    <a:p>
                      <a:pPr indent="0" lvl="0" marL="0" rtl="0" algn="ctr">
                        <a:spcBef>
                          <a:spcPts val="0"/>
                        </a:spcBef>
                        <a:spcAft>
                          <a:spcPts val="0"/>
                        </a:spcAft>
                        <a:buNone/>
                      </a:pPr>
                      <a:r>
                        <a:rPr b="1" lang="en" u="sng">
                          <a:solidFill>
                            <a:srgbClr val="FCFCFC"/>
                          </a:solidFill>
                        </a:rPr>
                        <a:t>Recall</a:t>
                      </a:r>
                      <a:endParaRPr b="1" u="sng">
                        <a:solidFill>
                          <a:srgbClr val="FCFCFC"/>
                        </a:solidFill>
                      </a:endParaRPr>
                    </a:p>
                  </a:txBody>
                  <a:tcPr marT="91425" marB="91425" marR="91425" marL="91425"/>
                </a:tc>
                <a:tc>
                  <a:txBody>
                    <a:bodyPr/>
                    <a:lstStyle/>
                    <a:p>
                      <a:pPr indent="0" lvl="0" marL="0" rtl="0" algn="ctr">
                        <a:spcBef>
                          <a:spcPts val="0"/>
                        </a:spcBef>
                        <a:spcAft>
                          <a:spcPts val="0"/>
                        </a:spcAft>
                        <a:buNone/>
                      </a:pPr>
                      <a:r>
                        <a:rPr b="1" lang="en" u="sng">
                          <a:solidFill>
                            <a:srgbClr val="FCFCFC"/>
                          </a:solidFill>
                        </a:rPr>
                        <a:t>F1 Score</a:t>
                      </a:r>
                      <a:endParaRPr b="1" u="sng">
                        <a:solidFill>
                          <a:srgbClr val="FCFCFC"/>
                        </a:solidFill>
                      </a:endParaRPr>
                    </a:p>
                  </a:txBody>
                  <a:tcPr marT="91425" marB="91425" marR="91425" marL="91425"/>
                </a:tc>
              </a:tr>
              <a:tr h="417750">
                <a:tc>
                  <a:txBody>
                    <a:bodyPr/>
                    <a:lstStyle/>
                    <a:p>
                      <a:pPr indent="0" lvl="0" marL="0" rtl="0" algn="l">
                        <a:spcBef>
                          <a:spcPts val="0"/>
                        </a:spcBef>
                        <a:spcAft>
                          <a:spcPts val="0"/>
                        </a:spcAft>
                        <a:buNone/>
                      </a:pPr>
                      <a:r>
                        <a:rPr lang="en">
                          <a:solidFill>
                            <a:srgbClr val="FCFCFC"/>
                          </a:solidFill>
                        </a:rPr>
                        <a:t>Logistic Regression</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0.665</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0.665</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0.67</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0.65</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0.66</a:t>
                      </a:r>
                      <a:endParaRPr>
                        <a:solidFill>
                          <a:srgbClr val="FCFCFC"/>
                        </a:solidFill>
                      </a:endParaRPr>
                    </a:p>
                  </a:txBody>
                  <a:tcPr marT="91425" marB="91425" marR="91425" marL="91425"/>
                </a:tc>
              </a:tr>
              <a:tr h="460250">
                <a:tc>
                  <a:txBody>
                    <a:bodyPr/>
                    <a:lstStyle/>
                    <a:p>
                      <a:pPr indent="0" lvl="0" marL="0" rtl="0" algn="l">
                        <a:spcBef>
                          <a:spcPts val="0"/>
                        </a:spcBef>
                        <a:spcAft>
                          <a:spcPts val="0"/>
                        </a:spcAft>
                        <a:buNone/>
                      </a:pPr>
                      <a:r>
                        <a:rPr lang="en">
                          <a:solidFill>
                            <a:srgbClr val="FCFCFC"/>
                          </a:solidFill>
                        </a:rPr>
                        <a:t>K-Nearest Neighbors</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0.554</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0.554</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0.52</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0.90</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0.46</a:t>
                      </a:r>
                      <a:endParaRPr>
                        <a:solidFill>
                          <a:srgbClr val="FCFCFC"/>
                        </a:solidFill>
                      </a:endParaRPr>
                    </a:p>
                  </a:txBody>
                  <a:tcPr marT="91425" marB="91425" marR="91425" marL="91425"/>
                </a:tc>
              </a:tr>
              <a:tr h="485550">
                <a:tc>
                  <a:txBody>
                    <a:bodyPr/>
                    <a:lstStyle/>
                    <a:p>
                      <a:pPr indent="0" lvl="0" marL="0" rtl="0" algn="l">
                        <a:spcBef>
                          <a:spcPts val="0"/>
                        </a:spcBef>
                        <a:spcAft>
                          <a:spcPts val="0"/>
                        </a:spcAft>
                        <a:buNone/>
                      </a:pPr>
                      <a:r>
                        <a:rPr lang="en">
                          <a:solidFill>
                            <a:srgbClr val="FCFCFC"/>
                          </a:solidFill>
                        </a:rPr>
                        <a:t>Gaussian Naive Bayes</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0.536</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0.534</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0.52</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0.90</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0.46</a:t>
                      </a:r>
                      <a:endParaRPr>
                        <a:solidFill>
                          <a:srgbClr val="FCFCFC"/>
                        </a:solidFill>
                      </a:endParaRPr>
                    </a:p>
                  </a:txBody>
                  <a:tcPr marT="91425" marB="91425" marR="91425" marL="91425"/>
                </a:tc>
              </a:tr>
              <a:tr h="319600">
                <a:tc>
                  <a:txBody>
                    <a:bodyPr/>
                    <a:lstStyle/>
                    <a:p>
                      <a:pPr indent="0" lvl="0" marL="0" rtl="0" algn="l">
                        <a:spcBef>
                          <a:spcPts val="0"/>
                        </a:spcBef>
                        <a:spcAft>
                          <a:spcPts val="0"/>
                        </a:spcAft>
                        <a:buNone/>
                      </a:pPr>
                      <a:r>
                        <a:rPr lang="en">
                          <a:solidFill>
                            <a:srgbClr val="FCFCFC"/>
                          </a:solidFill>
                        </a:rPr>
                        <a:t>Adaboost</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0.676</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0.676</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0.68</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0.67</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0.67</a:t>
                      </a:r>
                      <a:endParaRPr>
                        <a:solidFill>
                          <a:srgbClr val="FCFCFC"/>
                        </a:solidFill>
                      </a:endParaRPr>
                    </a:p>
                  </a:txBody>
                  <a:tcPr marT="91425" marB="91425" marR="91425" marL="91425"/>
                </a:tc>
              </a:tr>
              <a:tr h="319600">
                <a:tc>
                  <a:txBody>
                    <a:bodyPr/>
                    <a:lstStyle/>
                    <a:p>
                      <a:pPr indent="0" lvl="0" marL="0" rtl="0" algn="l">
                        <a:spcBef>
                          <a:spcPts val="0"/>
                        </a:spcBef>
                        <a:spcAft>
                          <a:spcPts val="0"/>
                        </a:spcAft>
                        <a:buNone/>
                      </a:pPr>
                      <a:r>
                        <a:rPr lang="en">
                          <a:solidFill>
                            <a:srgbClr val="FCFCFC"/>
                          </a:solidFill>
                        </a:rPr>
                        <a:t>Random Forest</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0.671</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0.671</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0.68</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0.65</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0.67</a:t>
                      </a:r>
                      <a:endParaRPr>
                        <a:solidFill>
                          <a:srgbClr val="FCFCFC"/>
                        </a:solidFill>
                      </a:endParaRPr>
                    </a:p>
                  </a:txBody>
                  <a:tcPr marT="91425" marB="91425" marR="91425" marL="91425"/>
                </a:tc>
              </a:tr>
              <a:tr h="443100">
                <a:tc>
                  <a:txBody>
                    <a:bodyPr/>
                    <a:lstStyle/>
                    <a:p>
                      <a:pPr indent="0" lvl="0" marL="0" rtl="0" algn="l">
                        <a:spcBef>
                          <a:spcPts val="0"/>
                        </a:spcBef>
                        <a:spcAft>
                          <a:spcPts val="0"/>
                        </a:spcAft>
                        <a:buNone/>
                      </a:pPr>
                      <a:r>
                        <a:rPr lang="en">
                          <a:solidFill>
                            <a:srgbClr val="FCFCFC"/>
                          </a:solidFill>
                        </a:rPr>
                        <a:t>Support Vector Machine</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0.666</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0.666</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0.67</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0.65</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0.66</a:t>
                      </a:r>
                      <a:endParaRPr>
                        <a:solidFill>
                          <a:srgbClr val="FCFCFC"/>
                        </a:solidFill>
                      </a:endParaRPr>
                    </a:p>
                  </a:txBody>
                  <a:tcPr marT="91425" marB="91425" marR="91425" marL="91425"/>
                </a:tc>
              </a:tr>
              <a:tr h="319600">
                <a:tc>
                  <a:txBody>
                    <a:bodyPr/>
                    <a:lstStyle/>
                    <a:p>
                      <a:pPr indent="0" lvl="0" marL="0" rtl="0" algn="l">
                        <a:spcBef>
                          <a:spcPts val="0"/>
                        </a:spcBef>
                        <a:spcAft>
                          <a:spcPts val="0"/>
                        </a:spcAft>
                        <a:buNone/>
                      </a:pPr>
                      <a:r>
                        <a:rPr lang="en">
                          <a:solidFill>
                            <a:srgbClr val="FCFCFC"/>
                          </a:solidFill>
                        </a:rPr>
                        <a:t>XGBoost</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0.685</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0.686</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0.682</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0.682</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0.682</a:t>
                      </a:r>
                      <a:endParaRPr>
                        <a:solidFill>
                          <a:srgbClr val="FCFCFC"/>
                        </a:solidFill>
                      </a:endParaRPr>
                    </a:p>
                  </a:txBody>
                  <a:tcPr marT="91425" marB="91425" marR="91425" marL="91425"/>
                </a:tc>
              </a:tr>
              <a:tr h="100000">
                <a:tc>
                  <a:txBody>
                    <a:bodyPr/>
                    <a:lstStyle/>
                    <a:p>
                      <a:pPr indent="0" lvl="0" marL="0" rtl="0" algn="l">
                        <a:spcBef>
                          <a:spcPts val="0"/>
                        </a:spcBef>
                        <a:spcAft>
                          <a:spcPts val="0"/>
                        </a:spcAft>
                        <a:buNone/>
                      </a:pPr>
                      <a:r>
                        <a:rPr lang="en">
                          <a:solidFill>
                            <a:srgbClr val="FCFCFC"/>
                          </a:solidFill>
                        </a:rPr>
                        <a:t>LightGBM</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0.748</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0.749</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0.69</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0.68</a:t>
                      </a:r>
                      <a:endParaRPr>
                        <a:solidFill>
                          <a:srgbClr val="FCFCFC"/>
                        </a:solidFill>
                      </a:endParaRPr>
                    </a:p>
                  </a:txBody>
                  <a:tcPr marT="91425" marB="91425" marR="91425" marL="91425"/>
                </a:tc>
                <a:tc>
                  <a:txBody>
                    <a:bodyPr/>
                    <a:lstStyle/>
                    <a:p>
                      <a:pPr indent="0" lvl="0" marL="0" rtl="0" algn="l">
                        <a:spcBef>
                          <a:spcPts val="0"/>
                        </a:spcBef>
                        <a:spcAft>
                          <a:spcPts val="0"/>
                        </a:spcAft>
                        <a:buNone/>
                      </a:pPr>
                      <a:r>
                        <a:rPr lang="en">
                          <a:solidFill>
                            <a:srgbClr val="FCFCFC"/>
                          </a:solidFill>
                        </a:rPr>
                        <a:t>0.68</a:t>
                      </a:r>
                      <a:endParaRPr>
                        <a:solidFill>
                          <a:srgbClr val="FCFCFC"/>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KNN choosing K value</a:t>
            </a:r>
            <a:endParaRPr/>
          </a:p>
        </p:txBody>
      </p:sp>
      <p:sp>
        <p:nvSpPr>
          <p:cNvPr id="146" name="Google Shape;146;p24"/>
          <p:cNvSpPr txBox="1"/>
          <p:nvPr>
            <p:ph idx="1" type="body"/>
          </p:nvPr>
        </p:nvSpPr>
        <p:spPr>
          <a:xfrm>
            <a:off x="5892650" y="1489825"/>
            <a:ext cx="3030300" cy="13146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400">
                <a:solidFill>
                  <a:srgbClr val="FFFFFF"/>
                </a:solidFill>
                <a:latin typeface="Arial"/>
                <a:ea typeface="Arial"/>
                <a:cs typeface="Arial"/>
                <a:sym typeface="Arial"/>
              </a:rPr>
              <a:t>In addition to the mean error rate = 0 when K  value between  , adjusting k value would influence the accuracy. </a:t>
            </a:r>
            <a:endParaRPr sz="1400">
              <a:solidFill>
                <a:srgbClr val="FFFFFF"/>
              </a:solidFill>
              <a:latin typeface="Arial"/>
              <a:ea typeface="Arial"/>
              <a:cs typeface="Arial"/>
              <a:sym typeface="Arial"/>
            </a:endParaRPr>
          </a:p>
          <a:p>
            <a:pPr indent="0" lvl="0" marL="0" rtl="0" algn="just">
              <a:spcBef>
                <a:spcPts val="0"/>
              </a:spcBef>
              <a:spcAft>
                <a:spcPts val="1600"/>
              </a:spcAft>
              <a:buNone/>
            </a:pPr>
            <a:r>
              <a:t/>
            </a:r>
            <a:endParaRPr sz="1400">
              <a:latin typeface="Arial"/>
              <a:ea typeface="Arial"/>
              <a:cs typeface="Arial"/>
              <a:sym typeface="Arial"/>
            </a:endParaRPr>
          </a:p>
        </p:txBody>
      </p:sp>
      <p:pic>
        <p:nvPicPr>
          <p:cNvPr id="147" name="Google Shape;147;p24"/>
          <p:cNvPicPr preferRelativeResize="0"/>
          <p:nvPr/>
        </p:nvPicPr>
        <p:blipFill>
          <a:blip r:embed="rId3">
            <a:alphaModFix/>
          </a:blip>
          <a:stretch>
            <a:fillRect/>
          </a:stretch>
        </p:blipFill>
        <p:spPr>
          <a:xfrm>
            <a:off x="571900" y="1489825"/>
            <a:ext cx="5144399" cy="2572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53" name="Google Shape;153;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AutoNum type="arabicPeriod"/>
            </a:pPr>
            <a:r>
              <a:rPr lang="en" sz="1400"/>
              <a:t>We observed that LightGBM performs outstandingly as compared to all the other models. In general, it was observed that the tree based models are performing better on this dataset.</a:t>
            </a:r>
            <a:r>
              <a:rPr lang="en" sz="1400">
                <a:solidFill>
                  <a:srgbClr val="FFFFFF"/>
                </a:solidFill>
              </a:rPr>
              <a:t>					</a:t>
            </a:r>
            <a:endParaRPr sz="1400">
              <a:solidFill>
                <a:srgbClr val="FFFFFF"/>
              </a:solidFill>
            </a:endParaRPr>
          </a:p>
          <a:p>
            <a:pPr indent="-317500" lvl="0" marL="457200" rtl="0" algn="just">
              <a:spcBef>
                <a:spcPts val="0"/>
              </a:spcBef>
              <a:spcAft>
                <a:spcPts val="0"/>
              </a:spcAft>
              <a:buSzPts val="1400"/>
              <a:buAutoNum type="arabicPeriod"/>
            </a:pPr>
            <a:r>
              <a:rPr lang="en" sz="1400">
                <a:solidFill>
                  <a:srgbClr val="FFFFFF"/>
                </a:solidFill>
              </a:rPr>
              <a:t>Consider a finance provider wish to evaluate the risk of loan </a:t>
            </a:r>
            <a:r>
              <a:rPr lang="en" sz="1400">
                <a:solidFill>
                  <a:srgbClr val="FFFFFF"/>
                </a:solidFill>
              </a:rPr>
              <a:t>repayment ability</a:t>
            </a:r>
            <a:r>
              <a:rPr lang="en" sz="1400">
                <a:solidFill>
                  <a:srgbClr val="FFFFFF"/>
                </a:solidFill>
              </a:rPr>
              <a:t>. Company would like to have a model with higher recall value rather than the Precision. Because company wants to make sure the clients are able to repay the loan based on given operation data. </a:t>
            </a:r>
            <a:endParaRPr sz="1400">
              <a:solidFill>
                <a:srgbClr val="FFFFFF"/>
              </a:solidFill>
            </a:endParaRPr>
          </a:p>
          <a:p>
            <a:pPr indent="0" lvl="0" marL="457200" rtl="0" algn="just">
              <a:spcBef>
                <a:spcPts val="0"/>
              </a:spcBef>
              <a:spcAft>
                <a:spcPts val="0"/>
              </a:spcAft>
              <a:buNone/>
            </a:pPr>
            <a:r>
              <a:t/>
            </a:r>
            <a:endParaRPr sz="1400">
              <a:solidFill>
                <a:srgbClr val="FFFFFF"/>
              </a:solidFill>
            </a:endParaRPr>
          </a:p>
          <a:p>
            <a:pPr indent="-317500" lvl="0" marL="457200" rtl="0" algn="just">
              <a:spcBef>
                <a:spcPts val="0"/>
              </a:spcBef>
              <a:spcAft>
                <a:spcPts val="0"/>
              </a:spcAft>
              <a:buClr>
                <a:srgbClr val="FFFFFF"/>
              </a:buClr>
              <a:buSzPts val="1400"/>
              <a:buAutoNum type="arabicPeriod"/>
            </a:pPr>
            <a:r>
              <a:rPr lang="en" sz="1400">
                <a:solidFill>
                  <a:srgbClr val="FFFFFF"/>
                </a:solidFill>
              </a:rPr>
              <a:t>Meanwhile, the precision cannot be below a threshold to make sure the Home credit will not take every loaner as a person who can’t have a consistent repay capability</a:t>
            </a:r>
            <a:endParaRPr sz="14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59" name="Google Shape;159;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lang="en"/>
              <a:t>Perform manual feature engineering, make polynomial features and perform predictions based on them.</a:t>
            </a:r>
            <a:endParaRPr/>
          </a:p>
          <a:p>
            <a:pPr indent="-342900" lvl="0" marL="457200" rtl="0" algn="l">
              <a:lnSpc>
                <a:spcPct val="100000"/>
              </a:lnSpc>
              <a:spcBef>
                <a:spcPts val="0"/>
              </a:spcBef>
              <a:spcAft>
                <a:spcPts val="0"/>
              </a:spcAft>
              <a:buSzPts val="1800"/>
              <a:buAutoNum type="arabicPeriod"/>
            </a:pPr>
            <a:r>
              <a:rPr lang="en"/>
              <a:t>Collect more data about our features in order to train the model better</a:t>
            </a:r>
            <a:endParaRPr/>
          </a:p>
          <a:p>
            <a:pPr indent="-342900" lvl="0" marL="457200" rtl="0" algn="l">
              <a:lnSpc>
                <a:spcPct val="100000"/>
              </a:lnSpc>
              <a:spcBef>
                <a:spcPts val="0"/>
              </a:spcBef>
              <a:spcAft>
                <a:spcPts val="0"/>
              </a:spcAft>
              <a:buSzPts val="1800"/>
              <a:buAutoNum type="arabicPeriod"/>
            </a:pPr>
            <a:r>
              <a:rPr lang="en"/>
              <a:t>Perform Stacking/Blending for improved accuracy</a:t>
            </a:r>
            <a:endParaRPr/>
          </a:p>
          <a:p>
            <a:pPr indent="-342900" lvl="0" marL="457200" rtl="0" algn="l">
              <a:lnSpc>
                <a:spcPct val="100000"/>
              </a:lnSpc>
              <a:spcBef>
                <a:spcPts val="0"/>
              </a:spcBef>
              <a:spcAft>
                <a:spcPts val="0"/>
              </a:spcAft>
              <a:buSzPts val="1800"/>
              <a:buAutoNum type="arabicPeriod"/>
            </a:pPr>
            <a:r>
              <a:rPr lang="en">
                <a:solidFill>
                  <a:srgbClr val="FFFFFF"/>
                </a:solidFill>
              </a:rPr>
              <a:t>Evaluate the performance of three different models on validation set using their precision, recall and f1-score.</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ctrTitle"/>
          </p:nvPr>
        </p:nvSpPr>
        <p:spPr>
          <a:xfrm>
            <a:off x="0" y="408575"/>
            <a:ext cx="9144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500"/>
              <a:t>Home Credit Default Risk Prediction</a:t>
            </a:r>
            <a:endParaRPr b="1" sz="3500"/>
          </a:p>
        </p:txBody>
      </p:sp>
      <p:sp>
        <p:nvSpPr>
          <p:cNvPr id="70" name="Google Shape;70;p14"/>
          <p:cNvSpPr txBox="1"/>
          <p:nvPr>
            <p:ph idx="1" type="subTitle"/>
          </p:nvPr>
        </p:nvSpPr>
        <p:spPr>
          <a:xfrm>
            <a:off x="100" y="2393125"/>
            <a:ext cx="91101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Supervised Machine Learning Method </a:t>
            </a:r>
            <a:endParaRPr/>
          </a:p>
        </p:txBody>
      </p:sp>
      <p:sp>
        <p:nvSpPr>
          <p:cNvPr id="71" name="Google Shape;71;p14"/>
          <p:cNvSpPr txBox="1"/>
          <p:nvPr/>
        </p:nvSpPr>
        <p:spPr>
          <a:xfrm>
            <a:off x="100" y="3385400"/>
            <a:ext cx="91101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D9D9D9"/>
              </a:solidFill>
            </a:endParaRPr>
          </a:p>
          <a:p>
            <a:pPr indent="0" lvl="0" marL="0" rtl="0" algn="ctr">
              <a:spcBef>
                <a:spcPts val="0"/>
              </a:spcBef>
              <a:spcAft>
                <a:spcPts val="0"/>
              </a:spcAft>
              <a:buNone/>
            </a:pPr>
            <a:r>
              <a:rPr lang="en" sz="2000">
                <a:solidFill>
                  <a:srgbClr val="D9D9D9"/>
                </a:solidFill>
              </a:rPr>
              <a:t>Chia Yi Liaw, Mounica Subramani </a:t>
            </a:r>
            <a:endParaRPr sz="2000">
              <a:solidFill>
                <a:srgbClr val="D9D9D9"/>
              </a:solidFill>
            </a:endParaRPr>
          </a:p>
          <a:p>
            <a:pPr indent="0" lvl="0" marL="0" rtl="0" algn="ctr">
              <a:spcBef>
                <a:spcPts val="0"/>
              </a:spcBef>
              <a:spcAft>
                <a:spcPts val="0"/>
              </a:spcAft>
              <a:buNone/>
            </a:pPr>
            <a:r>
              <a:rPr lang="en" sz="2000">
                <a:solidFill>
                  <a:srgbClr val="D9D9D9"/>
                </a:solidFill>
              </a:rPr>
              <a:t>Sharyu Deshmukh, Somya Bhargava</a:t>
            </a:r>
            <a:endParaRPr sz="2000">
              <a:solidFill>
                <a:srgbClr val="D9D9D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Abstract</a:t>
            </a:r>
            <a:endParaRPr/>
          </a:p>
          <a:p>
            <a:pPr indent="-342900" lvl="0" marL="457200" rtl="0" algn="l">
              <a:lnSpc>
                <a:spcPct val="150000"/>
              </a:lnSpc>
              <a:spcBef>
                <a:spcPts val="0"/>
              </a:spcBef>
              <a:spcAft>
                <a:spcPts val="0"/>
              </a:spcAft>
              <a:buSzPts val="1800"/>
              <a:buAutoNum type="arabicPeriod"/>
            </a:pPr>
            <a:r>
              <a:rPr lang="en"/>
              <a:t>Business Understanding</a:t>
            </a:r>
            <a:endParaRPr/>
          </a:p>
          <a:p>
            <a:pPr indent="-342900" lvl="0" marL="457200" rtl="0" algn="l">
              <a:lnSpc>
                <a:spcPct val="150000"/>
              </a:lnSpc>
              <a:spcBef>
                <a:spcPts val="0"/>
              </a:spcBef>
              <a:spcAft>
                <a:spcPts val="0"/>
              </a:spcAft>
              <a:buSzPts val="1800"/>
              <a:buAutoNum type="arabicPeriod"/>
            </a:pPr>
            <a:r>
              <a:rPr lang="en"/>
              <a:t>Data Understanding</a:t>
            </a:r>
            <a:endParaRPr/>
          </a:p>
          <a:p>
            <a:pPr indent="-342900" lvl="0" marL="457200" rtl="0" algn="l">
              <a:lnSpc>
                <a:spcPct val="150000"/>
              </a:lnSpc>
              <a:spcBef>
                <a:spcPts val="0"/>
              </a:spcBef>
              <a:spcAft>
                <a:spcPts val="0"/>
              </a:spcAft>
              <a:buSzPts val="1800"/>
              <a:buAutoNum type="arabicPeriod"/>
            </a:pPr>
            <a:r>
              <a:rPr lang="en"/>
              <a:t>Data Preparation</a:t>
            </a:r>
            <a:endParaRPr/>
          </a:p>
          <a:p>
            <a:pPr indent="-342900" lvl="0" marL="457200" rtl="0" algn="l">
              <a:lnSpc>
                <a:spcPct val="150000"/>
              </a:lnSpc>
              <a:spcBef>
                <a:spcPts val="0"/>
              </a:spcBef>
              <a:spcAft>
                <a:spcPts val="0"/>
              </a:spcAft>
              <a:buSzPts val="1800"/>
              <a:buAutoNum type="arabicPeriod"/>
            </a:pPr>
            <a:r>
              <a:rPr lang="en"/>
              <a:t>Modeling</a:t>
            </a:r>
            <a:endParaRPr/>
          </a:p>
          <a:p>
            <a:pPr indent="-342900" lvl="0" marL="457200" rtl="0" algn="l">
              <a:lnSpc>
                <a:spcPct val="150000"/>
              </a:lnSpc>
              <a:spcBef>
                <a:spcPts val="0"/>
              </a:spcBef>
              <a:spcAft>
                <a:spcPts val="0"/>
              </a:spcAft>
              <a:buSzPts val="1800"/>
              <a:buAutoNum type="arabicPeriod"/>
            </a:pPr>
            <a:r>
              <a:rPr lang="en"/>
              <a:t>Evaluation/Result</a:t>
            </a:r>
            <a:endParaRPr/>
          </a:p>
          <a:p>
            <a:pPr indent="-342900" lvl="0" marL="457200" rtl="0" algn="l">
              <a:lnSpc>
                <a:spcPct val="150000"/>
              </a:lnSpc>
              <a:spcBef>
                <a:spcPts val="0"/>
              </a:spcBef>
              <a:spcAft>
                <a:spcPts val="0"/>
              </a:spcAft>
              <a:buSzPts val="1800"/>
              <a:buAutoNum type="arabicPeriod"/>
            </a:pPr>
            <a:r>
              <a:rPr lang="en"/>
              <a:t>Discussion </a:t>
            </a:r>
            <a:endParaRPr/>
          </a:p>
          <a:p>
            <a:pPr indent="-342900" lvl="0" marL="457200" rtl="0" algn="l">
              <a:lnSpc>
                <a:spcPct val="150000"/>
              </a:lnSpc>
              <a:spcBef>
                <a:spcPts val="0"/>
              </a:spcBef>
              <a:spcAft>
                <a:spcPts val="0"/>
              </a:spcAft>
              <a:buSzPts val="1800"/>
              <a:buAutoNum type="arabicPeriod"/>
            </a:pPr>
            <a:r>
              <a:rPr lang="en"/>
              <a:t>Future Work</a:t>
            </a:r>
            <a:endParaRPr/>
          </a:p>
        </p:txBody>
      </p:sp>
      <p:pic>
        <p:nvPicPr>
          <p:cNvPr id="78" name="Google Shape;78;p15"/>
          <p:cNvPicPr preferRelativeResize="0"/>
          <p:nvPr/>
        </p:nvPicPr>
        <p:blipFill>
          <a:blip r:embed="rId3">
            <a:alphaModFix/>
          </a:blip>
          <a:stretch>
            <a:fillRect/>
          </a:stretch>
        </p:blipFill>
        <p:spPr>
          <a:xfrm>
            <a:off x="2992975" y="1144125"/>
            <a:ext cx="6093775" cy="3568800"/>
          </a:xfrm>
          <a:prstGeom prst="rect">
            <a:avLst/>
          </a:prstGeom>
          <a:noFill/>
          <a:ln>
            <a:noFill/>
          </a:ln>
          <a:effectLst>
            <a:outerShdw blurRad="385763" rotWithShape="0" algn="bl" dir="12000000" dist="38100">
              <a:srgbClr val="000000">
                <a:alpha val="52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 </a:t>
            </a:r>
            <a:endParaRPr/>
          </a:p>
        </p:txBody>
      </p:sp>
      <p:sp>
        <p:nvSpPr>
          <p:cNvPr id="84" name="Google Shape;84;p16"/>
          <p:cNvSpPr txBox="1"/>
          <p:nvPr>
            <p:ph idx="1" type="body"/>
          </p:nvPr>
        </p:nvSpPr>
        <p:spPr>
          <a:xfrm>
            <a:off x="387900" y="1489825"/>
            <a:ext cx="47922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FFFFFF"/>
                </a:solidFill>
                <a:latin typeface="Arial"/>
                <a:ea typeface="Arial"/>
                <a:cs typeface="Arial"/>
                <a:sym typeface="Arial"/>
              </a:rPr>
              <a:t>Home Credit is a finance provider that focuses on serving the unbanked population. Many people struggle to get loans due to insufficient or non-existent credit histories. And, unfortunately, this population is often taken advantage of by untrustworthy lenders. </a:t>
            </a:r>
            <a:endParaRPr sz="1400">
              <a:solidFill>
                <a:srgbClr val="FFFFFF"/>
              </a:solidFill>
              <a:latin typeface="Arial"/>
              <a:ea typeface="Arial"/>
              <a:cs typeface="Arial"/>
              <a:sym typeface="Arial"/>
            </a:endParaRPr>
          </a:p>
          <a:p>
            <a:pPr indent="0" lvl="0" marL="0" rtl="0" algn="just">
              <a:spcBef>
                <a:spcPts val="0"/>
              </a:spcBef>
              <a:spcAft>
                <a:spcPts val="0"/>
              </a:spcAft>
              <a:buNone/>
            </a:pPr>
            <a:r>
              <a:t/>
            </a:r>
            <a:endParaRPr sz="1400">
              <a:solidFill>
                <a:srgbClr val="FFFFFF"/>
              </a:solidFill>
              <a:latin typeface="Arial"/>
              <a:ea typeface="Arial"/>
              <a:cs typeface="Arial"/>
              <a:sym typeface="Arial"/>
            </a:endParaRPr>
          </a:p>
          <a:p>
            <a:pPr indent="0" lvl="0" marL="0" rtl="0" algn="just">
              <a:spcBef>
                <a:spcPts val="0"/>
              </a:spcBef>
              <a:spcAft>
                <a:spcPts val="0"/>
              </a:spcAft>
              <a:buNone/>
            </a:pPr>
            <a:r>
              <a:rPr lang="en" sz="1400">
                <a:solidFill>
                  <a:srgbClr val="FFFFFF"/>
                </a:solidFill>
                <a:latin typeface="Arial"/>
                <a:ea typeface="Arial"/>
                <a:cs typeface="Arial"/>
                <a:sym typeface="Arial"/>
              </a:rPr>
              <a:t>The Home Credit Default Risk challenge is a standard supervised machine learning task where the goal is to use historical loan application data to predict their clients’ repayment abilities based on datasets provided.</a:t>
            </a:r>
            <a:endParaRPr sz="1400">
              <a:solidFill>
                <a:srgbClr val="FFFFFF"/>
              </a:solidFill>
            </a:endParaRPr>
          </a:p>
        </p:txBody>
      </p:sp>
      <p:pic>
        <p:nvPicPr>
          <p:cNvPr descr="Image result for home credit" id="85" name="Google Shape;85;p16"/>
          <p:cNvPicPr preferRelativeResize="0"/>
          <p:nvPr/>
        </p:nvPicPr>
        <p:blipFill>
          <a:blip r:embed="rId3">
            <a:alphaModFix/>
          </a:blip>
          <a:stretch>
            <a:fillRect/>
          </a:stretch>
        </p:blipFill>
        <p:spPr>
          <a:xfrm>
            <a:off x="6210750" y="1728788"/>
            <a:ext cx="1685925" cy="1685925"/>
          </a:xfrm>
          <a:prstGeom prst="rect">
            <a:avLst/>
          </a:prstGeom>
          <a:noFill/>
          <a:ln>
            <a:noFill/>
          </a:ln>
          <a:effectLst>
            <a:outerShdw blurRad="857250" rotWithShape="0" algn="bl" dir="13620000" dist="19050">
              <a:srgbClr val="FFFFFF">
                <a:alpha val="29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Understanding</a:t>
            </a:r>
            <a:endParaRPr/>
          </a:p>
        </p:txBody>
      </p:sp>
      <p:sp>
        <p:nvSpPr>
          <p:cNvPr id="91" name="Google Shape;91;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u="sng"/>
              <a:t>Objective :</a:t>
            </a:r>
            <a:r>
              <a:rPr lang="en" sz="1400"/>
              <a:t> </a:t>
            </a:r>
            <a:endParaRPr sz="1400"/>
          </a:p>
          <a:p>
            <a:pPr indent="0" lvl="0" marL="0" rtl="0" algn="just">
              <a:spcBef>
                <a:spcPts val="1600"/>
              </a:spcBef>
              <a:spcAft>
                <a:spcPts val="0"/>
              </a:spcAft>
              <a:buNone/>
            </a:pPr>
            <a:r>
              <a:rPr lang="en" sz="1400"/>
              <a:t>Ensure the clients’ capable of repayment aren’t rejected and the loans repayment calendar will empower the clients to be successful</a:t>
            </a:r>
            <a:endParaRPr sz="1400"/>
          </a:p>
          <a:p>
            <a:pPr indent="0" lvl="0" marL="0" rtl="0" algn="just">
              <a:spcBef>
                <a:spcPts val="1600"/>
              </a:spcBef>
              <a:spcAft>
                <a:spcPts val="0"/>
              </a:spcAft>
              <a:buNone/>
            </a:pPr>
            <a:r>
              <a:rPr lang="en" sz="1400" u="sng"/>
              <a:t>Resources: </a:t>
            </a:r>
            <a:endParaRPr sz="1400" u="sng"/>
          </a:p>
          <a:p>
            <a:pPr indent="0" lvl="0" marL="0" rtl="0" algn="just">
              <a:spcBef>
                <a:spcPts val="1600"/>
              </a:spcBef>
              <a:spcAft>
                <a:spcPts val="0"/>
              </a:spcAft>
              <a:buNone/>
            </a:pPr>
            <a:r>
              <a:rPr lang="en" sz="1400"/>
              <a:t>Testing and training datasets are available from Kaggle competition </a:t>
            </a:r>
            <a:endParaRPr sz="1400"/>
          </a:p>
          <a:p>
            <a:pPr indent="-317500" lvl="0" marL="914400" marR="457200" rtl="0" algn="just">
              <a:spcBef>
                <a:spcPts val="1600"/>
              </a:spcBef>
              <a:spcAft>
                <a:spcPts val="0"/>
              </a:spcAft>
              <a:buClr>
                <a:srgbClr val="FFFFFF"/>
              </a:buClr>
              <a:buSzPts val="1400"/>
              <a:buFont typeface="Arial"/>
              <a:buChar char="●"/>
            </a:pPr>
            <a:r>
              <a:rPr b="1" lang="en" sz="1400">
                <a:solidFill>
                  <a:srgbClr val="FFFFFF"/>
                </a:solidFill>
              </a:rPr>
              <a:t>Supervised</a:t>
            </a:r>
            <a:r>
              <a:rPr lang="en" sz="1400">
                <a:solidFill>
                  <a:srgbClr val="FFFFFF"/>
                </a:solidFill>
              </a:rPr>
              <a:t>: The labels are included in the training data and the goal is to train a model to learn to predict the labels from the features</a:t>
            </a:r>
            <a:endParaRPr sz="1400">
              <a:solidFill>
                <a:srgbClr val="FFFFFF"/>
              </a:solidFill>
            </a:endParaRPr>
          </a:p>
          <a:p>
            <a:pPr indent="-317500" lvl="0" marL="914400" marR="457200" rtl="0" algn="just">
              <a:spcBef>
                <a:spcPts val="0"/>
              </a:spcBef>
              <a:spcAft>
                <a:spcPts val="0"/>
              </a:spcAft>
              <a:buClr>
                <a:srgbClr val="FFFFFF"/>
              </a:buClr>
              <a:buSzPts val="1400"/>
              <a:buFont typeface="Arial"/>
              <a:buChar char="●"/>
            </a:pPr>
            <a:r>
              <a:rPr b="1" lang="en" sz="1400">
                <a:solidFill>
                  <a:srgbClr val="FFFFFF"/>
                </a:solidFill>
              </a:rPr>
              <a:t>Classification</a:t>
            </a:r>
            <a:r>
              <a:rPr lang="en" sz="1400">
                <a:solidFill>
                  <a:srgbClr val="FFFFFF"/>
                </a:solidFill>
              </a:rPr>
              <a:t>: The label is a binary variable, 0 (will repay loan on time), 1 (will have difficulty repaying loan)</a:t>
            </a:r>
            <a:endParaRPr sz="1400">
              <a:solidFill>
                <a:srgbClr val="FFFFFF"/>
              </a:solidFill>
            </a:endParaRPr>
          </a:p>
          <a:p>
            <a:pPr indent="0" lvl="0" marL="0" rtl="0" algn="just">
              <a:spcBef>
                <a:spcPts val="1500"/>
              </a:spcBef>
              <a:spcAft>
                <a:spcPts val="160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Exploratory Data Analysis</a:t>
            </a:r>
            <a:endParaRPr>
              <a:solidFill>
                <a:srgbClr val="FFFFFF"/>
              </a:solidFill>
            </a:endParaRPr>
          </a:p>
        </p:txBody>
      </p:sp>
      <p:sp>
        <p:nvSpPr>
          <p:cNvPr id="97" name="Google Shape;97;p18"/>
          <p:cNvSpPr txBox="1"/>
          <p:nvPr>
            <p:ph idx="1" type="body"/>
          </p:nvPr>
        </p:nvSpPr>
        <p:spPr>
          <a:xfrm>
            <a:off x="387900" y="1489825"/>
            <a:ext cx="37461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u="sng">
                <a:solidFill>
                  <a:srgbClr val="FFFFFF"/>
                </a:solidFill>
              </a:rPr>
              <a:t>Missing Value</a:t>
            </a:r>
            <a:r>
              <a:rPr lang="en" sz="1400">
                <a:solidFill>
                  <a:srgbClr val="FFFFFF"/>
                </a:solidFill>
              </a:rPr>
              <a:t> </a:t>
            </a:r>
            <a:endParaRPr sz="1400">
              <a:solidFill>
                <a:srgbClr val="FFFFFF"/>
              </a:solidFill>
            </a:endParaRPr>
          </a:p>
          <a:p>
            <a:pPr indent="0" lvl="0" marL="0" rtl="0" algn="just">
              <a:spcBef>
                <a:spcPts val="1600"/>
              </a:spcBef>
              <a:spcAft>
                <a:spcPts val="0"/>
              </a:spcAft>
              <a:buNone/>
            </a:pPr>
            <a:r>
              <a:rPr lang="en" sz="1400">
                <a:solidFill>
                  <a:srgbClr val="FFFFFF"/>
                </a:solidFill>
                <a:latin typeface="Arial"/>
                <a:ea typeface="Arial"/>
                <a:cs typeface="Arial"/>
                <a:sym typeface="Arial"/>
              </a:rPr>
              <a:t>The Dataset contains 122 features with 307511 entries.  we found out that missing value is concentrated in several features. </a:t>
            </a:r>
            <a:endParaRPr sz="1400">
              <a:solidFill>
                <a:srgbClr val="FFFFFF"/>
              </a:solidFill>
              <a:latin typeface="Arial"/>
              <a:ea typeface="Arial"/>
              <a:cs typeface="Arial"/>
              <a:sym typeface="Arial"/>
            </a:endParaRPr>
          </a:p>
          <a:p>
            <a:pPr indent="0" lvl="0" marL="0" rtl="0" algn="just">
              <a:spcBef>
                <a:spcPts val="0"/>
              </a:spcBef>
              <a:spcAft>
                <a:spcPts val="0"/>
              </a:spcAft>
              <a:buNone/>
            </a:pPr>
            <a:r>
              <a:t/>
            </a:r>
            <a:endParaRPr sz="1400">
              <a:solidFill>
                <a:srgbClr val="FFFFFF"/>
              </a:solidFill>
              <a:latin typeface="Arial"/>
              <a:ea typeface="Arial"/>
              <a:cs typeface="Arial"/>
              <a:sym typeface="Arial"/>
            </a:endParaRPr>
          </a:p>
          <a:p>
            <a:pPr indent="0" lvl="0" marL="0" rtl="0" algn="just">
              <a:spcBef>
                <a:spcPts val="0"/>
              </a:spcBef>
              <a:spcAft>
                <a:spcPts val="0"/>
              </a:spcAft>
              <a:buNone/>
            </a:pPr>
            <a:r>
              <a:rPr lang="en" sz="1400">
                <a:solidFill>
                  <a:srgbClr val="FFFFFF"/>
                </a:solidFill>
                <a:latin typeface="Arial"/>
                <a:ea typeface="Arial"/>
                <a:cs typeface="Arial"/>
                <a:sym typeface="Arial"/>
              </a:rPr>
              <a:t>In addition, there are 17 features contain more than 60 percent of missing value. Imputation and deletion will be performed in the data pre-processing stage.</a:t>
            </a:r>
            <a:endParaRPr sz="1400">
              <a:solidFill>
                <a:srgbClr val="FFFFFF"/>
              </a:solidFill>
              <a:latin typeface="Arial"/>
              <a:ea typeface="Arial"/>
              <a:cs typeface="Arial"/>
              <a:sym typeface="Arial"/>
            </a:endParaRPr>
          </a:p>
          <a:p>
            <a:pPr indent="0" lvl="0" marL="0" rtl="0" algn="just">
              <a:spcBef>
                <a:spcPts val="0"/>
              </a:spcBef>
              <a:spcAft>
                <a:spcPts val="1600"/>
              </a:spcAft>
              <a:buNone/>
            </a:pPr>
            <a:r>
              <a:t/>
            </a:r>
            <a:endParaRPr sz="1400">
              <a:solidFill>
                <a:srgbClr val="FFFFFF"/>
              </a:solidFill>
            </a:endParaRPr>
          </a:p>
        </p:txBody>
      </p:sp>
      <p:pic>
        <p:nvPicPr>
          <p:cNvPr id="98" name="Google Shape;98;p18"/>
          <p:cNvPicPr preferRelativeResize="0"/>
          <p:nvPr/>
        </p:nvPicPr>
        <p:blipFill>
          <a:blip r:embed="rId3">
            <a:alphaModFix/>
          </a:blip>
          <a:stretch>
            <a:fillRect/>
          </a:stretch>
        </p:blipFill>
        <p:spPr>
          <a:xfrm>
            <a:off x="6724050" y="1636450"/>
            <a:ext cx="2288875" cy="2403600"/>
          </a:xfrm>
          <a:prstGeom prst="rect">
            <a:avLst/>
          </a:prstGeom>
          <a:noFill/>
          <a:ln>
            <a:noFill/>
          </a:ln>
        </p:spPr>
      </p:pic>
      <p:pic>
        <p:nvPicPr>
          <p:cNvPr id="99" name="Google Shape;99;p18"/>
          <p:cNvPicPr preferRelativeResize="0"/>
          <p:nvPr/>
        </p:nvPicPr>
        <p:blipFill>
          <a:blip r:embed="rId4">
            <a:alphaModFix/>
          </a:blip>
          <a:stretch>
            <a:fillRect/>
          </a:stretch>
        </p:blipFill>
        <p:spPr>
          <a:xfrm>
            <a:off x="4295625" y="1636438"/>
            <a:ext cx="2165450" cy="1955672"/>
          </a:xfrm>
          <a:prstGeom prst="rect">
            <a:avLst/>
          </a:prstGeom>
          <a:noFill/>
          <a:ln>
            <a:noFill/>
          </a:ln>
        </p:spPr>
      </p:pic>
      <p:sp>
        <p:nvSpPr>
          <p:cNvPr id="100" name="Google Shape;100;p18"/>
          <p:cNvSpPr txBox="1"/>
          <p:nvPr/>
        </p:nvSpPr>
        <p:spPr>
          <a:xfrm>
            <a:off x="7315200" y="4125425"/>
            <a:ext cx="13779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FFFFFF"/>
                </a:solidFill>
              </a:rPr>
              <a:t>Missing Value Map</a:t>
            </a:r>
            <a:endParaRPr i="1" sz="1000">
              <a:solidFill>
                <a:srgbClr val="FFFFFF"/>
              </a:solidFill>
            </a:endParaRPr>
          </a:p>
        </p:txBody>
      </p:sp>
      <p:sp>
        <p:nvSpPr>
          <p:cNvPr id="101" name="Google Shape;101;p18"/>
          <p:cNvSpPr txBox="1"/>
          <p:nvPr/>
        </p:nvSpPr>
        <p:spPr>
          <a:xfrm>
            <a:off x="4520925" y="3658075"/>
            <a:ext cx="18162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FFFFFF"/>
                </a:solidFill>
              </a:rPr>
              <a:t>Percentage of missing value</a:t>
            </a:r>
            <a:endParaRPr i="1" sz="10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Exploratory Data Analysis</a:t>
            </a:r>
            <a:endParaRPr>
              <a:solidFill>
                <a:srgbClr val="FFFFFF"/>
              </a:solidFill>
            </a:endParaRPr>
          </a:p>
        </p:txBody>
      </p:sp>
      <p:sp>
        <p:nvSpPr>
          <p:cNvPr id="107" name="Google Shape;107;p19"/>
          <p:cNvSpPr txBox="1"/>
          <p:nvPr>
            <p:ph idx="1" type="body"/>
          </p:nvPr>
        </p:nvSpPr>
        <p:spPr>
          <a:xfrm>
            <a:off x="387900" y="1489825"/>
            <a:ext cx="36447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solidFill>
                  <a:srgbClr val="FFFFFF"/>
                </a:solidFill>
                <a:latin typeface="Arial"/>
                <a:ea typeface="Arial"/>
                <a:cs typeface="Arial"/>
                <a:sym typeface="Arial"/>
              </a:rPr>
              <a:t>Feature Correlation</a:t>
            </a:r>
            <a:endParaRPr sz="1400">
              <a:solidFill>
                <a:srgbClr val="FFFFFF"/>
              </a:solidFill>
              <a:latin typeface="Arial"/>
              <a:ea typeface="Arial"/>
              <a:cs typeface="Arial"/>
              <a:sym typeface="Arial"/>
            </a:endParaRPr>
          </a:p>
          <a:p>
            <a:pPr indent="0" lvl="0" marL="0" rtl="0" algn="just">
              <a:spcBef>
                <a:spcPts val="1600"/>
              </a:spcBef>
              <a:spcAft>
                <a:spcPts val="0"/>
              </a:spcAft>
              <a:buNone/>
            </a:pPr>
            <a:r>
              <a:rPr lang="en" sz="1400">
                <a:solidFill>
                  <a:srgbClr val="FFFFFF"/>
                </a:solidFill>
                <a:latin typeface="Arial"/>
                <a:ea typeface="Arial"/>
                <a:cs typeface="Arial"/>
                <a:sym typeface="Arial"/>
              </a:rPr>
              <a:t>Pearson feature correlation quantifies the degree to which a relationship between two variables. By analyzing correlation feature, we implement the random forest method and LightGBM to improve calculation efficiency. Pearson correlation heat map shows the correlation between predictors, the lighter green indicates the higher correlation.</a:t>
            </a:r>
            <a:endParaRPr sz="1400">
              <a:solidFill>
                <a:srgbClr val="FFFFFF"/>
              </a:solidFill>
              <a:latin typeface="Arial"/>
              <a:ea typeface="Arial"/>
              <a:cs typeface="Arial"/>
              <a:sym typeface="Arial"/>
            </a:endParaRPr>
          </a:p>
        </p:txBody>
      </p:sp>
      <p:sp>
        <p:nvSpPr>
          <p:cNvPr id="108" name="Google Shape;108;p19"/>
          <p:cNvSpPr txBox="1"/>
          <p:nvPr/>
        </p:nvSpPr>
        <p:spPr>
          <a:xfrm>
            <a:off x="5737275" y="3912175"/>
            <a:ext cx="18162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EFEFEF"/>
                </a:solidFill>
              </a:rPr>
              <a:t>Feature Correlation Map</a:t>
            </a:r>
            <a:endParaRPr i="1" sz="1000">
              <a:solidFill>
                <a:srgbClr val="EFEFEF"/>
              </a:solidFill>
            </a:endParaRPr>
          </a:p>
        </p:txBody>
      </p:sp>
      <p:pic>
        <p:nvPicPr>
          <p:cNvPr id="109" name="Google Shape;109;p19"/>
          <p:cNvPicPr preferRelativeResize="0"/>
          <p:nvPr/>
        </p:nvPicPr>
        <p:blipFill>
          <a:blip r:embed="rId3">
            <a:alphaModFix/>
          </a:blip>
          <a:stretch>
            <a:fillRect/>
          </a:stretch>
        </p:blipFill>
        <p:spPr>
          <a:xfrm>
            <a:off x="4674176" y="1489825"/>
            <a:ext cx="3295725" cy="2478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15" name="Google Shape;115;p20"/>
          <p:cNvSpPr txBox="1"/>
          <p:nvPr>
            <p:ph idx="1" type="body"/>
          </p:nvPr>
        </p:nvSpPr>
        <p:spPr>
          <a:xfrm>
            <a:off x="387900" y="1384275"/>
            <a:ext cx="4806000" cy="356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u="sng">
                <a:solidFill>
                  <a:srgbClr val="FFFFFF"/>
                </a:solidFill>
                <a:latin typeface="Arial"/>
                <a:ea typeface="Arial"/>
                <a:cs typeface="Arial"/>
                <a:sym typeface="Arial"/>
              </a:rPr>
              <a:t>Feature Selection</a:t>
            </a:r>
            <a:endParaRPr sz="1400" u="sng">
              <a:solidFill>
                <a:srgbClr val="FFFFFF"/>
              </a:solidFill>
              <a:latin typeface="Arial"/>
              <a:ea typeface="Arial"/>
              <a:cs typeface="Arial"/>
              <a:sym typeface="Arial"/>
            </a:endParaRPr>
          </a:p>
          <a:p>
            <a:pPr indent="0" lvl="0" marL="0" rtl="0" algn="just">
              <a:spcBef>
                <a:spcPts val="0"/>
              </a:spcBef>
              <a:spcAft>
                <a:spcPts val="0"/>
              </a:spcAft>
              <a:buNone/>
            </a:pPr>
            <a:r>
              <a:rPr lang="en" sz="1400">
                <a:solidFill>
                  <a:srgbClr val="FFFFFF"/>
                </a:solidFill>
                <a:latin typeface="Arial"/>
                <a:ea typeface="Arial"/>
                <a:cs typeface="Arial"/>
                <a:sym typeface="Arial"/>
              </a:rPr>
              <a:t> </a:t>
            </a:r>
            <a:endParaRPr sz="1400">
              <a:solidFill>
                <a:srgbClr val="FFFFFF"/>
              </a:solidFill>
              <a:latin typeface="Arial"/>
              <a:ea typeface="Arial"/>
              <a:cs typeface="Arial"/>
              <a:sym typeface="Arial"/>
            </a:endParaRPr>
          </a:p>
          <a:p>
            <a:pPr indent="0" lvl="0" marL="0" rtl="0" algn="just">
              <a:spcBef>
                <a:spcPts val="0"/>
              </a:spcBef>
              <a:spcAft>
                <a:spcPts val="0"/>
              </a:spcAft>
              <a:buNone/>
            </a:pPr>
            <a:r>
              <a:rPr lang="en" sz="1400">
                <a:solidFill>
                  <a:srgbClr val="FFFFFF"/>
                </a:solidFill>
                <a:latin typeface="Arial"/>
                <a:ea typeface="Arial"/>
                <a:cs typeface="Arial"/>
                <a:sym typeface="Arial"/>
              </a:rPr>
              <a:t>With the risk of high dimensional dataset and to reduce the variance of the model or chances of overfitting. </a:t>
            </a:r>
            <a:endParaRPr sz="1400">
              <a:solidFill>
                <a:srgbClr val="FFFFFF"/>
              </a:solidFill>
              <a:latin typeface="Arial"/>
              <a:ea typeface="Arial"/>
              <a:cs typeface="Arial"/>
              <a:sym typeface="Arial"/>
            </a:endParaRPr>
          </a:p>
          <a:p>
            <a:pPr indent="0" lvl="0" marL="0" rtl="0" algn="just">
              <a:spcBef>
                <a:spcPts val="0"/>
              </a:spcBef>
              <a:spcAft>
                <a:spcPts val="0"/>
              </a:spcAft>
              <a:buNone/>
            </a:pPr>
            <a:r>
              <a:t/>
            </a:r>
            <a:endParaRPr sz="1400">
              <a:solidFill>
                <a:srgbClr val="FFFFFF"/>
              </a:solidFill>
              <a:latin typeface="Arial"/>
              <a:ea typeface="Arial"/>
              <a:cs typeface="Arial"/>
              <a:sym typeface="Arial"/>
            </a:endParaRPr>
          </a:p>
          <a:p>
            <a:pPr indent="0" lvl="0" marL="0" rtl="0" algn="just">
              <a:spcBef>
                <a:spcPts val="0"/>
              </a:spcBef>
              <a:spcAft>
                <a:spcPts val="0"/>
              </a:spcAft>
              <a:buNone/>
            </a:pPr>
            <a:r>
              <a:rPr lang="en" sz="1400">
                <a:solidFill>
                  <a:srgbClr val="FFFF00"/>
                </a:solidFill>
                <a:latin typeface="Arial"/>
                <a:ea typeface="Arial"/>
                <a:cs typeface="Arial"/>
                <a:sym typeface="Arial"/>
              </a:rPr>
              <a:t>Missing Value : </a:t>
            </a:r>
            <a:r>
              <a:rPr lang="en" sz="1400">
                <a:solidFill>
                  <a:srgbClr val="FFFFFF"/>
                </a:solidFill>
                <a:latin typeface="Arial"/>
                <a:ea typeface="Arial"/>
                <a:cs typeface="Arial"/>
                <a:sym typeface="Arial"/>
              </a:rPr>
              <a:t>there are 23 features contain more than 60% missing value, hence we decide to remove those features as it’s not suitable for training models. </a:t>
            </a:r>
            <a:endParaRPr sz="1400">
              <a:solidFill>
                <a:srgbClr val="FFFFFF"/>
              </a:solidFill>
              <a:latin typeface="Arial"/>
              <a:ea typeface="Arial"/>
              <a:cs typeface="Arial"/>
              <a:sym typeface="Arial"/>
            </a:endParaRPr>
          </a:p>
          <a:p>
            <a:pPr indent="0" lvl="0" marL="0" rtl="0" algn="just">
              <a:spcBef>
                <a:spcPts val="0"/>
              </a:spcBef>
              <a:spcAft>
                <a:spcPts val="0"/>
              </a:spcAft>
              <a:buNone/>
            </a:pPr>
            <a:r>
              <a:t/>
            </a:r>
            <a:endParaRPr sz="1400">
              <a:solidFill>
                <a:srgbClr val="FFFFFF"/>
              </a:solidFill>
              <a:latin typeface="Arial"/>
              <a:ea typeface="Arial"/>
              <a:cs typeface="Arial"/>
              <a:sym typeface="Arial"/>
            </a:endParaRPr>
          </a:p>
          <a:p>
            <a:pPr indent="0" lvl="0" marL="0" rtl="0" algn="just">
              <a:spcBef>
                <a:spcPts val="0"/>
              </a:spcBef>
              <a:spcAft>
                <a:spcPts val="0"/>
              </a:spcAft>
              <a:buNone/>
            </a:pPr>
            <a:r>
              <a:rPr lang="en" sz="1400">
                <a:solidFill>
                  <a:srgbClr val="FFFF00"/>
                </a:solidFill>
                <a:latin typeface="Arial"/>
                <a:ea typeface="Arial"/>
                <a:cs typeface="Arial"/>
                <a:sym typeface="Arial"/>
              </a:rPr>
              <a:t>LightGBM : </a:t>
            </a:r>
            <a:r>
              <a:rPr lang="en" sz="1400">
                <a:solidFill>
                  <a:srgbClr val="FFFFFF"/>
                </a:solidFill>
                <a:latin typeface="Arial"/>
                <a:ea typeface="Arial"/>
                <a:cs typeface="Arial"/>
                <a:sym typeface="Arial"/>
              </a:rPr>
              <a:t>removes the features that are collinear, low_importance and zero_importance.</a:t>
            </a:r>
            <a:endParaRPr sz="1400">
              <a:solidFill>
                <a:srgbClr val="FFFFFF"/>
              </a:solidFill>
              <a:latin typeface="Arial"/>
              <a:ea typeface="Arial"/>
              <a:cs typeface="Arial"/>
              <a:sym typeface="Arial"/>
            </a:endParaRPr>
          </a:p>
          <a:p>
            <a:pPr indent="0" lvl="0" marL="0" rtl="0" algn="just">
              <a:spcBef>
                <a:spcPts val="0"/>
              </a:spcBef>
              <a:spcAft>
                <a:spcPts val="0"/>
              </a:spcAft>
              <a:buNone/>
            </a:pPr>
            <a:r>
              <a:t/>
            </a:r>
            <a:endParaRPr sz="1400">
              <a:solidFill>
                <a:srgbClr val="FFFFFF"/>
              </a:solidFill>
              <a:latin typeface="Arial"/>
              <a:ea typeface="Arial"/>
              <a:cs typeface="Arial"/>
              <a:sym typeface="Arial"/>
            </a:endParaRPr>
          </a:p>
          <a:p>
            <a:pPr indent="0" lvl="0" marL="0" rtl="0" algn="just">
              <a:spcBef>
                <a:spcPts val="0"/>
              </a:spcBef>
              <a:spcAft>
                <a:spcPts val="0"/>
              </a:spcAft>
              <a:buNone/>
            </a:pPr>
            <a:r>
              <a:rPr lang="en" sz="1400">
                <a:solidFill>
                  <a:srgbClr val="FFFFFF"/>
                </a:solidFill>
                <a:latin typeface="Arial"/>
                <a:ea typeface="Arial"/>
                <a:cs typeface="Arial"/>
                <a:sym typeface="Arial"/>
              </a:rPr>
              <a:t>The outputs so generated are stored in csv format so that we can train them all and compare the results.</a:t>
            </a:r>
            <a:endParaRPr sz="1400">
              <a:solidFill>
                <a:srgbClr val="FFFFFF"/>
              </a:solidFill>
              <a:latin typeface="Arial"/>
              <a:ea typeface="Arial"/>
              <a:cs typeface="Arial"/>
              <a:sym typeface="Arial"/>
            </a:endParaRPr>
          </a:p>
        </p:txBody>
      </p:sp>
      <p:pic>
        <p:nvPicPr>
          <p:cNvPr id="116" name="Google Shape;116;p20"/>
          <p:cNvPicPr preferRelativeResize="0"/>
          <p:nvPr/>
        </p:nvPicPr>
        <p:blipFill>
          <a:blip r:embed="rId3">
            <a:alphaModFix/>
          </a:blip>
          <a:stretch>
            <a:fillRect/>
          </a:stretch>
        </p:blipFill>
        <p:spPr>
          <a:xfrm>
            <a:off x="5370575" y="1695271"/>
            <a:ext cx="3573950" cy="26863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22" name="Google Shape;122;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t/>
            </a:r>
            <a:endParaRPr sz="1400">
              <a:solidFill>
                <a:srgbClr val="FFFFFF"/>
              </a:solidFill>
              <a:latin typeface="Arial"/>
              <a:ea typeface="Arial"/>
              <a:cs typeface="Arial"/>
              <a:sym typeface="Arial"/>
            </a:endParaRPr>
          </a:p>
          <a:p>
            <a:pPr indent="0" lvl="0" marL="0" rtl="0" algn="just">
              <a:spcBef>
                <a:spcPts val="0"/>
              </a:spcBef>
              <a:spcAft>
                <a:spcPts val="0"/>
              </a:spcAft>
              <a:buNone/>
            </a:pPr>
            <a:r>
              <a:rPr lang="en" sz="1400" u="sng">
                <a:solidFill>
                  <a:srgbClr val="FFFFFF"/>
                </a:solidFill>
                <a:latin typeface="Arial"/>
                <a:ea typeface="Arial"/>
                <a:cs typeface="Arial"/>
                <a:sym typeface="Arial"/>
              </a:rPr>
              <a:t>Encoding the Categorical Variable </a:t>
            </a:r>
            <a:endParaRPr sz="1400" u="sng">
              <a:solidFill>
                <a:srgbClr val="FFFFFF"/>
              </a:solidFill>
              <a:latin typeface="Arial"/>
              <a:ea typeface="Arial"/>
              <a:cs typeface="Arial"/>
              <a:sym typeface="Arial"/>
            </a:endParaRPr>
          </a:p>
          <a:p>
            <a:pPr indent="0" lvl="0" marL="0" rtl="0" algn="just">
              <a:spcBef>
                <a:spcPts val="0"/>
              </a:spcBef>
              <a:spcAft>
                <a:spcPts val="0"/>
              </a:spcAft>
              <a:buNone/>
            </a:pPr>
            <a:r>
              <a:rPr b="1" lang="en" sz="1400">
                <a:solidFill>
                  <a:srgbClr val="FFFFFF"/>
                </a:solidFill>
                <a:latin typeface="Arial"/>
                <a:ea typeface="Arial"/>
                <a:cs typeface="Arial"/>
                <a:sym typeface="Arial"/>
              </a:rPr>
              <a:t>One hot encoding</a:t>
            </a:r>
            <a:r>
              <a:rPr lang="en" sz="1400">
                <a:solidFill>
                  <a:srgbClr val="FFFFFF"/>
                </a:solidFill>
                <a:latin typeface="Arial"/>
                <a:ea typeface="Arial"/>
                <a:cs typeface="Arial"/>
                <a:sym typeface="Arial"/>
              </a:rPr>
              <a:t> for multiple categories and </a:t>
            </a:r>
            <a:endParaRPr sz="1400">
              <a:solidFill>
                <a:srgbClr val="FFFFFF"/>
              </a:solidFill>
              <a:latin typeface="Arial"/>
              <a:ea typeface="Arial"/>
              <a:cs typeface="Arial"/>
              <a:sym typeface="Arial"/>
            </a:endParaRPr>
          </a:p>
          <a:p>
            <a:pPr indent="0" lvl="0" marL="0" rtl="0" algn="just">
              <a:spcBef>
                <a:spcPts val="0"/>
              </a:spcBef>
              <a:spcAft>
                <a:spcPts val="0"/>
              </a:spcAft>
              <a:buNone/>
            </a:pPr>
            <a:r>
              <a:rPr b="1" lang="en" sz="1400">
                <a:solidFill>
                  <a:srgbClr val="FFFFFF"/>
                </a:solidFill>
                <a:latin typeface="Arial"/>
                <a:ea typeface="Arial"/>
                <a:cs typeface="Arial"/>
                <a:sym typeface="Arial"/>
              </a:rPr>
              <a:t>Label encoding</a:t>
            </a:r>
            <a:r>
              <a:rPr lang="en" sz="1400">
                <a:solidFill>
                  <a:srgbClr val="FFFFFF"/>
                </a:solidFill>
                <a:latin typeface="Arial"/>
                <a:ea typeface="Arial"/>
                <a:cs typeface="Arial"/>
                <a:sym typeface="Arial"/>
              </a:rPr>
              <a:t> for binary categorical features.</a:t>
            </a:r>
            <a:endParaRPr sz="1400">
              <a:solidFill>
                <a:srgbClr val="FFFFFF"/>
              </a:solidFill>
              <a:latin typeface="Arial"/>
              <a:ea typeface="Arial"/>
              <a:cs typeface="Arial"/>
              <a:sym typeface="Arial"/>
            </a:endParaRPr>
          </a:p>
          <a:p>
            <a:pPr indent="0" lvl="0" marL="0" rtl="0" algn="just">
              <a:spcBef>
                <a:spcPts val="0"/>
              </a:spcBef>
              <a:spcAft>
                <a:spcPts val="0"/>
              </a:spcAft>
              <a:buNone/>
            </a:pPr>
            <a:r>
              <a:t/>
            </a:r>
            <a:endParaRPr sz="1400">
              <a:solidFill>
                <a:srgbClr val="FFFFFF"/>
              </a:solidFill>
              <a:latin typeface="Arial"/>
              <a:ea typeface="Arial"/>
              <a:cs typeface="Arial"/>
              <a:sym typeface="Arial"/>
            </a:endParaRPr>
          </a:p>
          <a:p>
            <a:pPr indent="0" lvl="0" marL="0" rtl="0" algn="just">
              <a:spcBef>
                <a:spcPts val="0"/>
              </a:spcBef>
              <a:spcAft>
                <a:spcPts val="0"/>
              </a:spcAft>
              <a:buNone/>
            </a:pPr>
            <a:r>
              <a:t/>
            </a:r>
            <a:endParaRPr sz="1400">
              <a:solidFill>
                <a:srgbClr val="FFFFFF"/>
              </a:solidFill>
              <a:latin typeface="Arial"/>
              <a:ea typeface="Arial"/>
              <a:cs typeface="Arial"/>
              <a:sym typeface="Arial"/>
            </a:endParaRPr>
          </a:p>
          <a:p>
            <a:pPr indent="0" lvl="0" marL="0" rtl="0" algn="just">
              <a:spcBef>
                <a:spcPts val="0"/>
              </a:spcBef>
              <a:spcAft>
                <a:spcPts val="0"/>
              </a:spcAft>
              <a:buNone/>
            </a:pPr>
            <a:r>
              <a:t/>
            </a:r>
            <a:endParaRPr sz="1400">
              <a:solidFill>
                <a:srgbClr val="FFFFFF"/>
              </a:solidFill>
              <a:latin typeface="Arial"/>
              <a:ea typeface="Arial"/>
              <a:cs typeface="Arial"/>
              <a:sym typeface="Arial"/>
            </a:endParaRPr>
          </a:p>
          <a:p>
            <a:pPr indent="0" lvl="0" marL="0" rtl="0" algn="just">
              <a:spcBef>
                <a:spcPts val="0"/>
              </a:spcBef>
              <a:spcAft>
                <a:spcPts val="0"/>
              </a:spcAft>
              <a:buNone/>
            </a:pPr>
            <a:r>
              <a:rPr lang="en" sz="1400" u="sng">
                <a:solidFill>
                  <a:srgbClr val="FFFFFF"/>
                </a:solidFill>
                <a:latin typeface="Arial"/>
                <a:ea typeface="Arial"/>
                <a:cs typeface="Arial"/>
                <a:sym typeface="Arial"/>
              </a:rPr>
              <a:t>Imputation of Missing Value </a:t>
            </a:r>
            <a:endParaRPr sz="1400" u="sng">
              <a:solidFill>
                <a:srgbClr val="FFFFFF"/>
              </a:solidFill>
              <a:latin typeface="Arial"/>
              <a:ea typeface="Arial"/>
              <a:cs typeface="Arial"/>
              <a:sym typeface="Arial"/>
            </a:endParaRPr>
          </a:p>
          <a:p>
            <a:pPr indent="0" lvl="0" marL="0" rtl="0" algn="just">
              <a:spcBef>
                <a:spcPts val="0"/>
              </a:spcBef>
              <a:spcAft>
                <a:spcPts val="0"/>
              </a:spcAft>
              <a:buNone/>
            </a:pPr>
            <a:r>
              <a:rPr lang="en" sz="1400">
                <a:solidFill>
                  <a:srgbClr val="FFFFFF"/>
                </a:solidFill>
                <a:latin typeface="Arial"/>
                <a:ea typeface="Arial"/>
                <a:cs typeface="Arial"/>
                <a:sym typeface="Arial"/>
              </a:rPr>
              <a:t>After feature selection , There are still some columns with missing data. Hence, will impute the missing value with mode which is the most frequent value in the column, moreover, it would apply well on the categorical variable.</a:t>
            </a:r>
            <a:endParaRPr sz="1400" u="sng">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