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70" r:id="rId3"/>
    <p:sldId id="258" r:id="rId4"/>
    <p:sldId id="260" r:id="rId5"/>
    <p:sldId id="264" r:id="rId6"/>
    <p:sldId id="259" r:id="rId7"/>
    <p:sldId id="261" r:id="rId8"/>
    <p:sldId id="268" r:id="rId9"/>
    <p:sldId id="271" r:id="rId10"/>
    <p:sldId id="269"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57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5566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7967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6399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0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291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15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4/8/2019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091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4/8/2019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7216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700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4/8/2019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3217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iljan/stanford-dogs-dataset-traintest/version/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37235"/>
            <a:ext cx="8825658" cy="3329581"/>
          </a:xfrm>
        </p:spPr>
        <p:txBody>
          <a:bodyPr/>
          <a:lstStyle/>
          <a:p>
            <a:r>
              <a:rPr lang="en-US" dirty="0"/>
              <a:t>DOG BREED IDENTIFICATION</a:t>
            </a:r>
          </a:p>
        </p:txBody>
      </p:sp>
      <p:sp>
        <p:nvSpPr>
          <p:cNvPr id="4" name="Subtitle 3"/>
          <p:cNvSpPr>
            <a:spLocks noGrp="1"/>
          </p:cNvSpPr>
          <p:nvPr>
            <p:ph type="subTitle" idx="1"/>
          </p:nvPr>
        </p:nvSpPr>
        <p:spPr/>
        <p:txBody>
          <a:bodyPr>
            <a:normAutofit fontScale="85000" lnSpcReduction="20000"/>
          </a:bodyPr>
          <a:lstStyle/>
          <a:p>
            <a:r>
              <a:rPr lang="en-US" dirty="0"/>
              <a:t>using CONVOLUTIONAL NEURAL NETWORK</a:t>
            </a:r>
          </a:p>
          <a:p>
            <a:endParaRPr lang="en-US" dirty="0"/>
          </a:p>
          <a:p>
            <a:pPr algn="r"/>
            <a:r>
              <a:rPr lang="en-US" b="1" dirty="0"/>
              <a:t>Mounica Subramani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E673-E552-4E6F-BDFC-3491F7998D5A}"/>
              </a:ext>
            </a:extLst>
          </p:cNvPr>
          <p:cNvSpPr>
            <a:spLocks noGrp="1"/>
          </p:cNvSpPr>
          <p:nvPr>
            <p:ph type="title"/>
          </p:nvPr>
        </p:nvSpPr>
        <p:spPr>
          <a:xfrm>
            <a:off x="1097280" y="286603"/>
            <a:ext cx="10058400" cy="1116069"/>
          </a:xfrm>
        </p:spPr>
        <p:txBody>
          <a:bodyPr/>
          <a:lstStyle/>
          <a:p>
            <a:r>
              <a:rPr lang="en-US" dirty="0"/>
              <a:t>SAMPLE OUTPUT</a:t>
            </a:r>
          </a:p>
        </p:txBody>
      </p:sp>
      <p:pic>
        <p:nvPicPr>
          <p:cNvPr id="5" name="Content Placeholder 4">
            <a:extLst>
              <a:ext uri="{FF2B5EF4-FFF2-40B4-BE49-F238E27FC236}">
                <a16:creationId xmlns:a16="http://schemas.microsoft.com/office/drawing/2014/main" id="{68BF8C96-5FF7-4503-91E0-3868A1D0A8F6}"/>
              </a:ext>
            </a:extLst>
          </p:cNvPr>
          <p:cNvPicPr>
            <a:picLocks noGrp="1" noChangeAspect="1"/>
          </p:cNvPicPr>
          <p:nvPr>
            <p:ph sz="half" idx="1"/>
          </p:nvPr>
        </p:nvPicPr>
        <p:blipFill>
          <a:blip r:embed="rId2"/>
          <a:stretch>
            <a:fillRect/>
          </a:stretch>
        </p:blipFill>
        <p:spPr>
          <a:xfrm>
            <a:off x="1096962" y="1313896"/>
            <a:ext cx="10390743" cy="5015884"/>
          </a:xfrm>
          <a:prstGeom prst="rect">
            <a:avLst/>
          </a:prstGeom>
        </p:spPr>
      </p:pic>
    </p:spTree>
    <p:extLst>
      <p:ext uri="{BB962C8B-B14F-4D97-AF65-F5344CB8AC3E}">
        <p14:creationId xmlns:p14="http://schemas.microsoft.com/office/powerpoint/2010/main" val="32740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722268"/>
            <a:ext cx="10058400" cy="603681"/>
          </a:xfrm>
        </p:spPr>
        <p:txBody>
          <a:bodyPr>
            <a:normAutofit fontScale="90000"/>
          </a:bodyPr>
          <a:lstStyle/>
          <a:p>
            <a:br>
              <a:rPr lang="en-US" dirty="0"/>
            </a:br>
            <a:br>
              <a:rPr lang="en-US" dirty="0"/>
            </a:br>
            <a:r>
              <a:rPr lang="en-US" dirty="0"/>
              <a:t>COMPARISON &amp; FUTURE WORK</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buFont typeface="Wingdings" panose="05000000000000000000" pitchFamily="2" charset="2"/>
              <a:buChar char="v"/>
            </a:pPr>
            <a:r>
              <a:rPr lang="en-US" dirty="0"/>
              <a:t> Tuning the different hyperparameters of the model to find the best combination that produces better accuracy for our dataset and increase number of layers in the model.</a:t>
            </a:r>
          </a:p>
          <a:p>
            <a:pPr>
              <a:lnSpc>
                <a:spcPct val="150000"/>
              </a:lnSpc>
              <a:buFont typeface="Wingdings" panose="05000000000000000000" pitchFamily="2" charset="2"/>
              <a:buChar char="v"/>
            </a:pPr>
            <a:r>
              <a:rPr lang="en-US" dirty="0"/>
              <a:t> Planning to perform data augmentation techniques like image filipping, rotating, scaling, cropping, translating, and adding gausian noise to the input images and train the model with those images and see what difference they make.</a:t>
            </a:r>
          </a:p>
          <a:p>
            <a:pPr>
              <a:lnSpc>
                <a:spcPct val="150000"/>
              </a:lnSpc>
              <a:buFont typeface="Wingdings" panose="05000000000000000000" pitchFamily="2" charset="2"/>
              <a:buChar char="v"/>
            </a:pPr>
            <a:r>
              <a:rPr lang="en-US" dirty="0"/>
              <a:t> Have an idea of implementing this in an Android environment as a mobile application and test by clicking images of dogs and see if it can classify to some extent.</a:t>
            </a:r>
          </a:p>
          <a:p>
            <a:pPr>
              <a:lnSpc>
                <a:spcPct val="150000"/>
              </a:lnSpc>
              <a:buFont typeface="Wingdings" panose="05000000000000000000" pitchFamily="2" charset="2"/>
              <a:buChar char="v"/>
            </a:pPr>
            <a:r>
              <a:rPr lang="en-US" dirty="0"/>
              <a:t> Compare results with that obtained from pretrained model. (Inception, </a:t>
            </a:r>
            <a:r>
              <a:rPr lang="en-US" dirty="0" err="1"/>
              <a:t>Xception</a:t>
            </a:r>
            <a:r>
              <a:rPr lang="en-US" dirty="0"/>
              <a:t>, VGG16 pre trained models from KERAS library)</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5094-328E-4356-B9D4-BE6D35AE7BF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9825F93-D05D-4EBE-919E-9A7F9EE3B599}"/>
              </a:ext>
            </a:extLst>
          </p:cNvPr>
          <p:cNvSpPr>
            <a:spLocks noGrp="1"/>
          </p:cNvSpPr>
          <p:nvPr>
            <p:ph idx="1"/>
          </p:nvPr>
        </p:nvSpPr>
        <p:spPr/>
        <p:txBody>
          <a:bodyPr/>
          <a:lstStyle/>
          <a:p>
            <a:pPr>
              <a:lnSpc>
                <a:spcPct val="150000"/>
              </a:lnSpc>
              <a:buFont typeface="Wingdings" panose="05000000000000000000" pitchFamily="2" charset="2"/>
              <a:buChar char="v"/>
            </a:pPr>
            <a:r>
              <a:rPr lang="en-US" dirty="0"/>
              <a:t> </a:t>
            </a:r>
            <a:r>
              <a:rPr lang="en-US" sz="2200" dirty="0"/>
              <a:t>The power of Computer vision in AI is beyond our imagination. With neural n/w and deep learning, AI has empowered like never before.</a:t>
            </a:r>
          </a:p>
          <a:p>
            <a:pPr>
              <a:lnSpc>
                <a:spcPct val="150000"/>
              </a:lnSpc>
              <a:buFont typeface="Wingdings" panose="05000000000000000000" pitchFamily="2" charset="2"/>
              <a:buChar char="v"/>
            </a:pPr>
            <a:r>
              <a:rPr lang="en-US" sz="2200" dirty="0"/>
              <a:t> Some fancy sophisticated applications of Computer Vision are Auto tagging of friends in Facebook pictures, gesture recognition, automatic number plate recognition, predicting age of the user through cameras by facial recognition.</a:t>
            </a:r>
          </a:p>
          <a:p>
            <a:endParaRPr lang="en-US" dirty="0"/>
          </a:p>
        </p:txBody>
      </p:sp>
    </p:spTree>
    <p:extLst>
      <p:ext uri="{BB962C8B-B14F-4D97-AF65-F5344CB8AC3E}">
        <p14:creationId xmlns:p14="http://schemas.microsoft.com/office/powerpoint/2010/main" val="71367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v"/>
            </a:pPr>
            <a:r>
              <a:rPr lang="en-US" sz="2200" dirty="0"/>
              <a:t> The problem statement is to determine the breed of a dog in an image.</a:t>
            </a:r>
          </a:p>
          <a:p>
            <a:pPr>
              <a:lnSpc>
                <a:spcPct val="150000"/>
              </a:lnSpc>
              <a:buFont typeface="Wingdings" panose="05000000000000000000" pitchFamily="2" charset="2"/>
              <a:buChar char="v"/>
            </a:pPr>
            <a:r>
              <a:rPr lang="en-US" sz="2200" dirty="0"/>
              <a:t> Problem statement is inspired from a Kaggle competition.</a:t>
            </a:r>
          </a:p>
          <a:p>
            <a:pPr>
              <a:lnSpc>
                <a:spcPct val="150000"/>
              </a:lnSpc>
              <a:buFont typeface="Wingdings" panose="05000000000000000000" pitchFamily="2" charset="2"/>
              <a:buChar char="v"/>
            </a:pPr>
            <a:r>
              <a:rPr lang="en-US" sz="2200" dirty="0"/>
              <a:t> This project aims at creating a model which is trained with several images of dogs to classify the same with improved accuracy.</a:t>
            </a:r>
          </a:p>
          <a:p>
            <a:pPr>
              <a:lnSpc>
                <a:spcPct val="150000"/>
              </a:lnSpc>
              <a:buFont typeface="Wingdings" panose="05000000000000000000" pitchFamily="2" charset="2"/>
              <a:buChar char="v"/>
            </a:pPr>
            <a:r>
              <a:rPr lang="en-US" sz="2200" dirty="0"/>
              <a:t> The classification model used is a Convolutional Neural Network.</a:t>
            </a:r>
          </a:p>
          <a:p>
            <a:endParaRPr lang="en-US" sz="22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p>
        </p:txBody>
      </p:sp>
      <p:sp>
        <p:nvSpPr>
          <p:cNvPr id="3" name="Content Placeholder 2"/>
          <p:cNvSpPr>
            <a:spLocks noGrp="1"/>
          </p:cNvSpPr>
          <p:nvPr>
            <p:ph idx="1"/>
          </p:nvPr>
        </p:nvSpPr>
        <p:spPr/>
        <p:txBody>
          <a:bodyPr>
            <a:normAutofit fontScale="92500" lnSpcReduction="10000"/>
          </a:bodyPr>
          <a:lstStyle/>
          <a:p>
            <a:pPr>
              <a:lnSpc>
                <a:spcPct val="150000"/>
              </a:lnSpc>
              <a:buFont typeface="Wingdings" panose="05000000000000000000" pitchFamily="2" charset="2"/>
              <a:buChar char="v"/>
            </a:pPr>
            <a:r>
              <a:rPr lang="en-US" sz="2200" dirty="0"/>
              <a:t>Dog Breed Identification is a public dataset available on Kaggle</a:t>
            </a:r>
          </a:p>
          <a:p>
            <a:pPr>
              <a:lnSpc>
                <a:spcPct val="150000"/>
              </a:lnSpc>
              <a:buFont typeface="Wingdings" panose="05000000000000000000" pitchFamily="2" charset="2"/>
              <a:buChar char="v"/>
            </a:pPr>
            <a:r>
              <a:rPr lang="en-US" sz="2200" dirty="0">
                <a:hlinkClick r:id="rId2"/>
              </a:rPr>
              <a:t> https://www.kaggle.com/miljan/stanford-dogs-dataset-traintest/version/1</a:t>
            </a:r>
            <a:endParaRPr lang="en-US" sz="2200" dirty="0"/>
          </a:p>
          <a:p>
            <a:pPr>
              <a:lnSpc>
                <a:spcPct val="150000"/>
              </a:lnSpc>
              <a:buFont typeface="Wingdings" panose="05000000000000000000" pitchFamily="2" charset="2"/>
              <a:buChar char="v"/>
            </a:pPr>
            <a:r>
              <a:rPr lang="en-US" sz="2200" dirty="0"/>
              <a:t> The dataset contains 20850 images of dogs in total.</a:t>
            </a:r>
          </a:p>
          <a:p>
            <a:pPr>
              <a:lnSpc>
                <a:spcPct val="150000"/>
              </a:lnSpc>
              <a:buFont typeface="Wingdings" panose="05000000000000000000" pitchFamily="2" charset="2"/>
              <a:buChar char="v"/>
            </a:pPr>
            <a:r>
              <a:rPr lang="en-US" sz="2200" dirty="0"/>
              <a:t> There are 120 breeds in total and each breed has approximately 150 images and corresponding labels.</a:t>
            </a:r>
          </a:p>
          <a:p>
            <a:pPr>
              <a:lnSpc>
                <a:spcPct val="150000"/>
              </a:lnSpc>
              <a:buFont typeface="Wingdings" panose="05000000000000000000" pitchFamily="2" charset="2"/>
              <a:buChar char="v"/>
            </a:pPr>
            <a:r>
              <a:rPr lang="en-US" sz="2200" dirty="0"/>
              <a:t> Train set contains roughly 60% of the total images</a:t>
            </a:r>
          </a:p>
          <a:p>
            <a:pPr>
              <a:lnSpc>
                <a:spcPct val="150000"/>
              </a:lnSpc>
              <a:buFont typeface="Wingdings" panose="05000000000000000000" pitchFamily="2" charset="2"/>
              <a:buChar char="v"/>
            </a:pPr>
            <a:r>
              <a:rPr lang="en-US" sz="2200" dirty="0"/>
              <a:t> Test set contains roughly 40% of the total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WORKS</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v"/>
            </a:pPr>
            <a:r>
              <a:rPr lang="en-US" sz="2200" dirty="0"/>
              <a:t> Used SVM regressor to detect a dog’s face in each image and then feeds it to the Convolutional Neural Network</a:t>
            </a:r>
          </a:p>
          <a:p>
            <a:pPr>
              <a:lnSpc>
                <a:spcPct val="150000"/>
              </a:lnSpc>
              <a:buFont typeface="Wingdings" panose="05000000000000000000" pitchFamily="2" charset="2"/>
              <a:buChar char="v"/>
            </a:pPr>
            <a:r>
              <a:rPr lang="en-US" sz="2200" dirty="0"/>
              <a:t> Used pre-trained models to train the data and performed classification using that model.</a:t>
            </a:r>
          </a:p>
          <a:p>
            <a:pPr>
              <a:lnSpc>
                <a:spcPct val="150000"/>
              </a:lnSpc>
              <a:buFont typeface="Wingdings" panose="05000000000000000000" pitchFamily="2" charset="2"/>
              <a:buChar char="v"/>
            </a:pPr>
            <a:r>
              <a:rPr lang="en-US" sz="2200" dirty="0"/>
              <a:t> In our project we use CNN with augmented input data to improve the accuracy of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CNN?</a:t>
            </a:r>
          </a:p>
        </p:txBody>
      </p:sp>
      <p:sp>
        <p:nvSpPr>
          <p:cNvPr id="3" name="Content Placeholder 2"/>
          <p:cNvSpPr>
            <a:spLocks noGrp="1"/>
          </p:cNvSpPr>
          <p:nvPr>
            <p:ph idx="1"/>
          </p:nvPr>
        </p:nvSpPr>
        <p:spPr>
          <a:xfrm>
            <a:off x="1104293" y="1734866"/>
            <a:ext cx="8946541" cy="4195481"/>
          </a:xfrm>
        </p:spPr>
        <p:txBody>
          <a:bodyPr>
            <a:normAutofit/>
          </a:bodyPr>
          <a:lstStyle/>
          <a:p>
            <a:pPr>
              <a:lnSpc>
                <a:spcPct val="150000"/>
              </a:lnSpc>
              <a:buFont typeface="Wingdings" panose="05000000000000000000" pitchFamily="2" charset="2"/>
              <a:buChar char="v"/>
            </a:pPr>
            <a:r>
              <a:rPr lang="en-US" dirty="0"/>
              <a:t> Ability to learn optimal features from images. It is known for image analysis (Pattern detection)</a:t>
            </a:r>
          </a:p>
          <a:p>
            <a:pPr>
              <a:lnSpc>
                <a:spcPct val="150000"/>
              </a:lnSpc>
              <a:buFont typeface="Wingdings" panose="05000000000000000000" pitchFamily="2" charset="2"/>
              <a:buChar char="v"/>
            </a:pPr>
            <a:r>
              <a:rPr lang="en-US" dirty="0"/>
              <a:t> Better for colored images with more pixels.</a:t>
            </a:r>
          </a:p>
          <a:p>
            <a:pPr>
              <a:lnSpc>
                <a:spcPct val="150000"/>
              </a:lnSpc>
              <a:buFont typeface="Wingdings" panose="05000000000000000000" pitchFamily="2" charset="2"/>
              <a:buChar char="v"/>
            </a:pPr>
            <a:r>
              <a:rPr lang="en-US" dirty="0"/>
              <a:t> Good accuracy in image recognition problems</a:t>
            </a:r>
          </a:p>
          <a:p>
            <a:pPr>
              <a:lnSpc>
                <a:spcPct val="150000"/>
              </a:lnSpc>
              <a:buFont typeface="Wingdings" panose="05000000000000000000" pitchFamily="2" charset="2"/>
              <a:buChar char="v"/>
            </a:pPr>
            <a:r>
              <a:rPr lang="en-US" dirty="0"/>
              <a:t> Easy training of data</a:t>
            </a:r>
          </a:p>
          <a:p>
            <a:pPr>
              <a:lnSpc>
                <a:spcPct val="150000"/>
              </a:lnSpc>
              <a:buFont typeface="Wingdings" panose="05000000000000000000" pitchFamily="2" charset="2"/>
              <a:buChar char="v"/>
            </a:pPr>
            <a:r>
              <a:rPr lang="en-US" dirty="0"/>
              <a:t> Reduced memory requirement</a:t>
            </a:r>
          </a:p>
          <a:p>
            <a:pPr>
              <a:buFont typeface="Wingdings" panose="05000000000000000000" pitchFamily="2" charset="2"/>
              <a:buChar char="v"/>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br>
              <a:rPr lang="en-US" dirty="0"/>
            </a:br>
            <a:endParaRPr lang="en-US" dirty="0"/>
          </a:p>
        </p:txBody>
      </p:sp>
      <p:sp>
        <p:nvSpPr>
          <p:cNvPr id="3" name="Content Placeholder 2"/>
          <p:cNvSpPr>
            <a:spLocks noGrp="1"/>
          </p:cNvSpPr>
          <p:nvPr>
            <p:ph sz="half" idx="1"/>
          </p:nvPr>
        </p:nvSpPr>
        <p:spPr>
          <a:xfrm>
            <a:off x="1102995" y="1441450"/>
            <a:ext cx="8730615" cy="2141220"/>
          </a:xfrm>
        </p:spPr>
        <p:txBody>
          <a:bodyPr/>
          <a:lstStyle/>
          <a:p>
            <a:r>
              <a:rPr lang="en-US" sz="2000" dirty="0"/>
              <a:t>Convolutional neural network with 3 layers</a:t>
            </a:r>
          </a:p>
          <a:p>
            <a:pPr marL="0" indent="0">
              <a:buNone/>
            </a:pPr>
            <a:endParaRPr lang="en-US" sz="2000" dirty="0"/>
          </a:p>
          <a:p>
            <a:endParaRPr lang="en-US" dirty="0"/>
          </a:p>
          <a:p>
            <a:endParaRPr lang="en-US" dirty="0"/>
          </a:p>
        </p:txBody>
      </p:sp>
      <p:pic>
        <p:nvPicPr>
          <p:cNvPr id="5" name="Content Placeholder 4"/>
          <p:cNvPicPr>
            <a:picLocks noGrp="1" noChangeAspect="1"/>
          </p:cNvPicPr>
          <p:nvPr>
            <p:ph sz="half" idx="2"/>
          </p:nvPr>
        </p:nvPicPr>
        <p:blipFill>
          <a:blip r:embed="rId2"/>
          <a:stretch>
            <a:fillRect/>
          </a:stretch>
        </p:blipFill>
        <p:spPr>
          <a:xfrm>
            <a:off x="1102995" y="2385011"/>
            <a:ext cx="9748520" cy="3055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824" y="359953"/>
            <a:ext cx="10401056" cy="1442214"/>
          </a:xfrm>
        </p:spPr>
        <p:txBody>
          <a:bodyPr/>
          <a:lstStyle/>
          <a:p>
            <a:r>
              <a:rPr lang="en-US" dirty="0"/>
              <a:t>     PROGRESS</a:t>
            </a:r>
          </a:p>
        </p:txBody>
      </p:sp>
      <p:sp>
        <p:nvSpPr>
          <p:cNvPr id="3" name="Content Placeholder 2"/>
          <p:cNvSpPr>
            <a:spLocks noGrp="1"/>
          </p:cNvSpPr>
          <p:nvPr>
            <p:ph sz="half" idx="1"/>
          </p:nvPr>
        </p:nvSpPr>
        <p:spPr>
          <a:xfrm>
            <a:off x="1090773" y="1884188"/>
            <a:ext cx="5176861" cy="3994951"/>
          </a:xfrm>
        </p:spPr>
        <p:txBody>
          <a:bodyPr>
            <a:noAutofit/>
          </a:bodyPr>
          <a:lstStyle/>
          <a:p>
            <a:pPr>
              <a:lnSpc>
                <a:spcPct val="150000"/>
              </a:lnSpc>
              <a:buFont typeface="Wingdings" panose="05000000000000000000" pitchFamily="2" charset="2"/>
              <a:buChar char="v"/>
            </a:pPr>
            <a:r>
              <a:rPr lang="en-US" sz="2000" dirty="0"/>
              <a:t> Created the architecture for our project model</a:t>
            </a:r>
          </a:p>
          <a:p>
            <a:pPr>
              <a:lnSpc>
                <a:spcPct val="150000"/>
              </a:lnSpc>
              <a:buFont typeface="Wingdings" panose="05000000000000000000" pitchFamily="2" charset="2"/>
              <a:buChar char="v"/>
            </a:pPr>
            <a:r>
              <a:rPr lang="en-US" sz="2000" dirty="0"/>
              <a:t> Imported and processed training and testing datasets</a:t>
            </a:r>
          </a:p>
          <a:p>
            <a:pPr>
              <a:lnSpc>
                <a:spcPct val="150000"/>
              </a:lnSpc>
              <a:buFont typeface="Wingdings" panose="05000000000000000000" pitchFamily="2" charset="2"/>
              <a:buChar char="v"/>
            </a:pPr>
            <a:r>
              <a:rPr lang="en-US" sz="2000" dirty="0"/>
              <a:t> Created my own CNN model with 4 convolutional layer and other hidden layers like pooling layer, Fully connected layer and Dropout layer. </a:t>
            </a:r>
          </a:p>
          <a:p>
            <a:pPr>
              <a:lnSpc>
                <a:spcPct val="150000"/>
              </a:lnSpc>
              <a:buFont typeface="Wingdings" panose="05000000000000000000" pitchFamily="2" charset="2"/>
              <a:buChar char="v"/>
            </a:pPr>
            <a:r>
              <a:rPr lang="en-US" sz="2000" dirty="0"/>
              <a:t> Obtained an accuracy of 44.07%.</a:t>
            </a:r>
          </a:p>
          <a:p>
            <a:endParaRPr lang="en-US" sz="2000" dirty="0"/>
          </a:p>
          <a:p>
            <a:endParaRPr lang="en-US" sz="2000" dirty="0"/>
          </a:p>
          <a:p>
            <a:pPr lvl="1"/>
            <a:endParaRPr lang="en-US" sz="2000" dirty="0"/>
          </a:p>
        </p:txBody>
      </p:sp>
      <p:pic>
        <p:nvPicPr>
          <p:cNvPr id="7" name="Picture 6">
            <a:extLst>
              <a:ext uri="{FF2B5EF4-FFF2-40B4-BE49-F238E27FC236}">
                <a16:creationId xmlns:a16="http://schemas.microsoft.com/office/drawing/2014/main" id="{96E0003D-6B36-4AAE-A56C-6252B276677D}"/>
              </a:ext>
            </a:extLst>
          </p:cNvPr>
          <p:cNvPicPr>
            <a:picLocks noChangeAspect="1"/>
          </p:cNvPicPr>
          <p:nvPr/>
        </p:nvPicPr>
        <p:blipFill>
          <a:blip r:embed="rId2"/>
          <a:stretch>
            <a:fillRect/>
          </a:stretch>
        </p:blipFill>
        <p:spPr>
          <a:xfrm>
            <a:off x="6267634" y="1081060"/>
            <a:ext cx="5843055" cy="4880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7105-75B5-4521-90EB-879D47AEE6C1}"/>
              </a:ext>
            </a:extLst>
          </p:cNvPr>
          <p:cNvSpPr>
            <a:spLocks noGrp="1"/>
          </p:cNvSpPr>
          <p:nvPr>
            <p:ph type="title"/>
          </p:nvPr>
        </p:nvSpPr>
        <p:spPr/>
        <p:txBody>
          <a:bodyPr/>
          <a:lstStyle/>
          <a:p>
            <a:r>
              <a:rPr lang="en-US" dirty="0"/>
              <a:t>BUILT CNN</a:t>
            </a:r>
          </a:p>
        </p:txBody>
      </p:sp>
      <p:pic>
        <p:nvPicPr>
          <p:cNvPr id="3" name="Picture 2">
            <a:extLst>
              <a:ext uri="{FF2B5EF4-FFF2-40B4-BE49-F238E27FC236}">
                <a16:creationId xmlns:a16="http://schemas.microsoft.com/office/drawing/2014/main" id="{23F7BDEB-C138-4150-A917-77C308392280}"/>
              </a:ext>
            </a:extLst>
          </p:cNvPr>
          <p:cNvPicPr>
            <a:picLocks noChangeAspect="1"/>
          </p:cNvPicPr>
          <p:nvPr/>
        </p:nvPicPr>
        <p:blipFill>
          <a:blip r:embed="rId2"/>
          <a:stretch>
            <a:fillRect/>
          </a:stretch>
        </p:blipFill>
        <p:spPr>
          <a:xfrm>
            <a:off x="6126480" y="324333"/>
            <a:ext cx="5823113" cy="5609372"/>
          </a:xfrm>
          <a:prstGeom prst="rect">
            <a:avLst/>
          </a:prstGeom>
        </p:spPr>
      </p:pic>
      <p:sp>
        <p:nvSpPr>
          <p:cNvPr id="4" name="Content Placeholder 2">
            <a:extLst>
              <a:ext uri="{FF2B5EF4-FFF2-40B4-BE49-F238E27FC236}">
                <a16:creationId xmlns:a16="http://schemas.microsoft.com/office/drawing/2014/main" id="{CBA3B714-325C-4ED2-AB6C-4C23E8E1A3E8}"/>
              </a:ext>
            </a:extLst>
          </p:cNvPr>
          <p:cNvSpPr txBox="1">
            <a:spLocks/>
          </p:cNvSpPr>
          <p:nvPr/>
        </p:nvSpPr>
        <p:spPr>
          <a:xfrm>
            <a:off x="1090772" y="1947472"/>
            <a:ext cx="4821755" cy="37253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v"/>
            </a:pPr>
            <a:r>
              <a:rPr lang="en-US" sz="1900" dirty="0"/>
              <a:t> We have 4 convolutional layers associated with 4 </a:t>
            </a:r>
            <a:r>
              <a:rPr lang="en-US" sz="1900" dirty="0" err="1"/>
              <a:t>ReLu</a:t>
            </a:r>
            <a:r>
              <a:rPr lang="en-US" sz="1900" dirty="0"/>
              <a:t> activation layers and max pooling layers.</a:t>
            </a:r>
          </a:p>
          <a:p>
            <a:pPr>
              <a:lnSpc>
                <a:spcPct val="150000"/>
              </a:lnSpc>
              <a:buFont typeface="Wingdings" panose="05000000000000000000" pitchFamily="2" charset="2"/>
              <a:buChar char="v"/>
            </a:pPr>
            <a:r>
              <a:rPr lang="en-US" sz="1900" dirty="0"/>
              <a:t> Towards the end, there are two dense layers where one has flatten function with dropout layer and the final one is the fully connected layer with soft max activation function and a drop out layer.</a:t>
            </a:r>
          </a:p>
          <a:p>
            <a:pPr lvl="1"/>
            <a:endParaRPr lang="en-US" sz="2000" dirty="0"/>
          </a:p>
        </p:txBody>
      </p:sp>
    </p:spTree>
    <p:extLst>
      <p:ext uri="{BB962C8B-B14F-4D97-AF65-F5344CB8AC3E}">
        <p14:creationId xmlns:p14="http://schemas.microsoft.com/office/powerpoint/2010/main" val="17497235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3031</TotalTime>
  <Words>563</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DOG BREED IDENTIFICATION</vt:lpstr>
      <vt:lpstr>INTRODUCTION</vt:lpstr>
      <vt:lpstr>PROBLEM STATEMENT</vt:lpstr>
      <vt:lpstr>DATA SOURCE</vt:lpstr>
      <vt:lpstr>PREVIOUS WORKS</vt:lpstr>
      <vt:lpstr>Why CNN?</vt:lpstr>
      <vt:lpstr>MODEL ARCHITECTURE </vt:lpstr>
      <vt:lpstr>     PROGRESS</vt:lpstr>
      <vt:lpstr>BUILT CNN</vt:lpstr>
      <vt:lpstr>SAMPLE OUTPUT</vt:lpstr>
      <vt:lpstr>  COMPARISON &amp;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CLASSIFICATION</dc:title>
  <dc:creator>Vinitha Ravichandran</dc:creator>
  <cp:lastModifiedBy>Mounica Subramani</cp:lastModifiedBy>
  <cp:revision>32</cp:revision>
  <dcterms:created xsi:type="dcterms:W3CDTF">2018-12-02T18:40:00Z</dcterms:created>
  <dcterms:modified xsi:type="dcterms:W3CDTF">2019-04-09T19:47:39Z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