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7" r:id="rId4"/>
    <p:sldId id="268" r:id="rId5"/>
    <p:sldId id="269" r:id="rId6"/>
    <p:sldId id="271" r:id="rId7"/>
    <p:sldId id="272" r:id="rId8"/>
    <p:sldId id="270" r:id="rId9"/>
    <p:sldId id="261" r:id="rId10"/>
    <p:sldId id="273" r:id="rId11"/>
    <p:sldId id="26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Lst>
  <dgm:cxnLst>
    <dgm:cxn modelId="{E2EE33AC-3CDB-41AB-99D0-EE89822B0377}" type="presOf" srcId="{90119837-5B71-4D44-BB01-DB0B084933C8}" destId="{ED5DCCC5-BCA8-4491-AA37-BAF153ECA184}" srcOrd="0" destOrd="0" presId="urn:microsoft.com/office/officeart/2005/8/layout/vList2"/>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2.JPG"/></Relationships>
</file>

<file path=ppt/drawings/drawing1.xml><?xml version="1.0" encoding="utf-8"?>
<c:userShapes xmlns:c="http://schemas.openxmlformats.org/drawingml/2006/chart">
  <cdr:relSizeAnchor xmlns:cdr="http://schemas.openxmlformats.org/drawingml/2006/chartDrawing">
    <cdr:from>
      <cdr:x>0.10458</cdr:x>
      <cdr:y>0</cdr:y>
    </cdr:from>
    <cdr:to>
      <cdr:x>0.51634</cdr:x>
      <cdr:y>0.49879</cdr:y>
    </cdr:to>
    <cdr:pic>
      <cdr:nvPicPr>
        <cdr:cNvPr id="3" name="Picture 2">
          <a:extLst xmlns:a="http://schemas.openxmlformats.org/drawingml/2006/main">
            <a:ext uri="{FF2B5EF4-FFF2-40B4-BE49-F238E27FC236}">
              <a16:creationId xmlns:a16="http://schemas.microsoft.com/office/drawing/2014/main" id="{9D48CF79-C671-4A4E-8647-008B160C68B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219200" y="0"/>
          <a:ext cx="4800599" cy="256553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4/14/2018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4/14/2018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4/14/2018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4/14/2018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4/14/2018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4/14/2018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anthonypino/melbourne-housing-market/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bc.net.au/news/2017-03-24/australian-property-bubble-if-it-looks-and-sounds-like-it/8383380" TargetMode="External"/><Relationship Id="rId2" Type="http://schemas.openxmlformats.org/officeDocument/2006/relationships/hyperlink" Target="https://www.kaggle.com/anthonypino/melbourne-housing-market/data" TargetMode="External"/><Relationship Id="rId1" Type="http://schemas.openxmlformats.org/officeDocument/2006/relationships/slideLayout" Target="../slideLayouts/slideLayout6.xml"/><Relationship Id="rId4" Type="http://schemas.openxmlformats.org/officeDocument/2006/relationships/hyperlink" Target="https://www.domain.com.au/"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Layout" Target="../diagrams/layout1.xml"/><Relationship Id="rId7" Type="http://schemas.openxmlformats.org/officeDocument/2006/relationships/image" Target="../media/image11.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10666413" cy="2667000"/>
          </a:xfrm>
        </p:spPr>
        <p:txBody>
          <a:bodyPr/>
          <a:lstStyle/>
          <a:p>
            <a:r>
              <a:rPr lang="en-US" sz="5000" dirty="0"/>
              <a:t>Melbourne Housing Market</a:t>
            </a:r>
          </a:p>
        </p:txBody>
      </p:sp>
      <p:sp>
        <p:nvSpPr>
          <p:cNvPr id="3" name="Subtitle 2"/>
          <p:cNvSpPr>
            <a:spLocks noGrp="1"/>
          </p:cNvSpPr>
          <p:nvPr>
            <p:ph type="subTitle" idx="1"/>
          </p:nvPr>
        </p:nvSpPr>
        <p:spPr>
          <a:xfrm>
            <a:off x="1522412" y="4876800"/>
            <a:ext cx="9143999" cy="1905000"/>
          </a:xfrm>
        </p:spPr>
        <p:txBody>
          <a:bodyPr>
            <a:normAutofit fontScale="85000" lnSpcReduction="20000"/>
          </a:bodyPr>
          <a:lstStyle/>
          <a:p>
            <a:pPr>
              <a:lnSpc>
                <a:spcPct val="120000"/>
              </a:lnSpc>
            </a:pPr>
            <a:r>
              <a:rPr lang="en-US" dirty="0"/>
              <a:t>Parth Barhanpurkar</a:t>
            </a:r>
          </a:p>
          <a:p>
            <a:pPr>
              <a:lnSpc>
                <a:spcPct val="120000"/>
              </a:lnSpc>
            </a:pPr>
            <a:r>
              <a:rPr lang="en-US" dirty="0"/>
              <a:t>Mounica Subramani</a:t>
            </a:r>
          </a:p>
          <a:p>
            <a:pPr>
              <a:lnSpc>
                <a:spcPct val="120000"/>
              </a:lnSpc>
            </a:pPr>
            <a:r>
              <a:rPr lang="en-US" dirty="0"/>
              <a:t>Viral Patel</a:t>
            </a:r>
          </a:p>
          <a:p>
            <a:endParaRPr lang="en-US" dirty="0"/>
          </a:p>
          <a:p>
            <a:endParaRPr lang="en-US" dirty="0"/>
          </a:p>
          <a:p>
            <a:endParaRPr lang="en-US" dirty="0"/>
          </a:p>
          <a:p>
            <a:r>
              <a:rPr lang="en-US" dirty="0"/>
              <a:t>Source : </a:t>
            </a:r>
            <a:r>
              <a:rPr lang="en-US" u="sng" dirty="0">
                <a:hlinkClick r:id="rId2"/>
              </a:rPr>
              <a:t>https://www.kaggle.com/anthonypino/melbourne-housing-market/data</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533400"/>
            <a:ext cx="9143998" cy="1020762"/>
          </a:xfrm>
        </p:spPr>
        <p:txBody>
          <a:bodyPr/>
          <a:lstStyle/>
          <a:p>
            <a:r>
              <a:rPr lang="en-US" dirty="0"/>
              <a:t>Reference </a:t>
            </a:r>
          </a:p>
        </p:txBody>
      </p:sp>
      <p:sp>
        <p:nvSpPr>
          <p:cNvPr id="3" name="Rectangle 2">
            <a:extLst>
              <a:ext uri="{FF2B5EF4-FFF2-40B4-BE49-F238E27FC236}">
                <a16:creationId xmlns:a16="http://schemas.microsoft.com/office/drawing/2014/main" id="{17AB36D8-96CB-4AAB-9A69-8B525F5C37F5}"/>
              </a:ext>
            </a:extLst>
          </p:cNvPr>
          <p:cNvSpPr/>
          <p:nvPr/>
        </p:nvSpPr>
        <p:spPr>
          <a:xfrm>
            <a:off x="1522412" y="1905000"/>
            <a:ext cx="7694613" cy="2031325"/>
          </a:xfrm>
          <a:prstGeom prst="rect">
            <a:avLst/>
          </a:prstGeom>
        </p:spPr>
        <p:txBody>
          <a:bodyPr wrap="square">
            <a:spAutoFit/>
          </a:bodyPr>
          <a:lstStyle/>
          <a:p>
            <a:pPr marL="342900" indent="-342900">
              <a:lnSpc>
                <a:spcPct val="150000"/>
              </a:lnSpc>
              <a:buFont typeface="+mj-lt"/>
              <a:buAutoNum type="arabicParenR"/>
            </a:pPr>
            <a:r>
              <a:rPr lang="en-US" u="sng" dirty="0">
                <a:hlinkClick r:id="rId2"/>
              </a:rPr>
              <a:t>https://www.kaggle.com/anthonypino/melbourne-housing-market/data</a:t>
            </a:r>
            <a:endParaRPr lang="en-US" dirty="0"/>
          </a:p>
          <a:p>
            <a:pPr marL="342900" indent="-342900" fontAlgn="base">
              <a:lnSpc>
                <a:spcPct val="150000"/>
              </a:lnSpc>
              <a:buFont typeface="+mj-lt"/>
              <a:buAutoNum type="arabicParenR"/>
            </a:pPr>
            <a:r>
              <a:rPr lang="en-US" u="sng" dirty="0">
                <a:hlinkClick r:id="rId3"/>
              </a:rPr>
              <a:t>http://www.abc.net.au/news/2017-03-24/australian-property-bubble-if-it-looks-and-sounds-like-it/8383380</a:t>
            </a:r>
            <a:endParaRPr lang="en-US" dirty="0"/>
          </a:p>
          <a:p>
            <a:pPr marL="342900" indent="-342900" fontAlgn="base">
              <a:lnSpc>
                <a:spcPct val="150000"/>
              </a:lnSpc>
              <a:buFont typeface="+mj-lt"/>
              <a:buAutoNum type="arabicParenR"/>
            </a:pPr>
            <a:r>
              <a:rPr lang="en-US" dirty="0">
                <a:hlinkClick r:id="rId4"/>
              </a:rPr>
              <a:t>https://www.domain.com.au/</a:t>
            </a:r>
            <a:endParaRPr lang="en-US" dirty="0"/>
          </a:p>
          <a:p>
            <a:pPr fontAlgn="base"/>
            <a:endParaRPr lang="en-US" dirty="0"/>
          </a:p>
        </p:txBody>
      </p:sp>
    </p:spTree>
    <p:extLst>
      <p:ext uri="{BB962C8B-B14F-4D97-AF65-F5344CB8AC3E}">
        <p14:creationId xmlns:p14="http://schemas.microsoft.com/office/powerpoint/2010/main" val="86473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FB180ED-A231-43EF-B4AC-111ECBD879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028" r="7028"/>
          <a:stretch>
            <a:fillRect/>
          </a:stretch>
        </p:blipFill>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6" y="533400"/>
            <a:ext cx="9143998" cy="1020762"/>
          </a:xfrm>
        </p:spPr>
        <p:txBody>
          <a:bodyPr/>
          <a:lstStyle/>
          <a:p>
            <a:r>
              <a:rPr lang="en-US" dirty="0"/>
              <a:t>Description</a:t>
            </a:r>
          </a:p>
        </p:txBody>
      </p:sp>
      <p:sp>
        <p:nvSpPr>
          <p:cNvPr id="14" name="Content Placeholder 13"/>
          <p:cNvSpPr>
            <a:spLocks noGrp="1"/>
          </p:cNvSpPr>
          <p:nvPr>
            <p:ph idx="1"/>
          </p:nvPr>
        </p:nvSpPr>
        <p:spPr>
          <a:xfrm>
            <a:off x="1522414" y="1676400"/>
            <a:ext cx="9144000" cy="4800600"/>
          </a:xfrm>
        </p:spPr>
        <p:txBody>
          <a:bodyPr>
            <a:normAutofit/>
          </a:bodyPr>
          <a:lstStyle/>
          <a:p>
            <a:r>
              <a:rPr lang="en-US" dirty="0"/>
              <a:t>Analyzing the “Melbourne Housing Market”, which is currently experiencing a housing bubble. The price of houses rose with stunning figures. </a:t>
            </a:r>
          </a:p>
          <a:p>
            <a:r>
              <a:rPr lang="en-US" dirty="0"/>
              <a:t> The dataset includes Address, Type of Real estate, Suburb, Method of Selling, Rooms, Price, Real Estate Agent, Date of Sale and distance from C.B.D. and extra data including property size, land size and council area. We analyzed the data to find the House price influencers from the above list.</a:t>
            </a:r>
          </a:p>
          <a:p>
            <a:r>
              <a:rPr lang="en-US" dirty="0"/>
              <a:t>We are focusing on finding a trend or giving a prediction of this housing bubble say, which suburbs are the best to buy in? Which ones are worth the money? Where's the expensive side of town? And more importantly where should I buy a two bedroom unit? </a:t>
            </a:r>
          </a:p>
          <a:p>
            <a:endParaRPr lang="en-US" dirty="0"/>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24655"/>
            <a:ext cx="9143998" cy="1020762"/>
          </a:xfrm>
        </p:spPr>
        <p:txBody>
          <a:bodyPr/>
          <a:lstStyle/>
          <a:p>
            <a:r>
              <a:rPr lang="en-US" dirty="0"/>
              <a:t>Exploratory Data Analysis</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634984268"/>
              </p:ext>
            </p:extLst>
          </p:nvPr>
        </p:nvGraphicFramePr>
        <p:xfrm>
          <a:off x="303212" y="1619251"/>
          <a:ext cx="11658600" cy="5143499"/>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761815DA-D380-4B5E-ACE8-1C3B4DAB4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12" y="1619251"/>
            <a:ext cx="4649332" cy="2571750"/>
          </a:xfrm>
          <a:prstGeom prst="rect">
            <a:avLst/>
          </a:prstGeom>
        </p:spPr>
      </p:pic>
      <p:pic>
        <p:nvPicPr>
          <p:cNvPr id="8" name="Picture 7">
            <a:extLst>
              <a:ext uri="{FF2B5EF4-FFF2-40B4-BE49-F238E27FC236}">
                <a16:creationId xmlns:a16="http://schemas.microsoft.com/office/drawing/2014/main" id="{3DFC4BF3-BE6C-4C22-A70F-DA555EA37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212" y="4264835"/>
            <a:ext cx="4649332" cy="2514931"/>
          </a:xfrm>
          <a:prstGeom prst="rect">
            <a:avLst/>
          </a:prstGeom>
        </p:spPr>
      </p:pic>
      <p:pic>
        <p:nvPicPr>
          <p:cNvPr id="9" name="Picture 8">
            <a:extLst>
              <a:ext uri="{FF2B5EF4-FFF2-40B4-BE49-F238E27FC236}">
                <a16:creationId xmlns:a16="http://schemas.microsoft.com/office/drawing/2014/main" id="{1FAD3EC7-CA1B-461D-99A5-E9DF26F10B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412" y="4244048"/>
            <a:ext cx="4800601" cy="2535718"/>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pic>
        <p:nvPicPr>
          <p:cNvPr id="7" name="Content Placeholder 6">
            <a:extLst>
              <a:ext uri="{FF2B5EF4-FFF2-40B4-BE49-F238E27FC236}">
                <a16:creationId xmlns:a16="http://schemas.microsoft.com/office/drawing/2014/main" id="{213F143A-9BC2-4950-9301-1023E66F17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612" y="40689"/>
            <a:ext cx="7391400" cy="3810000"/>
          </a:xfrm>
          <a:prstGeom prst="rect">
            <a:avLst/>
          </a:prstGeom>
        </p:spPr>
      </p:pic>
      <p:pic>
        <p:nvPicPr>
          <p:cNvPr id="8" name="Content Placeholder 7">
            <a:extLst>
              <a:ext uri="{FF2B5EF4-FFF2-40B4-BE49-F238E27FC236}">
                <a16:creationId xmlns:a16="http://schemas.microsoft.com/office/drawing/2014/main" id="{D6F72F3B-4325-45DA-9878-2DFD5FAE04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42212" y="2590800"/>
            <a:ext cx="4580948" cy="4164367"/>
          </a:xfrm>
        </p:spPr>
      </p:pic>
      <p:pic>
        <p:nvPicPr>
          <p:cNvPr id="9" name="Content Placeholder 8">
            <a:extLst>
              <a:ext uri="{FF2B5EF4-FFF2-40B4-BE49-F238E27FC236}">
                <a16:creationId xmlns:a16="http://schemas.microsoft.com/office/drawing/2014/main" id="{F24A12C9-9FF7-4C3D-A8FB-9CAD9B580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870" y="3918753"/>
            <a:ext cx="4876884" cy="2863788"/>
          </a:xfrm>
          <a:prstGeom prst="rect">
            <a:avLst/>
          </a:prstGeom>
        </p:spPr>
      </p:pic>
      <p:sp>
        <p:nvSpPr>
          <p:cNvPr id="10" name="TextBox 9">
            <a:extLst>
              <a:ext uri="{FF2B5EF4-FFF2-40B4-BE49-F238E27FC236}">
                <a16:creationId xmlns:a16="http://schemas.microsoft.com/office/drawing/2014/main" id="{999ACC90-BF7F-4A1A-A2E2-C54B894256C8}"/>
              </a:ext>
            </a:extLst>
          </p:cNvPr>
          <p:cNvSpPr txBox="1"/>
          <p:nvPr/>
        </p:nvSpPr>
        <p:spPr>
          <a:xfrm>
            <a:off x="7551160" y="2221468"/>
            <a:ext cx="4648200" cy="369332"/>
          </a:xfrm>
          <a:prstGeom prst="rect">
            <a:avLst/>
          </a:prstGeom>
          <a:noFill/>
        </p:spPr>
        <p:txBody>
          <a:bodyPr wrap="square" rtlCol="0">
            <a:spAutoFit/>
          </a:bodyPr>
          <a:lstStyle/>
          <a:p>
            <a:pPr algn="ctr">
              <a:lnSpc>
                <a:spcPct val="90000"/>
              </a:lnSpc>
            </a:pPr>
            <a:r>
              <a:rPr lang="en-US" sz="2000" dirty="0"/>
              <a:t>Map  of top 20 Priced suburbs</a:t>
            </a:r>
          </a:p>
        </p:txBody>
      </p:sp>
      <p:pic>
        <p:nvPicPr>
          <p:cNvPr id="11" name="Picture 10">
            <a:extLst>
              <a:ext uri="{FF2B5EF4-FFF2-40B4-BE49-F238E27FC236}">
                <a16:creationId xmlns:a16="http://schemas.microsoft.com/office/drawing/2014/main" id="{8CA4778B-B8E9-46A7-B1B0-AB32DA36BDFE}"/>
              </a:ext>
            </a:extLst>
          </p:cNvPr>
          <p:cNvPicPr>
            <a:picLocks noChangeAspect="1"/>
          </p:cNvPicPr>
          <p:nvPr/>
        </p:nvPicPr>
        <p:blipFill>
          <a:blip r:embed="rId5"/>
          <a:stretch>
            <a:fillRect/>
          </a:stretch>
        </p:blipFill>
        <p:spPr>
          <a:xfrm>
            <a:off x="7466012" y="40689"/>
            <a:ext cx="4657148" cy="2145269"/>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10691"/>
            <a:ext cx="9143998" cy="1020762"/>
          </a:xfrm>
        </p:spPr>
        <p:txBody>
          <a:bodyPr/>
          <a:lstStyle/>
          <a:p>
            <a:r>
              <a:rPr lang="en-US" dirty="0"/>
              <a:t>Exploratory Data Analysis</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307503327"/>
              </p:ext>
            </p:extLst>
          </p:nvPr>
        </p:nvGraphicFramePr>
        <p:xfrm>
          <a:off x="1522412" y="4252075"/>
          <a:ext cx="4800599" cy="251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865A2D60-13AE-4CB6-9DB1-FDF40521AB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5395" y="1628648"/>
            <a:ext cx="4605401" cy="2553434"/>
          </a:xfrm>
          <a:prstGeom prst="rect">
            <a:avLst/>
          </a:prstGeom>
        </p:spPr>
      </p:pic>
      <p:pic>
        <p:nvPicPr>
          <p:cNvPr id="20" name="Picture 19">
            <a:extLst>
              <a:ext uri="{FF2B5EF4-FFF2-40B4-BE49-F238E27FC236}">
                <a16:creationId xmlns:a16="http://schemas.microsoft.com/office/drawing/2014/main" id="{0E86DF89-7E0D-4A2A-B93D-F5E5C78DE5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5394" y="4252075"/>
            <a:ext cx="4605401" cy="2519362"/>
          </a:xfrm>
          <a:prstGeom prst="rect">
            <a:avLst/>
          </a:prstGeom>
        </p:spPr>
      </p:pic>
      <p:sp>
        <p:nvSpPr>
          <p:cNvPr id="21" name="Title 1">
            <a:extLst>
              <a:ext uri="{FF2B5EF4-FFF2-40B4-BE49-F238E27FC236}">
                <a16:creationId xmlns:a16="http://schemas.microsoft.com/office/drawing/2014/main" id="{083B7F1C-C5AB-4C75-B26F-D246105B62D0}"/>
              </a:ext>
            </a:extLst>
          </p:cNvPr>
          <p:cNvSpPr txBox="1">
            <a:spLocks/>
          </p:cNvSpPr>
          <p:nvPr/>
        </p:nvSpPr>
        <p:spPr>
          <a:xfrm>
            <a:off x="1522414" y="23912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pic>
        <p:nvPicPr>
          <p:cNvPr id="22" name="Picture 21">
            <a:extLst>
              <a:ext uri="{FF2B5EF4-FFF2-40B4-BE49-F238E27FC236}">
                <a16:creationId xmlns:a16="http://schemas.microsoft.com/office/drawing/2014/main" id="{98978B66-A5C8-4AEE-ADB9-7BD819CD07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2412" y="1628649"/>
            <a:ext cx="4800600" cy="256235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533400"/>
            <a:ext cx="9143998" cy="1020762"/>
          </a:xfrm>
        </p:spPr>
        <p:txBody>
          <a:bodyPr/>
          <a:lstStyle/>
          <a:p>
            <a:r>
              <a:rPr lang="en-US" dirty="0"/>
              <a:t>Modelling</a:t>
            </a:r>
          </a:p>
        </p:txBody>
      </p:sp>
      <p:pic>
        <p:nvPicPr>
          <p:cNvPr id="4" name="Picture 3">
            <a:extLst>
              <a:ext uri="{FF2B5EF4-FFF2-40B4-BE49-F238E27FC236}">
                <a16:creationId xmlns:a16="http://schemas.microsoft.com/office/drawing/2014/main" id="{45AEE89A-6E10-4FA7-BA6A-0EECE3CDE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3" y="1828800"/>
            <a:ext cx="6553200" cy="4382985"/>
          </a:xfrm>
          <a:prstGeom prst="rect">
            <a:avLst/>
          </a:prstGeom>
        </p:spPr>
      </p:pic>
      <p:sp>
        <p:nvSpPr>
          <p:cNvPr id="6" name="Rectangle 5">
            <a:extLst>
              <a:ext uri="{FF2B5EF4-FFF2-40B4-BE49-F238E27FC236}">
                <a16:creationId xmlns:a16="http://schemas.microsoft.com/office/drawing/2014/main" id="{E537C0F2-E9AC-4148-94D1-2EB03F4081DC}"/>
              </a:ext>
            </a:extLst>
          </p:cNvPr>
          <p:cNvSpPr/>
          <p:nvPr/>
        </p:nvSpPr>
        <p:spPr>
          <a:xfrm>
            <a:off x="8228012" y="1905000"/>
            <a:ext cx="3301763" cy="2031325"/>
          </a:xfrm>
          <a:prstGeom prst="rect">
            <a:avLst/>
          </a:prstGeom>
        </p:spPr>
        <p:txBody>
          <a:bodyPr wrap="square">
            <a:spAutoFit/>
          </a:bodyPr>
          <a:lstStyle/>
          <a:p>
            <a:pPr marL="285750" indent="-285750">
              <a:buFont typeface="Wingdings" panose="05000000000000000000" pitchFamily="2" charset="2"/>
              <a:buChar char="§"/>
            </a:pPr>
            <a:r>
              <a:rPr lang="en-US" dirty="0"/>
              <a:t>The variables that influence the price of housing are used in Linear modelling.</a:t>
            </a:r>
          </a:p>
          <a:p>
            <a:pPr marL="285750" indent="-285750">
              <a:buFont typeface="Wingdings" panose="05000000000000000000" pitchFamily="2" charset="2"/>
              <a:buChar char="§"/>
            </a:pPr>
            <a:r>
              <a:rPr lang="en-US" dirty="0"/>
              <a:t>The variables used are Rooms, SellerG, Ladnsize, Suburb, Regionname, CouncilArea.</a:t>
            </a:r>
          </a:p>
        </p:txBody>
      </p:sp>
    </p:spTree>
    <p:extLst>
      <p:ext uri="{BB962C8B-B14F-4D97-AF65-F5344CB8AC3E}">
        <p14:creationId xmlns:p14="http://schemas.microsoft.com/office/powerpoint/2010/main" val="1881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29DC8A-22AB-4D18-ACAC-B76B3F00E2BE}"/>
              </a:ext>
            </a:extLst>
          </p:cNvPr>
          <p:cNvSpPr>
            <a:spLocks noGrp="1"/>
          </p:cNvSpPr>
          <p:nvPr>
            <p:ph type="title"/>
          </p:nvPr>
        </p:nvSpPr>
        <p:spPr>
          <a:xfrm>
            <a:off x="1522412" y="457200"/>
            <a:ext cx="9143998" cy="1020762"/>
          </a:xfrm>
        </p:spPr>
        <p:txBody>
          <a:bodyPr/>
          <a:lstStyle/>
          <a:p>
            <a:r>
              <a:rPr lang="en-US" dirty="0"/>
              <a:t>Modelling</a:t>
            </a:r>
          </a:p>
        </p:txBody>
      </p:sp>
    </p:spTree>
    <p:extLst>
      <p:ext uri="{BB962C8B-B14F-4D97-AF65-F5344CB8AC3E}">
        <p14:creationId xmlns:p14="http://schemas.microsoft.com/office/powerpoint/2010/main" val="42037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13">
            <a:extLst>
              <a:ext uri="{FF2B5EF4-FFF2-40B4-BE49-F238E27FC236}">
                <a16:creationId xmlns:a16="http://schemas.microsoft.com/office/drawing/2014/main" id="{D763AD75-95CF-49F0-997D-41ED2FF47028}"/>
              </a:ext>
            </a:extLst>
          </p:cNvPr>
          <p:cNvSpPr txBox="1">
            <a:spLocks/>
          </p:cNvSpPr>
          <p:nvPr/>
        </p:nvSpPr>
        <p:spPr>
          <a:xfrm>
            <a:off x="1522414" y="1676400"/>
            <a:ext cx="9144000" cy="4800600"/>
          </a:xfrm>
          <a:prstGeom prst="rect">
            <a:avLst/>
          </a:prstGeom>
        </p:spPr>
        <p:txBody>
          <a:bodyPr>
            <a:normAutofit fontScale="92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dirty="0"/>
              <a:t>Using visualization techniques, we have found top 10 suburbs categorized by number of houses, average price of houses, price distribution.</a:t>
            </a:r>
          </a:p>
          <a:p>
            <a:r>
              <a:rPr lang="en-US" dirty="0"/>
              <a:t> From the analysis, it is observed that price increases  with increase in number of rooms and with increase in building area.</a:t>
            </a:r>
          </a:p>
          <a:p>
            <a:r>
              <a:rPr lang="en-US" dirty="0"/>
              <a:t>Also, house price clearly depends on type of house, say, cottage, villa, semi terrace houses are pricy, townhouses stand next and units/apartments are low comparatively. </a:t>
            </a:r>
          </a:p>
          <a:p>
            <a:r>
              <a:rPr lang="en-US" dirty="0"/>
              <a:t>From the top 10 suburb average price trend, Brighton is observed to have a fluctuating trend, the price in recent times have reduced and it is believed to increase in near future. So it can possibly be a best suburb to buy a two bedroom unit.</a:t>
            </a:r>
          </a:p>
          <a:p>
            <a:r>
              <a:rPr lang="en-US" dirty="0"/>
              <a:t>The expensive side of the town would be Canterbury whereas Brighton, though it fits itself in top 20 costly suburbs, its worth the money. It is also clear that being one among the top 20 costliest suburbs, it has good figure of houses too.</a:t>
            </a:r>
          </a:p>
          <a:p>
            <a:endParaRPr lang="en-US" dirty="0"/>
          </a:p>
        </p:txBody>
      </p:sp>
    </p:spTree>
    <p:extLst>
      <p:ext uri="{BB962C8B-B14F-4D97-AF65-F5344CB8AC3E}">
        <p14:creationId xmlns:p14="http://schemas.microsoft.com/office/powerpoint/2010/main" val="70112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533400"/>
            <a:ext cx="9143998" cy="1020762"/>
          </a:xfrm>
        </p:spPr>
        <p:txBody>
          <a:bodyPr/>
          <a:lstStyle/>
          <a:p>
            <a:r>
              <a:rPr lang="en-US" dirty="0"/>
              <a:t>Contribution</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1401</TotalTime>
  <Words>439</Words>
  <Application>Microsoft Office PowerPoint</Application>
  <PresentationFormat>Custom</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Corbel</vt:lpstr>
      <vt:lpstr>Wingdings</vt:lpstr>
      <vt:lpstr>Chalkboard 16x9</vt:lpstr>
      <vt:lpstr>Melbourne Housing Market</vt:lpstr>
      <vt:lpstr>Description</vt:lpstr>
      <vt:lpstr>Exploratory Data Analysis</vt:lpstr>
      <vt:lpstr>Two Content Layout with Table</vt:lpstr>
      <vt:lpstr>Exploratory Data Analysis</vt:lpstr>
      <vt:lpstr>Modelling</vt:lpstr>
      <vt:lpstr>Modelling</vt:lpstr>
      <vt:lpstr>Discussion</vt:lpstr>
      <vt:lpstr>Contribution</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Housing Market</dc:title>
  <dc:creator>Mounica Subramani</dc:creator>
  <cp:lastModifiedBy>Mounica Subramani</cp:lastModifiedBy>
  <cp:revision>12</cp:revision>
  <dcterms:created xsi:type="dcterms:W3CDTF">2018-04-14T22:57:11Z</dcterms:created>
  <dcterms:modified xsi:type="dcterms:W3CDTF">2018-04-15T22:18:16Z</dcterms:modified>
</cp:coreProperties>
</file>