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1" r:id="rId4"/>
    <p:sldId id="259" r:id="rId5"/>
    <p:sldId id="262" r:id="rId6"/>
    <p:sldId id="264" r:id="rId7"/>
    <p:sldId id="265" r:id="rId8"/>
    <p:sldId id="266" r:id="rId9"/>
    <p:sldId id="267" r:id="rId10"/>
    <p:sldId id="25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319" r:id="rId19"/>
    <p:sldId id="320" r:id="rId20"/>
    <p:sldId id="318" r:id="rId21"/>
    <p:sldId id="317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001"/>
    <a:srgbClr val="FF9900"/>
    <a:srgbClr val="5EEC3C"/>
    <a:srgbClr val="FFDC47"/>
    <a:srgbClr val="FFABC9"/>
    <a:srgbClr val="FFFF21"/>
    <a:srgbClr val="9900CC"/>
    <a:srgbClr val="D99B01"/>
    <a:srgbClr val="FF66CC"/>
    <a:srgbClr val="FF6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>
      <p:cViewPr>
        <p:scale>
          <a:sx n="89" d="100"/>
          <a:sy n="89" d="100"/>
        </p:scale>
        <p:origin x="644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BD1B8-B586-42C7-8EFD-62EDB618342B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6FFBA-7659-481A-8E1C-1705AFA49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92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6FFBA-7659-481A-8E1C-1705AFA49E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77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76015" y="2877161"/>
            <a:ext cx="6719020" cy="153652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8720" y="1655520"/>
            <a:ext cx="6566315" cy="1221641"/>
          </a:xfrm>
          <a:noFill/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89199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359506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433880"/>
            <a:ext cx="595549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198559"/>
            <a:ext cx="5955495" cy="3511061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821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13635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821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13635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jessicali9530/kuc-hackathon-winter-2018#drugsComTrain_raw.csv" TargetMode="External"/><Relationship Id="rId2" Type="http://schemas.openxmlformats.org/officeDocument/2006/relationships/hyperlink" Target="https://www.kaggle.com/jessicali9530/kuc-hackathon-winter-2018#drugsComTest_raw.csv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6015" y="2877160"/>
            <a:ext cx="6719020" cy="1536529"/>
          </a:xfrm>
        </p:spPr>
        <p:txBody>
          <a:bodyPr/>
          <a:lstStyle/>
          <a:p>
            <a:r>
              <a:rPr lang="en-US" dirty="0"/>
              <a:t>Sentiment Analysis on Drug Reviews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2F13990-AECE-4CC1-BD23-8EF0938CBD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0EA7294-DAFC-430A-B1DB-17E082745F02}"/>
              </a:ext>
            </a:extLst>
          </p:cNvPr>
          <p:cNvSpPr/>
          <p:nvPr/>
        </p:nvSpPr>
        <p:spPr>
          <a:xfrm>
            <a:off x="2739540" y="4404210"/>
            <a:ext cx="1985165" cy="754046"/>
          </a:xfrm>
          <a:prstGeom prst="roundRect">
            <a:avLst/>
          </a:prstGeom>
          <a:solidFill>
            <a:schemeClr val="accent1">
              <a:tint val="66000"/>
              <a:satMod val="1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Mounica</a:t>
            </a:r>
            <a:r>
              <a:rPr lang="en-US" dirty="0"/>
              <a:t> Subramani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5702484-2581-4D83-9316-57D7B4C477B8}"/>
              </a:ext>
            </a:extLst>
          </p:cNvPr>
          <p:cNvSpPr/>
          <p:nvPr/>
        </p:nvSpPr>
        <p:spPr>
          <a:xfrm>
            <a:off x="4953762" y="4404210"/>
            <a:ext cx="1985165" cy="739290"/>
          </a:xfrm>
          <a:prstGeom prst="roundRect">
            <a:avLst/>
          </a:prstGeom>
          <a:solidFill>
            <a:schemeClr val="accent1">
              <a:tint val="66000"/>
              <a:satMod val="1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Sai </a:t>
            </a:r>
            <a:r>
              <a:rPr lang="en-US" dirty="0" err="1"/>
              <a:t>Divya</a:t>
            </a:r>
            <a:r>
              <a:rPr lang="en-US" dirty="0"/>
              <a:t> Sangeetha </a:t>
            </a:r>
            <a:r>
              <a:rPr lang="en-US" dirty="0" err="1"/>
              <a:t>Bhavagatula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D7F9A39-3C66-45F8-B6FA-08F23171ABFA}"/>
              </a:ext>
            </a:extLst>
          </p:cNvPr>
          <p:cNvSpPr/>
          <p:nvPr/>
        </p:nvSpPr>
        <p:spPr>
          <a:xfrm>
            <a:off x="7167985" y="4404210"/>
            <a:ext cx="1976015" cy="754046"/>
          </a:xfrm>
          <a:prstGeom prst="roundRect">
            <a:avLst/>
          </a:prstGeom>
          <a:solidFill>
            <a:schemeClr val="accent1">
              <a:tint val="66000"/>
              <a:satMod val="1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Sushma Suresh Kalkunte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Classifier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30219" y="1284164"/>
            <a:ext cx="4040188" cy="479822"/>
          </a:xfrm>
        </p:spPr>
        <p:txBody>
          <a:bodyPr/>
          <a:lstStyle/>
          <a:p>
            <a:r>
              <a:rPr lang="en-US" dirty="0"/>
              <a:t>Unigrams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572000" y="1289873"/>
            <a:ext cx="4041775" cy="479822"/>
          </a:xfrm>
        </p:spPr>
        <p:txBody>
          <a:bodyPr/>
          <a:lstStyle/>
          <a:p>
            <a:r>
              <a:rPr lang="en-US" dirty="0"/>
              <a:t>Bigrams</a:t>
            </a:r>
          </a:p>
        </p:txBody>
      </p:sp>
      <p:pic>
        <p:nvPicPr>
          <p:cNvPr id="19" name="Content Placeholder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580045-C2E8-4AE2-A24C-8DB92894E37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116" y="1831813"/>
            <a:ext cx="3512214" cy="1934264"/>
          </a:xfrm>
        </p:spPr>
      </p:pic>
      <p:pic>
        <p:nvPicPr>
          <p:cNvPr id="17" name="Content Placeholder 16" descr="A close up of a map&#10;&#10;Description automatically generated">
            <a:extLst>
              <a:ext uri="{FF2B5EF4-FFF2-40B4-BE49-F238E27FC236}">
                <a16:creationId xmlns:a16="http://schemas.microsoft.com/office/drawing/2014/main" id="{EFBB9B49-2D12-473C-8719-8084ACE667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70" y="1704002"/>
            <a:ext cx="3512215" cy="2089387"/>
          </a:xfrm>
        </p:spPr>
      </p:pic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88DEC5AE-B341-4A8F-B772-A8234D53DF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320383"/>
              </p:ext>
            </p:extLst>
          </p:nvPr>
        </p:nvGraphicFramePr>
        <p:xfrm>
          <a:off x="434035" y="3946095"/>
          <a:ext cx="3847191" cy="968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96581306"/>
                    </a:ext>
                  </a:extLst>
                </a:gridCol>
                <a:gridCol w="763525">
                  <a:extLst>
                    <a:ext uri="{9D8B030D-6E8A-4147-A177-3AD203B41FA5}">
                      <a16:colId xmlns:a16="http://schemas.microsoft.com/office/drawing/2014/main" val="2593756405"/>
                    </a:ext>
                  </a:extLst>
                </a:gridCol>
                <a:gridCol w="610820">
                  <a:extLst>
                    <a:ext uri="{9D8B030D-6E8A-4147-A177-3AD203B41FA5}">
                      <a16:colId xmlns:a16="http://schemas.microsoft.com/office/drawing/2014/main" val="2282999899"/>
                    </a:ext>
                  </a:extLst>
                </a:gridCol>
                <a:gridCol w="763525">
                  <a:extLst>
                    <a:ext uri="{9D8B030D-6E8A-4147-A177-3AD203B41FA5}">
                      <a16:colId xmlns:a16="http://schemas.microsoft.com/office/drawing/2014/main" val="205396207"/>
                    </a:ext>
                  </a:extLst>
                </a:gridCol>
                <a:gridCol w="610820">
                  <a:extLst>
                    <a:ext uri="{9D8B030D-6E8A-4147-A177-3AD203B41FA5}">
                      <a16:colId xmlns:a16="http://schemas.microsoft.com/office/drawing/2014/main" val="1255818052"/>
                    </a:ext>
                  </a:extLst>
                </a:gridCol>
                <a:gridCol w="610821">
                  <a:extLst>
                    <a:ext uri="{9D8B030D-6E8A-4147-A177-3AD203B41FA5}">
                      <a16:colId xmlns:a16="http://schemas.microsoft.com/office/drawing/2014/main" val="265664725"/>
                    </a:ext>
                  </a:extLst>
                </a:gridCol>
              </a:tblGrid>
              <a:tr h="322937">
                <a:tc>
                  <a:txBody>
                    <a:bodyPr/>
                    <a:lstStyle/>
                    <a:p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F1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759742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r>
                        <a:rPr lang="en-US" sz="1050" b="1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87%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85%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86%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61840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r>
                        <a:rPr lang="en-US" sz="1050" b="1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86%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85%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110493"/>
                  </a:ext>
                </a:extLst>
              </a:tr>
            </a:tbl>
          </a:graphicData>
        </a:graphic>
      </p:graphicFrame>
      <p:graphicFrame>
        <p:nvGraphicFramePr>
          <p:cNvPr id="15" name="Table 13">
            <a:extLst>
              <a:ext uri="{FF2B5EF4-FFF2-40B4-BE49-F238E27FC236}">
                <a16:creationId xmlns:a16="http://schemas.microsoft.com/office/drawing/2014/main" id="{4D0EBE38-F4D7-46F4-BB0E-14156F430B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512967"/>
              </p:ext>
            </p:extLst>
          </p:nvPr>
        </p:nvGraphicFramePr>
        <p:xfrm>
          <a:off x="4877410" y="3893514"/>
          <a:ext cx="3847191" cy="968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96581306"/>
                    </a:ext>
                  </a:extLst>
                </a:gridCol>
                <a:gridCol w="763525">
                  <a:extLst>
                    <a:ext uri="{9D8B030D-6E8A-4147-A177-3AD203B41FA5}">
                      <a16:colId xmlns:a16="http://schemas.microsoft.com/office/drawing/2014/main" val="2593756405"/>
                    </a:ext>
                  </a:extLst>
                </a:gridCol>
                <a:gridCol w="610820">
                  <a:extLst>
                    <a:ext uri="{9D8B030D-6E8A-4147-A177-3AD203B41FA5}">
                      <a16:colId xmlns:a16="http://schemas.microsoft.com/office/drawing/2014/main" val="2282999899"/>
                    </a:ext>
                  </a:extLst>
                </a:gridCol>
                <a:gridCol w="763525">
                  <a:extLst>
                    <a:ext uri="{9D8B030D-6E8A-4147-A177-3AD203B41FA5}">
                      <a16:colId xmlns:a16="http://schemas.microsoft.com/office/drawing/2014/main" val="205396207"/>
                    </a:ext>
                  </a:extLst>
                </a:gridCol>
                <a:gridCol w="610820">
                  <a:extLst>
                    <a:ext uri="{9D8B030D-6E8A-4147-A177-3AD203B41FA5}">
                      <a16:colId xmlns:a16="http://schemas.microsoft.com/office/drawing/2014/main" val="1255818052"/>
                    </a:ext>
                  </a:extLst>
                </a:gridCol>
                <a:gridCol w="610821">
                  <a:extLst>
                    <a:ext uri="{9D8B030D-6E8A-4147-A177-3AD203B41FA5}">
                      <a16:colId xmlns:a16="http://schemas.microsoft.com/office/drawing/2014/main" val="265664725"/>
                    </a:ext>
                  </a:extLst>
                </a:gridCol>
              </a:tblGrid>
              <a:tr h="322937">
                <a:tc>
                  <a:txBody>
                    <a:bodyPr/>
                    <a:lstStyle/>
                    <a:p>
                      <a:endParaRPr lang="en-US" sz="105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F1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759742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r>
                        <a:rPr lang="en-US" sz="1050" b="1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98%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98%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98%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61840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r>
                        <a:rPr lang="en-US" sz="1050" b="1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90.5%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96.5%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93%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110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Machines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88DEC5AE-B341-4A8F-B772-A8234D53DF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809724"/>
              </p:ext>
            </p:extLst>
          </p:nvPr>
        </p:nvGraphicFramePr>
        <p:xfrm>
          <a:off x="434035" y="2113635"/>
          <a:ext cx="4137964" cy="13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539">
                  <a:extLst>
                    <a:ext uri="{9D8B030D-6E8A-4147-A177-3AD203B41FA5}">
                      <a16:colId xmlns:a16="http://schemas.microsoft.com/office/drawing/2014/main" val="96581306"/>
                    </a:ext>
                  </a:extLst>
                </a:gridCol>
                <a:gridCol w="821233">
                  <a:extLst>
                    <a:ext uri="{9D8B030D-6E8A-4147-A177-3AD203B41FA5}">
                      <a16:colId xmlns:a16="http://schemas.microsoft.com/office/drawing/2014/main" val="2593756405"/>
                    </a:ext>
                  </a:extLst>
                </a:gridCol>
                <a:gridCol w="656986">
                  <a:extLst>
                    <a:ext uri="{9D8B030D-6E8A-4147-A177-3AD203B41FA5}">
                      <a16:colId xmlns:a16="http://schemas.microsoft.com/office/drawing/2014/main" val="2282999899"/>
                    </a:ext>
                  </a:extLst>
                </a:gridCol>
                <a:gridCol w="821233">
                  <a:extLst>
                    <a:ext uri="{9D8B030D-6E8A-4147-A177-3AD203B41FA5}">
                      <a16:colId xmlns:a16="http://schemas.microsoft.com/office/drawing/2014/main" val="205396207"/>
                    </a:ext>
                  </a:extLst>
                </a:gridCol>
                <a:gridCol w="656986">
                  <a:extLst>
                    <a:ext uri="{9D8B030D-6E8A-4147-A177-3AD203B41FA5}">
                      <a16:colId xmlns:a16="http://schemas.microsoft.com/office/drawing/2014/main" val="1255818052"/>
                    </a:ext>
                  </a:extLst>
                </a:gridCol>
                <a:gridCol w="656987">
                  <a:extLst>
                    <a:ext uri="{9D8B030D-6E8A-4147-A177-3AD203B41FA5}">
                      <a16:colId xmlns:a16="http://schemas.microsoft.com/office/drawing/2014/main" val="265664725"/>
                    </a:ext>
                  </a:extLst>
                </a:gridCol>
              </a:tblGrid>
              <a:tr h="458115">
                <a:tc>
                  <a:txBody>
                    <a:bodyPr/>
                    <a:lstStyle/>
                    <a:p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F1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759742"/>
                  </a:ext>
                </a:extLst>
              </a:tr>
              <a:tr h="458115">
                <a:tc>
                  <a:txBody>
                    <a:bodyPr/>
                    <a:lstStyle/>
                    <a:p>
                      <a:r>
                        <a:rPr lang="en-US" sz="1050" b="1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96%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98%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99%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61840"/>
                  </a:ext>
                </a:extLst>
              </a:tr>
              <a:tr h="458115">
                <a:tc>
                  <a:txBody>
                    <a:bodyPr/>
                    <a:lstStyle/>
                    <a:p>
                      <a:r>
                        <a:rPr lang="en-US" sz="1050" b="1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94%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94%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96.5%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95.7%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110493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9D3B6-00B2-44AF-B611-8A8C53B01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 flipH="1" flipV="1">
            <a:off x="4571998" y="3487065"/>
            <a:ext cx="45719" cy="4571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9BFBC1-E174-49ED-B69D-47E33A1D1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1960930"/>
            <a:ext cx="36766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5618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Nearest Neighbors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88DEC5AE-B341-4A8F-B772-A8234D53DF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19540"/>
              </p:ext>
            </p:extLst>
          </p:nvPr>
        </p:nvGraphicFramePr>
        <p:xfrm>
          <a:off x="434035" y="2113635"/>
          <a:ext cx="4137964" cy="13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539">
                  <a:extLst>
                    <a:ext uri="{9D8B030D-6E8A-4147-A177-3AD203B41FA5}">
                      <a16:colId xmlns:a16="http://schemas.microsoft.com/office/drawing/2014/main" val="96581306"/>
                    </a:ext>
                  </a:extLst>
                </a:gridCol>
                <a:gridCol w="821233">
                  <a:extLst>
                    <a:ext uri="{9D8B030D-6E8A-4147-A177-3AD203B41FA5}">
                      <a16:colId xmlns:a16="http://schemas.microsoft.com/office/drawing/2014/main" val="2593756405"/>
                    </a:ext>
                  </a:extLst>
                </a:gridCol>
                <a:gridCol w="656986">
                  <a:extLst>
                    <a:ext uri="{9D8B030D-6E8A-4147-A177-3AD203B41FA5}">
                      <a16:colId xmlns:a16="http://schemas.microsoft.com/office/drawing/2014/main" val="2282999899"/>
                    </a:ext>
                  </a:extLst>
                </a:gridCol>
                <a:gridCol w="821233">
                  <a:extLst>
                    <a:ext uri="{9D8B030D-6E8A-4147-A177-3AD203B41FA5}">
                      <a16:colId xmlns:a16="http://schemas.microsoft.com/office/drawing/2014/main" val="205396207"/>
                    </a:ext>
                  </a:extLst>
                </a:gridCol>
                <a:gridCol w="656986">
                  <a:extLst>
                    <a:ext uri="{9D8B030D-6E8A-4147-A177-3AD203B41FA5}">
                      <a16:colId xmlns:a16="http://schemas.microsoft.com/office/drawing/2014/main" val="1255818052"/>
                    </a:ext>
                  </a:extLst>
                </a:gridCol>
                <a:gridCol w="656987">
                  <a:extLst>
                    <a:ext uri="{9D8B030D-6E8A-4147-A177-3AD203B41FA5}">
                      <a16:colId xmlns:a16="http://schemas.microsoft.com/office/drawing/2014/main" val="265664725"/>
                    </a:ext>
                  </a:extLst>
                </a:gridCol>
              </a:tblGrid>
              <a:tr h="458115">
                <a:tc>
                  <a:txBody>
                    <a:bodyPr/>
                    <a:lstStyle/>
                    <a:p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F1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759742"/>
                  </a:ext>
                </a:extLst>
              </a:tr>
              <a:tr h="458115">
                <a:tc>
                  <a:txBody>
                    <a:bodyPr/>
                    <a:lstStyle/>
                    <a:p>
                      <a:r>
                        <a:rPr lang="en-US" sz="1050" b="1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22%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98%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85.8%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61840"/>
                  </a:ext>
                </a:extLst>
              </a:tr>
              <a:tr h="458115">
                <a:tc>
                  <a:txBody>
                    <a:bodyPr/>
                    <a:lstStyle/>
                    <a:p>
                      <a:r>
                        <a:rPr lang="en-US" sz="1050" b="1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77%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23%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70.8%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96%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82.5%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110493"/>
                  </a:ext>
                </a:extLst>
              </a:tr>
            </a:tbl>
          </a:graphicData>
        </a:graphic>
      </p:graphicFrame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8DB327-6640-4B0F-B0B0-B31D1A1220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948" y="1960563"/>
            <a:ext cx="2969092" cy="2138362"/>
          </a:xfrm>
        </p:spPr>
      </p:pic>
    </p:spTree>
    <p:extLst>
      <p:ext uri="{BB962C8B-B14F-4D97-AF65-F5344CB8AC3E}">
        <p14:creationId xmlns:p14="http://schemas.microsoft.com/office/powerpoint/2010/main" val="23187834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 Gradient Boosting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88DEC5AE-B341-4A8F-B772-A8234D53DF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535083"/>
              </p:ext>
            </p:extLst>
          </p:nvPr>
        </p:nvGraphicFramePr>
        <p:xfrm>
          <a:off x="1059785" y="1960501"/>
          <a:ext cx="3054098" cy="1832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894">
                  <a:extLst>
                    <a:ext uri="{9D8B030D-6E8A-4147-A177-3AD203B41FA5}">
                      <a16:colId xmlns:a16="http://schemas.microsoft.com/office/drawing/2014/main" val="96581306"/>
                    </a:ext>
                  </a:extLst>
                </a:gridCol>
                <a:gridCol w="1252336">
                  <a:extLst>
                    <a:ext uri="{9D8B030D-6E8A-4147-A177-3AD203B41FA5}">
                      <a16:colId xmlns:a16="http://schemas.microsoft.com/office/drawing/2014/main" val="2593756405"/>
                    </a:ext>
                  </a:extLst>
                </a:gridCol>
                <a:gridCol w="1001868">
                  <a:extLst>
                    <a:ext uri="{9D8B030D-6E8A-4147-A177-3AD203B41FA5}">
                      <a16:colId xmlns:a16="http://schemas.microsoft.com/office/drawing/2014/main" val="2282999899"/>
                    </a:ext>
                  </a:extLst>
                </a:gridCol>
              </a:tblGrid>
              <a:tr h="610963">
                <a:tc>
                  <a:txBody>
                    <a:bodyPr/>
                    <a:lstStyle/>
                    <a:p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759742"/>
                  </a:ext>
                </a:extLst>
              </a:tr>
              <a:tr h="610963">
                <a:tc>
                  <a:txBody>
                    <a:bodyPr/>
                    <a:lstStyle/>
                    <a:p>
                      <a:r>
                        <a:rPr lang="en-US" sz="1050" b="1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61840"/>
                  </a:ext>
                </a:extLst>
              </a:tr>
              <a:tr h="610963">
                <a:tc>
                  <a:txBody>
                    <a:bodyPr/>
                    <a:lstStyle/>
                    <a:p>
                      <a:r>
                        <a:rPr lang="en-US" sz="1050" b="1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88.05%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11.95%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110493"/>
                  </a:ext>
                </a:extLst>
              </a:tr>
            </a:tbl>
          </a:graphicData>
        </a:graphic>
      </p:graphicFrame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C5598A-5255-4BCC-81F4-AE4F793BD6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410" y="1655520"/>
            <a:ext cx="3471654" cy="2443342"/>
          </a:xfrm>
        </p:spPr>
      </p:pic>
    </p:spTree>
    <p:extLst>
      <p:ext uri="{BB962C8B-B14F-4D97-AF65-F5344CB8AC3E}">
        <p14:creationId xmlns:p14="http://schemas.microsoft.com/office/powerpoint/2010/main" val="2715346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Short-Term Memory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3697" y="1369751"/>
            <a:ext cx="4040188" cy="479822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73697" y="2113635"/>
            <a:ext cx="4040188" cy="2748690"/>
          </a:xfrm>
        </p:spPr>
        <p:txBody>
          <a:bodyPr>
            <a:normAutofit fontScale="77500" lnSpcReduction="2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dirty="0"/>
              <a:t>Compute the total number of words in training and testing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Compute the vocabulary length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Compute the length of the longest sentence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Tokenize reviews and convert to sequences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Pad shorter reviews to maximum length of sentence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Build the network architecture</a:t>
            </a:r>
          </a:p>
          <a:p>
            <a:pPr algn="l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877410" y="1374506"/>
            <a:ext cx="3749416" cy="479822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3" name="Content Placeholder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715493-4B9D-497E-8777-3C79D7C5CB1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66340"/>
            <a:ext cx="4477586" cy="1527050"/>
          </a:xfrm>
        </p:spPr>
      </p:pic>
    </p:spTree>
    <p:extLst>
      <p:ext uri="{BB962C8B-B14F-4D97-AF65-F5344CB8AC3E}">
        <p14:creationId xmlns:p14="http://schemas.microsoft.com/office/powerpoint/2010/main" val="1655086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Short-Term Memory</a:t>
            </a:r>
          </a:p>
        </p:txBody>
      </p:sp>
      <p:pic>
        <p:nvPicPr>
          <p:cNvPr id="12" name="Content Placeholder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AD5FBF-3896-4ACE-86C6-53F1EDDAAC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65" y="1349375"/>
            <a:ext cx="3512215" cy="2596720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4F3916E-824A-44E7-B5E8-8D9805345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978" y="4250769"/>
            <a:ext cx="4040188" cy="61155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Train Accuracy- 0.9345</a:t>
            </a:r>
          </a:p>
          <a:p>
            <a:r>
              <a:rPr lang="en-US" dirty="0"/>
              <a:t>Test Accuracy- 0.8924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BC52AEDD-13F0-4033-92C7-40C89F0BE1FE}"/>
              </a:ext>
            </a:extLst>
          </p:cNvPr>
          <p:cNvSpPr txBox="1">
            <a:spLocks/>
          </p:cNvSpPr>
          <p:nvPr/>
        </p:nvSpPr>
        <p:spPr>
          <a:xfrm>
            <a:off x="4790699" y="4205402"/>
            <a:ext cx="4040188" cy="6115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Train Loss- 0.1693</a:t>
            </a:r>
          </a:p>
          <a:p>
            <a:r>
              <a:rPr lang="en-US" dirty="0"/>
              <a:t>Test Loss- 0.2821</a:t>
            </a:r>
          </a:p>
        </p:txBody>
      </p:sp>
      <p:pic>
        <p:nvPicPr>
          <p:cNvPr id="19" name="Content Placeholder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D2C11E-8138-4A2F-BE29-B8855E2D002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822" y="1381291"/>
            <a:ext cx="3512213" cy="2564804"/>
          </a:xfrm>
        </p:spPr>
      </p:pic>
    </p:spTree>
    <p:extLst>
      <p:ext uri="{BB962C8B-B14F-4D97-AF65-F5344CB8AC3E}">
        <p14:creationId xmlns:p14="http://schemas.microsoft.com/office/powerpoint/2010/main" val="1745744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88DEC5AE-B341-4A8F-B772-A8234D53DF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198026"/>
              </p:ext>
            </p:extLst>
          </p:nvPr>
        </p:nvGraphicFramePr>
        <p:xfrm>
          <a:off x="434035" y="2113635"/>
          <a:ext cx="4137964" cy="137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539">
                  <a:extLst>
                    <a:ext uri="{9D8B030D-6E8A-4147-A177-3AD203B41FA5}">
                      <a16:colId xmlns:a16="http://schemas.microsoft.com/office/drawing/2014/main" val="96581306"/>
                    </a:ext>
                  </a:extLst>
                </a:gridCol>
                <a:gridCol w="821233">
                  <a:extLst>
                    <a:ext uri="{9D8B030D-6E8A-4147-A177-3AD203B41FA5}">
                      <a16:colId xmlns:a16="http://schemas.microsoft.com/office/drawing/2014/main" val="2593756405"/>
                    </a:ext>
                  </a:extLst>
                </a:gridCol>
                <a:gridCol w="656986">
                  <a:extLst>
                    <a:ext uri="{9D8B030D-6E8A-4147-A177-3AD203B41FA5}">
                      <a16:colId xmlns:a16="http://schemas.microsoft.com/office/drawing/2014/main" val="2282999899"/>
                    </a:ext>
                  </a:extLst>
                </a:gridCol>
                <a:gridCol w="821233">
                  <a:extLst>
                    <a:ext uri="{9D8B030D-6E8A-4147-A177-3AD203B41FA5}">
                      <a16:colId xmlns:a16="http://schemas.microsoft.com/office/drawing/2014/main" val="205396207"/>
                    </a:ext>
                  </a:extLst>
                </a:gridCol>
                <a:gridCol w="656986">
                  <a:extLst>
                    <a:ext uri="{9D8B030D-6E8A-4147-A177-3AD203B41FA5}">
                      <a16:colId xmlns:a16="http://schemas.microsoft.com/office/drawing/2014/main" val="1255818052"/>
                    </a:ext>
                  </a:extLst>
                </a:gridCol>
                <a:gridCol w="656987">
                  <a:extLst>
                    <a:ext uri="{9D8B030D-6E8A-4147-A177-3AD203B41FA5}">
                      <a16:colId xmlns:a16="http://schemas.microsoft.com/office/drawing/2014/main" val="265664725"/>
                    </a:ext>
                  </a:extLst>
                </a:gridCol>
              </a:tblGrid>
              <a:tr h="458115">
                <a:tc>
                  <a:txBody>
                    <a:bodyPr/>
                    <a:lstStyle/>
                    <a:p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F1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759742"/>
                  </a:ext>
                </a:extLst>
              </a:tr>
              <a:tr h="458115">
                <a:tc>
                  <a:txBody>
                    <a:bodyPr/>
                    <a:lstStyle/>
                    <a:p>
                      <a:r>
                        <a:rPr lang="en-US" sz="1050" b="1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91.95%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8.05%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93.13%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94.80%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92.98%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61840"/>
                  </a:ext>
                </a:extLst>
              </a:tr>
              <a:tr h="458115">
                <a:tc>
                  <a:txBody>
                    <a:bodyPr/>
                    <a:lstStyle/>
                    <a:p>
                      <a:r>
                        <a:rPr lang="en-US" sz="1050" b="1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86.15%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13.84%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88.41%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93.80%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91.03%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110493"/>
                  </a:ext>
                </a:extLst>
              </a:tr>
            </a:tbl>
          </a:graphicData>
        </a:graphic>
      </p:graphicFrame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191CE33-ABD2-450F-81A3-B5A7E4E23C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115" y="1655520"/>
            <a:ext cx="3664919" cy="2748689"/>
          </a:xfrm>
        </p:spPr>
      </p:pic>
    </p:spTree>
    <p:extLst>
      <p:ext uri="{BB962C8B-B14F-4D97-AF65-F5344CB8AC3E}">
        <p14:creationId xmlns:p14="http://schemas.microsoft.com/office/powerpoint/2010/main" val="38724981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Comparative Analysis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3E72351-5BD3-4578-8B3F-88BF65E45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351691"/>
              </p:ext>
            </p:extLst>
          </p:nvPr>
        </p:nvGraphicFramePr>
        <p:xfrm>
          <a:off x="448965" y="1655519"/>
          <a:ext cx="8246070" cy="25959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78010">
                  <a:extLst>
                    <a:ext uri="{9D8B030D-6E8A-4147-A177-3AD203B41FA5}">
                      <a16:colId xmlns:a16="http://schemas.microsoft.com/office/drawing/2014/main" val="2055932128"/>
                    </a:ext>
                  </a:extLst>
                </a:gridCol>
                <a:gridCol w="1178010">
                  <a:extLst>
                    <a:ext uri="{9D8B030D-6E8A-4147-A177-3AD203B41FA5}">
                      <a16:colId xmlns:a16="http://schemas.microsoft.com/office/drawing/2014/main" val="3836996797"/>
                    </a:ext>
                  </a:extLst>
                </a:gridCol>
                <a:gridCol w="1178010">
                  <a:extLst>
                    <a:ext uri="{9D8B030D-6E8A-4147-A177-3AD203B41FA5}">
                      <a16:colId xmlns:a16="http://schemas.microsoft.com/office/drawing/2014/main" val="1133204188"/>
                    </a:ext>
                  </a:extLst>
                </a:gridCol>
                <a:gridCol w="1178010">
                  <a:extLst>
                    <a:ext uri="{9D8B030D-6E8A-4147-A177-3AD203B41FA5}">
                      <a16:colId xmlns:a16="http://schemas.microsoft.com/office/drawing/2014/main" val="2319810815"/>
                    </a:ext>
                  </a:extLst>
                </a:gridCol>
                <a:gridCol w="1178010">
                  <a:extLst>
                    <a:ext uri="{9D8B030D-6E8A-4147-A177-3AD203B41FA5}">
                      <a16:colId xmlns:a16="http://schemas.microsoft.com/office/drawing/2014/main" val="43557351"/>
                    </a:ext>
                  </a:extLst>
                </a:gridCol>
                <a:gridCol w="1178010">
                  <a:extLst>
                    <a:ext uri="{9D8B030D-6E8A-4147-A177-3AD203B41FA5}">
                      <a16:colId xmlns:a16="http://schemas.microsoft.com/office/drawing/2014/main" val="320327859"/>
                    </a:ext>
                  </a:extLst>
                </a:gridCol>
                <a:gridCol w="1178010">
                  <a:extLst>
                    <a:ext uri="{9D8B030D-6E8A-4147-A177-3AD203B41FA5}">
                      <a16:colId xmlns:a16="http://schemas.microsoft.com/office/drawing/2014/main" val="1937223390"/>
                    </a:ext>
                  </a:extLst>
                </a:gridCol>
              </a:tblGrid>
              <a:tr h="4326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LGBM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376756"/>
                  </a:ext>
                </a:extLst>
              </a:tr>
              <a:tr h="432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0.8805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0.8924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0.8732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406547"/>
                  </a:ext>
                </a:extLst>
              </a:tr>
              <a:tr h="432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0.1195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0.1076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0.1268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032323"/>
                  </a:ext>
                </a:extLst>
              </a:tr>
              <a:tr h="432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0.90521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0.9443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0.708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0.8841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463501"/>
                  </a:ext>
                </a:extLst>
              </a:tr>
              <a:tr h="432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0.96511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0.96512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0.9634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0.9380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933441"/>
                  </a:ext>
                </a:extLst>
              </a:tr>
              <a:tr h="432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0.9331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0.95732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0.825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0.9103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726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470388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SVM performs the best in our scenario of sentiment analysis</a:t>
            </a:r>
          </a:p>
          <a:p>
            <a:r>
              <a:rPr lang="en-US" dirty="0"/>
              <a:t>LSTM also performs well but with high training and testing time </a:t>
            </a:r>
          </a:p>
          <a:p>
            <a:r>
              <a:rPr lang="en-US" dirty="0"/>
              <a:t>LGBM performs moderately well </a:t>
            </a:r>
          </a:p>
          <a:p>
            <a:r>
              <a:rPr lang="en-US" dirty="0"/>
              <a:t>Naïve Bayes model has a low accuracy</a:t>
            </a:r>
          </a:p>
          <a:p>
            <a:r>
              <a:rPr lang="en-US" dirty="0"/>
              <a:t>KNN has the highest error as compared to call as it isn’t learning anything new but just classifying </a:t>
            </a:r>
            <a:r>
              <a:rPr lang="en-US"/>
              <a:t>the given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786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Split the ratings into multiple classes and implement mentioned models to compare their performance</a:t>
            </a:r>
          </a:p>
          <a:p>
            <a:r>
              <a:rPr lang="en-US" dirty="0"/>
              <a:t>Build a recommendation engine to recommend a medicine to a patient based on previous reviews of the drug</a:t>
            </a:r>
          </a:p>
          <a:p>
            <a:r>
              <a:rPr lang="en-US" dirty="0"/>
              <a:t>Try CNN+LSTM with multiple layers instead on 1 and observe if any changes to the performance</a:t>
            </a:r>
          </a:p>
          <a:p>
            <a:r>
              <a:rPr lang="en-US" dirty="0"/>
              <a:t>Implement Logistic Regression with Bigrams instead of Unigrams</a:t>
            </a:r>
          </a:p>
        </p:txBody>
      </p:sp>
    </p:spTree>
    <p:extLst>
      <p:ext uri="{BB962C8B-B14F-4D97-AF65-F5344CB8AC3E}">
        <p14:creationId xmlns:p14="http://schemas.microsoft.com/office/powerpoint/2010/main" val="655958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Sentiment Analysis?</a:t>
            </a:r>
          </a:p>
          <a:p>
            <a:pPr lvl="1"/>
            <a:r>
              <a:rPr lang="en-US" sz="2200" dirty="0"/>
              <a:t>Contextual mining of text data</a:t>
            </a:r>
          </a:p>
          <a:p>
            <a:pPr lvl="1"/>
            <a:r>
              <a:rPr lang="en-US" sz="2200" dirty="0"/>
              <a:t>Measures inclination of people’s opinion</a:t>
            </a:r>
          </a:p>
          <a:p>
            <a:pPr lvl="1"/>
            <a:r>
              <a:rPr lang="en-US" sz="2200" dirty="0"/>
              <a:t>Uses text analysis and natural language processing</a:t>
            </a:r>
          </a:p>
          <a:p>
            <a:r>
              <a:rPr lang="en-US" dirty="0"/>
              <a:t>Why Sentiment Analysis for Drug Reviews</a:t>
            </a:r>
          </a:p>
          <a:p>
            <a:pPr lvl="1"/>
            <a:r>
              <a:rPr lang="en-US" sz="2200" dirty="0"/>
              <a:t>Examine the patient’s experience with medication</a:t>
            </a:r>
          </a:p>
          <a:p>
            <a:pPr lvl="1"/>
            <a:r>
              <a:rPr lang="en-US" sz="2200" dirty="0"/>
              <a:t>Help doctors and pharma companies quickly analyze drug performance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Reference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A592C9-EBF7-46D8-AFE0-C99FC094C3F9}"/>
              </a:ext>
            </a:extLst>
          </p:cNvPr>
          <p:cNvSpPr txBox="1"/>
          <p:nvPr/>
        </p:nvSpPr>
        <p:spPr>
          <a:xfrm>
            <a:off x="754375" y="1655520"/>
            <a:ext cx="7329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– UCI ML Drug Review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Link to test data set- </a:t>
            </a:r>
            <a:r>
              <a:rPr lang="en-US" dirty="0">
                <a:hlinkClick r:id="rId2"/>
              </a:rPr>
              <a:t>https://www.kaggle.com/jessicali9530/kuc-hackathon-winter-2018#drugsComTest_raw.csv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Link to the train data set -</a:t>
            </a:r>
            <a:r>
              <a:rPr lang="en-US" dirty="0">
                <a:hlinkClick r:id="rId3"/>
              </a:rPr>
              <a:t>https://www.kaggle.com/jessicali9530/kuc-hackathon-winter-2018#drugsComTrain_raw.csv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60880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487F12B1-988E-4E33-A93C-D1CB8DC85ECD}"/>
              </a:ext>
            </a:extLst>
          </p:cNvPr>
          <p:cNvSpPr txBox="1">
            <a:spLocks/>
          </p:cNvSpPr>
          <p:nvPr/>
        </p:nvSpPr>
        <p:spPr>
          <a:xfrm>
            <a:off x="2434130" y="1197405"/>
            <a:ext cx="3359510" cy="3816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7FB4A4-DD0C-498C-B3E7-3ABC55D5A6A1}"/>
              </a:ext>
            </a:extLst>
          </p:cNvPr>
          <p:cNvSpPr/>
          <p:nvPr/>
        </p:nvSpPr>
        <p:spPr>
          <a:xfrm>
            <a:off x="3044950" y="281175"/>
            <a:ext cx="5802790" cy="412303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1737F86-A0C0-45D0-8220-245D0C14B509}"/>
              </a:ext>
            </a:extLst>
          </p:cNvPr>
          <p:cNvSpPr/>
          <p:nvPr/>
        </p:nvSpPr>
        <p:spPr>
          <a:xfrm>
            <a:off x="3961180" y="3793390"/>
            <a:ext cx="1221640" cy="12216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63A46A3-B4B8-4615-991B-2F925063A2B5}"/>
              </a:ext>
            </a:extLst>
          </p:cNvPr>
          <p:cNvSpPr/>
          <p:nvPr/>
        </p:nvSpPr>
        <p:spPr>
          <a:xfrm>
            <a:off x="5488230" y="3793390"/>
            <a:ext cx="1221640" cy="12216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2B7166A-11AF-412C-A6D3-2BADB6B65275}"/>
              </a:ext>
            </a:extLst>
          </p:cNvPr>
          <p:cNvSpPr/>
          <p:nvPr/>
        </p:nvSpPr>
        <p:spPr>
          <a:xfrm>
            <a:off x="7015280" y="3793390"/>
            <a:ext cx="1221640" cy="12216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A picture containing drawing&#10;&#10;Description automatically generated">
            <a:extLst>
              <a:ext uri="{FF2B5EF4-FFF2-40B4-BE49-F238E27FC236}">
                <a16:creationId xmlns:a16="http://schemas.microsoft.com/office/drawing/2014/main" id="{E3A35879-6BCC-497C-A5C7-E09F8D1A2E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237" y="3985485"/>
            <a:ext cx="763525" cy="763525"/>
          </a:xfrm>
          <a:prstGeom prst="rect">
            <a:avLst/>
          </a:prstGeom>
        </p:spPr>
      </p:pic>
      <p:pic>
        <p:nvPicPr>
          <p:cNvPr id="37" name="Picture 36" descr="A picture containing drawing&#10;&#10;Description automatically generated">
            <a:extLst>
              <a:ext uri="{FF2B5EF4-FFF2-40B4-BE49-F238E27FC236}">
                <a16:creationId xmlns:a16="http://schemas.microsoft.com/office/drawing/2014/main" id="{D2710CA1-BA2E-48DE-9E92-530CDD47FC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559" y="3985485"/>
            <a:ext cx="801761" cy="801761"/>
          </a:xfrm>
          <a:prstGeom prst="rect">
            <a:avLst/>
          </a:prstGeom>
        </p:spPr>
      </p:pic>
      <p:pic>
        <p:nvPicPr>
          <p:cNvPr id="41" name="Picture 40" descr="A picture containing drawing&#10;&#10;Description automatically generated">
            <a:extLst>
              <a:ext uri="{FF2B5EF4-FFF2-40B4-BE49-F238E27FC236}">
                <a16:creationId xmlns:a16="http://schemas.microsoft.com/office/drawing/2014/main" id="{98DF9F43-BBD0-4EC6-8551-0F1F0B9177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691" y="4098800"/>
            <a:ext cx="610820" cy="61082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B0C1C5BF-23C3-44FC-9483-625D34F37E7F}"/>
              </a:ext>
            </a:extLst>
          </p:cNvPr>
          <p:cNvSpPr txBox="1"/>
          <p:nvPr/>
        </p:nvSpPr>
        <p:spPr>
          <a:xfrm>
            <a:off x="4572000" y="1808225"/>
            <a:ext cx="290139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Thank you!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313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7" y="3640684"/>
            <a:ext cx="4123034" cy="1374346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Training dataset-</a:t>
            </a:r>
          </a:p>
          <a:p>
            <a:pPr lvl="1"/>
            <a:r>
              <a:rPr lang="en-US" dirty="0"/>
              <a:t>7 features</a:t>
            </a:r>
          </a:p>
          <a:p>
            <a:pPr lvl="1"/>
            <a:r>
              <a:rPr lang="en-US" dirty="0"/>
              <a:t>161298 data points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D012AA-A4F7-4E11-A641-C4A35FE900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0" y="1480090"/>
            <a:ext cx="9110499" cy="218331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64D306-3A55-4AA6-8F6C-BAF339552607}"/>
              </a:ext>
            </a:extLst>
          </p:cNvPr>
          <p:cNvSpPr txBox="1">
            <a:spLocks/>
          </p:cNvSpPr>
          <p:nvPr/>
        </p:nvSpPr>
        <p:spPr>
          <a:xfrm>
            <a:off x="4572000" y="3640684"/>
            <a:ext cx="4275739" cy="137434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en-US" dirty="0"/>
              <a:t>Testing dataset-</a:t>
            </a:r>
          </a:p>
          <a:p>
            <a:pPr lvl="1"/>
            <a:r>
              <a:rPr lang="en-US" dirty="0"/>
              <a:t>7 features</a:t>
            </a:r>
          </a:p>
          <a:p>
            <a:pPr lvl="1"/>
            <a:r>
              <a:rPr lang="en-US" dirty="0"/>
              <a:t>53757 data points</a:t>
            </a:r>
          </a:p>
        </p:txBody>
      </p:sp>
    </p:spTree>
    <p:extLst>
      <p:ext uri="{BB962C8B-B14F-4D97-AF65-F5344CB8AC3E}">
        <p14:creationId xmlns:p14="http://schemas.microsoft.com/office/powerpoint/2010/main" val="394714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510167" cy="5143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0882" y="1115454"/>
            <a:ext cx="2057400" cy="2057400"/>
          </a:xfrm>
          <a:prstGeom prst="ellipse">
            <a:avLst/>
          </a:prstGeom>
          <a:solidFill>
            <a:schemeClr val="tx2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000">
                <a:solidFill>
                  <a:srgbClr val="FFFFFF"/>
                </a:solidFill>
              </a:rPr>
              <a:t>Project Objective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42F62016-5476-4382-AB11-47BDB96ED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065" y="1044700"/>
            <a:ext cx="4653910" cy="2104014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28950" y="3663654"/>
            <a:ext cx="5391149" cy="96906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/>
              <a:t>Predict sentiment of patient reviews as “Positive” or “Negative” based on vectorized words from comments.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A474011-A49D-4C7A-BF41-0ACD0A269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D72081E-AD41-4FBB-B02B-698A68DB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12" y="3164178"/>
            <a:ext cx="8375585" cy="1566988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670" y="3333249"/>
            <a:ext cx="2668849" cy="123444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Exploratory Data Analysis</a:t>
            </a:r>
          </a:p>
        </p:txBody>
      </p:sp>
      <p:pic>
        <p:nvPicPr>
          <p:cNvPr id="4" name="Content Placeholder 4" descr="A picture containing brush&#10;&#10;Description automatically generated">
            <a:extLst>
              <a:ext uri="{FF2B5EF4-FFF2-40B4-BE49-F238E27FC236}">
                <a16:creationId xmlns:a16="http://schemas.microsoft.com/office/drawing/2014/main" id="{538A0DC5-8FCB-4084-B20C-5653BD9D93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" r="-1" b="-1"/>
          <a:stretch/>
        </p:blipFill>
        <p:spPr>
          <a:xfrm>
            <a:off x="415812" y="281178"/>
            <a:ext cx="8375585" cy="270724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16248AD-805F-41BF-9B57-FC53E5B32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06" y="3683638"/>
            <a:ext cx="96012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82758F-B2B3-4F0A-BB90-4BFFEDD16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86085" y="3944243"/>
            <a:ext cx="1097280" cy="685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1930" y="3330451"/>
            <a:ext cx="4505706" cy="1234440"/>
          </a:xfrm>
        </p:spPr>
        <p:txBody>
          <a:bodyPr anchor="ctr">
            <a:normAutofit fontScale="92500" lnSpcReduction="10000"/>
          </a:bodyPr>
          <a:lstStyle/>
          <a:p>
            <a:endParaRPr lang="en-US" sz="1500" dirty="0"/>
          </a:p>
          <a:p>
            <a:endParaRPr lang="en-US" sz="1500" dirty="0"/>
          </a:p>
          <a:p>
            <a:r>
              <a:rPr lang="en-US" sz="1500" dirty="0"/>
              <a:t>Almost stable pattern between 2008 to 2015</a:t>
            </a:r>
          </a:p>
          <a:p>
            <a:r>
              <a:rPr lang="en-US" sz="1500" dirty="0"/>
              <a:t>Number of reviews increased suddenly from 2015</a:t>
            </a:r>
          </a:p>
          <a:p>
            <a:r>
              <a:rPr lang="en-US" sz="1500" dirty="0"/>
              <a:t>Gradual decrease observed after 2017</a:t>
            </a:r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06998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9">
            <a:extLst>
              <a:ext uri="{FF2B5EF4-FFF2-40B4-BE49-F238E27FC236}">
                <a16:creationId xmlns:a16="http://schemas.microsoft.com/office/drawing/2014/main" id="{AA474011-A49D-4C7A-BF41-0ACD0A269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6D72081E-AD41-4FBB-B02B-698A68DB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12" y="3164178"/>
            <a:ext cx="8375585" cy="1566988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670" y="3333249"/>
            <a:ext cx="2668849" cy="123444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Exploratory Data Analysis</a:t>
            </a:r>
          </a:p>
        </p:txBody>
      </p:sp>
      <p:pic>
        <p:nvPicPr>
          <p:cNvPr id="10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F41067DB-7E13-472B-AD6B-236C9F3DC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98" y="290655"/>
            <a:ext cx="8462799" cy="2707248"/>
          </a:xfrm>
          <a:prstGeom prst="rect">
            <a:avLst/>
          </a:prstGeom>
        </p:spPr>
      </p:pic>
      <p:sp>
        <p:nvSpPr>
          <p:cNvPr id="30" name="Rectangle 23">
            <a:extLst>
              <a:ext uri="{FF2B5EF4-FFF2-40B4-BE49-F238E27FC236}">
                <a16:creationId xmlns:a16="http://schemas.microsoft.com/office/drawing/2014/main" id="{716248AD-805F-41BF-9B57-FC53E5B32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06" y="3683638"/>
            <a:ext cx="96012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1F82758F-B2B3-4F0A-BB90-4BFFEDD16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86085" y="3944243"/>
            <a:ext cx="1097280" cy="685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1930" y="3330451"/>
            <a:ext cx="4505706" cy="123444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dirty="0"/>
              <a:t>Birth control saw the greatest number of reviews 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Followed by Depression, Pain and Anxiety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Obsessive Compulsive Disorder saw the least reviews 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/>
          </a:p>
          <a:p>
            <a:pPr>
              <a:lnSpc>
                <a:spcPct val="90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26772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Convert the ratings into a binary format</a:t>
            </a:r>
          </a:p>
          <a:p>
            <a:r>
              <a:rPr lang="en-US" dirty="0"/>
              <a:t>Remove html content</a:t>
            </a:r>
          </a:p>
          <a:p>
            <a:r>
              <a:rPr lang="en-US" dirty="0"/>
              <a:t>Remove non-alphabetical characters</a:t>
            </a:r>
          </a:p>
          <a:p>
            <a:r>
              <a:rPr lang="en-US" dirty="0"/>
              <a:t>Convert all text into lower case</a:t>
            </a:r>
          </a:p>
          <a:p>
            <a:r>
              <a:rPr lang="en-US" dirty="0"/>
              <a:t>Tokenize the sentences</a:t>
            </a:r>
          </a:p>
          <a:p>
            <a:r>
              <a:rPr lang="en-US" dirty="0"/>
              <a:t>Lemmatize each word</a:t>
            </a:r>
          </a:p>
          <a:p>
            <a:r>
              <a:rPr lang="en-US" dirty="0"/>
              <a:t>Remove negator words from stop words</a:t>
            </a:r>
          </a:p>
          <a:p>
            <a:r>
              <a:rPr lang="en-US" dirty="0"/>
              <a:t>Remove stop words from reviews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271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8720" y="433880"/>
            <a:ext cx="3206805" cy="572644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Reviews before cleaning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487F12B1-988E-4E33-A93C-D1CB8DC85ECD}"/>
              </a:ext>
            </a:extLst>
          </p:cNvPr>
          <p:cNvSpPr txBox="1">
            <a:spLocks/>
          </p:cNvSpPr>
          <p:nvPr/>
        </p:nvSpPr>
        <p:spPr>
          <a:xfrm>
            <a:off x="2434130" y="1197405"/>
            <a:ext cx="3359510" cy="3816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E5E23307-85F8-4399-914B-F8F0E6A3D7D8}"/>
              </a:ext>
            </a:extLst>
          </p:cNvPr>
          <p:cNvSpPr txBox="1">
            <a:spLocks/>
          </p:cNvSpPr>
          <p:nvPr/>
        </p:nvSpPr>
        <p:spPr>
          <a:xfrm>
            <a:off x="5488230" y="433880"/>
            <a:ext cx="3206805" cy="572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Reviews after cleaning</a:t>
            </a:r>
          </a:p>
        </p:txBody>
      </p:sp>
      <p:pic>
        <p:nvPicPr>
          <p:cNvPr id="10" name="Picture 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9971C05-EFAE-4EC0-AF68-362CE1D263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720" y="1502815"/>
            <a:ext cx="3206805" cy="2586030"/>
          </a:xfrm>
          <a:prstGeom prst="rect">
            <a:avLst/>
          </a:prstGeom>
        </p:spPr>
      </p:pic>
      <p:pic>
        <p:nvPicPr>
          <p:cNvPr id="12" name="Picture 11" descr="A close up of a newspaper&#10;&#10;Description automatically generated">
            <a:extLst>
              <a:ext uri="{FF2B5EF4-FFF2-40B4-BE49-F238E27FC236}">
                <a16:creationId xmlns:a16="http://schemas.microsoft.com/office/drawing/2014/main" id="{34CF84F7-CD7F-4D50-B253-70D684812D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935" y="1502815"/>
            <a:ext cx="3206805" cy="258603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21913F-FC35-41B2-A962-7122D43161A7}"/>
              </a:ext>
            </a:extLst>
          </p:cNvPr>
          <p:cNvCxnSpPr/>
          <p:nvPr/>
        </p:nvCxnSpPr>
        <p:spPr>
          <a:xfrm>
            <a:off x="5488230" y="128470"/>
            <a:ext cx="0" cy="473385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30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Naïve Bayes Classifier</a:t>
            </a:r>
          </a:p>
          <a:p>
            <a:r>
              <a:rPr lang="en-US" dirty="0"/>
              <a:t>Support Vector Machines</a:t>
            </a:r>
          </a:p>
          <a:p>
            <a:r>
              <a:rPr lang="en-US" dirty="0"/>
              <a:t>K-Nearest Neighbors</a:t>
            </a:r>
          </a:p>
          <a:p>
            <a:r>
              <a:rPr lang="en-US" dirty="0"/>
              <a:t>Light Gradient Boosting</a:t>
            </a:r>
          </a:p>
          <a:p>
            <a:r>
              <a:rPr lang="en-US" dirty="0"/>
              <a:t>LSTM neural network</a:t>
            </a:r>
          </a:p>
          <a:p>
            <a:r>
              <a:rPr lang="en-US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428908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2594</TotalTime>
  <Words>644</Words>
  <Application>Microsoft Office PowerPoint</Application>
  <PresentationFormat>On-screen Show (16:9)</PresentationFormat>
  <Paragraphs>226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Cambria Math</vt:lpstr>
      <vt:lpstr>Office Theme</vt:lpstr>
      <vt:lpstr>Sentiment Analysis on Drug Reviews</vt:lpstr>
      <vt:lpstr>Introduction</vt:lpstr>
      <vt:lpstr>About the Dataset</vt:lpstr>
      <vt:lpstr>Project Objective</vt:lpstr>
      <vt:lpstr>Exploratory Data Analysis</vt:lpstr>
      <vt:lpstr>Exploratory Data Analysis</vt:lpstr>
      <vt:lpstr>Data Preprocessing</vt:lpstr>
      <vt:lpstr>Reviews before cleaning</vt:lpstr>
      <vt:lpstr>Modelling Techniques</vt:lpstr>
      <vt:lpstr>Naïve Bayes Classifier</vt:lpstr>
      <vt:lpstr>Support Vector Machines</vt:lpstr>
      <vt:lpstr>K Nearest Neighbors</vt:lpstr>
      <vt:lpstr>Light Gradient Boosting</vt:lpstr>
      <vt:lpstr>Long Short-Term Memory</vt:lpstr>
      <vt:lpstr>Long Short-Term Memory</vt:lpstr>
      <vt:lpstr>Logistic Regression</vt:lpstr>
      <vt:lpstr>Comparative Analysis</vt:lpstr>
      <vt:lpstr>Conclusion</vt:lpstr>
      <vt:lpstr>Future Steps</vt:lpstr>
      <vt:lpstr>Data 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on Drug Reviews</dc:title>
  <dc:creator>Sushma Suresh Kalkunte</dc:creator>
  <cp:lastModifiedBy>Mounica Subramani</cp:lastModifiedBy>
  <cp:revision>44</cp:revision>
  <dcterms:created xsi:type="dcterms:W3CDTF">2019-12-09T07:46:57Z</dcterms:created>
  <dcterms:modified xsi:type="dcterms:W3CDTF">2019-12-11T04:02:00Z</dcterms:modified>
</cp:coreProperties>
</file>