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62" r:id="rId4"/>
    <p:sldId id="258" r:id="rId5"/>
    <p:sldId id="263" r:id="rId6"/>
    <p:sldId id="264" r:id="rId7"/>
    <p:sldId id="265" r:id="rId8"/>
    <p:sldId id="266"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92" autoAdjust="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82B519-4431-460E-AF63-0696647217D4}"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349760E2-F7F7-4242-9464-5DB5B5364F1B}">
      <dgm:prSet custT="1"/>
      <dgm:spPr/>
      <dgm:t>
        <a:bodyPr/>
        <a:lstStyle/>
        <a:p>
          <a:endParaRPr lang="en-US" sz="2500" dirty="0"/>
        </a:p>
        <a:p>
          <a:r>
            <a:rPr lang="en-US" sz="2500" dirty="0"/>
            <a:t>Train pre-trained object detection models (</a:t>
          </a:r>
          <a:r>
            <a:rPr lang="en-US" sz="2500" dirty="0" err="1"/>
            <a:t>Haar</a:t>
          </a:r>
          <a:r>
            <a:rPr lang="en-US" sz="2500" dirty="0"/>
            <a:t> Cascade, MTCNN, </a:t>
          </a:r>
          <a:r>
            <a:rPr lang="en-US" sz="2500" dirty="0" err="1"/>
            <a:t>RetinaFace</a:t>
          </a:r>
          <a:r>
            <a:rPr lang="en-US" sz="2500" dirty="0"/>
            <a:t>) to extract faces.</a:t>
          </a:r>
        </a:p>
      </dgm:t>
    </dgm:pt>
    <dgm:pt modelId="{DE926BC1-3534-4DCB-BBD5-F1B21E19099B}" type="parTrans" cxnId="{B21D48A6-FA63-456A-A2B0-25C7949055D1}">
      <dgm:prSet/>
      <dgm:spPr/>
      <dgm:t>
        <a:bodyPr/>
        <a:lstStyle/>
        <a:p>
          <a:endParaRPr lang="en-US"/>
        </a:p>
      </dgm:t>
    </dgm:pt>
    <dgm:pt modelId="{80D80413-89D6-48F8-A36F-BC880BCF299B}" type="sibTrans" cxnId="{B21D48A6-FA63-456A-A2B0-25C7949055D1}">
      <dgm:prSet/>
      <dgm:spPr/>
      <dgm:t>
        <a:bodyPr/>
        <a:lstStyle/>
        <a:p>
          <a:endParaRPr lang="en-US"/>
        </a:p>
      </dgm:t>
    </dgm:pt>
    <dgm:pt modelId="{B27ABEAA-FD5D-4E74-ADC3-28C463E21171}">
      <dgm:prSet custT="1"/>
      <dgm:spPr/>
      <dgm:t>
        <a:bodyPr/>
        <a:lstStyle/>
        <a:p>
          <a:endParaRPr lang="en-US" sz="2500" dirty="0"/>
        </a:p>
        <a:p>
          <a:r>
            <a:rPr lang="en-US" sz="2500" dirty="0"/>
            <a:t>Real-time Demo for the entire architecture.</a:t>
          </a:r>
        </a:p>
      </dgm:t>
    </dgm:pt>
    <dgm:pt modelId="{B00C9EA4-F822-438A-9CCF-0EDE5CD5076E}" type="parTrans" cxnId="{43169EB1-EE8A-4651-A377-5B31ACE5B14D}">
      <dgm:prSet/>
      <dgm:spPr/>
      <dgm:t>
        <a:bodyPr/>
        <a:lstStyle/>
        <a:p>
          <a:endParaRPr lang="en-US"/>
        </a:p>
      </dgm:t>
    </dgm:pt>
    <dgm:pt modelId="{8A350BA8-172A-4AD5-9E05-B9D828684155}" type="sibTrans" cxnId="{43169EB1-EE8A-4651-A377-5B31ACE5B14D}">
      <dgm:prSet/>
      <dgm:spPr/>
      <dgm:t>
        <a:bodyPr/>
        <a:lstStyle/>
        <a:p>
          <a:endParaRPr lang="en-US"/>
        </a:p>
      </dgm:t>
    </dgm:pt>
    <dgm:pt modelId="{F5B6CBFC-A5AA-4E68-B1F8-111DF1804E3A}">
      <dgm:prSet custT="1"/>
      <dgm:spPr/>
      <dgm:t>
        <a:bodyPr/>
        <a:lstStyle/>
        <a:p>
          <a:endParaRPr lang="en-US" sz="2500" dirty="0"/>
        </a:p>
        <a:p>
          <a:r>
            <a:rPr lang="en-US" sz="2500" dirty="0"/>
            <a:t>Try to detect social distancing by calculating distance between center of bounding boxes of faces.</a:t>
          </a:r>
        </a:p>
      </dgm:t>
    </dgm:pt>
    <dgm:pt modelId="{F12B8BF9-E74F-4F4F-8958-D49C93A04582}" type="parTrans" cxnId="{5A153CE5-BF8B-4F3F-8E15-71586CCC40AA}">
      <dgm:prSet/>
      <dgm:spPr/>
      <dgm:t>
        <a:bodyPr/>
        <a:lstStyle/>
        <a:p>
          <a:endParaRPr lang="en-US"/>
        </a:p>
      </dgm:t>
    </dgm:pt>
    <dgm:pt modelId="{2FC5FF1B-087F-428D-AB13-91FE786AAD3A}" type="sibTrans" cxnId="{5A153CE5-BF8B-4F3F-8E15-71586CCC40AA}">
      <dgm:prSet/>
      <dgm:spPr/>
      <dgm:t>
        <a:bodyPr/>
        <a:lstStyle/>
        <a:p>
          <a:endParaRPr lang="en-US"/>
        </a:p>
      </dgm:t>
    </dgm:pt>
    <dgm:pt modelId="{3680AEE1-8669-409C-AFE1-8C93FBE52783}" type="pres">
      <dgm:prSet presAssocID="{F182B519-4431-460E-AF63-0696647217D4}" presName="vert0" presStyleCnt="0">
        <dgm:presLayoutVars>
          <dgm:dir/>
          <dgm:animOne val="branch"/>
          <dgm:animLvl val="lvl"/>
        </dgm:presLayoutVars>
      </dgm:prSet>
      <dgm:spPr/>
    </dgm:pt>
    <dgm:pt modelId="{DD457943-6924-4344-9BCB-402B300A4CEC}" type="pres">
      <dgm:prSet presAssocID="{349760E2-F7F7-4242-9464-5DB5B5364F1B}" presName="thickLine" presStyleLbl="alignNode1" presStyleIdx="0" presStyleCnt="3"/>
      <dgm:spPr/>
    </dgm:pt>
    <dgm:pt modelId="{D4001B3E-2B23-4B4E-BD4A-1B7225C24BE2}" type="pres">
      <dgm:prSet presAssocID="{349760E2-F7F7-4242-9464-5DB5B5364F1B}" presName="horz1" presStyleCnt="0"/>
      <dgm:spPr/>
    </dgm:pt>
    <dgm:pt modelId="{3495F2EA-7947-4BF9-9039-568CEE867A01}" type="pres">
      <dgm:prSet presAssocID="{349760E2-F7F7-4242-9464-5DB5B5364F1B}" presName="tx1" presStyleLbl="revTx" presStyleIdx="0" presStyleCnt="3"/>
      <dgm:spPr/>
    </dgm:pt>
    <dgm:pt modelId="{A5466EC3-A323-418F-9A40-2880E56CD637}" type="pres">
      <dgm:prSet presAssocID="{349760E2-F7F7-4242-9464-5DB5B5364F1B}" presName="vert1" presStyleCnt="0"/>
      <dgm:spPr/>
    </dgm:pt>
    <dgm:pt modelId="{946BAEEB-37DC-4EEE-9FDE-E690D9C86CC4}" type="pres">
      <dgm:prSet presAssocID="{B27ABEAA-FD5D-4E74-ADC3-28C463E21171}" presName="thickLine" presStyleLbl="alignNode1" presStyleIdx="1" presStyleCnt="3"/>
      <dgm:spPr/>
    </dgm:pt>
    <dgm:pt modelId="{9BDF2FDC-6F20-44FE-AD36-908F72D36214}" type="pres">
      <dgm:prSet presAssocID="{B27ABEAA-FD5D-4E74-ADC3-28C463E21171}" presName="horz1" presStyleCnt="0"/>
      <dgm:spPr/>
    </dgm:pt>
    <dgm:pt modelId="{202DD456-1EF3-4516-8E19-9AB4F64966BA}" type="pres">
      <dgm:prSet presAssocID="{B27ABEAA-FD5D-4E74-ADC3-28C463E21171}" presName="tx1" presStyleLbl="revTx" presStyleIdx="1" presStyleCnt="3"/>
      <dgm:spPr/>
    </dgm:pt>
    <dgm:pt modelId="{27A948A8-ACFB-4922-94B0-D5ADECAE2D8C}" type="pres">
      <dgm:prSet presAssocID="{B27ABEAA-FD5D-4E74-ADC3-28C463E21171}" presName="vert1" presStyleCnt="0"/>
      <dgm:spPr/>
    </dgm:pt>
    <dgm:pt modelId="{5A704927-CD56-407F-8CDA-1C07A02ABFD1}" type="pres">
      <dgm:prSet presAssocID="{F5B6CBFC-A5AA-4E68-B1F8-111DF1804E3A}" presName="thickLine" presStyleLbl="alignNode1" presStyleIdx="2" presStyleCnt="3"/>
      <dgm:spPr/>
    </dgm:pt>
    <dgm:pt modelId="{D249592A-57C1-4D7A-8730-5A740F8A1929}" type="pres">
      <dgm:prSet presAssocID="{F5B6CBFC-A5AA-4E68-B1F8-111DF1804E3A}" presName="horz1" presStyleCnt="0"/>
      <dgm:spPr/>
    </dgm:pt>
    <dgm:pt modelId="{0EDA85D4-5B14-41B8-95E7-2AC96D1C486D}" type="pres">
      <dgm:prSet presAssocID="{F5B6CBFC-A5AA-4E68-B1F8-111DF1804E3A}" presName="tx1" presStyleLbl="revTx" presStyleIdx="2" presStyleCnt="3"/>
      <dgm:spPr/>
    </dgm:pt>
    <dgm:pt modelId="{D2C0DEC2-1D3C-4063-90E9-1CAADF38E727}" type="pres">
      <dgm:prSet presAssocID="{F5B6CBFC-A5AA-4E68-B1F8-111DF1804E3A}" presName="vert1" presStyleCnt="0"/>
      <dgm:spPr/>
    </dgm:pt>
  </dgm:ptLst>
  <dgm:cxnLst>
    <dgm:cxn modelId="{BBD48B2D-1F67-4E45-A53C-E8C047692788}" type="presOf" srcId="{349760E2-F7F7-4242-9464-5DB5B5364F1B}" destId="{3495F2EA-7947-4BF9-9039-568CEE867A01}" srcOrd="0" destOrd="0" presId="urn:microsoft.com/office/officeart/2008/layout/LinedList"/>
    <dgm:cxn modelId="{62AE9B72-EE04-453E-AE68-7ADD95621809}" type="presOf" srcId="{F5B6CBFC-A5AA-4E68-B1F8-111DF1804E3A}" destId="{0EDA85D4-5B14-41B8-95E7-2AC96D1C486D}" srcOrd="0" destOrd="0" presId="urn:microsoft.com/office/officeart/2008/layout/LinedList"/>
    <dgm:cxn modelId="{C91C5254-512F-47FE-8041-4B5382461FB8}" type="presOf" srcId="{B27ABEAA-FD5D-4E74-ADC3-28C463E21171}" destId="{202DD456-1EF3-4516-8E19-9AB4F64966BA}" srcOrd="0" destOrd="0" presId="urn:microsoft.com/office/officeart/2008/layout/LinedList"/>
    <dgm:cxn modelId="{AFBF5B95-0B78-483E-9CEC-35C2C18BA553}" type="presOf" srcId="{F182B519-4431-460E-AF63-0696647217D4}" destId="{3680AEE1-8669-409C-AFE1-8C93FBE52783}" srcOrd="0" destOrd="0" presId="urn:microsoft.com/office/officeart/2008/layout/LinedList"/>
    <dgm:cxn modelId="{B21D48A6-FA63-456A-A2B0-25C7949055D1}" srcId="{F182B519-4431-460E-AF63-0696647217D4}" destId="{349760E2-F7F7-4242-9464-5DB5B5364F1B}" srcOrd="0" destOrd="0" parTransId="{DE926BC1-3534-4DCB-BBD5-F1B21E19099B}" sibTransId="{80D80413-89D6-48F8-A36F-BC880BCF299B}"/>
    <dgm:cxn modelId="{43169EB1-EE8A-4651-A377-5B31ACE5B14D}" srcId="{F182B519-4431-460E-AF63-0696647217D4}" destId="{B27ABEAA-FD5D-4E74-ADC3-28C463E21171}" srcOrd="1" destOrd="0" parTransId="{B00C9EA4-F822-438A-9CCF-0EDE5CD5076E}" sibTransId="{8A350BA8-172A-4AD5-9E05-B9D828684155}"/>
    <dgm:cxn modelId="{5A153CE5-BF8B-4F3F-8E15-71586CCC40AA}" srcId="{F182B519-4431-460E-AF63-0696647217D4}" destId="{F5B6CBFC-A5AA-4E68-B1F8-111DF1804E3A}" srcOrd="2" destOrd="0" parTransId="{F12B8BF9-E74F-4F4F-8958-D49C93A04582}" sibTransId="{2FC5FF1B-087F-428D-AB13-91FE786AAD3A}"/>
    <dgm:cxn modelId="{712AB206-745D-43A1-82C5-BACA758BED30}" type="presParOf" srcId="{3680AEE1-8669-409C-AFE1-8C93FBE52783}" destId="{DD457943-6924-4344-9BCB-402B300A4CEC}" srcOrd="0" destOrd="0" presId="urn:microsoft.com/office/officeart/2008/layout/LinedList"/>
    <dgm:cxn modelId="{699BD10D-8E88-4EFF-92D1-5EB307A59A47}" type="presParOf" srcId="{3680AEE1-8669-409C-AFE1-8C93FBE52783}" destId="{D4001B3E-2B23-4B4E-BD4A-1B7225C24BE2}" srcOrd="1" destOrd="0" presId="urn:microsoft.com/office/officeart/2008/layout/LinedList"/>
    <dgm:cxn modelId="{F54A9E88-8305-47AA-BF97-C0A7B2B8FE78}" type="presParOf" srcId="{D4001B3E-2B23-4B4E-BD4A-1B7225C24BE2}" destId="{3495F2EA-7947-4BF9-9039-568CEE867A01}" srcOrd="0" destOrd="0" presId="urn:microsoft.com/office/officeart/2008/layout/LinedList"/>
    <dgm:cxn modelId="{1322670B-7BDA-4884-B277-F87E9BD110EC}" type="presParOf" srcId="{D4001B3E-2B23-4B4E-BD4A-1B7225C24BE2}" destId="{A5466EC3-A323-418F-9A40-2880E56CD637}" srcOrd="1" destOrd="0" presId="urn:microsoft.com/office/officeart/2008/layout/LinedList"/>
    <dgm:cxn modelId="{41450CE8-FAFA-42B7-98EF-1AB1089EFE2C}" type="presParOf" srcId="{3680AEE1-8669-409C-AFE1-8C93FBE52783}" destId="{946BAEEB-37DC-4EEE-9FDE-E690D9C86CC4}" srcOrd="2" destOrd="0" presId="urn:microsoft.com/office/officeart/2008/layout/LinedList"/>
    <dgm:cxn modelId="{D3A0B7DA-C039-4574-889C-CF11AC52C90A}" type="presParOf" srcId="{3680AEE1-8669-409C-AFE1-8C93FBE52783}" destId="{9BDF2FDC-6F20-44FE-AD36-908F72D36214}" srcOrd="3" destOrd="0" presId="urn:microsoft.com/office/officeart/2008/layout/LinedList"/>
    <dgm:cxn modelId="{C1A5E58D-4A41-4499-8571-3E90326275C4}" type="presParOf" srcId="{9BDF2FDC-6F20-44FE-AD36-908F72D36214}" destId="{202DD456-1EF3-4516-8E19-9AB4F64966BA}" srcOrd="0" destOrd="0" presId="urn:microsoft.com/office/officeart/2008/layout/LinedList"/>
    <dgm:cxn modelId="{018B8CF4-16A5-473B-80E0-945BCB1B4F14}" type="presParOf" srcId="{9BDF2FDC-6F20-44FE-AD36-908F72D36214}" destId="{27A948A8-ACFB-4922-94B0-D5ADECAE2D8C}" srcOrd="1" destOrd="0" presId="urn:microsoft.com/office/officeart/2008/layout/LinedList"/>
    <dgm:cxn modelId="{9D098938-172A-4067-9C7C-CB13C2F87CC4}" type="presParOf" srcId="{3680AEE1-8669-409C-AFE1-8C93FBE52783}" destId="{5A704927-CD56-407F-8CDA-1C07A02ABFD1}" srcOrd="4" destOrd="0" presId="urn:microsoft.com/office/officeart/2008/layout/LinedList"/>
    <dgm:cxn modelId="{7210CA3D-8C54-474D-A5DD-F6FF3B0A01AD}" type="presParOf" srcId="{3680AEE1-8669-409C-AFE1-8C93FBE52783}" destId="{D249592A-57C1-4D7A-8730-5A740F8A1929}" srcOrd="5" destOrd="0" presId="urn:microsoft.com/office/officeart/2008/layout/LinedList"/>
    <dgm:cxn modelId="{BBB865CB-9AD9-47BE-B38F-8BC627AD96BB}" type="presParOf" srcId="{D249592A-57C1-4D7A-8730-5A740F8A1929}" destId="{0EDA85D4-5B14-41B8-95E7-2AC96D1C486D}" srcOrd="0" destOrd="0" presId="urn:microsoft.com/office/officeart/2008/layout/LinedList"/>
    <dgm:cxn modelId="{3847E256-42F4-4943-B2A7-2B767139694A}" type="presParOf" srcId="{D249592A-57C1-4D7A-8730-5A740F8A1929}" destId="{D2C0DEC2-1D3C-4063-90E9-1CAADF38E727}"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457943-6924-4344-9BCB-402B300A4CEC}">
      <dsp:nvSpPr>
        <dsp:cNvPr id="0" name=""/>
        <dsp:cNvSpPr/>
      </dsp:nvSpPr>
      <dsp:spPr>
        <a:xfrm>
          <a:off x="0" y="2703"/>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95F2EA-7947-4BF9-9039-568CEE867A01}">
      <dsp:nvSpPr>
        <dsp:cNvPr id="0" name=""/>
        <dsp:cNvSpPr/>
      </dsp:nvSpPr>
      <dsp:spPr>
        <a:xfrm>
          <a:off x="0" y="2703"/>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endParaRPr lang="en-US" sz="2500" kern="1200" dirty="0"/>
        </a:p>
        <a:p>
          <a:pPr marL="0" lvl="0" indent="0" algn="l" defTabSz="1111250">
            <a:lnSpc>
              <a:spcPct val="90000"/>
            </a:lnSpc>
            <a:spcBef>
              <a:spcPct val="0"/>
            </a:spcBef>
            <a:spcAft>
              <a:spcPct val="35000"/>
            </a:spcAft>
            <a:buNone/>
          </a:pPr>
          <a:r>
            <a:rPr lang="en-US" sz="2500" kern="1200" dirty="0"/>
            <a:t>Train pre-trained object detection models (</a:t>
          </a:r>
          <a:r>
            <a:rPr lang="en-US" sz="2500" kern="1200" dirty="0" err="1"/>
            <a:t>Haar</a:t>
          </a:r>
          <a:r>
            <a:rPr lang="en-US" sz="2500" kern="1200" dirty="0"/>
            <a:t> Cascade, MTCNN, </a:t>
          </a:r>
          <a:r>
            <a:rPr lang="en-US" sz="2500" kern="1200" dirty="0" err="1"/>
            <a:t>RetinaFace</a:t>
          </a:r>
          <a:r>
            <a:rPr lang="en-US" sz="2500" kern="1200" dirty="0"/>
            <a:t>) to extract faces.</a:t>
          </a:r>
        </a:p>
      </dsp:txBody>
      <dsp:txXfrm>
        <a:off x="0" y="2703"/>
        <a:ext cx="6900512" cy="1843578"/>
      </dsp:txXfrm>
    </dsp:sp>
    <dsp:sp modelId="{946BAEEB-37DC-4EEE-9FDE-E690D9C86CC4}">
      <dsp:nvSpPr>
        <dsp:cNvPr id="0" name=""/>
        <dsp:cNvSpPr/>
      </dsp:nvSpPr>
      <dsp:spPr>
        <a:xfrm>
          <a:off x="0" y="1846281"/>
          <a:ext cx="6900512"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02DD456-1EF3-4516-8E19-9AB4F64966BA}">
      <dsp:nvSpPr>
        <dsp:cNvPr id="0" name=""/>
        <dsp:cNvSpPr/>
      </dsp:nvSpPr>
      <dsp:spPr>
        <a:xfrm>
          <a:off x="0" y="1846281"/>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endParaRPr lang="en-US" sz="2500" kern="1200" dirty="0"/>
        </a:p>
        <a:p>
          <a:pPr marL="0" lvl="0" indent="0" algn="l" defTabSz="1111250">
            <a:lnSpc>
              <a:spcPct val="90000"/>
            </a:lnSpc>
            <a:spcBef>
              <a:spcPct val="0"/>
            </a:spcBef>
            <a:spcAft>
              <a:spcPct val="35000"/>
            </a:spcAft>
            <a:buNone/>
          </a:pPr>
          <a:r>
            <a:rPr lang="en-US" sz="2500" kern="1200" dirty="0"/>
            <a:t>Real-time Demo for the entire architecture.</a:t>
          </a:r>
        </a:p>
      </dsp:txBody>
      <dsp:txXfrm>
        <a:off x="0" y="1846281"/>
        <a:ext cx="6900512" cy="1843578"/>
      </dsp:txXfrm>
    </dsp:sp>
    <dsp:sp modelId="{5A704927-CD56-407F-8CDA-1C07A02ABFD1}">
      <dsp:nvSpPr>
        <dsp:cNvPr id="0" name=""/>
        <dsp:cNvSpPr/>
      </dsp:nvSpPr>
      <dsp:spPr>
        <a:xfrm>
          <a:off x="0" y="3689859"/>
          <a:ext cx="6900512"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DA85D4-5B14-41B8-95E7-2AC96D1C486D}">
      <dsp:nvSpPr>
        <dsp:cNvPr id="0" name=""/>
        <dsp:cNvSpPr/>
      </dsp:nvSpPr>
      <dsp:spPr>
        <a:xfrm>
          <a:off x="0" y="3689859"/>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endParaRPr lang="en-US" sz="2500" kern="1200" dirty="0"/>
        </a:p>
        <a:p>
          <a:pPr marL="0" lvl="0" indent="0" algn="l" defTabSz="1111250">
            <a:lnSpc>
              <a:spcPct val="90000"/>
            </a:lnSpc>
            <a:spcBef>
              <a:spcPct val="0"/>
            </a:spcBef>
            <a:spcAft>
              <a:spcPct val="35000"/>
            </a:spcAft>
            <a:buNone/>
          </a:pPr>
          <a:r>
            <a:rPr lang="en-US" sz="2500" kern="1200" dirty="0"/>
            <a:t>Try to detect social distancing by calculating distance between center of bounding boxes of faces.</a:t>
          </a:r>
        </a:p>
      </dsp:txBody>
      <dsp:txXfrm>
        <a:off x="0" y="3689859"/>
        <a:ext cx="6900512" cy="184357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2D4BD6-B775-4084-9507-A2E536DE4AED}" type="datetimeFigureOut">
              <a:rPr lang="en-US" smtClean="0"/>
              <a:t>12/9/2020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B5FD03-339D-4E79-84AF-1948279B9C9A}" type="slidenum">
              <a:rPr lang="en-US" smtClean="0"/>
              <a:t>‹#›</a:t>
            </a:fld>
            <a:endParaRPr lang="en-US"/>
          </a:p>
        </p:txBody>
      </p:sp>
    </p:spTree>
    <p:extLst>
      <p:ext uri="{BB962C8B-B14F-4D97-AF65-F5344CB8AC3E}">
        <p14:creationId xmlns:p14="http://schemas.microsoft.com/office/powerpoint/2010/main" val="1278296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Until vaccine is available to everyone, one of the effective protections is wearing a face mask.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Recommended by world health organization and center for disease control</a:t>
            </a:r>
          </a:p>
          <a:p>
            <a:endParaRPr lang="en-US" dirty="0"/>
          </a:p>
          <a:p>
            <a:r>
              <a:rPr lang="en-US" dirty="0"/>
              <a:t>However, it is not feasible to manually track the implementation of mask policy. Hence, introducing Deep Learning based system and </a:t>
            </a:r>
            <a:r>
              <a:rPr lang="en-US" dirty="0" err="1"/>
              <a:t>FaceMaskNet</a:t>
            </a:r>
            <a:r>
              <a:rPr lang="en-US" dirty="0"/>
              <a:t> network which can detect masked, unmasked faces, called Face Mask Detection (FMD).</a:t>
            </a:r>
          </a:p>
          <a:p>
            <a:endParaRPr lang="en-US" dirty="0"/>
          </a:p>
          <a:p>
            <a:r>
              <a:rPr lang="en-US" dirty="0"/>
              <a:t>The FMD will help to ensure that strict face mask guidelines are being followed, a safe environment is maintained and to track safety violations. </a:t>
            </a:r>
          </a:p>
          <a:p>
            <a:endParaRPr lang="en-US" dirty="0"/>
          </a:p>
          <a:p>
            <a:r>
              <a:rPr lang="en-US" dirty="0"/>
              <a:t>This is increasingly important to curb the scope of the virus </a:t>
            </a:r>
          </a:p>
        </p:txBody>
      </p:sp>
      <p:sp>
        <p:nvSpPr>
          <p:cNvPr id="4" name="Slide Number Placeholder 3"/>
          <p:cNvSpPr>
            <a:spLocks noGrp="1"/>
          </p:cNvSpPr>
          <p:nvPr>
            <p:ph type="sldNum" sz="quarter" idx="5"/>
          </p:nvPr>
        </p:nvSpPr>
        <p:spPr/>
        <p:txBody>
          <a:bodyPr/>
          <a:lstStyle/>
          <a:p>
            <a:fld id="{E2B5FD03-339D-4E79-84AF-1948279B9C9A}" type="slidenum">
              <a:rPr lang="en-US" smtClean="0"/>
              <a:t>2</a:t>
            </a:fld>
            <a:endParaRPr lang="en-US"/>
          </a:p>
        </p:txBody>
      </p:sp>
    </p:spTree>
    <p:extLst>
      <p:ext uri="{BB962C8B-B14F-4D97-AF65-F5344CB8AC3E}">
        <p14:creationId xmlns:p14="http://schemas.microsoft.com/office/powerpoint/2010/main" val="4080729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78694e39a7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78694e39a7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dirty="0"/>
              <a:t>Not too many implementations are there in this specific area and it makes the problem statement interesting. </a:t>
            </a:r>
          </a:p>
          <a:p>
            <a:endParaRPr lang="en-US" dirty="0"/>
          </a:p>
          <a:p>
            <a:r>
              <a:rPr lang="en-US" dirty="0"/>
              <a:t>This problem gives us scope to explore multiple approaches to build an efficient face mask detection model which are crucial especially in densely populated areas, residential areas, large scale manufacturers, hospitals and other enterprises to ensure safety</a:t>
            </a:r>
          </a:p>
          <a:p>
            <a:endParaRPr lang="en-US" dirty="0"/>
          </a:p>
          <a:p>
            <a:pPr lvl="0"/>
            <a:r>
              <a:rPr lang="en-US" sz="1200" kern="1200" dirty="0">
                <a:solidFill>
                  <a:schemeClr val="tx1"/>
                </a:solidFill>
                <a:effectLst/>
                <a:latin typeface="+mn-lt"/>
                <a:ea typeface="+mn-ea"/>
                <a:cs typeface="+mn-cs"/>
              </a:rPr>
              <a:t>Detection of people who are not wearing masks is a challenge due to the large number of populations.</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This project can be used in schools, hospitals, banks, airports </a:t>
            </a:r>
            <a:r>
              <a:rPr lang="en-US" sz="1200" kern="1200" dirty="0" err="1">
                <a:solidFill>
                  <a:schemeClr val="tx1"/>
                </a:solidFill>
                <a:effectLst/>
                <a:latin typeface="+mn-lt"/>
                <a:ea typeface="+mn-ea"/>
                <a:cs typeface="+mn-cs"/>
              </a:rPr>
              <a:t>etc</a:t>
            </a:r>
            <a:r>
              <a:rPr lang="en-US" sz="1200" kern="1200" dirty="0">
                <a:solidFill>
                  <a:schemeClr val="tx1"/>
                </a:solidFill>
                <a:effectLst/>
                <a:latin typeface="+mn-lt"/>
                <a:ea typeface="+mn-ea"/>
                <a:cs typeface="+mn-cs"/>
              </a:rPr>
              <a:t> as a digitalized scanning tool. -The technique of detecting people’s faces and segregating them into two classes namely the people with masks and people without masks is done with the help of image processing and deep learning.</a:t>
            </a:r>
          </a:p>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images are real not synthetic </a:t>
            </a:r>
          </a:p>
          <a:p>
            <a:endParaRPr lang="en-US" dirty="0"/>
          </a:p>
          <a:p>
            <a:r>
              <a:rPr lang="en-US" dirty="0"/>
              <a:t>The dataset is given with two folders with masked and non masked images, we are splitting them into training and testing dataset with 70-30 ratio</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2B5FD03-339D-4E79-84AF-1948279B9C9A}" type="slidenum">
              <a:rPr lang="en-US" smtClean="0"/>
              <a:t>4</a:t>
            </a:fld>
            <a:endParaRPr lang="en-US"/>
          </a:p>
        </p:txBody>
      </p:sp>
    </p:spTree>
    <p:extLst>
      <p:ext uri="{BB962C8B-B14F-4D97-AF65-F5344CB8AC3E}">
        <p14:creationId xmlns:p14="http://schemas.microsoft.com/office/powerpoint/2010/main" val="2275512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78694e39a7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78694e39a7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78694e39a7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78694e39a7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78694e39a7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78694e39a7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78694e39a7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78694e39a7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78694e39a7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78694e39a7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Please mention if there are any limitations/challenges encountered while building model and testing</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2A42B-87C4-4CC2-A274-4B9092302A9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F158316-FC54-4BF1-B1CD-75DE8C3E31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C5E397-0C4C-4707-BBCD-998D18B0A613}"/>
              </a:ext>
            </a:extLst>
          </p:cNvPr>
          <p:cNvSpPr>
            <a:spLocks noGrp="1"/>
          </p:cNvSpPr>
          <p:nvPr>
            <p:ph type="dt" sz="half" idx="10"/>
          </p:nvPr>
        </p:nvSpPr>
        <p:spPr/>
        <p:txBody>
          <a:bodyPr/>
          <a:lstStyle/>
          <a:p>
            <a:fld id="{449F0697-139F-4C05-B6CA-530E7DAD0553}" type="datetimeFigureOut">
              <a:rPr lang="en-US" smtClean="0"/>
              <a:t>12/9/2020</a:t>
            </a:fld>
            <a:endParaRPr lang="en-US"/>
          </a:p>
        </p:txBody>
      </p:sp>
      <p:sp>
        <p:nvSpPr>
          <p:cNvPr id="5" name="Footer Placeholder 4">
            <a:extLst>
              <a:ext uri="{FF2B5EF4-FFF2-40B4-BE49-F238E27FC236}">
                <a16:creationId xmlns:a16="http://schemas.microsoft.com/office/drawing/2014/main" id="{5269EBCE-E334-498E-94EB-74B8EF285F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AD4FCC-2384-47E9-8D81-5243FE0C7857}"/>
              </a:ext>
            </a:extLst>
          </p:cNvPr>
          <p:cNvSpPr>
            <a:spLocks noGrp="1"/>
          </p:cNvSpPr>
          <p:nvPr>
            <p:ph type="sldNum" sz="quarter" idx="12"/>
          </p:nvPr>
        </p:nvSpPr>
        <p:spPr/>
        <p:txBody>
          <a:bodyPr/>
          <a:lstStyle/>
          <a:p>
            <a:fld id="{4EAC7121-8E59-4605-A9DA-ABCAC180E6C5}" type="slidenum">
              <a:rPr lang="en-US" smtClean="0"/>
              <a:t>‹#›</a:t>
            </a:fld>
            <a:endParaRPr lang="en-US"/>
          </a:p>
        </p:txBody>
      </p:sp>
    </p:spTree>
    <p:extLst>
      <p:ext uri="{BB962C8B-B14F-4D97-AF65-F5344CB8AC3E}">
        <p14:creationId xmlns:p14="http://schemas.microsoft.com/office/powerpoint/2010/main" val="2296049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B494C-B078-4F6B-9640-6DCA8B5C2C6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A3407CF-15BB-4DCD-AAEE-BB16BF2E6C3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3FBA77-BBB3-4ACF-A54E-1728A8E4C01C}"/>
              </a:ext>
            </a:extLst>
          </p:cNvPr>
          <p:cNvSpPr>
            <a:spLocks noGrp="1"/>
          </p:cNvSpPr>
          <p:nvPr>
            <p:ph type="dt" sz="half" idx="10"/>
          </p:nvPr>
        </p:nvSpPr>
        <p:spPr/>
        <p:txBody>
          <a:bodyPr/>
          <a:lstStyle/>
          <a:p>
            <a:fld id="{449F0697-139F-4C05-B6CA-530E7DAD0553}" type="datetimeFigureOut">
              <a:rPr lang="en-US" smtClean="0"/>
              <a:t>12/9/2020</a:t>
            </a:fld>
            <a:endParaRPr lang="en-US"/>
          </a:p>
        </p:txBody>
      </p:sp>
      <p:sp>
        <p:nvSpPr>
          <p:cNvPr id="5" name="Footer Placeholder 4">
            <a:extLst>
              <a:ext uri="{FF2B5EF4-FFF2-40B4-BE49-F238E27FC236}">
                <a16:creationId xmlns:a16="http://schemas.microsoft.com/office/drawing/2014/main" id="{1E1707FB-00D9-46ED-9407-D3A3203B51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AEB5BD-4864-467A-ACC4-1911F6FC8C26}"/>
              </a:ext>
            </a:extLst>
          </p:cNvPr>
          <p:cNvSpPr>
            <a:spLocks noGrp="1"/>
          </p:cNvSpPr>
          <p:nvPr>
            <p:ph type="sldNum" sz="quarter" idx="12"/>
          </p:nvPr>
        </p:nvSpPr>
        <p:spPr/>
        <p:txBody>
          <a:bodyPr/>
          <a:lstStyle/>
          <a:p>
            <a:fld id="{4EAC7121-8E59-4605-A9DA-ABCAC180E6C5}" type="slidenum">
              <a:rPr lang="en-US" smtClean="0"/>
              <a:t>‹#›</a:t>
            </a:fld>
            <a:endParaRPr lang="en-US"/>
          </a:p>
        </p:txBody>
      </p:sp>
    </p:spTree>
    <p:extLst>
      <p:ext uri="{BB962C8B-B14F-4D97-AF65-F5344CB8AC3E}">
        <p14:creationId xmlns:p14="http://schemas.microsoft.com/office/powerpoint/2010/main" val="819790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FAC92D-6EA5-4077-B396-CADBC75472E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0CB8DC-BD94-4AAB-AA5B-B7F3FB002C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86DC1B-8BCB-4D40-A69E-AAB9BFCAECD5}"/>
              </a:ext>
            </a:extLst>
          </p:cNvPr>
          <p:cNvSpPr>
            <a:spLocks noGrp="1"/>
          </p:cNvSpPr>
          <p:nvPr>
            <p:ph type="dt" sz="half" idx="10"/>
          </p:nvPr>
        </p:nvSpPr>
        <p:spPr/>
        <p:txBody>
          <a:bodyPr/>
          <a:lstStyle/>
          <a:p>
            <a:fld id="{449F0697-139F-4C05-B6CA-530E7DAD0553}" type="datetimeFigureOut">
              <a:rPr lang="en-US" smtClean="0"/>
              <a:t>12/9/2020</a:t>
            </a:fld>
            <a:endParaRPr lang="en-US"/>
          </a:p>
        </p:txBody>
      </p:sp>
      <p:sp>
        <p:nvSpPr>
          <p:cNvPr id="5" name="Footer Placeholder 4">
            <a:extLst>
              <a:ext uri="{FF2B5EF4-FFF2-40B4-BE49-F238E27FC236}">
                <a16:creationId xmlns:a16="http://schemas.microsoft.com/office/drawing/2014/main" id="{E500BF9E-D813-4C99-A940-19EEA94154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300CC3-762C-4800-A009-F7D47D6A5DD8}"/>
              </a:ext>
            </a:extLst>
          </p:cNvPr>
          <p:cNvSpPr>
            <a:spLocks noGrp="1"/>
          </p:cNvSpPr>
          <p:nvPr>
            <p:ph type="sldNum" sz="quarter" idx="12"/>
          </p:nvPr>
        </p:nvSpPr>
        <p:spPr/>
        <p:txBody>
          <a:bodyPr/>
          <a:lstStyle/>
          <a:p>
            <a:fld id="{4EAC7121-8E59-4605-A9DA-ABCAC180E6C5}" type="slidenum">
              <a:rPr lang="en-US" smtClean="0"/>
              <a:t>‹#›</a:t>
            </a:fld>
            <a:endParaRPr lang="en-US"/>
          </a:p>
        </p:txBody>
      </p:sp>
    </p:spTree>
    <p:extLst>
      <p:ext uri="{BB962C8B-B14F-4D97-AF65-F5344CB8AC3E}">
        <p14:creationId xmlns:p14="http://schemas.microsoft.com/office/powerpoint/2010/main" val="16263985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56587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0B6F2-B7A9-4894-9A5E-9C436B3A49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7C8C04-3996-4945-965B-89F0391CB3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2DCAF5-DF09-45C9-BC95-44950CBC1A25}"/>
              </a:ext>
            </a:extLst>
          </p:cNvPr>
          <p:cNvSpPr>
            <a:spLocks noGrp="1"/>
          </p:cNvSpPr>
          <p:nvPr>
            <p:ph type="dt" sz="half" idx="10"/>
          </p:nvPr>
        </p:nvSpPr>
        <p:spPr/>
        <p:txBody>
          <a:bodyPr/>
          <a:lstStyle/>
          <a:p>
            <a:fld id="{449F0697-139F-4C05-B6CA-530E7DAD0553}" type="datetimeFigureOut">
              <a:rPr lang="en-US" smtClean="0"/>
              <a:t>12/9/2020</a:t>
            </a:fld>
            <a:endParaRPr lang="en-US"/>
          </a:p>
        </p:txBody>
      </p:sp>
      <p:sp>
        <p:nvSpPr>
          <p:cNvPr id="5" name="Footer Placeholder 4">
            <a:extLst>
              <a:ext uri="{FF2B5EF4-FFF2-40B4-BE49-F238E27FC236}">
                <a16:creationId xmlns:a16="http://schemas.microsoft.com/office/drawing/2014/main" id="{B3B6D22F-2A2A-4323-B9A4-12B5D8DE92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96BD46-8DF5-44BF-85C0-FCAC82CBA05F}"/>
              </a:ext>
            </a:extLst>
          </p:cNvPr>
          <p:cNvSpPr>
            <a:spLocks noGrp="1"/>
          </p:cNvSpPr>
          <p:nvPr>
            <p:ph type="sldNum" sz="quarter" idx="12"/>
          </p:nvPr>
        </p:nvSpPr>
        <p:spPr/>
        <p:txBody>
          <a:bodyPr/>
          <a:lstStyle/>
          <a:p>
            <a:fld id="{4EAC7121-8E59-4605-A9DA-ABCAC180E6C5}" type="slidenum">
              <a:rPr lang="en-US" smtClean="0"/>
              <a:t>‹#›</a:t>
            </a:fld>
            <a:endParaRPr lang="en-US"/>
          </a:p>
        </p:txBody>
      </p:sp>
    </p:spTree>
    <p:extLst>
      <p:ext uri="{BB962C8B-B14F-4D97-AF65-F5344CB8AC3E}">
        <p14:creationId xmlns:p14="http://schemas.microsoft.com/office/powerpoint/2010/main" val="2051248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90B05-9BBE-4D76-8E2B-2EE53D2A70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4DF95F3-4D69-48CC-B7A4-584B8F7CC7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AC0CF6-1D50-4AA7-99B7-948B69DFD0CE}"/>
              </a:ext>
            </a:extLst>
          </p:cNvPr>
          <p:cNvSpPr>
            <a:spLocks noGrp="1"/>
          </p:cNvSpPr>
          <p:nvPr>
            <p:ph type="dt" sz="half" idx="10"/>
          </p:nvPr>
        </p:nvSpPr>
        <p:spPr/>
        <p:txBody>
          <a:bodyPr/>
          <a:lstStyle/>
          <a:p>
            <a:fld id="{449F0697-139F-4C05-B6CA-530E7DAD0553}" type="datetimeFigureOut">
              <a:rPr lang="en-US" smtClean="0"/>
              <a:t>12/9/2020</a:t>
            </a:fld>
            <a:endParaRPr lang="en-US"/>
          </a:p>
        </p:txBody>
      </p:sp>
      <p:sp>
        <p:nvSpPr>
          <p:cNvPr id="5" name="Footer Placeholder 4">
            <a:extLst>
              <a:ext uri="{FF2B5EF4-FFF2-40B4-BE49-F238E27FC236}">
                <a16:creationId xmlns:a16="http://schemas.microsoft.com/office/drawing/2014/main" id="{7845D537-7BDA-4D87-936B-1B365DCA5F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F6D497-608D-4500-8868-429B53550BA2}"/>
              </a:ext>
            </a:extLst>
          </p:cNvPr>
          <p:cNvSpPr>
            <a:spLocks noGrp="1"/>
          </p:cNvSpPr>
          <p:nvPr>
            <p:ph type="sldNum" sz="quarter" idx="12"/>
          </p:nvPr>
        </p:nvSpPr>
        <p:spPr/>
        <p:txBody>
          <a:bodyPr/>
          <a:lstStyle/>
          <a:p>
            <a:fld id="{4EAC7121-8E59-4605-A9DA-ABCAC180E6C5}" type="slidenum">
              <a:rPr lang="en-US" smtClean="0"/>
              <a:t>‹#›</a:t>
            </a:fld>
            <a:endParaRPr lang="en-US"/>
          </a:p>
        </p:txBody>
      </p:sp>
    </p:spTree>
    <p:extLst>
      <p:ext uri="{BB962C8B-B14F-4D97-AF65-F5344CB8AC3E}">
        <p14:creationId xmlns:p14="http://schemas.microsoft.com/office/powerpoint/2010/main" val="3743935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258C2-3E4C-46A1-B2BF-50C2CC2DD2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E3D4B8-3B2F-4C83-B812-9340BD3B74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AEA3016-163A-4E09-8A64-D1757DA32D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FA491FF-DFDC-4C46-8535-397EBE287B13}"/>
              </a:ext>
            </a:extLst>
          </p:cNvPr>
          <p:cNvSpPr>
            <a:spLocks noGrp="1"/>
          </p:cNvSpPr>
          <p:nvPr>
            <p:ph type="dt" sz="half" idx="10"/>
          </p:nvPr>
        </p:nvSpPr>
        <p:spPr/>
        <p:txBody>
          <a:bodyPr/>
          <a:lstStyle/>
          <a:p>
            <a:fld id="{449F0697-139F-4C05-B6CA-530E7DAD0553}" type="datetimeFigureOut">
              <a:rPr lang="en-US" smtClean="0"/>
              <a:t>12/9/2020</a:t>
            </a:fld>
            <a:endParaRPr lang="en-US"/>
          </a:p>
        </p:txBody>
      </p:sp>
      <p:sp>
        <p:nvSpPr>
          <p:cNvPr id="6" name="Footer Placeholder 5">
            <a:extLst>
              <a:ext uri="{FF2B5EF4-FFF2-40B4-BE49-F238E27FC236}">
                <a16:creationId xmlns:a16="http://schemas.microsoft.com/office/drawing/2014/main" id="{48B8FD5D-7495-4C08-A535-F22034DD94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201EFF-7698-4048-ACAF-A1002B79D1C3}"/>
              </a:ext>
            </a:extLst>
          </p:cNvPr>
          <p:cNvSpPr>
            <a:spLocks noGrp="1"/>
          </p:cNvSpPr>
          <p:nvPr>
            <p:ph type="sldNum" sz="quarter" idx="12"/>
          </p:nvPr>
        </p:nvSpPr>
        <p:spPr/>
        <p:txBody>
          <a:bodyPr/>
          <a:lstStyle/>
          <a:p>
            <a:fld id="{4EAC7121-8E59-4605-A9DA-ABCAC180E6C5}" type="slidenum">
              <a:rPr lang="en-US" smtClean="0"/>
              <a:t>‹#›</a:t>
            </a:fld>
            <a:endParaRPr lang="en-US"/>
          </a:p>
        </p:txBody>
      </p:sp>
    </p:spTree>
    <p:extLst>
      <p:ext uri="{BB962C8B-B14F-4D97-AF65-F5344CB8AC3E}">
        <p14:creationId xmlns:p14="http://schemas.microsoft.com/office/powerpoint/2010/main" val="19947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7C14E-CD4A-4F62-BFEA-BFBDFBEA7B6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2B7B04-A63F-49F0-8074-CC3CD35C35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22BE30-71E8-4714-8EF5-3351C9B4C8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8E4F95-5379-4524-9CEA-0E3AC3C294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773371-99B1-4F13-8EB2-A7A4E97F95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4BCBBD9-8B88-445F-A74B-4043475C6017}"/>
              </a:ext>
            </a:extLst>
          </p:cNvPr>
          <p:cNvSpPr>
            <a:spLocks noGrp="1"/>
          </p:cNvSpPr>
          <p:nvPr>
            <p:ph type="dt" sz="half" idx="10"/>
          </p:nvPr>
        </p:nvSpPr>
        <p:spPr/>
        <p:txBody>
          <a:bodyPr/>
          <a:lstStyle/>
          <a:p>
            <a:fld id="{449F0697-139F-4C05-B6CA-530E7DAD0553}" type="datetimeFigureOut">
              <a:rPr lang="en-US" smtClean="0"/>
              <a:t>12/9/2020</a:t>
            </a:fld>
            <a:endParaRPr lang="en-US"/>
          </a:p>
        </p:txBody>
      </p:sp>
      <p:sp>
        <p:nvSpPr>
          <p:cNvPr id="8" name="Footer Placeholder 7">
            <a:extLst>
              <a:ext uri="{FF2B5EF4-FFF2-40B4-BE49-F238E27FC236}">
                <a16:creationId xmlns:a16="http://schemas.microsoft.com/office/drawing/2014/main" id="{DE598544-52D5-4109-B5AA-F52E926B292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113E10B-A7A7-453C-936F-CC7848CBAD12}"/>
              </a:ext>
            </a:extLst>
          </p:cNvPr>
          <p:cNvSpPr>
            <a:spLocks noGrp="1"/>
          </p:cNvSpPr>
          <p:nvPr>
            <p:ph type="sldNum" sz="quarter" idx="12"/>
          </p:nvPr>
        </p:nvSpPr>
        <p:spPr/>
        <p:txBody>
          <a:bodyPr/>
          <a:lstStyle/>
          <a:p>
            <a:fld id="{4EAC7121-8E59-4605-A9DA-ABCAC180E6C5}" type="slidenum">
              <a:rPr lang="en-US" smtClean="0"/>
              <a:t>‹#›</a:t>
            </a:fld>
            <a:endParaRPr lang="en-US"/>
          </a:p>
        </p:txBody>
      </p:sp>
    </p:spTree>
    <p:extLst>
      <p:ext uri="{BB962C8B-B14F-4D97-AF65-F5344CB8AC3E}">
        <p14:creationId xmlns:p14="http://schemas.microsoft.com/office/powerpoint/2010/main" val="3475403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1ACA5-2573-4410-847C-61AE75A0873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71A86FB-EC50-4E34-B29D-FACA40FBC6FC}"/>
              </a:ext>
            </a:extLst>
          </p:cNvPr>
          <p:cNvSpPr>
            <a:spLocks noGrp="1"/>
          </p:cNvSpPr>
          <p:nvPr>
            <p:ph type="dt" sz="half" idx="10"/>
          </p:nvPr>
        </p:nvSpPr>
        <p:spPr/>
        <p:txBody>
          <a:bodyPr/>
          <a:lstStyle/>
          <a:p>
            <a:fld id="{449F0697-139F-4C05-B6CA-530E7DAD0553}" type="datetimeFigureOut">
              <a:rPr lang="en-US" smtClean="0"/>
              <a:t>12/9/2020</a:t>
            </a:fld>
            <a:endParaRPr lang="en-US"/>
          </a:p>
        </p:txBody>
      </p:sp>
      <p:sp>
        <p:nvSpPr>
          <p:cNvPr id="4" name="Footer Placeholder 3">
            <a:extLst>
              <a:ext uri="{FF2B5EF4-FFF2-40B4-BE49-F238E27FC236}">
                <a16:creationId xmlns:a16="http://schemas.microsoft.com/office/drawing/2014/main" id="{81E0B507-8C90-4FE0-A064-B552BADADC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D867043-05D1-48DE-8212-B249FB495D2A}"/>
              </a:ext>
            </a:extLst>
          </p:cNvPr>
          <p:cNvSpPr>
            <a:spLocks noGrp="1"/>
          </p:cNvSpPr>
          <p:nvPr>
            <p:ph type="sldNum" sz="quarter" idx="12"/>
          </p:nvPr>
        </p:nvSpPr>
        <p:spPr/>
        <p:txBody>
          <a:bodyPr/>
          <a:lstStyle/>
          <a:p>
            <a:fld id="{4EAC7121-8E59-4605-A9DA-ABCAC180E6C5}" type="slidenum">
              <a:rPr lang="en-US" smtClean="0"/>
              <a:t>‹#›</a:t>
            </a:fld>
            <a:endParaRPr lang="en-US"/>
          </a:p>
        </p:txBody>
      </p:sp>
    </p:spTree>
    <p:extLst>
      <p:ext uri="{BB962C8B-B14F-4D97-AF65-F5344CB8AC3E}">
        <p14:creationId xmlns:p14="http://schemas.microsoft.com/office/powerpoint/2010/main" val="4261386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EEEF59-0929-40C7-8907-E3426BCC7A7E}"/>
              </a:ext>
            </a:extLst>
          </p:cNvPr>
          <p:cNvSpPr>
            <a:spLocks noGrp="1"/>
          </p:cNvSpPr>
          <p:nvPr>
            <p:ph type="dt" sz="half" idx="10"/>
          </p:nvPr>
        </p:nvSpPr>
        <p:spPr/>
        <p:txBody>
          <a:bodyPr/>
          <a:lstStyle/>
          <a:p>
            <a:fld id="{449F0697-139F-4C05-B6CA-530E7DAD0553}" type="datetimeFigureOut">
              <a:rPr lang="en-US" smtClean="0"/>
              <a:t>12/9/2020</a:t>
            </a:fld>
            <a:endParaRPr lang="en-US"/>
          </a:p>
        </p:txBody>
      </p:sp>
      <p:sp>
        <p:nvSpPr>
          <p:cNvPr id="3" name="Footer Placeholder 2">
            <a:extLst>
              <a:ext uri="{FF2B5EF4-FFF2-40B4-BE49-F238E27FC236}">
                <a16:creationId xmlns:a16="http://schemas.microsoft.com/office/drawing/2014/main" id="{23DB5162-55A6-4DBF-B280-74B87527A84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DE21E38-0324-4DE1-BFDF-F641A4D11DAD}"/>
              </a:ext>
            </a:extLst>
          </p:cNvPr>
          <p:cNvSpPr>
            <a:spLocks noGrp="1"/>
          </p:cNvSpPr>
          <p:nvPr>
            <p:ph type="sldNum" sz="quarter" idx="12"/>
          </p:nvPr>
        </p:nvSpPr>
        <p:spPr/>
        <p:txBody>
          <a:bodyPr/>
          <a:lstStyle/>
          <a:p>
            <a:fld id="{4EAC7121-8E59-4605-A9DA-ABCAC180E6C5}" type="slidenum">
              <a:rPr lang="en-US" smtClean="0"/>
              <a:t>‹#›</a:t>
            </a:fld>
            <a:endParaRPr lang="en-US"/>
          </a:p>
        </p:txBody>
      </p:sp>
    </p:spTree>
    <p:extLst>
      <p:ext uri="{BB962C8B-B14F-4D97-AF65-F5344CB8AC3E}">
        <p14:creationId xmlns:p14="http://schemas.microsoft.com/office/powerpoint/2010/main" val="2698036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A5C2C-2B44-4238-9BA2-ABA82D5775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C938015-B353-4738-9786-0B31B68C0D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949EE1-1066-4A97-94D6-C9717A0CC4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EE1724-B41F-4D1F-A719-DE825522FD95}"/>
              </a:ext>
            </a:extLst>
          </p:cNvPr>
          <p:cNvSpPr>
            <a:spLocks noGrp="1"/>
          </p:cNvSpPr>
          <p:nvPr>
            <p:ph type="dt" sz="half" idx="10"/>
          </p:nvPr>
        </p:nvSpPr>
        <p:spPr/>
        <p:txBody>
          <a:bodyPr/>
          <a:lstStyle/>
          <a:p>
            <a:fld id="{449F0697-139F-4C05-B6CA-530E7DAD0553}" type="datetimeFigureOut">
              <a:rPr lang="en-US" smtClean="0"/>
              <a:t>12/9/2020</a:t>
            </a:fld>
            <a:endParaRPr lang="en-US"/>
          </a:p>
        </p:txBody>
      </p:sp>
      <p:sp>
        <p:nvSpPr>
          <p:cNvPr id="6" name="Footer Placeholder 5">
            <a:extLst>
              <a:ext uri="{FF2B5EF4-FFF2-40B4-BE49-F238E27FC236}">
                <a16:creationId xmlns:a16="http://schemas.microsoft.com/office/drawing/2014/main" id="{06DBB935-774B-47CE-8CCC-978A05A284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9943F8-23A4-4CF6-9D6E-01FECEA38495}"/>
              </a:ext>
            </a:extLst>
          </p:cNvPr>
          <p:cNvSpPr>
            <a:spLocks noGrp="1"/>
          </p:cNvSpPr>
          <p:nvPr>
            <p:ph type="sldNum" sz="quarter" idx="12"/>
          </p:nvPr>
        </p:nvSpPr>
        <p:spPr/>
        <p:txBody>
          <a:bodyPr/>
          <a:lstStyle/>
          <a:p>
            <a:fld id="{4EAC7121-8E59-4605-A9DA-ABCAC180E6C5}" type="slidenum">
              <a:rPr lang="en-US" smtClean="0"/>
              <a:t>‹#›</a:t>
            </a:fld>
            <a:endParaRPr lang="en-US"/>
          </a:p>
        </p:txBody>
      </p:sp>
    </p:spTree>
    <p:extLst>
      <p:ext uri="{BB962C8B-B14F-4D97-AF65-F5344CB8AC3E}">
        <p14:creationId xmlns:p14="http://schemas.microsoft.com/office/powerpoint/2010/main" val="72884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151E4-D838-4367-898D-BD754691AF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A888A9F-879F-4882-AD8A-11A998FAEA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FFDADD-2420-4DCD-B68B-28EAC98EB6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07E6EE-5CA9-48C9-B6BA-F0BA5EC39B6E}"/>
              </a:ext>
            </a:extLst>
          </p:cNvPr>
          <p:cNvSpPr>
            <a:spLocks noGrp="1"/>
          </p:cNvSpPr>
          <p:nvPr>
            <p:ph type="dt" sz="half" idx="10"/>
          </p:nvPr>
        </p:nvSpPr>
        <p:spPr/>
        <p:txBody>
          <a:bodyPr/>
          <a:lstStyle/>
          <a:p>
            <a:fld id="{449F0697-139F-4C05-B6CA-530E7DAD0553}" type="datetimeFigureOut">
              <a:rPr lang="en-US" smtClean="0"/>
              <a:t>12/9/2020</a:t>
            </a:fld>
            <a:endParaRPr lang="en-US"/>
          </a:p>
        </p:txBody>
      </p:sp>
      <p:sp>
        <p:nvSpPr>
          <p:cNvPr id="6" name="Footer Placeholder 5">
            <a:extLst>
              <a:ext uri="{FF2B5EF4-FFF2-40B4-BE49-F238E27FC236}">
                <a16:creationId xmlns:a16="http://schemas.microsoft.com/office/drawing/2014/main" id="{21A6926E-1DCC-4D10-B0A9-A43AEA07FB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8CEE4-E3BD-42B8-BD30-1A98C26954E1}"/>
              </a:ext>
            </a:extLst>
          </p:cNvPr>
          <p:cNvSpPr>
            <a:spLocks noGrp="1"/>
          </p:cNvSpPr>
          <p:nvPr>
            <p:ph type="sldNum" sz="quarter" idx="12"/>
          </p:nvPr>
        </p:nvSpPr>
        <p:spPr/>
        <p:txBody>
          <a:bodyPr/>
          <a:lstStyle/>
          <a:p>
            <a:fld id="{4EAC7121-8E59-4605-A9DA-ABCAC180E6C5}" type="slidenum">
              <a:rPr lang="en-US" smtClean="0"/>
              <a:t>‹#›</a:t>
            </a:fld>
            <a:endParaRPr lang="en-US"/>
          </a:p>
        </p:txBody>
      </p:sp>
    </p:spTree>
    <p:extLst>
      <p:ext uri="{BB962C8B-B14F-4D97-AF65-F5344CB8AC3E}">
        <p14:creationId xmlns:p14="http://schemas.microsoft.com/office/powerpoint/2010/main" val="2095225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DED267-CE08-4177-AAC4-54C470243D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2B5477C-2C9E-44B9-996B-C576566689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673A0A-EAEF-4073-AD64-4CFFC42E78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9F0697-139F-4C05-B6CA-530E7DAD0553}" type="datetimeFigureOut">
              <a:rPr lang="en-US" smtClean="0"/>
              <a:t>12/9/2020</a:t>
            </a:fld>
            <a:endParaRPr lang="en-US"/>
          </a:p>
        </p:txBody>
      </p:sp>
      <p:sp>
        <p:nvSpPr>
          <p:cNvPr id="5" name="Footer Placeholder 4">
            <a:extLst>
              <a:ext uri="{FF2B5EF4-FFF2-40B4-BE49-F238E27FC236}">
                <a16:creationId xmlns:a16="http://schemas.microsoft.com/office/drawing/2014/main" id="{A1A734D7-543F-4C2C-8A6E-7F9BDF490B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C6A0462-0AF4-4171-9A6A-3EDB9DE5E9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AC7121-8E59-4605-A9DA-ABCAC180E6C5}" type="slidenum">
              <a:rPr lang="en-US" smtClean="0"/>
              <a:t>‹#›</a:t>
            </a:fld>
            <a:endParaRPr lang="en-US"/>
          </a:p>
        </p:txBody>
      </p:sp>
    </p:spTree>
    <p:extLst>
      <p:ext uri="{BB962C8B-B14F-4D97-AF65-F5344CB8AC3E}">
        <p14:creationId xmlns:p14="http://schemas.microsoft.com/office/powerpoint/2010/main" val="38177230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6CD22E-2269-419F-9E81-016EA035D4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36D2C7-ED87-4476-929D-3D60AA7E2BC0}"/>
              </a:ext>
            </a:extLst>
          </p:cNvPr>
          <p:cNvSpPr>
            <a:spLocks noGrp="1"/>
          </p:cNvSpPr>
          <p:nvPr>
            <p:ph type="ctrTitle"/>
          </p:nvPr>
        </p:nvSpPr>
        <p:spPr>
          <a:xfrm>
            <a:off x="647132" y="1295231"/>
            <a:ext cx="6424228" cy="3807446"/>
          </a:xfrm>
        </p:spPr>
        <p:txBody>
          <a:bodyPr anchor="b">
            <a:normAutofit/>
          </a:bodyPr>
          <a:lstStyle/>
          <a:p>
            <a:pPr algn="l"/>
            <a:r>
              <a:rPr lang="en-US" sz="6600" dirty="0"/>
              <a:t>Face Mask Detection for Covid-19</a:t>
            </a:r>
          </a:p>
        </p:txBody>
      </p:sp>
      <p:sp>
        <p:nvSpPr>
          <p:cNvPr id="10" name="Freeform: Shape 9">
            <a:extLst>
              <a:ext uri="{FF2B5EF4-FFF2-40B4-BE49-F238E27FC236}">
                <a16:creationId xmlns:a16="http://schemas.microsoft.com/office/drawing/2014/main" id="{AA607D34-E2A9-4595-9DB2-5472E077C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7082" y="0"/>
            <a:ext cx="4884918" cy="6858000"/>
          </a:xfrm>
          <a:custGeom>
            <a:avLst/>
            <a:gdLst>
              <a:gd name="connsiteX0" fmla="*/ 1097203 w 4884918"/>
              <a:gd name="connsiteY0" fmla="*/ 0 h 6858000"/>
              <a:gd name="connsiteX1" fmla="*/ 1154155 w 4884918"/>
              <a:gd name="connsiteY1" fmla="*/ 0 h 6858000"/>
              <a:gd name="connsiteX2" fmla="*/ 972305 w 4884918"/>
              <a:gd name="connsiteY2" fmla="*/ 343212 h 6858000"/>
              <a:gd name="connsiteX3" fmla="*/ 780524 w 4884918"/>
              <a:gd name="connsiteY3" fmla="*/ 761067 h 6858000"/>
              <a:gd name="connsiteX4" fmla="*/ 737045 w 4884918"/>
              <a:gd name="connsiteY4" fmla="*/ 865164 h 6858000"/>
              <a:gd name="connsiteX5" fmla="*/ 762322 w 4884918"/>
              <a:gd name="connsiteY5" fmla="*/ 830676 h 6858000"/>
              <a:gd name="connsiteX6" fmla="*/ 1118805 w 4884918"/>
              <a:gd name="connsiteY6" fmla="*/ 160440 h 6858000"/>
              <a:gd name="connsiteX7" fmla="*/ 1221640 w 4884918"/>
              <a:gd name="connsiteY7" fmla="*/ 0 h 6858000"/>
              <a:gd name="connsiteX8" fmla="*/ 4884918 w 4884918"/>
              <a:gd name="connsiteY8" fmla="*/ 0 h 6858000"/>
              <a:gd name="connsiteX9" fmla="*/ 4884918 w 4884918"/>
              <a:gd name="connsiteY9" fmla="*/ 6857999 h 6858000"/>
              <a:gd name="connsiteX10" fmla="*/ 4884918 w 4884918"/>
              <a:gd name="connsiteY10" fmla="*/ 6858000 h 6858000"/>
              <a:gd name="connsiteX11" fmla="*/ 704817 w 4884918"/>
              <a:gd name="connsiteY11" fmla="*/ 6858000 h 6858000"/>
              <a:gd name="connsiteX12" fmla="*/ 618717 w 4884918"/>
              <a:gd name="connsiteY12" fmla="*/ 6672538 h 6858000"/>
              <a:gd name="connsiteX13" fmla="*/ 309324 w 4884918"/>
              <a:gd name="connsiteY13" fmla="*/ 5833618 h 6858000"/>
              <a:gd name="connsiteX14" fmla="*/ 209850 w 4884918"/>
              <a:gd name="connsiteY14" fmla="*/ 5484180 h 6858000"/>
              <a:gd name="connsiteX15" fmla="*/ 211619 w 4884918"/>
              <a:gd name="connsiteY15" fmla="*/ 5517653 h 6858000"/>
              <a:gd name="connsiteX16" fmla="*/ 361778 w 4884918"/>
              <a:gd name="connsiteY16" fmla="*/ 6145524 h 6858000"/>
              <a:gd name="connsiteX17" fmla="*/ 591356 w 4884918"/>
              <a:gd name="connsiteY17" fmla="*/ 6843306 h 6858000"/>
              <a:gd name="connsiteX18" fmla="*/ 597415 w 4884918"/>
              <a:gd name="connsiteY18" fmla="*/ 6858000 h 6858000"/>
              <a:gd name="connsiteX19" fmla="*/ 545224 w 4884918"/>
              <a:gd name="connsiteY19" fmla="*/ 6858000 h 6858000"/>
              <a:gd name="connsiteX20" fmla="*/ 533604 w 4884918"/>
              <a:gd name="connsiteY20" fmla="*/ 6830072 h 6858000"/>
              <a:gd name="connsiteX21" fmla="*/ 169657 w 4884918"/>
              <a:gd name="connsiteY21" fmla="*/ 5556577 h 6858000"/>
              <a:gd name="connsiteX22" fmla="*/ 12169 w 4884918"/>
              <a:gd name="connsiteY22" fmla="*/ 4362835 h 6858000"/>
              <a:gd name="connsiteX23" fmla="*/ 46168 w 4884918"/>
              <a:gd name="connsiteY23" fmla="*/ 3338487 h 6858000"/>
              <a:gd name="connsiteX24" fmla="*/ 490574 w 4884918"/>
              <a:gd name="connsiteY24" fmla="*/ 1381078 h 6858000"/>
              <a:gd name="connsiteX25" fmla="*/ 984701 w 4884918"/>
              <a:gd name="connsiteY25" fmla="*/ 20824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884918" h="6858000">
                <a:moveTo>
                  <a:pt x="1097203" y="0"/>
                </a:moveTo>
                <a:lnTo>
                  <a:pt x="1154155" y="0"/>
                </a:lnTo>
                <a:lnTo>
                  <a:pt x="972305" y="343212"/>
                </a:lnTo>
                <a:cubicBezTo>
                  <a:pt x="904739" y="480367"/>
                  <a:pt x="840941" y="619727"/>
                  <a:pt x="780524" y="761067"/>
                </a:cubicBezTo>
                <a:cubicBezTo>
                  <a:pt x="765737" y="795681"/>
                  <a:pt x="751579" y="830550"/>
                  <a:pt x="737045" y="865164"/>
                </a:cubicBezTo>
                <a:cubicBezTo>
                  <a:pt x="748306" y="856057"/>
                  <a:pt x="757014" y="844174"/>
                  <a:pt x="762322" y="830676"/>
                </a:cubicBezTo>
                <a:cubicBezTo>
                  <a:pt x="870201" y="600612"/>
                  <a:pt x="988539" y="376889"/>
                  <a:pt x="1118805" y="160440"/>
                </a:cubicBezTo>
                <a:lnTo>
                  <a:pt x="1221640" y="0"/>
                </a:lnTo>
                <a:lnTo>
                  <a:pt x="4884918" y="0"/>
                </a:lnTo>
                <a:lnTo>
                  <a:pt x="4884918" y="6857999"/>
                </a:lnTo>
                <a:lnTo>
                  <a:pt x="4884918" y="6858000"/>
                </a:lnTo>
                <a:lnTo>
                  <a:pt x="704817" y="6858000"/>
                </a:lnTo>
                <a:lnTo>
                  <a:pt x="618717" y="6672538"/>
                </a:lnTo>
                <a:cubicBezTo>
                  <a:pt x="501618" y="6400947"/>
                  <a:pt x="398622" y="6121213"/>
                  <a:pt x="309324" y="5833618"/>
                </a:cubicBezTo>
                <a:cubicBezTo>
                  <a:pt x="275071" y="5723183"/>
                  <a:pt x="246125" y="5611225"/>
                  <a:pt x="209850" y="5484180"/>
                </a:cubicBezTo>
                <a:cubicBezTo>
                  <a:pt x="209859" y="5495363"/>
                  <a:pt x="210448" y="5506534"/>
                  <a:pt x="211619" y="5517653"/>
                </a:cubicBezTo>
                <a:cubicBezTo>
                  <a:pt x="261166" y="5727113"/>
                  <a:pt x="303888" y="5938474"/>
                  <a:pt x="361778" y="6145524"/>
                </a:cubicBezTo>
                <a:cubicBezTo>
                  <a:pt x="428356" y="6383258"/>
                  <a:pt x="504422" y="6616111"/>
                  <a:pt x="591356" y="6843306"/>
                </a:cubicBezTo>
                <a:lnTo>
                  <a:pt x="597415" y="6858000"/>
                </a:lnTo>
                <a:lnTo>
                  <a:pt x="545224" y="6858000"/>
                </a:lnTo>
                <a:lnTo>
                  <a:pt x="533604" y="6830072"/>
                </a:lnTo>
                <a:cubicBezTo>
                  <a:pt x="376384" y="6416985"/>
                  <a:pt x="257344" y="5991917"/>
                  <a:pt x="169657" y="5556577"/>
                </a:cubicBezTo>
                <a:cubicBezTo>
                  <a:pt x="90154" y="5162256"/>
                  <a:pt x="43261" y="4763750"/>
                  <a:pt x="12169" y="4362835"/>
                </a:cubicBezTo>
                <a:cubicBezTo>
                  <a:pt x="-14122" y="4019865"/>
                  <a:pt x="4458" y="3679429"/>
                  <a:pt x="46168" y="3338487"/>
                </a:cubicBezTo>
                <a:cubicBezTo>
                  <a:pt x="125796" y="2672248"/>
                  <a:pt x="274744" y="2016203"/>
                  <a:pt x="490574" y="1381078"/>
                </a:cubicBezTo>
                <a:cubicBezTo>
                  <a:pt x="629230" y="976550"/>
                  <a:pt x="791584" y="584320"/>
                  <a:pt x="984701" y="208241"/>
                </a:cubicBezTo>
                <a:close/>
              </a:path>
            </a:pathLst>
          </a:custGeom>
          <a:solidFill>
            <a:schemeClr val="accent2"/>
          </a:solidFill>
          <a:ln w="6857" cap="flat">
            <a:noFill/>
            <a:prstDash val="solid"/>
            <a:miter/>
          </a:ln>
        </p:spPr>
        <p:txBody>
          <a:bodyPr wrap="square" rtlCol="0" anchor="ctr">
            <a:noAutofit/>
          </a:bodyPr>
          <a:lstStyle/>
          <a:p>
            <a:endParaRPr lang="en-US"/>
          </a:p>
        </p:txBody>
      </p:sp>
      <p:sp>
        <p:nvSpPr>
          <p:cNvPr id="3" name="Subtitle 2">
            <a:extLst>
              <a:ext uri="{FF2B5EF4-FFF2-40B4-BE49-F238E27FC236}">
                <a16:creationId xmlns:a16="http://schemas.microsoft.com/office/drawing/2014/main" id="{33C6A66D-BB90-4CEE-B24A-7B92EB2BFC57}"/>
              </a:ext>
            </a:extLst>
          </p:cNvPr>
          <p:cNvSpPr>
            <a:spLocks noGrp="1"/>
          </p:cNvSpPr>
          <p:nvPr>
            <p:ph type="subTitle" idx="1"/>
          </p:nvPr>
        </p:nvSpPr>
        <p:spPr>
          <a:xfrm>
            <a:off x="7630160" y="1122363"/>
            <a:ext cx="4206240" cy="3980314"/>
          </a:xfrm>
        </p:spPr>
        <p:txBody>
          <a:bodyPr anchor="b">
            <a:normAutofit/>
          </a:bodyPr>
          <a:lstStyle/>
          <a:p>
            <a:pPr algn="l"/>
            <a:r>
              <a:rPr lang="en-US" dirty="0">
                <a:solidFill>
                  <a:srgbClr val="FFFFFF"/>
                </a:solidFill>
              </a:rPr>
              <a:t>Mounica  Subramani | </a:t>
            </a:r>
          </a:p>
          <a:p>
            <a:pPr algn="l"/>
            <a:r>
              <a:rPr lang="en-US" dirty="0">
                <a:solidFill>
                  <a:srgbClr val="FFFFFF"/>
                </a:solidFill>
              </a:rPr>
              <a:t>Arjun Prasanth | </a:t>
            </a:r>
          </a:p>
          <a:p>
            <a:pPr algn="l"/>
            <a:r>
              <a:rPr lang="en-US" dirty="0">
                <a:solidFill>
                  <a:srgbClr val="FFFFFF"/>
                </a:solidFill>
              </a:rPr>
              <a:t>Vivek </a:t>
            </a:r>
            <a:r>
              <a:rPr lang="en-US" dirty="0" err="1">
                <a:solidFill>
                  <a:srgbClr val="FFFFFF"/>
                </a:solidFill>
              </a:rPr>
              <a:t>Kandregula</a:t>
            </a:r>
            <a:r>
              <a:rPr lang="en-US" dirty="0">
                <a:solidFill>
                  <a:srgbClr val="FFFFFF"/>
                </a:solidFill>
              </a:rPr>
              <a:t> </a:t>
            </a:r>
          </a:p>
        </p:txBody>
      </p:sp>
      <p:sp>
        <p:nvSpPr>
          <p:cNvPr id="12" name="sketch line">
            <a:extLst>
              <a:ext uri="{FF2B5EF4-FFF2-40B4-BE49-F238E27FC236}">
                <a16:creationId xmlns:a16="http://schemas.microsoft.com/office/drawing/2014/main" id="{63DAB858-5A0C-4AFF-AAC6-705EDF8DB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180" y="5439978"/>
            <a:ext cx="5897880" cy="18288"/>
          </a:xfrm>
          <a:custGeom>
            <a:avLst/>
            <a:gdLst>
              <a:gd name="connsiteX0" fmla="*/ 0 w 5897880"/>
              <a:gd name="connsiteY0" fmla="*/ 0 h 18288"/>
              <a:gd name="connsiteX1" fmla="*/ 537362 w 5897880"/>
              <a:gd name="connsiteY1" fmla="*/ 0 h 18288"/>
              <a:gd name="connsiteX2" fmla="*/ 1133704 w 5897880"/>
              <a:gd name="connsiteY2" fmla="*/ 0 h 18288"/>
              <a:gd name="connsiteX3" fmla="*/ 1671066 w 5897880"/>
              <a:gd name="connsiteY3" fmla="*/ 0 h 18288"/>
              <a:gd name="connsiteX4" fmla="*/ 2385365 w 5897880"/>
              <a:gd name="connsiteY4" fmla="*/ 0 h 18288"/>
              <a:gd name="connsiteX5" fmla="*/ 3040685 w 5897880"/>
              <a:gd name="connsiteY5" fmla="*/ 0 h 18288"/>
              <a:gd name="connsiteX6" fmla="*/ 3696005 w 5897880"/>
              <a:gd name="connsiteY6" fmla="*/ 0 h 18288"/>
              <a:gd name="connsiteX7" fmla="*/ 4469282 w 5897880"/>
              <a:gd name="connsiteY7" fmla="*/ 0 h 18288"/>
              <a:gd name="connsiteX8" fmla="*/ 5183581 w 5897880"/>
              <a:gd name="connsiteY8" fmla="*/ 0 h 18288"/>
              <a:gd name="connsiteX9" fmla="*/ 5897880 w 5897880"/>
              <a:gd name="connsiteY9" fmla="*/ 0 h 18288"/>
              <a:gd name="connsiteX10" fmla="*/ 5897880 w 5897880"/>
              <a:gd name="connsiteY10" fmla="*/ 18288 h 18288"/>
              <a:gd name="connsiteX11" fmla="*/ 5419496 w 5897880"/>
              <a:gd name="connsiteY11" fmla="*/ 18288 h 18288"/>
              <a:gd name="connsiteX12" fmla="*/ 4882134 w 5897880"/>
              <a:gd name="connsiteY12" fmla="*/ 18288 h 18288"/>
              <a:gd name="connsiteX13" fmla="*/ 4167835 w 5897880"/>
              <a:gd name="connsiteY13" fmla="*/ 18288 h 18288"/>
              <a:gd name="connsiteX14" fmla="*/ 3394558 w 5897880"/>
              <a:gd name="connsiteY14" fmla="*/ 18288 h 18288"/>
              <a:gd name="connsiteX15" fmla="*/ 2798216 w 5897880"/>
              <a:gd name="connsiteY15" fmla="*/ 18288 h 18288"/>
              <a:gd name="connsiteX16" fmla="*/ 2024939 w 5897880"/>
              <a:gd name="connsiteY16" fmla="*/ 18288 h 18288"/>
              <a:gd name="connsiteX17" fmla="*/ 1487576 w 5897880"/>
              <a:gd name="connsiteY17" fmla="*/ 18288 h 18288"/>
              <a:gd name="connsiteX18" fmla="*/ 1009193 w 5897880"/>
              <a:gd name="connsiteY18" fmla="*/ 18288 h 18288"/>
              <a:gd name="connsiteX19" fmla="*/ 0 w 5897880"/>
              <a:gd name="connsiteY19" fmla="*/ 18288 h 18288"/>
              <a:gd name="connsiteX20" fmla="*/ 0 w 5897880"/>
              <a:gd name="connsiteY2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897880" h="18288" fill="none" extrusionOk="0">
                <a:moveTo>
                  <a:pt x="0" y="0"/>
                </a:moveTo>
                <a:cubicBezTo>
                  <a:pt x="232564" y="21549"/>
                  <a:pt x="389747" y="7320"/>
                  <a:pt x="537362" y="0"/>
                </a:cubicBezTo>
                <a:cubicBezTo>
                  <a:pt x="684977" y="-7320"/>
                  <a:pt x="894159" y="-7726"/>
                  <a:pt x="1133704" y="0"/>
                </a:cubicBezTo>
                <a:cubicBezTo>
                  <a:pt x="1373249" y="7726"/>
                  <a:pt x="1440352" y="-304"/>
                  <a:pt x="1671066" y="0"/>
                </a:cubicBezTo>
                <a:cubicBezTo>
                  <a:pt x="1901780" y="304"/>
                  <a:pt x="2091497" y="765"/>
                  <a:pt x="2385365" y="0"/>
                </a:cubicBezTo>
                <a:cubicBezTo>
                  <a:pt x="2679233" y="-765"/>
                  <a:pt x="2762926" y="2802"/>
                  <a:pt x="3040685" y="0"/>
                </a:cubicBezTo>
                <a:cubicBezTo>
                  <a:pt x="3318444" y="-2802"/>
                  <a:pt x="3409726" y="9093"/>
                  <a:pt x="3696005" y="0"/>
                </a:cubicBezTo>
                <a:cubicBezTo>
                  <a:pt x="3982284" y="-9093"/>
                  <a:pt x="4087272" y="27119"/>
                  <a:pt x="4469282" y="0"/>
                </a:cubicBezTo>
                <a:cubicBezTo>
                  <a:pt x="4851292" y="-27119"/>
                  <a:pt x="4924835" y="26473"/>
                  <a:pt x="5183581" y="0"/>
                </a:cubicBezTo>
                <a:cubicBezTo>
                  <a:pt x="5442327" y="-26473"/>
                  <a:pt x="5598463" y="7328"/>
                  <a:pt x="5897880" y="0"/>
                </a:cubicBezTo>
                <a:cubicBezTo>
                  <a:pt x="5898259" y="7355"/>
                  <a:pt x="5898164" y="10249"/>
                  <a:pt x="5897880" y="18288"/>
                </a:cubicBezTo>
                <a:cubicBezTo>
                  <a:pt x="5682742" y="31268"/>
                  <a:pt x="5520014" y="14700"/>
                  <a:pt x="5419496" y="18288"/>
                </a:cubicBezTo>
                <a:cubicBezTo>
                  <a:pt x="5318978" y="21876"/>
                  <a:pt x="5012864" y="-2446"/>
                  <a:pt x="4882134" y="18288"/>
                </a:cubicBezTo>
                <a:cubicBezTo>
                  <a:pt x="4751404" y="39022"/>
                  <a:pt x="4313676" y="-3937"/>
                  <a:pt x="4167835" y="18288"/>
                </a:cubicBezTo>
                <a:cubicBezTo>
                  <a:pt x="4021994" y="40513"/>
                  <a:pt x="3715729" y="50049"/>
                  <a:pt x="3394558" y="18288"/>
                </a:cubicBezTo>
                <a:cubicBezTo>
                  <a:pt x="3073387" y="-13473"/>
                  <a:pt x="3093227" y="29828"/>
                  <a:pt x="2798216" y="18288"/>
                </a:cubicBezTo>
                <a:cubicBezTo>
                  <a:pt x="2503205" y="6748"/>
                  <a:pt x="2297615" y="22459"/>
                  <a:pt x="2024939" y="18288"/>
                </a:cubicBezTo>
                <a:cubicBezTo>
                  <a:pt x="1752263" y="14117"/>
                  <a:pt x="1629814" y="-5485"/>
                  <a:pt x="1487576" y="18288"/>
                </a:cubicBezTo>
                <a:cubicBezTo>
                  <a:pt x="1345338" y="42061"/>
                  <a:pt x="1238885" y="15810"/>
                  <a:pt x="1009193" y="18288"/>
                </a:cubicBezTo>
                <a:cubicBezTo>
                  <a:pt x="779501" y="20766"/>
                  <a:pt x="441829" y="-24679"/>
                  <a:pt x="0" y="18288"/>
                </a:cubicBezTo>
                <a:cubicBezTo>
                  <a:pt x="-384" y="12702"/>
                  <a:pt x="-513" y="4636"/>
                  <a:pt x="0" y="0"/>
                </a:cubicBezTo>
                <a:close/>
              </a:path>
              <a:path w="5897880" h="18288" stroke="0" extrusionOk="0">
                <a:moveTo>
                  <a:pt x="0" y="0"/>
                </a:moveTo>
                <a:cubicBezTo>
                  <a:pt x="196299" y="-26676"/>
                  <a:pt x="463834" y="6738"/>
                  <a:pt x="596341" y="0"/>
                </a:cubicBezTo>
                <a:cubicBezTo>
                  <a:pt x="728848" y="-6738"/>
                  <a:pt x="857267" y="1845"/>
                  <a:pt x="1074725" y="0"/>
                </a:cubicBezTo>
                <a:cubicBezTo>
                  <a:pt x="1292183" y="-1845"/>
                  <a:pt x="1545672" y="3744"/>
                  <a:pt x="1848002" y="0"/>
                </a:cubicBezTo>
                <a:cubicBezTo>
                  <a:pt x="2150332" y="-3744"/>
                  <a:pt x="2306688" y="-14526"/>
                  <a:pt x="2444344" y="0"/>
                </a:cubicBezTo>
                <a:cubicBezTo>
                  <a:pt x="2582000" y="14526"/>
                  <a:pt x="2761095" y="-11862"/>
                  <a:pt x="3040685" y="0"/>
                </a:cubicBezTo>
                <a:cubicBezTo>
                  <a:pt x="3320275" y="11862"/>
                  <a:pt x="3622320" y="-32867"/>
                  <a:pt x="3813962" y="0"/>
                </a:cubicBezTo>
                <a:cubicBezTo>
                  <a:pt x="4005604" y="32867"/>
                  <a:pt x="4117810" y="-10778"/>
                  <a:pt x="4351325" y="0"/>
                </a:cubicBezTo>
                <a:cubicBezTo>
                  <a:pt x="4584840" y="10778"/>
                  <a:pt x="4963783" y="-32384"/>
                  <a:pt x="5124602" y="0"/>
                </a:cubicBezTo>
                <a:cubicBezTo>
                  <a:pt x="5285421" y="32384"/>
                  <a:pt x="5705238" y="-29538"/>
                  <a:pt x="5897880" y="0"/>
                </a:cubicBezTo>
                <a:cubicBezTo>
                  <a:pt x="5898220" y="5688"/>
                  <a:pt x="5897711" y="13142"/>
                  <a:pt x="5897880" y="18288"/>
                </a:cubicBezTo>
                <a:cubicBezTo>
                  <a:pt x="5630425" y="-1425"/>
                  <a:pt x="5532865" y="12244"/>
                  <a:pt x="5242560" y="18288"/>
                </a:cubicBezTo>
                <a:cubicBezTo>
                  <a:pt x="4952255" y="24332"/>
                  <a:pt x="4783060" y="5748"/>
                  <a:pt x="4646219" y="18288"/>
                </a:cubicBezTo>
                <a:cubicBezTo>
                  <a:pt x="4509378" y="30828"/>
                  <a:pt x="4163771" y="-13995"/>
                  <a:pt x="3872941" y="18288"/>
                </a:cubicBezTo>
                <a:cubicBezTo>
                  <a:pt x="3582111" y="50571"/>
                  <a:pt x="3362704" y="-1402"/>
                  <a:pt x="3099664" y="18288"/>
                </a:cubicBezTo>
                <a:cubicBezTo>
                  <a:pt x="2836624" y="37978"/>
                  <a:pt x="2747441" y="19657"/>
                  <a:pt x="2562301" y="18288"/>
                </a:cubicBezTo>
                <a:cubicBezTo>
                  <a:pt x="2377161" y="16919"/>
                  <a:pt x="2104946" y="21735"/>
                  <a:pt x="1906981" y="18288"/>
                </a:cubicBezTo>
                <a:cubicBezTo>
                  <a:pt x="1709016" y="14841"/>
                  <a:pt x="1304654" y="-2323"/>
                  <a:pt x="1133704" y="18288"/>
                </a:cubicBezTo>
                <a:cubicBezTo>
                  <a:pt x="962754" y="38899"/>
                  <a:pt x="457048" y="2985"/>
                  <a:pt x="0" y="18288"/>
                </a:cubicBezTo>
                <a:cubicBezTo>
                  <a:pt x="-478" y="10520"/>
                  <a:pt x="210" y="5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ketch line 2">
            <a:extLst>
              <a:ext uri="{FF2B5EF4-FFF2-40B4-BE49-F238E27FC236}">
                <a16:creationId xmlns:a16="http://schemas.microsoft.com/office/drawing/2014/main" id="{8FFD9892-EDE5-4886-A313-66099DA8C8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0653" y="5626353"/>
            <a:ext cx="3479619" cy="18288"/>
          </a:xfrm>
          <a:custGeom>
            <a:avLst/>
            <a:gdLst>
              <a:gd name="connsiteX0" fmla="*/ 0 w 3479619"/>
              <a:gd name="connsiteY0" fmla="*/ 0 h 18288"/>
              <a:gd name="connsiteX1" fmla="*/ 661128 w 3479619"/>
              <a:gd name="connsiteY1" fmla="*/ 0 h 18288"/>
              <a:gd name="connsiteX2" fmla="*/ 1357051 w 3479619"/>
              <a:gd name="connsiteY2" fmla="*/ 0 h 18288"/>
              <a:gd name="connsiteX3" fmla="*/ 2087771 w 3479619"/>
              <a:gd name="connsiteY3" fmla="*/ 0 h 18288"/>
              <a:gd name="connsiteX4" fmla="*/ 2818491 w 3479619"/>
              <a:gd name="connsiteY4" fmla="*/ 0 h 18288"/>
              <a:gd name="connsiteX5" fmla="*/ 3479619 w 3479619"/>
              <a:gd name="connsiteY5" fmla="*/ 0 h 18288"/>
              <a:gd name="connsiteX6" fmla="*/ 3479619 w 3479619"/>
              <a:gd name="connsiteY6" fmla="*/ 18288 h 18288"/>
              <a:gd name="connsiteX7" fmla="*/ 2714103 w 3479619"/>
              <a:gd name="connsiteY7" fmla="*/ 18288 h 18288"/>
              <a:gd name="connsiteX8" fmla="*/ 1948587 w 3479619"/>
              <a:gd name="connsiteY8" fmla="*/ 18288 h 18288"/>
              <a:gd name="connsiteX9" fmla="*/ 1252663 w 3479619"/>
              <a:gd name="connsiteY9" fmla="*/ 18288 h 18288"/>
              <a:gd name="connsiteX10" fmla="*/ 0 w 3479619"/>
              <a:gd name="connsiteY10" fmla="*/ 18288 h 18288"/>
              <a:gd name="connsiteX11" fmla="*/ 0 w 3479619"/>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79619" h="18288" fill="none" extrusionOk="0">
                <a:moveTo>
                  <a:pt x="0" y="0"/>
                </a:moveTo>
                <a:cubicBezTo>
                  <a:pt x="178395" y="-3637"/>
                  <a:pt x="368619" y="-28254"/>
                  <a:pt x="661128" y="0"/>
                </a:cubicBezTo>
                <a:cubicBezTo>
                  <a:pt x="953637" y="28254"/>
                  <a:pt x="1022982" y="-4416"/>
                  <a:pt x="1357051" y="0"/>
                </a:cubicBezTo>
                <a:cubicBezTo>
                  <a:pt x="1691120" y="4416"/>
                  <a:pt x="1729558" y="27777"/>
                  <a:pt x="2087771" y="0"/>
                </a:cubicBezTo>
                <a:cubicBezTo>
                  <a:pt x="2445984" y="-27777"/>
                  <a:pt x="2592094" y="4429"/>
                  <a:pt x="2818491" y="0"/>
                </a:cubicBezTo>
                <a:cubicBezTo>
                  <a:pt x="3044888" y="-4429"/>
                  <a:pt x="3204567" y="26471"/>
                  <a:pt x="3479619" y="0"/>
                </a:cubicBezTo>
                <a:cubicBezTo>
                  <a:pt x="3478910" y="8157"/>
                  <a:pt x="3479206" y="12125"/>
                  <a:pt x="3479619" y="18288"/>
                </a:cubicBezTo>
                <a:cubicBezTo>
                  <a:pt x="3315855" y="-2963"/>
                  <a:pt x="3094885" y="26965"/>
                  <a:pt x="2714103" y="18288"/>
                </a:cubicBezTo>
                <a:cubicBezTo>
                  <a:pt x="2333321" y="9611"/>
                  <a:pt x="2260528" y="-15335"/>
                  <a:pt x="1948587" y="18288"/>
                </a:cubicBezTo>
                <a:cubicBezTo>
                  <a:pt x="1636646" y="51911"/>
                  <a:pt x="1489816" y="46369"/>
                  <a:pt x="1252663" y="18288"/>
                </a:cubicBezTo>
                <a:cubicBezTo>
                  <a:pt x="1015510" y="-9793"/>
                  <a:pt x="519812" y="-12177"/>
                  <a:pt x="0" y="18288"/>
                </a:cubicBezTo>
                <a:cubicBezTo>
                  <a:pt x="-46" y="12483"/>
                  <a:pt x="-203" y="6491"/>
                  <a:pt x="0" y="0"/>
                </a:cubicBezTo>
                <a:close/>
              </a:path>
              <a:path w="3479619" h="18288" stroke="0" extrusionOk="0">
                <a:moveTo>
                  <a:pt x="0" y="0"/>
                </a:moveTo>
                <a:cubicBezTo>
                  <a:pt x="326045" y="25020"/>
                  <a:pt x="425411" y="-17676"/>
                  <a:pt x="661128" y="0"/>
                </a:cubicBezTo>
                <a:cubicBezTo>
                  <a:pt x="896845" y="17676"/>
                  <a:pt x="1124825" y="1478"/>
                  <a:pt x="1252663" y="0"/>
                </a:cubicBezTo>
                <a:cubicBezTo>
                  <a:pt x="1380502" y="-1478"/>
                  <a:pt x="1694914" y="11788"/>
                  <a:pt x="2018179" y="0"/>
                </a:cubicBezTo>
                <a:cubicBezTo>
                  <a:pt x="2341444" y="-11788"/>
                  <a:pt x="2451167" y="12596"/>
                  <a:pt x="2679307" y="0"/>
                </a:cubicBezTo>
                <a:cubicBezTo>
                  <a:pt x="2907447" y="-12596"/>
                  <a:pt x="3094555" y="23821"/>
                  <a:pt x="3479619" y="0"/>
                </a:cubicBezTo>
                <a:cubicBezTo>
                  <a:pt x="3479355" y="4493"/>
                  <a:pt x="3480003" y="9472"/>
                  <a:pt x="3479619" y="18288"/>
                </a:cubicBezTo>
                <a:cubicBezTo>
                  <a:pt x="3311729" y="36782"/>
                  <a:pt x="3015946" y="7938"/>
                  <a:pt x="2783695" y="18288"/>
                </a:cubicBezTo>
                <a:cubicBezTo>
                  <a:pt x="2551444" y="28638"/>
                  <a:pt x="2398767" y="-13940"/>
                  <a:pt x="2018179" y="18288"/>
                </a:cubicBezTo>
                <a:cubicBezTo>
                  <a:pt x="1637591" y="50516"/>
                  <a:pt x="1634873" y="-6356"/>
                  <a:pt x="1426644" y="18288"/>
                </a:cubicBezTo>
                <a:cubicBezTo>
                  <a:pt x="1218415" y="42932"/>
                  <a:pt x="1006973" y="4094"/>
                  <a:pt x="730720" y="18288"/>
                </a:cubicBezTo>
                <a:cubicBezTo>
                  <a:pt x="454467" y="32482"/>
                  <a:pt x="291313" y="3910"/>
                  <a:pt x="0" y="18288"/>
                </a:cubicBezTo>
                <a:cubicBezTo>
                  <a:pt x="843" y="9577"/>
                  <a:pt x="371" y="6900"/>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4356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3AC659-07F0-451A-A5D0-6F42EF4AD9DD}"/>
              </a:ext>
            </a:extLst>
          </p:cNvPr>
          <p:cNvSpPr>
            <a:spLocks noGrp="1"/>
          </p:cNvSpPr>
          <p:nvPr>
            <p:ph type="title"/>
          </p:nvPr>
        </p:nvSpPr>
        <p:spPr>
          <a:xfrm>
            <a:off x="841248" y="548640"/>
            <a:ext cx="3600860" cy="5431536"/>
          </a:xfrm>
        </p:spPr>
        <p:txBody>
          <a:bodyPr>
            <a:normAutofit/>
          </a:bodyPr>
          <a:lstStyle/>
          <a:p>
            <a:r>
              <a:rPr lang="en-US" sz="5400"/>
              <a:t>Introduction</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4DA074F-3422-4397-BA6E-A25B85D8B2E8}"/>
              </a:ext>
            </a:extLst>
          </p:cNvPr>
          <p:cNvSpPr>
            <a:spLocks noGrp="1"/>
          </p:cNvSpPr>
          <p:nvPr>
            <p:ph idx="1"/>
          </p:nvPr>
        </p:nvSpPr>
        <p:spPr>
          <a:xfrm>
            <a:off x="5126418" y="552091"/>
            <a:ext cx="6750622" cy="5431536"/>
          </a:xfrm>
        </p:spPr>
        <p:txBody>
          <a:bodyPr anchor="ctr">
            <a:normAutofit/>
          </a:bodyPr>
          <a:lstStyle/>
          <a:p>
            <a:r>
              <a:rPr lang="en-US" sz="2400"/>
              <a:t>Outbreak of covid-19 pandemic is a global health crisis.</a:t>
            </a:r>
          </a:p>
          <a:p>
            <a:r>
              <a:rPr lang="en-US" sz="2400"/>
              <a:t>Wearing a face mask recommended by WHO and CDC.</a:t>
            </a:r>
          </a:p>
          <a:p>
            <a:r>
              <a:rPr lang="en-US" sz="2400"/>
              <a:t>Not feasible to track the implementation of mask policy.</a:t>
            </a:r>
          </a:p>
          <a:p>
            <a:r>
              <a:rPr lang="en-US" sz="2400"/>
              <a:t>Hence using face mask detection using deep learning.</a:t>
            </a:r>
          </a:p>
          <a:p>
            <a:endParaRPr lang="en-US" sz="2400" dirty="0"/>
          </a:p>
        </p:txBody>
      </p:sp>
    </p:spTree>
    <p:extLst>
      <p:ext uri="{BB962C8B-B14F-4D97-AF65-F5344CB8AC3E}">
        <p14:creationId xmlns:p14="http://schemas.microsoft.com/office/powerpoint/2010/main" val="4292573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3"/>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A18884E6-0E36-44FE-9B3C-0A77C912664C}"/>
              </a:ext>
            </a:extLst>
          </p:cNvPr>
          <p:cNvSpPr>
            <a:spLocks noGrp="1"/>
          </p:cNvSpPr>
          <p:nvPr>
            <p:ph type="title"/>
          </p:nvPr>
        </p:nvSpPr>
        <p:spPr>
          <a:xfrm>
            <a:off x="841248" y="548640"/>
            <a:ext cx="3600860" cy="5431536"/>
          </a:xfrm>
        </p:spPr>
        <p:txBody>
          <a:bodyPr vert="horz" lIns="91440" tIns="45720" rIns="91440" bIns="45720" rtlCol="0" anchor="ctr">
            <a:normAutofit/>
          </a:bodyPr>
          <a:lstStyle/>
          <a:p>
            <a:pPr>
              <a:spcBef>
                <a:spcPct val="0"/>
              </a:spcBef>
            </a:pPr>
            <a:r>
              <a:rPr lang="en-US" sz="4800" kern="1200" dirty="0">
                <a:solidFill>
                  <a:schemeClr val="tx1"/>
                </a:solidFill>
                <a:latin typeface="+mj-lt"/>
                <a:ea typeface="+mj-ea"/>
                <a:cs typeface="+mj-cs"/>
              </a:rPr>
              <a:t>Problem statement</a:t>
            </a:r>
          </a:p>
        </p:txBody>
      </p:sp>
      <p:sp>
        <p:nvSpPr>
          <p:cNvPr id="6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Google Shape;55;p13"/>
          <p:cNvSpPr txBox="1">
            <a:spLocks noGrp="1"/>
          </p:cNvSpPr>
          <p:nvPr>
            <p:ph type="body" idx="1"/>
          </p:nvPr>
        </p:nvSpPr>
        <p:spPr>
          <a:xfrm>
            <a:off x="5126418" y="552091"/>
            <a:ext cx="6498654" cy="5431536"/>
          </a:xfrm>
          <a:prstGeom prst="rect">
            <a:avLst/>
          </a:prstGeom>
        </p:spPr>
        <p:txBody>
          <a:bodyPr spcFirstLastPara="1" vert="horz" lIns="91440" tIns="45720" rIns="91440" bIns="45720" rtlCol="0" anchor="ctr" anchorCtr="0">
            <a:normAutofit/>
          </a:bodyPr>
          <a:lstStyle/>
          <a:p>
            <a:pPr marL="0" indent="-228600">
              <a:buFont typeface="Arial" panose="020B0604020202020204" pitchFamily="34" charset="0"/>
              <a:buChar char="•"/>
            </a:pPr>
            <a:r>
              <a:rPr lang="en-US" sz="2400" dirty="0"/>
              <a:t>Why is it important?</a:t>
            </a:r>
          </a:p>
          <a:p>
            <a:pPr indent="-228600">
              <a:spcBef>
                <a:spcPts val="2133"/>
              </a:spcBef>
              <a:buFont typeface="Arial" panose="020B0604020202020204" pitchFamily="34" charset="0"/>
              <a:buChar char="•"/>
            </a:pPr>
            <a:r>
              <a:rPr lang="en-US" sz="2400" dirty="0"/>
              <a:t>Very recent problem.</a:t>
            </a:r>
          </a:p>
          <a:p>
            <a:pPr indent="-228600">
              <a:buFont typeface="Arial" panose="020B0604020202020204" pitchFamily="34" charset="0"/>
              <a:buChar char="•"/>
            </a:pPr>
            <a:r>
              <a:rPr lang="en-US" sz="2400" dirty="0"/>
              <a:t>Very little existing research and literature for this problem as per our knowledge.</a:t>
            </a:r>
          </a:p>
          <a:p>
            <a:pPr marL="0" indent="-228600">
              <a:spcBef>
                <a:spcPts val="2133"/>
              </a:spcBef>
              <a:buFont typeface="Arial" panose="020B0604020202020204" pitchFamily="34" charset="0"/>
              <a:buChar char="•"/>
            </a:pPr>
            <a:r>
              <a:rPr lang="en-US" sz="2400" dirty="0"/>
              <a:t>How is our work different?</a:t>
            </a:r>
          </a:p>
          <a:p>
            <a:pPr indent="-228600">
              <a:spcBef>
                <a:spcPts val="2133"/>
              </a:spcBef>
              <a:buFont typeface="Arial" panose="020B0604020202020204" pitchFamily="34" charset="0"/>
              <a:buChar char="•"/>
            </a:pPr>
            <a:r>
              <a:rPr lang="en-US" sz="2400" dirty="0"/>
              <a:t>Most of the research on this problem are on very small datasets or large datasets with simulated images.</a:t>
            </a:r>
          </a:p>
          <a:p>
            <a:pPr indent="-228600">
              <a:buFont typeface="Arial" panose="020B0604020202020204" pitchFamily="34" charset="0"/>
              <a:buChar char="•"/>
            </a:pPr>
            <a:r>
              <a:rPr lang="en-US" sz="2400" dirty="0"/>
              <a:t>We are presenting our results on ‘world’s largest real-world masked face dataset’.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F0BE17-782D-4599-9F41-5E4F1912862A}"/>
              </a:ext>
            </a:extLst>
          </p:cNvPr>
          <p:cNvSpPr>
            <a:spLocks noGrp="1"/>
          </p:cNvSpPr>
          <p:nvPr>
            <p:ph type="title"/>
          </p:nvPr>
        </p:nvSpPr>
        <p:spPr>
          <a:xfrm>
            <a:off x="841248" y="548640"/>
            <a:ext cx="3600860" cy="5431536"/>
          </a:xfrm>
        </p:spPr>
        <p:txBody>
          <a:bodyPr>
            <a:normAutofit/>
          </a:bodyPr>
          <a:lstStyle/>
          <a:p>
            <a:r>
              <a:rPr lang="en-US" sz="5400" dirty="0"/>
              <a:t>Dataset</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415F853-5449-4277-A8EF-D747132ED4A0}"/>
              </a:ext>
            </a:extLst>
          </p:cNvPr>
          <p:cNvSpPr>
            <a:spLocks noGrp="1"/>
          </p:cNvSpPr>
          <p:nvPr>
            <p:ph idx="1"/>
          </p:nvPr>
        </p:nvSpPr>
        <p:spPr>
          <a:xfrm>
            <a:off x="5126418" y="552091"/>
            <a:ext cx="6224335" cy="5431536"/>
          </a:xfrm>
        </p:spPr>
        <p:txBody>
          <a:bodyPr anchor="ctr">
            <a:normAutofit/>
          </a:bodyPr>
          <a:lstStyle/>
          <a:p>
            <a:r>
              <a:rPr lang="en-US" sz="2500" dirty="0"/>
              <a:t>To proxy this problem, Real-world Masked Face recognition dataset is used.</a:t>
            </a:r>
          </a:p>
          <a:p>
            <a:r>
              <a:rPr lang="en-US" sz="2500" dirty="0"/>
              <a:t>Contains 5000 masked faces of 525 people and 90,000 normal faces.</a:t>
            </a:r>
          </a:p>
          <a:p>
            <a:endParaRPr lang="en-US" sz="2500" dirty="0"/>
          </a:p>
        </p:txBody>
      </p:sp>
    </p:spTree>
    <p:extLst>
      <p:ext uri="{BB962C8B-B14F-4D97-AF65-F5344CB8AC3E}">
        <p14:creationId xmlns:p14="http://schemas.microsoft.com/office/powerpoint/2010/main" val="3173767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Architecture</a:t>
            </a:r>
            <a:endParaRPr/>
          </a:p>
        </p:txBody>
      </p:sp>
      <p:sp>
        <p:nvSpPr>
          <p:cNvPr id="62" name="Google Shape;62;p14"/>
          <p:cNvSpPr/>
          <p:nvPr/>
        </p:nvSpPr>
        <p:spPr>
          <a:xfrm>
            <a:off x="2251600" y="1809167"/>
            <a:ext cx="1543667" cy="763600"/>
          </a:xfrm>
          <a:prstGeom prst="flowChartProcess">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dirty="0">
                <a:latin typeface="Arial" panose="020B0604020202020204" pitchFamily="34" charset="0"/>
                <a:cs typeface="Arial" panose="020B0604020202020204" pitchFamily="34" charset="0"/>
              </a:rPr>
              <a:t>Dataset Preparation</a:t>
            </a:r>
            <a:endParaRPr dirty="0">
              <a:latin typeface="Arial" panose="020B0604020202020204" pitchFamily="34" charset="0"/>
              <a:cs typeface="Arial" panose="020B0604020202020204" pitchFamily="34" charset="0"/>
            </a:endParaRPr>
          </a:p>
        </p:txBody>
      </p:sp>
      <p:sp>
        <p:nvSpPr>
          <p:cNvPr id="63" name="Google Shape;63;p14"/>
          <p:cNvSpPr/>
          <p:nvPr/>
        </p:nvSpPr>
        <p:spPr>
          <a:xfrm>
            <a:off x="6309033" y="1809167"/>
            <a:ext cx="1543667" cy="763600"/>
          </a:xfrm>
          <a:prstGeom prst="flowChartProcess">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2000" dirty="0"/>
              <a:t>Model Evaluation</a:t>
            </a:r>
            <a:endParaRPr sz="2000" dirty="0"/>
          </a:p>
        </p:txBody>
      </p:sp>
      <p:sp>
        <p:nvSpPr>
          <p:cNvPr id="64" name="Google Shape;64;p14"/>
          <p:cNvSpPr/>
          <p:nvPr/>
        </p:nvSpPr>
        <p:spPr>
          <a:xfrm>
            <a:off x="8380367" y="4100067"/>
            <a:ext cx="1543667" cy="763600"/>
          </a:xfrm>
          <a:prstGeom prst="flowChartProcess">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2000" dirty="0"/>
              <a:t>Input Image or Video</a:t>
            </a:r>
            <a:endParaRPr sz="2000" dirty="0"/>
          </a:p>
        </p:txBody>
      </p:sp>
      <p:sp>
        <p:nvSpPr>
          <p:cNvPr id="65" name="Google Shape;65;p14"/>
          <p:cNvSpPr/>
          <p:nvPr/>
        </p:nvSpPr>
        <p:spPr>
          <a:xfrm>
            <a:off x="6309033" y="4100067"/>
            <a:ext cx="1543667" cy="763600"/>
          </a:xfrm>
          <a:prstGeom prst="flowChartProcess">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2000" dirty="0"/>
              <a:t>Face Detector</a:t>
            </a:r>
            <a:endParaRPr sz="2000" dirty="0"/>
          </a:p>
        </p:txBody>
      </p:sp>
      <p:sp>
        <p:nvSpPr>
          <p:cNvPr id="66" name="Google Shape;66;p14"/>
          <p:cNvSpPr/>
          <p:nvPr/>
        </p:nvSpPr>
        <p:spPr>
          <a:xfrm>
            <a:off x="4237700" y="4100067"/>
            <a:ext cx="1543667" cy="763600"/>
          </a:xfrm>
          <a:prstGeom prst="flowChartProcess">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2000" dirty="0"/>
              <a:t>Extract ROI (Face) </a:t>
            </a:r>
            <a:endParaRPr sz="2000" dirty="0"/>
          </a:p>
        </p:txBody>
      </p:sp>
      <p:sp>
        <p:nvSpPr>
          <p:cNvPr id="67" name="Google Shape;67;p14"/>
          <p:cNvSpPr/>
          <p:nvPr/>
        </p:nvSpPr>
        <p:spPr>
          <a:xfrm>
            <a:off x="6309033" y="3024967"/>
            <a:ext cx="1543667" cy="763600"/>
          </a:xfrm>
          <a:prstGeom prst="flowChartProcess">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2000" dirty="0"/>
              <a:t>Trained Face Mask Classifier</a:t>
            </a:r>
            <a:endParaRPr sz="2000" dirty="0"/>
          </a:p>
        </p:txBody>
      </p:sp>
      <p:sp>
        <p:nvSpPr>
          <p:cNvPr id="68" name="Google Shape;68;p14"/>
          <p:cNvSpPr/>
          <p:nvPr/>
        </p:nvSpPr>
        <p:spPr>
          <a:xfrm>
            <a:off x="2251600" y="3788567"/>
            <a:ext cx="1543667" cy="763600"/>
          </a:xfrm>
          <a:prstGeom prst="flowChartProcess">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2000" dirty="0"/>
              <a:t>No Mask Detected</a:t>
            </a:r>
            <a:endParaRPr sz="2000" dirty="0"/>
          </a:p>
        </p:txBody>
      </p:sp>
      <p:sp>
        <p:nvSpPr>
          <p:cNvPr id="69" name="Google Shape;69;p14"/>
          <p:cNvSpPr/>
          <p:nvPr/>
        </p:nvSpPr>
        <p:spPr>
          <a:xfrm>
            <a:off x="2251600" y="4608133"/>
            <a:ext cx="1543667" cy="763600"/>
          </a:xfrm>
          <a:prstGeom prst="flowChartProcess">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2000" dirty="0"/>
              <a:t>Mask Detected</a:t>
            </a:r>
            <a:endParaRPr sz="2000" dirty="0"/>
          </a:p>
        </p:txBody>
      </p:sp>
      <p:cxnSp>
        <p:nvCxnSpPr>
          <p:cNvPr id="70" name="Google Shape;70;p14"/>
          <p:cNvCxnSpPr>
            <a:stCxn id="62" idx="3"/>
          </p:cNvCxnSpPr>
          <p:nvPr/>
        </p:nvCxnSpPr>
        <p:spPr>
          <a:xfrm>
            <a:off x="3795267" y="2190967"/>
            <a:ext cx="452400" cy="1600"/>
          </a:xfrm>
          <a:prstGeom prst="straightConnector1">
            <a:avLst/>
          </a:prstGeom>
          <a:noFill/>
          <a:ln w="9525" cap="flat" cmpd="sng">
            <a:solidFill>
              <a:schemeClr val="dk2"/>
            </a:solidFill>
            <a:prstDash val="solid"/>
            <a:round/>
            <a:headEnd type="none" w="med" len="med"/>
            <a:tailEnd type="triangle" w="med" len="med"/>
          </a:ln>
        </p:spPr>
      </p:cxnSp>
      <p:cxnSp>
        <p:nvCxnSpPr>
          <p:cNvPr id="71" name="Google Shape;71;p14"/>
          <p:cNvCxnSpPr>
            <a:endCxn id="63" idx="1"/>
          </p:cNvCxnSpPr>
          <p:nvPr/>
        </p:nvCxnSpPr>
        <p:spPr>
          <a:xfrm>
            <a:off x="5819033" y="2190967"/>
            <a:ext cx="490000" cy="0"/>
          </a:xfrm>
          <a:prstGeom prst="straightConnector1">
            <a:avLst/>
          </a:prstGeom>
          <a:noFill/>
          <a:ln w="9525" cap="flat" cmpd="sng">
            <a:solidFill>
              <a:schemeClr val="dk2"/>
            </a:solidFill>
            <a:prstDash val="solid"/>
            <a:round/>
            <a:headEnd type="none" w="med" len="med"/>
            <a:tailEnd type="triangle" w="med" len="med"/>
          </a:ln>
        </p:spPr>
      </p:cxnSp>
      <p:cxnSp>
        <p:nvCxnSpPr>
          <p:cNvPr id="72" name="Google Shape;72;p14"/>
          <p:cNvCxnSpPr>
            <a:endCxn id="66" idx="0"/>
          </p:cNvCxnSpPr>
          <p:nvPr/>
        </p:nvCxnSpPr>
        <p:spPr>
          <a:xfrm flipH="1">
            <a:off x="5009533" y="3428467"/>
            <a:ext cx="1299600" cy="671600"/>
          </a:xfrm>
          <a:prstGeom prst="bentConnector2">
            <a:avLst/>
          </a:prstGeom>
          <a:noFill/>
          <a:ln w="9525" cap="flat" cmpd="sng">
            <a:solidFill>
              <a:schemeClr val="dk2"/>
            </a:solidFill>
            <a:prstDash val="solid"/>
            <a:round/>
            <a:headEnd type="none" w="med" len="med"/>
            <a:tailEnd type="triangle" w="med" len="med"/>
          </a:ln>
        </p:spPr>
      </p:cxnSp>
      <p:cxnSp>
        <p:nvCxnSpPr>
          <p:cNvPr id="73" name="Google Shape;73;p14"/>
          <p:cNvCxnSpPr/>
          <p:nvPr/>
        </p:nvCxnSpPr>
        <p:spPr>
          <a:xfrm rot="10800000">
            <a:off x="7871533" y="4481867"/>
            <a:ext cx="490000" cy="0"/>
          </a:xfrm>
          <a:prstGeom prst="straightConnector1">
            <a:avLst/>
          </a:prstGeom>
          <a:noFill/>
          <a:ln w="9525" cap="flat" cmpd="sng">
            <a:solidFill>
              <a:schemeClr val="dk2"/>
            </a:solidFill>
            <a:prstDash val="solid"/>
            <a:round/>
            <a:headEnd type="none" w="med" len="med"/>
            <a:tailEnd type="triangle" w="med" len="med"/>
          </a:ln>
        </p:spPr>
      </p:cxnSp>
      <p:cxnSp>
        <p:nvCxnSpPr>
          <p:cNvPr id="74" name="Google Shape;74;p14"/>
          <p:cNvCxnSpPr/>
          <p:nvPr/>
        </p:nvCxnSpPr>
        <p:spPr>
          <a:xfrm rot="10800000">
            <a:off x="5781367" y="4481867"/>
            <a:ext cx="490000" cy="0"/>
          </a:xfrm>
          <a:prstGeom prst="straightConnector1">
            <a:avLst/>
          </a:prstGeom>
          <a:noFill/>
          <a:ln w="9525" cap="flat" cmpd="sng">
            <a:solidFill>
              <a:schemeClr val="dk2"/>
            </a:solidFill>
            <a:prstDash val="solid"/>
            <a:round/>
            <a:headEnd type="none" w="med" len="med"/>
            <a:tailEnd type="triangle" w="med" len="med"/>
          </a:ln>
        </p:spPr>
      </p:cxnSp>
      <p:cxnSp>
        <p:nvCxnSpPr>
          <p:cNvPr id="75" name="Google Shape;75;p14"/>
          <p:cNvCxnSpPr/>
          <p:nvPr/>
        </p:nvCxnSpPr>
        <p:spPr>
          <a:xfrm rot="10800000">
            <a:off x="3776467" y="4770267"/>
            <a:ext cx="490000" cy="0"/>
          </a:xfrm>
          <a:prstGeom prst="straightConnector1">
            <a:avLst/>
          </a:prstGeom>
          <a:noFill/>
          <a:ln w="9525" cap="flat" cmpd="sng">
            <a:solidFill>
              <a:schemeClr val="dk2"/>
            </a:solidFill>
            <a:prstDash val="solid"/>
            <a:round/>
            <a:headEnd type="none" w="med" len="med"/>
            <a:tailEnd type="triangle" w="med" len="med"/>
          </a:ln>
        </p:spPr>
      </p:cxnSp>
      <p:cxnSp>
        <p:nvCxnSpPr>
          <p:cNvPr id="76" name="Google Shape;76;p14"/>
          <p:cNvCxnSpPr/>
          <p:nvPr/>
        </p:nvCxnSpPr>
        <p:spPr>
          <a:xfrm rot="10800000">
            <a:off x="3776467" y="4314733"/>
            <a:ext cx="490000" cy="0"/>
          </a:xfrm>
          <a:prstGeom prst="straightConnector1">
            <a:avLst/>
          </a:prstGeom>
          <a:noFill/>
          <a:ln w="9525" cap="flat" cmpd="sng">
            <a:solidFill>
              <a:schemeClr val="dk2"/>
            </a:solidFill>
            <a:prstDash val="solid"/>
            <a:round/>
            <a:headEnd type="none" w="med" len="med"/>
            <a:tailEnd type="triangle" w="med" len="med"/>
          </a:ln>
        </p:spPr>
      </p:cxnSp>
      <p:cxnSp>
        <p:nvCxnSpPr>
          <p:cNvPr id="77" name="Google Shape;77;p14"/>
          <p:cNvCxnSpPr/>
          <p:nvPr/>
        </p:nvCxnSpPr>
        <p:spPr>
          <a:xfrm rot="5400000">
            <a:off x="6835867" y="2817767"/>
            <a:ext cx="490000" cy="0"/>
          </a:xfrm>
          <a:prstGeom prst="straightConnector1">
            <a:avLst/>
          </a:prstGeom>
          <a:noFill/>
          <a:ln w="9525" cap="flat" cmpd="sng">
            <a:solidFill>
              <a:schemeClr val="dk2"/>
            </a:solidFill>
            <a:prstDash val="solid"/>
            <a:round/>
            <a:headEnd type="none" w="med" len="med"/>
            <a:tailEnd type="triangle" w="med" len="med"/>
          </a:ln>
        </p:spPr>
      </p:cxnSp>
      <p:sp>
        <p:nvSpPr>
          <p:cNvPr id="78" name="Google Shape;78;p14"/>
          <p:cNvSpPr/>
          <p:nvPr/>
        </p:nvSpPr>
        <p:spPr>
          <a:xfrm>
            <a:off x="4266467" y="1809167"/>
            <a:ext cx="1514900" cy="763600"/>
          </a:xfrm>
          <a:prstGeom prst="flowChartProcess">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dirty="0"/>
              <a:t>Training Face Mask Classifier</a:t>
            </a:r>
            <a:endParaRPr dirty="0"/>
          </a:p>
        </p:txBody>
      </p:sp>
      <p:cxnSp>
        <p:nvCxnSpPr>
          <p:cNvPr id="79" name="Google Shape;79;p14"/>
          <p:cNvCxnSpPr>
            <a:stCxn id="63" idx="0"/>
            <a:endCxn id="78" idx="0"/>
          </p:cNvCxnSpPr>
          <p:nvPr/>
        </p:nvCxnSpPr>
        <p:spPr>
          <a:xfrm rot="5400000">
            <a:off x="6052067" y="781167"/>
            <a:ext cx="800" cy="2056800"/>
          </a:xfrm>
          <a:prstGeom prst="curvedConnector3">
            <a:avLst>
              <a:gd name="adj1" fmla="val -39687500"/>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3"/>
        <p:cNvGrpSpPr/>
        <p:nvPr/>
      </p:nvGrpSpPr>
      <p:grpSpPr>
        <a:xfrm>
          <a:off x="0" y="0"/>
          <a:ext cx="0" cy="0"/>
          <a:chOff x="0" y="0"/>
          <a:chExt cx="0" cy="0"/>
        </a:xfrm>
      </p:grpSpPr>
      <p:sp useBgFill="1">
        <p:nvSpPr>
          <p:cNvPr id="90" name="Rectangle 8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Google Shape;84;p15"/>
          <p:cNvSpPr txBox="1">
            <a:spLocks noGrp="1"/>
          </p:cNvSpPr>
          <p:nvPr>
            <p:ph type="title"/>
          </p:nvPr>
        </p:nvSpPr>
        <p:spPr>
          <a:xfrm>
            <a:off x="841248" y="548640"/>
            <a:ext cx="3600860" cy="5431536"/>
          </a:xfrm>
          <a:prstGeom prst="rect">
            <a:avLst/>
          </a:prstGeom>
        </p:spPr>
        <p:txBody>
          <a:bodyPr spcFirstLastPara="1" vert="horz" lIns="91440" tIns="45720" rIns="91440" bIns="45720" rtlCol="0" anchor="ctr" anchorCtr="0">
            <a:normAutofit/>
          </a:bodyPr>
          <a:lstStyle/>
          <a:p>
            <a:pPr>
              <a:spcBef>
                <a:spcPct val="0"/>
              </a:spcBef>
            </a:pPr>
            <a:r>
              <a:rPr lang="en-US" sz="4600" kern="1200" dirty="0">
                <a:solidFill>
                  <a:schemeClr val="tx1"/>
                </a:solidFill>
                <a:latin typeface="+mj-lt"/>
                <a:ea typeface="+mj-ea"/>
                <a:cs typeface="+mj-cs"/>
              </a:rPr>
              <a:t>Face Mask Classifiers Trained</a:t>
            </a:r>
          </a:p>
        </p:txBody>
      </p:sp>
      <p:sp>
        <p:nvSpPr>
          <p:cNvPr id="9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Google Shape;85;p15"/>
          <p:cNvSpPr txBox="1">
            <a:spLocks noGrp="1"/>
          </p:cNvSpPr>
          <p:nvPr>
            <p:ph type="body" idx="1"/>
          </p:nvPr>
        </p:nvSpPr>
        <p:spPr>
          <a:xfrm>
            <a:off x="5126418" y="552090"/>
            <a:ext cx="6804417" cy="5608077"/>
          </a:xfrm>
          <a:prstGeom prst="rect">
            <a:avLst/>
          </a:prstGeom>
        </p:spPr>
        <p:txBody>
          <a:bodyPr spcFirstLastPara="1" vert="horz" lIns="91440" tIns="45720" rIns="91440" bIns="45720" rtlCol="0" anchor="ctr" anchorCtr="0">
            <a:noAutofit/>
          </a:bodyPr>
          <a:lstStyle/>
          <a:p>
            <a:pPr indent="-228600">
              <a:spcAft>
                <a:spcPts val="600"/>
              </a:spcAft>
              <a:buFont typeface="Arial" panose="020B0604020202020204" pitchFamily="34" charset="0"/>
              <a:buChar char="•"/>
            </a:pPr>
            <a:r>
              <a:rPr lang="en-US" sz="2400" dirty="0"/>
              <a:t>Simple RESNET101: Removed the last fully connected layer and replaced it with a layer matching the number of classes in the dataset.</a:t>
            </a:r>
          </a:p>
          <a:p>
            <a:pPr indent="-228600">
              <a:spcAft>
                <a:spcPts val="600"/>
              </a:spcAft>
              <a:buFont typeface="Arial" panose="020B0604020202020204" pitchFamily="34" charset="0"/>
              <a:buChar char="•"/>
            </a:pPr>
            <a:r>
              <a:rPr lang="en-US" sz="2400" dirty="0"/>
              <a:t>Extended RESNET101: Removed last fully connected layer and replaced it: </a:t>
            </a:r>
          </a:p>
          <a:p>
            <a:pPr lvl="1" indent="-228600">
              <a:spcBef>
                <a:spcPts val="0"/>
              </a:spcBef>
              <a:spcAft>
                <a:spcPts val="600"/>
              </a:spcAft>
              <a:buFont typeface="Arial" panose="020B0604020202020204" pitchFamily="34" charset="0"/>
              <a:buChar char="•"/>
            </a:pPr>
            <a:r>
              <a:rPr lang="en-US" dirty="0"/>
              <a:t>Linear Layer</a:t>
            </a:r>
          </a:p>
          <a:p>
            <a:pPr lvl="1" indent="-228600">
              <a:spcBef>
                <a:spcPts val="0"/>
              </a:spcBef>
              <a:spcAft>
                <a:spcPts val="600"/>
              </a:spcAft>
              <a:buFont typeface="Arial" panose="020B0604020202020204" pitchFamily="34" charset="0"/>
              <a:buChar char="•"/>
            </a:pPr>
            <a:r>
              <a:rPr lang="en-US" dirty="0" err="1"/>
              <a:t>ReLU</a:t>
            </a:r>
            <a:endParaRPr lang="en-US" dirty="0"/>
          </a:p>
          <a:p>
            <a:pPr lvl="1" indent="-228600">
              <a:spcBef>
                <a:spcPts val="0"/>
              </a:spcBef>
              <a:spcAft>
                <a:spcPts val="600"/>
              </a:spcAft>
              <a:buFont typeface="Arial" panose="020B0604020202020204" pitchFamily="34" charset="0"/>
              <a:buChar char="•"/>
            </a:pPr>
            <a:r>
              <a:rPr lang="en-US" dirty="0"/>
              <a:t>Dropout</a:t>
            </a:r>
          </a:p>
          <a:p>
            <a:pPr lvl="1" indent="-228600">
              <a:spcBef>
                <a:spcPts val="0"/>
              </a:spcBef>
              <a:spcAft>
                <a:spcPts val="600"/>
              </a:spcAft>
              <a:buFont typeface="Arial" panose="020B0604020202020204" pitchFamily="34" charset="0"/>
              <a:buChar char="•"/>
            </a:pPr>
            <a:r>
              <a:rPr lang="en-US" dirty="0"/>
              <a:t>Linear layer matching the number of classes in the dataset</a:t>
            </a:r>
          </a:p>
          <a:p>
            <a:pPr indent="-228600">
              <a:spcAft>
                <a:spcPts val="600"/>
              </a:spcAft>
              <a:buFont typeface="Arial" panose="020B0604020202020204" pitchFamily="34" charset="0"/>
              <a:buChar char="•"/>
            </a:pPr>
            <a:r>
              <a:rPr lang="en-US" sz="2400" dirty="0"/>
              <a:t>Simple RESNET101 with Data Augmentation.</a:t>
            </a:r>
          </a:p>
          <a:p>
            <a:pPr indent="-228600">
              <a:spcAft>
                <a:spcPts val="600"/>
              </a:spcAft>
              <a:buFont typeface="Arial" panose="020B0604020202020204" pitchFamily="34" charset="0"/>
              <a:buChar char="•"/>
            </a:pPr>
            <a:r>
              <a:rPr lang="en-US" sz="2400" dirty="0"/>
              <a:t>Extended RESNET101 with Data Augmentation.</a:t>
            </a:r>
          </a:p>
          <a:p>
            <a:pPr indent="-228600">
              <a:spcAft>
                <a:spcPts val="600"/>
              </a:spcAft>
              <a:buFont typeface="Arial" panose="020B0604020202020204" pitchFamily="34" charset="0"/>
              <a:buChar char="•"/>
            </a:pPr>
            <a:r>
              <a:rPr lang="en-US" sz="2400" dirty="0"/>
              <a:t>Would also like to try: Dense CNN, MobileNetV2, </a:t>
            </a:r>
            <a:r>
              <a:rPr lang="en-US" sz="2400" dirty="0" err="1"/>
              <a:t>NASNetMobile</a:t>
            </a:r>
            <a:r>
              <a:rPr lang="en-US" sz="2400" dirty="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9"/>
        <p:cNvGrpSpPr/>
        <p:nvPr/>
      </p:nvGrpSpPr>
      <p:grpSpPr>
        <a:xfrm>
          <a:off x="0" y="0"/>
          <a:ext cx="0" cy="0"/>
          <a:chOff x="0" y="0"/>
          <a:chExt cx="0" cy="0"/>
        </a:xfrm>
      </p:grpSpPr>
      <p:sp useBgFill="1">
        <p:nvSpPr>
          <p:cNvPr id="96" name="Rectangle 95">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Google Shape;90;p16"/>
          <p:cNvSpPr txBox="1">
            <a:spLocks noGrp="1"/>
          </p:cNvSpPr>
          <p:nvPr>
            <p:ph type="title"/>
          </p:nvPr>
        </p:nvSpPr>
        <p:spPr>
          <a:xfrm>
            <a:off x="841248" y="548640"/>
            <a:ext cx="3600860" cy="5431536"/>
          </a:xfrm>
          <a:prstGeom prst="rect">
            <a:avLst/>
          </a:prstGeom>
        </p:spPr>
        <p:txBody>
          <a:bodyPr spcFirstLastPara="1" vert="horz" lIns="91440" tIns="45720" rIns="91440" bIns="45720" rtlCol="0" anchor="ctr" anchorCtr="0">
            <a:normAutofit/>
          </a:bodyPr>
          <a:lstStyle/>
          <a:p>
            <a:pPr>
              <a:spcBef>
                <a:spcPct val="0"/>
              </a:spcBef>
            </a:pPr>
            <a:r>
              <a:rPr lang="en-US" sz="4600" kern="1200" dirty="0">
                <a:solidFill>
                  <a:schemeClr val="tx1"/>
                </a:solidFill>
                <a:latin typeface="+mj-lt"/>
                <a:ea typeface="+mj-ea"/>
                <a:cs typeface="+mj-cs"/>
              </a:rPr>
              <a:t>Data Augmentation</a:t>
            </a:r>
          </a:p>
        </p:txBody>
      </p:sp>
      <p:sp>
        <p:nvSpPr>
          <p:cNvPr id="98"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Google Shape;91;p16"/>
          <p:cNvSpPr txBox="1">
            <a:spLocks noGrp="1"/>
          </p:cNvSpPr>
          <p:nvPr>
            <p:ph type="body" idx="1"/>
          </p:nvPr>
        </p:nvSpPr>
        <p:spPr>
          <a:xfrm>
            <a:off x="5126418" y="552091"/>
            <a:ext cx="6224335" cy="5431536"/>
          </a:xfrm>
          <a:prstGeom prst="rect">
            <a:avLst/>
          </a:prstGeom>
        </p:spPr>
        <p:txBody>
          <a:bodyPr spcFirstLastPara="1" vert="horz" lIns="91440" tIns="45720" rIns="91440" bIns="45720" rtlCol="0" anchor="ctr" anchorCtr="0">
            <a:normAutofit/>
          </a:bodyPr>
          <a:lstStyle/>
          <a:p>
            <a:pPr marL="0" indent="-228600">
              <a:buFont typeface="Arial" panose="020B0604020202020204" pitchFamily="34" charset="0"/>
              <a:buChar char="•"/>
            </a:pPr>
            <a:r>
              <a:rPr lang="en-US" sz="2500" dirty="0"/>
              <a:t>Transformations Used:</a:t>
            </a:r>
          </a:p>
          <a:p>
            <a:pPr indent="-228600">
              <a:spcBef>
                <a:spcPts val="2133"/>
              </a:spcBef>
              <a:buFont typeface="Arial" panose="020B0604020202020204" pitchFamily="34" charset="0"/>
              <a:buChar char="•"/>
            </a:pPr>
            <a:r>
              <a:rPr lang="en-US" sz="2500" dirty="0"/>
              <a:t>Random Horizontal Flip</a:t>
            </a:r>
          </a:p>
          <a:p>
            <a:pPr indent="-228600">
              <a:buFont typeface="Arial" panose="020B0604020202020204" pitchFamily="34" charset="0"/>
              <a:buChar char="•"/>
            </a:pPr>
            <a:r>
              <a:rPr lang="en-US" sz="2500" dirty="0"/>
              <a:t>Random Rotation</a:t>
            </a:r>
          </a:p>
          <a:p>
            <a:pPr indent="-228600">
              <a:buFont typeface="Arial" panose="020B0604020202020204" pitchFamily="34" charset="0"/>
              <a:buChar char="•"/>
            </a:pPr>
            <a:r>
              <a:rPr lang="en-US" sz="2500" dirty="0"/>
              <a:t>Adjusted brightness, saturation, contrast, hue</a:t>
            </a:r>
          </a:p>
          <a:p>
            <a:pPr indent="-228600">
              <a:buFont typeface="Arial" panose="020B0604020202020204" pitchFamily="34" charset="0"/>
              <a:buChar char="•"/>
            </a:pPr>
            <a:r>
              <a:rPr lang="en-US" sz="2500" dirty="0"/>
              <a:t>Shearing</a:t>
            </a:r>
          </a:p>
          <a:p>
            <a:pPr indent="-228600">
              <a:buFont typeface="Arial" panose="020B0604020202020204" pitchFamily="34" charset="0"/>
              <a:buChar char="•"/>
            </a:pPr>
            <a:r>
              <a:rPr lang="en-US" sz="2500" dirty="0"/>
              <a:t>Normalization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7"/>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dirty="0"/>
              <a:t>Results on Test Set</a:t>
            </a:r>
            <a:endParaRPr dirty="0"/>
          </a:p>
        </p:txBody>
      </p:sp>
      <p:graphicFrame>
        <p:nvGraphicFramePr>
          <p:cNvPr id="98" name="Google Shape;98;p17"/>
          <p:cNvGraphicFramePr/>
          <p:nvPr/>
        </p:nvGraphicFramePr>
        <p:xfrm>
          <a:off x="616446" y="1751853"/>
          <a:ext cx="8043335" cy="4190800"/>
        </p:xfrm>
        <a:graphic>
          <a:graphicData uri="http://schemas.openxmlformats.org/drawingml/2006/table">
            <a:tbl>
              <a:tblPr>
                <a:noFill/>
              </a:tblPr>
              <a:tblGrid>
                <a:gridCol w="1608667">
                  <a:extLst>
                    <a:ext uri="{9D8B030D-6E8A-4147-A177-3AD203B41FA5}">
                      <a16:colId xmlns:a16="http://schemas.microsoft.com/office/drawing/2014/main" val="20000"/>
                    </a:ext>
                  </a:extLst>
                </a:gridCol>
                <a:gridCol w="1608667">
                  <a:extLst>
                    <a:ext uri="{9D8B030D-6E8A-4147-A177-3AD203B41FA5}">
                      <a16:colId xmlns:a16="http://schemas.microsoft.com/office/drawing/2014/main" val="20001"/>
                    </a:ext>
                  </a:extLst>
                </a:gridCol>
                <a:gridCol w="1608667">
                  <a:extLst>
                    <a:ext uri="{9D8B030D-6E8A-4147-A177-3AD203B41FA5}">
                      <a16:colId xmlns:a16="http://schemas.microsoft.com/office/drawing/2014/main" val="20002"/>
                    </a:ext>
                  </a:extLst>
                </a:gridCol>
                <a:gridCol w="1608667">
                  <a:extLst>
                    <a:ext uri="{9D8B030D-6E8A-4147-A177-3AD203B41FA5}">
                      <a16:colId xmlns:a16="http://schemas.microsoft.com/office/drawing/2014/main" val="20003"/>
                    </a:ext>
                  </a:extLst>
                </a:gridCol>
                <a:gridCol w="1608667">
                  <a:extLst>
                    <a:ext uri="{9D8B030D-6E8A-4147-A177-3AD203B41FA5}">
                      <a16:colId xmlns:a16="http://schemas.microsoft.com/office/drawing/2014/main" val="20004"/>
                    </a:ext>
                  </a:extLst>
                </a:gridCol>
              </a:tblGrid>
              <a:tr h="914360">
                <a:tc>
                  <a:txBody>
                    <a:bodyPr/>
                    <a:lstStyle/>
                    <a:p>
                      <a:pPr marL="0" lvl="0" indent="0" algn="l" rtl="0">
                        <a:spcBef>
                          <a:spcPts val="0"/>
                        </a:spcBef>
                        <a:spcAft>
                          <a:spcPts val="0"/>
                        </a:spcAft>
                        <a:buNone/>
                      </a:pPr>
                      <a:endParaRPr sz="2400"/>
                    </a:p>
                  </a:txBody>
                  <a:tcPr marL="121900" marR="121900" marT="121900" marB="121900"/>
                </a:tc>
                <a:tc>
                  <a:txBody>
                    <a:bodyPr/>
                    <a:lstStyle/>
                    <a:p>
                      <a:pPr marL="0" lvl="0" indent="0" algn="l" rtl="0">
                        <a:spcBef>
                          <a:spcPts val="0"/>
                        </a:spcBef>
                        <a:spcAft>
                          <a:spcPts val="0"/>
                        </a:spcAft>
                        <a:buClr>
                          <a:schemeClr val="dk1"/>
                        </a:buClr>
                        <a:buSzPts val="1100"/>
                        <a:buFont typeface="Arial"/>
                        <a:buNone/>
                      </a:pPr>
                      <a:r>
                        <a:rPr lang="en" sz="1500">
                          <a:solidFill>
                            <a:schemeClr val="dk1"/>
                          </a:solidFill>
                        </a:rPr>
                        <a:t>Specificity</a:t>
                      </a:r>
                      <a:endParaRPr sz="1500">
                        <a:solidFill>
                          <a:schemeClr val="dk1"/>
                        </a:solidFill>
                      </a:endParaRPr>
                    </a:p>
                  </a:txBody>
                  <a:tcPr marL="121900" marR="121900" marT="121900" marB="121900"/>
                </a:tc>
                <a:tc>
                  <a:txBody>
                    <a:bodyPr/>
                    <a:lstStyle/>
                    <a:p>
                      <a:pPr marL="0" lvl="0" indent="0" algn="l" rtl="0">
                        <a:spcBef>
                          <a:spcPts val="0"/>
                        </a:spcBef>
                        <a:spcAft>
                          <a:spcPts val="0"/>
                        </a:spcAft>
                        <a:buNone/>
                      </a:pPr>
                      <a:r>
                        <a:rPr lang="en" sz="1500">
                          <a:solidFill>
                            <a:schemeClr val="dk1"/>
                          </a:solidFill>
                        </a:rPr>
                        <a:t>Sensitivity</a:t>
                      </a:r>
                      <a:endParaRPr sz="1500">
                        <a:solidFill>
                          <a:schemeClr val="dk1"/>
                        </a:solidFill>
                      </a:endParaRPr>
                    </a:p>
                  </a:txBody>
                  <a:tcPr marL="121900" marR="121900" marT="121900" marB="121900"/>
                </a:tc>
                <a:tc>
                  <a:txBody>
                    <a:bodyPr/>
                    <a:lstStyle/>
                    <a:p>
                      <a:pPr marL="0" lvl="0" indent="0" algn="l" rtl="0">
                        <a:spcBef>
                          <a:spcPts val="0"/>
                        </a:spcBef>
                        <a:spcAft>
                          <a:spcPts val="0"/>
                        </a:spcAft>
                        <a:buNone/>
                      </a:pPr>
                      <a:r>
                        <a:rPr lang="en" sz="1500"/>
                        <a:t>Precision</a:t>
                      </a:r>
                      <a:endParaRPr sz="1500"/>
                    </a:p>
                  </a:txBody>
                  <a:tcPr marL="121900" marR="121900" marT="121900" marB="121900"/>
                </a:tc>
                <a:tc>
                  <a:txBody>
                    <a:bodyPr/>
                    <a:lstStyle/>
                    <a:p>
                      <a:pPr marL="0" lvl="0" indent="0" algn="l" rtl="0">
                        <a:spcBef>
                          <a:spcPts val="0"/>
                        </a:spcBef>
                        <a:spcAft>
                          <a:spcPts val="0"/>
                        </a:spcAft>
                        <a:buNone/>
                      </a:pPr>
                      <a:r>
                        <a:rPr lang="en" sz="1500"/>
                        <a:t>Matthews Correlation Coefficient</a:t>
                      </a:r>
                      <a:endParaRPr sz="1500"/>
                    </a:p>
                  </a:txBody>
                  <a:tcPr marL="121900" marR="121900" marT="121900" marB="121900"/>
                </a:tc>
                <a:extLst>
                  <a:ext uri="{0D108BD9-81ED-4DB2-BD59-A6C34878D82A}">
                    <a16:rowId xmlns:a16="http://schemas.microsoft.com/office/drawing/2014/main" val="10000"/>
                  </a:ext>
                </a:extLst>
              </a:tr>
              <a:tr h="690840">
                <a:tc>
                  <a:txBody>
                    <a:bodyPr/>
                    <a:lstStyle/>
                    <a:p>
                      <a:pPr marL="0" lvl="0" indent="0" algn="l" rtl="0">
                        <a:spcBef>
                          <a:spcPts val="0"/>
                        </a:spcBef>
                        <a:spcAft>
                          <a:spcPts val="0"/>
                        </a:spcAft>
                        <a:buNone/>
                      </a:pPr>
                      <a:r>
                        <a:rPr lang="en" sz="1500"/>
                        <a:t>Simple RESNET101</a:t>
                      </a:r>
                      <a:endParaRPr sz="1500"/>
                    </a:p>
                  </a:txBody>
                  <a:tcPr marL="121900" marR="121900" marT="121900" marB="121900"/>
                </a:tc>
                <a:tc>
                  <a:txBody>
                    <a:bodyPr/>
                    <a:lstStyle/>
                    <a:p>
                      <a:pPr marL="0" lvl="0" indent="0" algn="l" rtl="0">
                        <a:spcBef>
                          <a:spcPts val="0"/>
                        </a:spcBef>
                        <a:spcAft>
                          <a:spcPts val="0"/>
                        </a:spcAft>
                        <a:buNone/>
                      </a:pPr>
                      <a:r>
                        <a:rPr lang="en" sz="1500"/>
                        <a:t>99.78</a:t>
                      </a:r>
                      <a:endParaRPr sz="1500"/>
                    </a:p>
                  </a:txBody>
                  <a:tcPr marL="121900" marR="121900" marT="121900" marB="121900"/>
                </a:tc>
                <a:tc>
                  <a:txBody>
                    <a:bodyPr/>
                    <a:lstStyle/>
                    <a:p>
                      <a:pPr marL="0" lvl="0" indent="0" algn="l" rtl="0">
                        <a:spcBef>
                          <a:spcPts val="0"/>
                        </a:spcBef>
                        <a:spcAft>
                          <a:spcPts val="0"/>
                        </a:spcAft>
                        <a:buNone/>
                      </a:pPr>
                      <a:r>
                        <a:rPr lang="en" sz="1500" b="1"/>
                        <a:t>69.94</a:t>
                      </a:r>
                      <a:endParaRPr sz="1500" b="1"/>
                    </a:p>
                  </a:txBody>
                  <a:tcPr marL="121900" marR="121900" marT="121900" marB="121900"/>
                </a:tc>
                <a:tc>
                  <a:txBody>
                    <a:bodyPr/>
                    <a:lstStyle/>
                    <a:p>
                      <a:pPr marL="0" lvl="0" indent="0" algn="l" rtl="0">
                        <a:spcBef>
                          <a:spcPts val="0"/>
                        </a:spcBef>
                        <a:spcAft>
                          <a:spcPts val="0"/>
                        </a:spcAft>
                        <a:buNone/>
                      </a:pPr>
                      <a:r>
                        <a:rPr lang="en" sz="1500"/>
                        <a:t>66.85</a:t>
                      </a:r>
                      <a:endParaRPr sz="1500"/>
                    </a:p>
                  </a:txBody>
                  <a:tcPr marL="121900" marR="121900" marT="121900" marB="121900"/>
                </a:tc>
                <a:tc>
                  <a:txBody>
                    <a:bodyPr/>
                    <a:lstStyle/>
                    <a:p>
                      <a:pPr marL="0" lvl="0" indent="0" algn="l" rtl="0">
                        <a:spcBef>
                          <a:spcPts val="0"/>
                        </a:spcBef>
                        <a:spcAft>
                          <a:spcPts val="0"/>
                        </a:spcAft>
                        <a:buNone/>
                      </a:pPr>
                      <a:r>
                        <a:rPr lang="en" sz="1500" dirty="0"/>
                        <a:t>51.93</a:t>
                      </a:r>
                      <a:endParaRPr sz="1500" dirty="0"/>
                    </a:p>
                  </a:txBody>
                  <a:tcPr marL="121900" marR="121900" marT="121900" marB="121900"/>
                </a:tc>
                <a:extLst>
                  <a:ext uri="{0D108BD9-81ED-4DB2-BD59-A6C34878D82A}">
                    <a16:rowId xmlns:a16="http://schemas.microsoft.com/office/drawing/2014/main" val="10001"/>
                  </a:ext>
                </a:extLst>
              </a:tr>
              <a:tr h="914360">
                <a:tc>
                  <a:txBody>
                    <a:bodyPr/>
                    <a:lstStyle/>
                    <a:p>
                      <a:pPr marL="0" lvl="0" indent="0" algn="l" rtl="0">
                        <a:spcBef>
                          <a:spcPts val="0"/>
                        </a:spcBef>
                        <a:spcAft>
                          <a:spcPts val="0"/>
                        </a:spcAft>
                        <a:buNone/>
                      </a:pPr>
                      <a:r>
                        <a:rPr lang="en" sz="1500"/>
                        <a:t>Simple RESNET 101 with Data Aug.</a:t>
                      </a:r>
                      <a:endParaRPr sz="1500"/>
                    </a:p>
                  </a:txBody>
                  <a:tcPr marL="121900" marR="121900" marT="121900" marB="121900"/>
                </a:tc>
                <a:tc>
                  <a:txBody>
                    <a:bodyPr/>
                    <a:lstStyle/>
                    <a:p>
                      <a:pPr marL="0" lvl="0" indent="0" algn="l" rtl="0">
                        <a:spcBef>
                          <a:spcPts val="0"/>
                        </a:spcBef>
                        <a:spcAft>
                          <a:spcPts val="0"/>
                        </a:spcAft>
                        <a:buNone/>
                      </a:pPr>
                      <a:r>
                        <a:rPr lang="en" sz="1500"/>
                        <a:t>99.62</a:t>
                      </a:r>
                      <a:endParaRPr sz="1500"/>
                    </a:p>
                  </a:txBody>
                  <a:tcPr marL="121900" marR="121900" marT="121900" marB="121900"/>
                </a:tc>
                <a:tc>
                  <a:txBody>
                    <a:bodyPr/>
                    <a:lstStyle/>
                    <a:p>
                      <a:pPr marL="0" lvl="0" indent="0" algn="l" rtl="0">
                        <a:spcBef>
                          <a:spcPts val="0"/>
                        </a:spcBef>
                        <a:spcAft>
                          <a:spcPts val="0"/>
                        </a:spcAft>
                        <a:buNone/>
                      </a:pPr>
                      <a:r>
                        <a:rPr lang="en" sz="1500"/>
                        <a:t>25.24</a:t>
                      </a:r>
                      <a:endParaRPr sz="1500"/>
                    </a:p>
                  </a:txBody>
                  <a:tcPr marL="121900" marR="121900" marT="121900" marB="121900"/>
                </a:tc>
                <a:tc>
                  <a:txBody>
                    <a:bodyPr/>
                    <a:lstStyle/>
                    <a:p>
                      <a:pPr marL="0" lvl="0" indent="0" algn="l" rtl="0">
                        <a:spcBef>
                          <a:spcPts val="0"/>
                        </a:spcBef>
                        <a:spcAft>
                          <a:spcPts val="0"/>
                        </a:spcAft>
                        <a:buNone/>
                      </a:pPr>
                      <a:r>
                        <a:rPr lang="en" sz="1500"/>
                        <a:t>43.09</a:t>
                      </a:r>
                      <a:endParaRPr sz="1500"/>
                    </a:p>
                  </a:txBody>
                  <a:tcPr marL="121900" marR="121900" marT="121900" marB="121900"/>
                </a:tc>
                <a:tc>
                  <a:txBody>
                    <a:bodyPr/>
                    <a:lstStyle/>
                    <a:p>
                      <a:pPr marL="0" lvl="0" indent="0" algn="l" rtl="0">
                        <a:spcBef>
                          <a:spcPts val="0"/>
                        </a:spcBef>
                        <a:spcAft>
                          <a:spcPts val="0"/>
                        </a:spcAft>
                        <a:buNone/>
                      </a:pPr>
                      <a:r>
                        <a:rPr lang="en" sz="1500"/>
                        <a:t>32.41</a:t>
                      </a:r>
                      <a:endParaRPr sz="1500"/>
                    </a:p>
                  </a:txBody>
                  <a:tcPr marL="121900" marR="121900" marT="121900" marB="121900"/>
                </a:tc>
                <a:extLst>
                  <a:ext uri="{0D108BD9-81ED-4DB2-BD59-A6C34878D82A}">
                    <a16:rowId xmlns:a16="http://schemas.microsoft.com/office/drawing/2014/main" val="10002"/>
                  </a:ext>
                </a:extLst>
              </a:tr>
              <a:tr h="690840">
                <a:tc>
                  <a:txBody>
                    <a:bodyPr/>
                    <a:lstStyle/>
                    <a:p>
                      <a:pPr marL="0" lvl="0" indent="0" algn="l" rtl="0">
                        <a:spcBef>
                          <a:spcPts val="0"/>
                        </a:spcBef>
                        <a:spcAft>
                          <a:spcPts val="0"/>
                        </a:spcAft>
                        <a:buNone/>
                      </a:pPr>
                      <a:r>
                        <a:rPr lang="en" sz="1500"/>
                        <a:t>Extended RESNET101</a:t>
                      </a:r>
                      <a:endParaRPr sz="1500"/>
                    </a:p>
                  </a:txBody>
                  <a:tcPr marL="121900" marR="121900" marT="121900" marB="121900"/>
                </a:tc>
                <a:tc>
                  <a:txBody>
                    <a:bodyPr/>
                    <a:lstStyle/>
                    <a:p>
                      <a:pPr marL="0" lvl="0" indent="0" algn="l" rtl="0">
                        <a:spcBef>
                          <a:spcPts val="0"/>
                        </a:spcBef>
                        <a:spcAft>
                          <a:spcPts val="0"/>
                        </a:spcAft>
                        <a:buNone/>
                      </a:pPr>
                      <a:r>
                        <a:rPr lang="en" sz="1500"/>
                        <a:t>99.87</a:t>
                      </a:r>
                      <a:endParaRPr sz="1500"/>
                    </a:p>
                  </a:txBody>
                  <a:tcPr marL="121900" marR="121900" marT="121900" marB="121900"/>
                </a:tc>
                <a:tc>
                  <a:txBody>
                    <a:bodyPr/>
                    <a:lstStyle/>
                    <a:p>
                      <a:pPr marL="0" lvl="0" indent="0" algn="l" rtl="0">
                        <a:spcBef>
                          <a:spcPts val="0"/>
                        </a:spcBef>
                        <a:spcAft>
                          <a:spcPts val="0"/>
                        </a:spcAft>
                        <a:buNone/>
                      </a:pPr>
                      <a:r>
                        <a:rPr lang="en" sz="1500"/>
                        <a:t>59.34</a:t>
                      </a:r>
                      <a:endParaRPr sz="1500"/>
                    </a:p>
                  </a:txBody>
                  <a:tcPr marL="121900" marR="121900" marT="121900" marB="121900"/>
                </a:tc>
                <a:tc>
                  <a:txBody>
                    <a:bodyPr/>
                    <a:lstStyle/>
                    <a:p>
                      <a:pPr marL="0" lvl="0" indent="0" algn="l" rtl="0">
                        <a:spcBef>
                          <a:spcPts val="0"/>
                        </a:spcBef>
                        <a:spcAft>
                          <a:spcPts val="0"/>
                        </a:spcAft>
                        <a:buNone/>
                      </a:pPr>
                      <a:r>
                        <a:rPr lang="en" sz="1500"/>
                        <a:t>80.66</a:t>
                      </a:r>
                      <a:endParaRPr sz="1500"/>
                    </a:p>
                  </a:txBody>
                  <a:tcPr marL="121900" marR="121900" marT="121900" marB="121900"/>
                </a:tc>
                <a:tc>
                  <a:txBody>
                    <a:bodyPr/>
                    <a:lstStyle/>
                    <a:p>
                      <a:pPr marL="0" lvl="0" indent="0" algn="l" rtl="0">
                        <a:spcBef>
                          <a:spcPts val="0"/>
                        </a:spcBef>
                        <a:spcAft>
                          <a:spcPts val="0"/>
                        </a:spcAft>
                        <a:buNone/>
                      </a:pPr>
                      <a:r>
                        <a:rPr lang="en" sz="1500" b="1"/>
                        <a:t>68.96</a:t>
                      </a:r>
                      <a:endParaRPr sz="1500" b="1"/>
                    </a:p>
                  </a:txBody>
                  <a:tcPr marL="121900" marR="121900" marT="121900" marB="121900"/>
                </a:tc>
                <a:extLst>
                  <a:ext uri="{0D108BD9-81ED-4DB2-BD59-A6C34878D82A}">
                    <a16:rowId xmlns:a16="http://schemas.microsoft.com/office/drawing/2014/main" val="10003"/>
                  </a:ext>
                </a:extLst>
              </a:tr>
              <a:tr h="914360">
                <a:tc>
                  <a:txBody>
                    <a:bodyPr/>
                    <a:lstStyle/>
                    <a:p>
                      <a:pPr marL="0" lvl="0" indent="0" algn="l" rtl="0">
                        <a:spcBef>
                          <a:spcPts val="0"/>
                        </a:spcBef>
                        <a:spcAft>
                          <a:spcPts val="0"/>
                        </a:spcAft>
                        <a:buClr>
                          <a:schemeClr val="dk1"/>
                        </a:buClr>
                        <a:buSzPts val="1100"/>
                        <a:buFont typeface="Arial"/>
                        <a:buNone/>
                      </a:pPr>
                      <a:r>
                        <a:rPr lang="en" sz="1500">
                          <a:solidFill>
                            <a:schemeClr val="dk1"/>
                          </a:solidFill>
                        </a:rPr>
                        <a:t>Extended RESNET101 with Data Aug.</a:t>
                      </a:r>
                      <a:endParaRPr sz="1500"/>
                    </a:p>
                  </a:txBody>
                  <a:tcPr marL="121900" marR="121900" marT="121900" marB="121900"/>
                </a:tc>
                <a:tc>
                  <a:txBody>
                    <a:bodyPr/>
                    <a:lstStyle/>
                    <a:p>
                      <a:pPr marL="0" lvl="0" indent="0" algn="l" rtl="0">
                        <a:spcBef>
                          <a:spcPts val="0"/>
                        </a:spcBef>
                        <a:spcAft>
                          <a:spcPts val="0"/>
                        </a:spcAft>
                        <a:buNone/>
                      </a:pPr>
                      <a:r>
                        <a:rPr lang="en" sz="1500" b="1"/>
                        <a:t>99.9</a:t>
                      </a:r>
                      <a:endParaRPr sz="1500" b="1"/>
                    </a:p>
                  </a:txBody>
                  <a:tcPr marL="121900" marR="121900" marT="121900" marB="121900"/>
                </a:tc>
                <a:tc>
                  <a:txBody>
                    <a:bodyPr/>
                    <a:lstStyle/>
                    <a:p>
                      <a:pPr marL="0" lvl="0" indent="0" algn="l" rtl="0">
                        <a:spcBef>
                          <a:spcPts val="0"/>
                        </a:spcBef>
                        <a:spcAft>
                          <a:spcPts val="0"/>
                        </a:spcAft>
                        <a:buNone/>
                      </a:pPr>
                      <a:r>
                        <a:rPr lang="en" sz="1500"/>
                        <a:t>5.82</a:t>
                      </a:r>
                      <a:endParaRPr sz="1500"/>
                    </a:p>
                  </a:txBody>
                  <a:tcPr marL="121900" marR="121900" marT="121900" marB="121900"/>
                </a:tc>
                <a:tc>
                  <a:txBody>
                    <a:bodyPr/>
                    <a:lstStyle/>
                    <a:p>
                      <a:pPr marL="0" lvl="0" indent="0" algn="l" rtl="0">
                        <a:spcBef>
                          <a:spcPts val="0"/>
                        </a:spcBef>
                        <a:spcAft>
                          <a:spcPts val="0"/>
                        </a:spcAft>
                        <a:buNone/>
                      </a:pPr>
                      <a:r>
                        <a:rPr lang="en" sz="1500" b="1"/>
                        <a:t>86.74</a:t>
                      </a:r>
                      <a:endParaRPr sz="1500" b="1"/>
                    </a:p>
                  </a:txBody>
                  <a:tcPr marL="121900" marR="121900" marT="121900" marB="121900"/>
                </a:tc>
                <a:tc>
                  <a:txBody>
                    <a:bodyPr/>
                    <a:lstStyle/>
                    <a:p>
                      <a:pPr marL="0" lvl="0" indent="0" algn="l" rtl="0">
                        <a:spcBef>
                          <a:spcPts val="0"/>
                        </a:spcBef>
                        <a:spcAft>
                          <a:spcPts val="0"/>
                        </a:spcAft>
                        <a:buNone/>
                      </a:pPr>
                      <a:r>
                        <a:rPr lang="en" sz="1500" dirty="0"/>
                        <a:t>21.04</a:t>
                      </a:r>
                      <a:endParaRPr sz="1500" dirty="0"/>
                    </a:p>
                  </a:txBody>
                  <a:tcPr marL="121900" marR="121900" marT="121900" marB="121900"/>
                </a:tc>
                <a:extLst>
                  <a:ext uri="{0D108BD9-81ED-4DB2-BD59-A6C34878D82A}">
                    <a16:rowId xmlns:a16="http://schemas.microsoft.com/office/drawing/2014/main" val="10004"/>
                  </a:ext>
                </a:extLst>
              </a:tr>
            </a:tbl>
          </a:graphicData>
        </a:graphic>
      </p:graphicFrame>
      <p:pic>
        <p:nvPicPr>
          <p:cNvPr id="99" name="Google Shape;99;p17"/>
          <p:cNvPicPr preferRelativeResize="0"/>
          <p:nvPr/>
        </p:nvPicPr>
        <p:blipFill>
          <a:blip r:embed="rId3">
            <a:alphaModFix/>
          </a:blip>
          <a:stretch>
            <a:fillRect/>
          </a:stretch>
        </p:blipFill>
        <p:spPr>
          <a:xfrm>
            <a:off x="8862253" y="2050539"/>
            <a:ext cx="2823064" cy="763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3"/>
        <p:cNvGrpSpPr/>
        <p:nvPr/>
      </p:nvGrpSpPr>
      <p:grpSpPr>
        <a:xfrm>
          <a:off x="0" y="0"/>
          <a:ext cx="0" cy="0"/>
          <a:chOff x="0" y="0"/>
          <a:chExt cx="0" cy="0"/>
        </a:xfrm>
      </p:grpSpPr>
      <p:sp useBgFill="1">
        <p:nvSpPr>
          <p:cNvPr id="118" name="Rectangle 117">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Google Shape;104;p18"/>
          <p:cNvSpPr txBox="1">
            <a:spLocks noGrp="1"/>
          </p:cNvSpPr>
          <p:nvPr>
            <p:ph type="title"/>
          </p:nvPr>
        </p:nvSpPr>
        <p:spPr>
          <a:xfrm>
            <a:off x="635000" y="640823"/>
            <a:ext cx="3418659" cy="5583148"/>
          </a:xfrm>
          <a:prstGeom prst="rect">
            <a:avLst/>
          </a:prstGeom>
        </p:spPr>
        <p:txBody>
          <a:bodyPr spcFirstLastPara="1" vert="horz" lIns="91440" tIns="45720" rIns="91440" bIns="45720" rtlCol="0" anchor="ctr" anchorCtr="0">
            <a:normAutofit/>
          </a:bodyPr>
          <a:lstStyle/>
          <a:p>
            <a:pPr>
              <a:spcBef>
                <a:spcPct val="0"/>
              </a:spcBef>
            </a:pPr>
            <a:r>
              <a:rPr lang="en-US" sz="5400" kern="1200" dirty="0">
                <a:solidFill>
                  <a:schemeClr val="tx1"/>
                </a:solidFill>
                <a:latin typeface="+mj-lt"/>
                <a:ea typeface="+mj-ea"/>
                <a:cs typeface="+mj-cs"/>
              </a:rPr>
              <a:t>Yet to Do:</a:t>
            </a:r>
          </a:p>
        </p:txBody>
      </p:sp>
      <p:sp>
        <p:nvSpPr>
          <p:cNvPr id="120"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7" name="Google Shape;105;p18">
            <a:extLst>
              <a:ext uri="{FF2B5EF4-FFF2-40B4-BE49-F238E27FC236}">
                <a16:creationId xmlns:a16="http://schemas.microsoft.com/office/drawing/2014/main" id="{8F06F699-C02F-4AA8-B9C2-364197C40F9E}"/>
              </a:ext>
            </a:extLst>
          </p:cNvPr>
          <p:cNvGraphicFramePr/>
          <p:nvPr>
            <p:extLst>
              <p:ext uri="{D42A27DB-BD31-4B8C-83A1-F6EECF244321}">
                <p14:modId xmlns:p14="http://schemas.microsoft.com/office/powerpoint/2010/main" val="4148857360"/>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643</Words>
  <Application>Microsoft Office PowerPoint</Application>
  <PresentationFormat>Widescreen</PresentationFormat>
  <Paragraphs>103</Paragraphs>
  <Slides>9</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Face Mask Detection for Covid-19</vt:lpstr>
      <vt:lpstr>Introduction</vt:lpstr>
      <vt:lpstr>Problem statement</vt:lpstr>
      <vt:lpstr>Dataset</vt:lpstr>
      <vt:lpstr>Architecture</vt:lpstr>
      <vt:lpstr>Face Mask Classifiers Trained</vt:lpstr>
      <vt:lpstr>Data Augmentation</vt:lpstr>
      <vt:lpstr>Results on Test Set</vt:lpstr>
      <vt:lpstr>Yet to Do: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for Covid-19</dc:title>
  <dc:creator>Mounica Subramani</dc:creator>
  <cp:lastModifiedBy>Mounica Subramani</cp:lastModifiedBy>
  <cp:revision>1</cp:revision>
  <dcterms:created xsi:type="dcterms:W3CDTF">2020-12-09T19:10:19Z</dcterms:created>
  <dcterms:modified xsi:type="dcterms:W3CDTF">2020-12-09T19:12:49Z</dcterms:modified>
</cp:coreProperties>
</file>