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1229" y="353644"/>
            <a:ext cx="4209541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7918"/>
            <a:ext cx="10358120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801" y="838200"/>
            <a:ext cx="62369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0" dirty="0">
                <a:solidFill>
                  <a:srgbClr val="000000"/>
                </a:solidFill>
              </a:rPr>
              <a:t>Python </a:t>
            </a:r>
            <a:r>
              <a:rPr sz="6000" spc="-305" dirty="0">
                <a:solidFill>
                  <a:srgbClr val="000000"/>
                </a:solidFill>
              </a:rPr>
              <a:t>Flow</a:t>
            </a:r>
            <a:r>
              <a:rPr sz="6000" spc="-700" dirty="0">
                <a:solidFill>
                  <a:srgbClr val="000000"/>
                </a:solidFill>
              </a:rPr>
              <a:t> </a:t>
            </a:r>
            <a:r>
              <a:rPr sz="6000" spc="-290" dirty="0">
                <a:solidFill>
                  <a:srgbClr val="000000"/>
                </a:solidFill>
              </a:rPr>
              <a:t>Control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124201" y="2286001"/>
            <a:ext cx="5867399" cy="33740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5305" marR="526415" indent="240665" algn="ctr">
              <a:lnSpc>
                <a:spcPct val="124800"/>
              </a:lnSpc>
              <a:spcBef>
                <a:spcPts val="110"/>
              </a:spcBef>
            </a:pPr>
            <a:r>
              <a:rPr sz="2400" dirty="0">
                <a:latin typeface="Carlito"/>
                <a:cs typeface="Carlito"/>
              </a:rPr>
              <a:t>Python </a:t>
            </a:r>
            <a:r>
              <a:rPr sz="2400" spc="-25" dirty="0">
                <a:latin typeface="Carlito"/>
                <a:cs typeface="Carlito"/>
              </a:rPr>
              <a:t>if...</a:t>
            </a:r>
            <a:r>
              <a:rPr sz="2400" spc="-25">
                <a:latin typeface="Carlito"/>
                <a:cs typeface="Carlito"/>
              </a:rPr>
              <a:t>else </a:t>
            </a:r>
            <a:endParaRPr lang="en-US" sz="2400" spc="-25" dirty="0">
              <a:latin typeface="Carlito"/>
              <a:cs typeface="Carlito"/>
            </a:endParaRPr>
          </a:p>
          <a:p>
            <a:pPr marL="535305" marR="526415" indent="240665" algn="ctr">
              <a:lnSpc>
                <a:spcPct val="124800"/>
              </a:lnSpc>
              <a:spcBef>
                <a:spcPts val="110"/>
              </a:spcBef>
            </a:pPr>
            <a:r>
              <a:rPr sz="2400">
                <a:latin typeface="Carlito"/>
                <a:cs typeface="Carlito"/>
              </a:rPr>
              <a:t>Python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>
                <a:latin typeface="Carlito"/>
                <a:cs typeface="Carlito"/>
              </a:rPr>
              <a:t>Loop </a:t>
            </a:r>
            <a:endParaRPr lang="en-US" sz="2400" spc="-10" dirty="0">
              <a:latin typeface="Carlito"/>
              <a:cs typeface="Carlito"/>
            </a:endParaRPr>
          </a:p>
          <a:p>
            <a:pPr marL="535305" marR="526415" indent="240665" algn="ctr">
              <a:lnSpc>
                <a:spcPct val="124800"/>
              </a:lnSpc>
              <a:spcBef>
                <a:spcPts val="110"/>
              </a:spcBef>
            </a:pPr>
            <a:r>
              <a:rPr sz="2400">
                <a:latin typeface="Carlito"/>
                <a:cs typeface="Carlito"/>
              </a:rPr>
              <a:t>Python </a:t>
            </a:r>
            <a:r>
              <a:rPr sz="2400" dirty="0">
                <a:latin typeface="Carlito"/>
                <a:cs typeface="Carlito"/>
              </a:rPr>
              <a:t>while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Loop</a:t>
            </a:r>
            <a:endParaRPr sz="2400">
              <a:latin typeface="Carlito"/>
              <a:cs typeface="Carlito"/>
            </a:endParaRPr>
          </a:p>
          <a:p>
            <a:pPr marL="940435" marR="5080" indent="-928369" algn="ctr">
              <a:lnSpc>
                <a:spcPts val="3600"/>
              </a:lnSpc>
              <a:spcBef>
                <a:spcPts val="225"/>
              </a:spcBef>
            </a:pPr>
            <a:r>
              <a:rPr sz="2400" dirty="0">
                <a:latin typeface="Carlito"/>
                <a:cs typeface="Carlito"/>
              </a:rPr>
              <a:t>Python </a:t>
            </a:r>
            <a:r>
              <a:rPr sz="2400" spc="-10" dirty="0">
                <a:latin typeface="Carlito"/>
                <a:cs typeface="Carlito"/>
              </a:rPr>
              <a:t>break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continue </a:t>
            </a:r>
            <a:endParaRPr lang="en-US" sz="2400" spc="-10" dirty="0">
              <a:latin typeface="Carlito"/>
              <a:cs typeface="Carlito"/>
            </a:endParaRPr>
          </a:p>
          <a:p>
            <a:pPr marL="940435" marR="5080" indent="-928369" algn="ctr">
              <a:lnSpc>
                <a:spcPts val="3600"/>
              </a:lnSpc>
              <a:spcBef>
                <a:spcPts val="225"/>
              </a:spcBef>
            </a:pPr>
            <a:r>
              <a:rPr sz="2400" spc="-1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Python</a:t>
            </a:r>
            <a:r>
              <a:rPr sz="2400" spc="-5">
                <a:latin typeface="Carlito"/>
                <a:cs typeface="Carlito"/>
              </a:rPr>
              <a:t> </a:t>
            </a:r>
            <a:r>
              <a:rPr sz="2400" spc="-15">
                <a:latin typeface="Carlito"/>
                <a:cs typeface="Carlito"/>
              </a:rPr>
              <a:t>Pass</a:t>
            </a:r>
            <a:endParaRPr lang="en-US" sz="2400" spc="-15" dirty="0">
              <a:latin typeface="Carlito"/>
              <a:cs typeface="Carlito"/>
            </a:endParaRPr>
          </a:p>
          <a:p>
            <a:pPr marL="940435" marR="5080" indent="-928369" algn="ctr">
              <a:lnSpc>
                <a:spcPts val="3600"/>
              </a:lnSpc>
              <a:spcBef>
                <a:spcPts val="225"/>
              </a:spcBef>
            </a:pPr>
            <a:r>
              <a:rPr lang="en-US" sz="2400" spc="-15" dirty="0">
                <a:latin typeface="Carlito"/>
                <a:cs typeface="Carlito"/>
              </a:rPr>
              <a:t>Python assert</a:t>
            </a:r>
          </a:p>
          <a:p>
            <a:pPr marL="940435" marR="5080" indent="-928369" algn="ctr">
              <a:lnSpc>
                <a:spcPts val="3600"/>
              </a:lnSpc>
              <a:spcBef>
                <a:spcPts val="225"/>
              </a:spcBef>
            </a:pPr>
            <a:r>
              <a:rPr lang="en-US" sz="2400" spc="-15" dirty="0">
                <a:latin typeface="Carlito"/>
                <a:cs typeface="Carlito"/>
              </a:rPr>
              <a:t>Python return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63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73935" y="1690116"/>
            <a:ext cx="8866631" cy="479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798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000000"/>
                </a:solidFill>
              </a:rPr>
              <a:t>Syntax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484" dirty="0">
                <a:solidFill>
                  <a:srgbClr val="000000"/>
                </a:solidFill>
              </a:rPr>
              <a:t> </a:t>
            </a:r>
            <a:r>
              <a:rPr sz="4400" spc="-405" dirty="0">
                <a:solidFill>
                  <a:srgbClr val="000000"/>
                </a:solidFill>
              </a:rPr>
              <a:t>if...elif...else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2131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y</a:t>
            </a:r>
            <a:r>
              <a:rPr sz="2800" spc="-40" dirty="0">
                <a:latin typeface="Carlito"/>
                <a:cs typeface="Carlito"/>
              </a:rPr>
              <a:t>n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x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1981200"/>
            <a:ext cx="6192011" cy="402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577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</a:rPr>
              <a:t>Flowchart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440" dirty="0">
                <a:solidFill>
                  <a:srgbClr val="000000"/>
                </a:solidFill>
              </a:rPr>
              <a:t> </a:t>
            </a:r>
            <a:r>
              <a:rPr sz="4400" spc="-405" dirty="0">
                <a:solidFill>
                  <a:srgbClr val="000000"/>
                </a:solidFill>
              </a:rPr>
              <a:t>if...elif...else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659379" y="1592578"/>
            <a:ext cx="6803135" cy="516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244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000000"/>
                </a:solidFill>
              </a:rPr>
              <a:t>Example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434" dirty="0">
                <a:solidFill>
                  <a:srgbClr val="000000"/>
                </a:solidFill>
              </a:rPr>
              <a:t> </a:t>
            </a:r>
            <a:r>
              <a:rPr sz="4400" spc="-409" dirty="0">
                <a:solidFill>
                  <a:srgbClr val="000000"/>
                </a:solidFill>
              </a:rPr>
              <a:t>if...elif...else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46632" y="1592580"/>
            <a:ext cx="9310116" cy="501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63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90116" y="1583601"/>
            <a:ext cx="8798052" cy="5024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372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185" dirty="0">
                <a:solidFill>
                  <a:srgbClr val="000000"/>
                </a:solidFill>
              </a:rPr>
              <a:t>Nested </a:t>
            </a:r>
            <a:r>
              <a:rPr sz="4400" spc="-300" dirty="0">
                <a:solidFill>
                  <a:srgbClr val="000000"/>
                </a:solidFill>
              </a:rPr>
              <a:t>if</a:t>
            </a:r>
            <a:r>
              <a:rPr sz="4400" spc="-690" dirty="0">
                <a:solidFill>
                  <a:srgbClr val="000000"/>
                </a:solidFill>
              </a:rPr>
              <a:t> </a:t>
            </a:r>
            <a:r>
              <a:rPr sz="4400" spc="-229" dirty="0">
                <a:solidFill>
                  <a:srgbClr val="000000"/>
                </a:solidFill>
              </a:rPr>
              <a:t>statements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81200" y="1440180"/>
            <a:ext cx="8409432" cy="519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63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64336" y="2042166"/>
            <a:ext cx="9933431" cy="4636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610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229" dirty="0">
                <a:solidFill>
                  <a:srgbClr val="000000"/>
                </a:solidFill>
              </a:rPr>
              <a:t>for</a:t>
            </a:r>
            <a:r>
              <a:rPr sz="4400" spc="-555" dirty="0">
                <a:solidFill>
                  <a:srgbClr val="000000"/>
                </a:solidFill>
              </a:rPr>
              <a:t> </a:t>
            </a:r>
            <a:r>
              <a:rPr sz="4400" spc="-170" dirty="0">
                <a:solidFill>
                  <a:srgbClr val="000000"/>
                </a:solidFill>
              </a:rPr>
              <a:t>Loop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6855461" cy="26892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loop in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Python?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Syntax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Loop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Flowchart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loop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Example: </a:t>
            </a:r>
            <a:r>
              <a:rPr sz="2400" dirty="0">
                <a:latin typeface="Carlito"/>
                <a:cs typeface="Carlito"/>
              </a:rPr>
              <a:t>Python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Loop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range()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function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loop with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else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121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>
                <a:solidFill>
                  <a:srgbClr val="000000"/>
                </a:solidFill>
              </a:rPr>
              <a:t>What </a:t>
            </a:r>
            <a:r>
              <a:rPr sz="4400" spc="-185" dirty="0">
                <a:solidFill>
                  <a:srgbClr val="000000"/>
                </a:solidFill>
              </a:rPr>
              <a:t>is </a:t>
            </a:r>
            <a:r>
              <a:rPr sz="4400" spc="-229" dirty="0">
                <a:solidFill>
                  <a:srgbClr val="000000"/>
                </a:solidFill>
              </a:rPr>
              <a:t>for </a:t>
            </a:r>
            <a:r>
              <a:rPr sz="4400" spc="-155" dirty="0">
                <a:solidFill>
                  <a:srgbClr val="000000"/>
                </a:solidFill>
              </a:rPr>
              <a:t>loop </a:t>
            </a:r>
            <a:r>
              <a:rPr sz="4400" spc="-200" dirty="0">
                <a:solidFill>
                  <a:srgbClr val="000000"/>
                </a:solidFill>
              </a:rPr>
              <a:t>in</a:t>
            </a:r>
            <a:r>
              <a:rPr sz="4400" spc="-965" dirty="0">
                <a:solidFill>
                  <a:srgbClr val="000000"/>
                </a:solidFill>
              </a:rPr>
              <a:t> </a:t>
            </a:r>
            <a:r>
              <a:rPr sz="4400" spc="-95" dirty="0">
                <a:solidFill>
                  <a:srgbClr val="000000"/>
                </a:solidFill>
              </a:rPr>
              <a:t>Python?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7333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iterate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spc="-15" dirty="0">
                <a:latin typeface="Carlito"/>
                <a:cs typeface="Carlito"/>
              </a:rPr>
              <a:t>(list, </a:t>
            </a:r>
            <a:r>
              <a:rPr sz="2800" spc="-5" dirty="0">
                <a:latin typeface="Carlito"/>
                <a:cs typeface="Carlito"/>
              </a:rPr>
              <a:t>tuple, </a:t>
            </a:r>
            <a:r>
              <a:rPr sz="2800" spc="-15" dirty="0">
                <a:latin typeface="Carlito"/>
                <a:cs typeface="Carlito"/>
              </a:rPr>
              <a:t>string)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15" dirty="0">
                <a:latin typeface="Carlito"/>
                <a:cs typeface="Carlito"/>
              </a:rPr>
              <a:t>iterable  </a:t>
            </a:r>
            <a:r>
              <a:rPr sz="2800" spc="-10" dirty="0">
                <a:latin typeface="Carlito"/>
                <a:cs typeface="Carlito"/>
              </a:rPr>
              <a:t>objects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Iterating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called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traversal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41122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Syntax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Loop: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838778"/>
            <a:ext cx="10351135" cy="224099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649605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Here, </a:t>
            </a:r>
            <a:r>
              <a:rPr sz="2800" spc="-20" dirty="0">
                <a:latin typeface="Carlito"/>
                <a:cs typeface="Carlito"/>
              </a:rPr>
              <a:t>val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variable that </a:t>
            </a:r>
            <a:r>
              <a:rPr sz="2800" spc="-30" dirty="0">
                <a:latin typeface="Carlito"/>
                <a:cs typeface="Carlito"/>
              </a:rPr>
              <a:t>takes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value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item inside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spc="-5" dirty="0">
                <a:latin typeface="Carlito"/>
                <a:cs typeface="Carlito"/>
              </a:rPr>
              <a:t>on each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iteration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Loop </a:t>
            </a:r>
            <a:r>
              <a:rPr sz="2800" spc="-15" dirty="0">
                <a:latin typeface="Carlito"/>
                <a:cs typeface="Carlito"/>
              </a:rPr>
              <a:t>continues </a:t>
            </a:r>
            <a:r>
              <a:rPr sz="2800" spc="-10" dirty="0">
                <a:latin typeface="Carlito"/>
                <a:cs typeface="Carlito"/>
              </a:rPr>
              <a:t>until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reach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last </a:t>
            </a:r>
            <a:r>
              <a:rPr sz="2800" spc="-10" dirty="0">
                <a:latin typeface="Carlito"/>
                <a:cs typeface="Carlito"/>
              </a:rPr>
              <a:t>item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sequence</a:t>
            </a:r>
            <a:r>
              <a:rPr sz="2800" spc="-10">
                <a:latin typeface="Carlito"/>
                <a:cs typeface="Carlito"/>
              </a:rPr>
              <a:t>. </a:t>
            </a:r>
            <a:endParaRPr lang="en-US" sz="2800" spc="-10" dirty="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body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loop is </a:t>
            </a:r>
            <a:r>
              <a:rPr sz="2800" spc="-20" dirty="0">
                <a:latin typeface="Carlito"/>
                <a:cs typeface="Carlito"/>
              </a:rPr>
              <a:t>separated 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rest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code using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indentation.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1828800"/>
            <a:ext cx="5430012" cy="1607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292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</a:t>
            </a:r>
            <a:r>
              <a:rPr sz="4400" spc="-380" dirty="0">
                <a:solidFill>
                  <a:srgbClr val="000000"/>
                </a:solidFill>
              </a:rPr>
              <a:t> if...else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746250"/>
            <a:ext cx="6398261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7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What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statement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Python?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Python if </a:t>
            </a:r>
            <a:r>
              <a:rPr sz="2000" spc="-15" dirty="0">
                <a:latin typeface="Carlito"/>
                <a:cs typeface="Carlito"/>
              </a:rPr>
              <a:t>Statement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Syntax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Python if </a:t>
            </a:r>
            <a:r>
              <a:rPr sz="2000" spc="-15" dirty="0">
                <a:latin typeface="Carlito"/>
                <a:cs typeface="Carlito"/>
              </a:rPr>
              <a:t>Statement</a:t>
            </a:r>
            <a:r>
              <a:rPr sz="2000" spc="-5" dirty="0">
                <a:latin typeface="Carlito"/>
                <a:cs typeface="Carlito"/>
              </a:rPr>
              <a:t> Flowchart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rlito"/>
                <a:cs typeface="Carlito"/>
              </a:rPr>
              <a:t>Example: </a:t>
            </a:r>
            <a:r>
              <a:rPr sz="2000" dirty="0">
                <a:latin typeface="Carlito"/>
                <a:cs typeface="Carlito"/>
              </a:rPr>
              <a:t>Python if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775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Python </a:t>
            </a:r>
            <a:r>
              <a:rPr sz="2400" spc="-25" dirty="0">
                <a:latin typeface="Carlito"/>
                <a:cs typeface="Carlito"/>
              </a:rPr>
              <a:t>if...else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Statement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rlito"/>
                <a:cs typeface="Carlito"/>
              </a:rPr>
              <a:t>Syntax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if...else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20" dirty="0">
                <a:latin typeface="Carlito"/>
                <a:cs typeface="Carlito"/>
              </a:rPr>
              <a:t>if..else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Flowchart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rlito"/>
                <a:cs typeface="Carlito"/>
              </a:rPr>
              <a:t>Example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if...else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770"/>
              </a:lnSpc>
              <a:spcBef>
                <a:spcPts val="14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Python </a:t>
            </a:r>
            <a:r>
              <a:rPr sz="2400" spc="-25" dirty="0">
                <a:latin typeface="Carlito"/>
                <a:cs typeface="Carlito"/>
              </a:rPr>
              <a:t>if...elif...else </a:t>
            </a:r>
            <a:r>
              <a:rPr sz="2400" spc="-15" dirty="0">
                <a:latin typeface="Carlito"/>
                <a:cs typeface="Carlito"/>
              </a:rPr>
              <a:t>Statement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rlito"/>
                <a:cs typeface="Carlito"/>
              </a:rPr>
              <a:t>Syntax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if...elif...else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Flowchart of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if...elif...else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rlito"/>
                <a:cs typeface="Carlito"/>
              </a:rPr>
              <a:t>Example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if...elif...else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Python </a:t>
            </a:r>
            <a:r>
              <a:rPr sz="2400" spc="-10" dirty="0">
                <a:latin typeface="Carlito"/>
                <a:cs typeface="Carlito"/>
              </a:rPr>
              <a:t>Nested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-15" dirty="0">
                <a:latin typeface="Carlito"/>
                <a:cs typeface="Carlito"/>
              </a:rPr>
              <a:t> statements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831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</a:rPr>
              <a:t>Flowchart </a:t>
            </a:r>
            <a:r>
              <a:rPr sz="4400" spc="-190" dirty="0">
                <a:solidFill>
                  <a:srgbClr val="000000"/>
                </a:solidFill>
              </a:rPr>
              <a:t>of </a:t>
            </a:r>
            <a:r>
              <a:rPr sz="4400" spc="-229" dirty="0">
                <a:solidFill>
                  <a:srgbClr val="000000"/>
                </a:solidFill>
              </a:rPr>
              <a:t>for</a:t>
            </a:r>
            <a:r>
              <a:rPr sz="4400" spc="-605" dirty="0">
                <a:solidFill>
                  <a:srgbClr val="000000"/>
                </a:solidFill>
              </a:rPr>
              <a:t> </a:t>
            </a:r>
            <a:r>
              <a:rPr sz="4400" spc="-170" dirty="0">
                <a:solidFill>
                  <a:srgbClr val="000000"/>
                </a:solidFill>
              </a:rPr>
              <a:t>Loop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27458" y="1950736"/>
            <a:ext cx="5107099" cy="406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25" dirty="0">
                <a:solidFill>
                  <a:srgbClr val="000000"/>
                </a:solidFill>
              </a:rPr>
              <a:t>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496567"/>
            <a:ext cx="10079736" cy="49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17420"/>
            <a:ext cx="10411968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595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 dirty="0">
                <a:solidFill>
                  <a:srgbClr val="000000"/>
                </a:solidFill>
              </a:rPr>
              <a:t>The </a:t>
            </a:r>
            <a:r>
              <a:rPr sz="4400" spc="-235" dirty="0">
                <a:solidFill>
                  <a:srgbClr val="000000"/>
                </a:solidFill>
              </a:rPr>
              <a:t>range()</a:t>
            </a:r>
            <a:r>
              <a:rPr sz="4400" spc="-465" dirty="0">
                <a:solidFill>
                  <a:srgbClr val="000000"/>
                </a:solidFill>
              </a:rPr>
              <a:t> </a:t>
            </a:r>
            <a:r>
              <a:rPr sz="4400" spc="-204" dirty="0">
                <a:solidFill>
                  <a:srgbClr val="000000"/>
                </a:solidFill>
              </a:rPr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523095" cy="3862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generate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numbers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15" dirty="0">
                <a:latin typeface="Carlito"/>
                <a:cs typeface="Carlito"/>
              </a:rPr>
              <a:t>range()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function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range(10)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20" dirty="0">
                <a:latin typeface="Carlito"/>
                <a:cs typeface="Carlito"/>
              </a:rPr>
              <a:t>generate </a:t>
            </a:r>
            <a:r>
              <a:rPr sz="2800" spc="-15" dirty="0">
                <a:latin typeface="Carlito"/>
                <a:cs typeface="Carlito"/>
              </a:rPr>
              <a:t>numbers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9 </a:t>
            </a:r>
            <a:r>
              <a:rPr sz="2800" dirty="0">
                <a:latin typeface="Carlito"/>
                <a:cs typeface="Carlito"/>
              </a:rPr>
              <a:t>(10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numbers)</a:t>
            </a:r>
            <a:endParaRPr sz="2800">
              <a:latin typeface="Carlito"/>
              <a:cs typeface="Carlito"/>
            </a:endParaRPr>
          </a:p>
          <a:p>
            <a:pPr marL="241300" marR="2652395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Can also </a:t>
            </a: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start, </a:t>
            </a:r>
            <a:r>
              <a:rPr sz="2800" spc="-25" dirty="0">
                <a:latin typeface="Carlito"/>
                <a:cs typeface="Carlito"/>
              </a:rPr>
              <a:t>stop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step </a:t>
            </a:r>
            <a:r>
              <a:rPr sz="2800" spc="-25" dirty="0">
                <a:latin typeface="Carlito"/>
                <a:cs typeface="Carlito"/>
              </a:rPr>
              <a:t>size </a:t>
            </a:r>
            <a:r>
              <a:rPr sz="2800" dirty="0">
                <a:latin typeface="Carlito"/>
                <a:cs typeface="Carlito"/>
              </a:rPr>
              <a:t>as  </a:t>
            </a:r>
            <a:r>
              <a:rPr sz="2800" spc="-20" dirty="0">
                <a:latin typeface="Carlito"/>
                <a:cs typeface="Carlito"/>
              </a:rPr>
              <a:t>range(start,stop,stepsize)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Step </a:t>
            </a:r>
            <a:r>
              <a:rPr sz="2800" spc="-25" dirty="0">
                <a:latin typeface="Carlito"/>
                <a:cs typeface="Carlito"/>
              </a:rPr>
              <a:t>size </a:t>
            </a:r>
            <a:r>
              <a:rPr sz="2800" spc="-15" dirty="0">
                <a:latin typeface="Carlito"/>
                <a:cs typeface="Carlito"/>
              </a:rPr>
              <a:t>defaults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1 if </a:t>
            </a:r>
            <a:r>
              <a:rPr sz="2800" spc="-10" dirty="0">
                <a:latin typeface="Carlito"/>
                <a:cs typeface="Carlito"/>
              </a:rPr>
              <a:t>not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provided.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Does not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spc="-5" dirty="0">
                <a:latin typeface="Carlito"/>
                <a:cs typeface="Carlito"/>
              </a:rPr>
              <a:t>all the </a:t>
            </a:r>
            <a:r>
              <a:rPr sz="2800" spc="-10" dirty="0">
                <a:latin typeface="Carlito"/>
                <a:cs typeface="Carlito"/>
              </a:rPr>
              <a:t>values in </a:t>
            </a:r>
            <a:r>
              <a:rPr sz="2800" spc="-35" dirty="0">
                <a:latin typeface="Carlito"/>
                <a:cs typeface="Carlito"/>
              </a:rPr>
              <a:t>memory,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would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inefficient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So it </a:t>
            </a:r>
            <a:r>
              <a:rPr sz="2800" spc="-15" dirty="0">
                <a:latin typeface="Carlito"/>
                <a:cs typeface="Carlito"/>
              </a:rPr>
              <a:t>remembers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start, </a:t>
            </a:r>
            <a:r>
              <a:rPr sz="2800" spc="-20" dirty="0">
                <a:latin typeface="Carlito"/>
                <a:cs typeface="Carlito"/>
              </a:rPr>
              <a:t>stop, step </a:t>
            </a:r>
            <a:r>
              <a:rPr sz="2800" spc="-25" dirty="0">
                <a:latin typeface="Carlito"/>
                <a:cs typeface="Carlito"/>
              </a:rPr>
              <a:t>size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generates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next 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on the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go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25" dirty="0">
                <a:solidFill>
                  <a:srgbClr val="000000"/>
                </a:solidFill>
              </a:rPr>
              <a:t>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10515600" cy="479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1690116"/>
            <a:ext cx="11348085" cy="4711065"/>
            <a:chOff x="838200" y="1690116"/>
            <a:chExt cx="11348085" cy="4711065"/>
          </a:xfrm>
        </p:grpSpPr>
        <p:sp>
          <p:nvSpPr>
            <p:cNvPr id="3" name="object 3"/>
            <p:cNvSpPr/>
            <p:nvPr/>
          </p:nvSpPr>
          <p:spPr>
            <a:xfrm>
              <a:off x="838200" y="1690116"/>
              <a:ext cx="6060948" cy="4710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67044" y="1690116"/>
              <a:ext cx="6118859" cy="3502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923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>
                <a:solidFill>
                  <a:srgbClr val="000000"/>
                </a:solidFill>
              </a:rPr>
              <a:t>for </a:t>
            </a:r>
            <a:r>
              <a:rPr sz="4400" spc="-160" dirty="0">
                <a:solidFill>
                  <a:srgbClr val="000000"/>
                </a:solidFill>
              </a:rPr>
              <a:t>loop </a:t>
            </a:r>
            <a:r>
              <a:rPr sz="4400" spc="-225" dirty="0">
                <a:solidFill>
                  <a:srgbClr val="000000"/>
                </a:solidFill>
              </a:rPr>
              <a:t>with</a:t>
            </a:r>
            <a:r>
              <a:rPr sz="4400" spc="-650" dirty="0">
                <a:solidFill>
                  <a:srgbClr val="000000"/>
                </a:solidFill>
              </a:rPr>
              <a:t> </a:t>
            </a:r>
            <a:r>
              <a:rPr sz="4400" spc="-220" dirty="0">
                <a:solidFill>
                  <a:srgbClr val="000000"/>
                </a:solidFill>
              </a:rPr>
              <a:t>else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1690116"/>
            <a:ext cx="11215370" cy="3796665"/>
            <a:chOff x="838200" y="1690116"/>
            <a:chExt cx="11215370" cy="3796665"/>
          </a:xfrm>
        </p:grpSpPr>
        <p:sp>
          <p:nvSpPr>
            <p:cNvPr id="4" name="object 4"/>
            <p:cNvSpPr/>
            <p:nvPr/>
          </p:nvSpPr>
          <p:spPr>
            <a:xfrm>
              <a:off x="838200" y="1873682"/>
              <a:ext cx="4828032" cy="2887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6232" y="1690116"/>
              <a:ext cx="6387084" cy="3796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178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229" dirty="0">
                <a:solidFill>
                  <a:srgbClr val="000000"/>
                </a:solidFill>
              </a:rPr>
              <a:t>while</a:t>
            </a:r>
            <a:r>
              <a:rPr sz="4400" spc="-560" dirty="0">
                <a:solidFill>
                  <a:srgbClr val="000000"/>
                </a:solidFill>
              </a:rPr>
              <a:t> </a:t>
            </a:r>
            <a:r>
              <a:rPr sz="4400" spc="-170" dirty="0">
                <a:solidFill>
                  <a:srgbClr val="000000"/>
                </a:solidFill>
              </a:rPr>
              <a:t>Loop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757274"/>
            <a:ext cx="8303261" cy="21786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9235" marR="508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while </a:t>
            </a:r>
            <a:r>
              <a:rPr sz="2800" spc="-10" dirty="0">
                <a:latin typeface="Carlito"/>
                <a:cs typeface="Carlito"/>
              </a:rPr>
              <a:t>loop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Python?</a:t>
            </a:r>
            <a:endParaRPr sz="2800">
              <a:latin typeface="Carlito"/>
              <a:cs typeface="Carlito"/>
            </a:endParaRPr>
          </a:p>
          <a:p>
            <a:pPr marL="228600" marR="50165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-20" dirty="0">
                <a:latin typeface="Carlito"/>
                <a:cs typeface="Carlito"/>
              </a:rPr>
              <a:t>Syntax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10" dirty="0">
                <a:latin typeface="Carlito"/>
                <a:cs typeface="Carlito"/>
              </a:rPr>
              <a:t>Loop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Python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Flowchart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while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loop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Example: </a:t>
            </a:r>
            <a:r>
              <a:rPr sz="2400" dirty="0">
                <a:latin typeface="Carlito"/>
                <a:cs typeface="Carlito"/>
              </a:rPr>
              <a:t>Python while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Loop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while loop with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else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687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>
                <a:solidFill>
                  <a:srgbClr val="000000"/>
                </a:solidFill>
              </a:rPr>
              <a:t>What </a:t>
            </a:r>
            <a:r>
              <a:rPr sz="4400" spc="-185" dirty="0">
                <a:solidFill>
                  <a:srgbClr val="000000"/>
                </a:solidFill>
              </a:rPr>
              <a:t>is </a:t>
            </a:r>
            <a:r>
              <a:rPr sz="4400" spc="-229" dirty="0">
                <a:solidFill>
                  <a:srgbClr val="000000"/>
                </a:solidFill>
              </a:rPr>
              <a:t>while </a:t>
            </a:r>
            <a:r>
              <a:rPr sz="4400" spc="-155" dirty="0">
                <a:solidFill>
                  <a:srgbClr val="000000"/>
                </a:solidFill>
              </a:rPr>
              <a:t>loop </a:t>
            </a:r>
            <a:r>
              <a:rPr sz="4400" spc="-200" dirty="0">
                <a:solidFill>
                  <a:srgbClr val="000000"/>
                </a:solidFill>
              </a:rPr>
              <a:t>in</a:t>
            </a:r>
            <a:r>
              <a:rPr sz="4400" spc="-980" dirty="0">
                <a:solidFill>
                  <a:srgbClr val="000000"/>
                </a:solidFill>
              </a:rPr>
              <a:t> </a:t>
            </a:r>
            <a:r>
              <a:rPr sz="4400" spc="-95" dirty="0">
                <a:solidFill>
                  <a:srgbClr val="000000"/>
                </a:solidFill>
              </a:rPr>
              <a:t>Python?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3775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iterate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block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5" dirty="0">
                <a:latin typeface="Carlito"/>
                <a:cs typeface="Carlito"/>
              </a:rPr>
              <a:t>as long as the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expression  </a:t>
            </a:r>
            <a:r>
              <a:rPr sz="2800" spc="-10" dirty="0">
                <a:latin typeface="Carlito"/>
                <a:cs typeface="Carlito"/>
              </a:rPr>
              <a:t>(condition)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true</a:t>
            </a:r>
            <a:endParaRPr sz="2800">
              <a:latin typeface="Carlito"/>
              <a:cs typeface="Carlito"/>
            </a:endParaRPr>
          </a:p>
          <a:p>
            <a:pPr marL="241300" marR="39878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Generally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loop 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don't know </a:t>
            </a:r>
            <a:r>
              <a:rPr sz="2800" spc="-15" dirty="0">
                <a:latin typeface="Carlito"/>
                <a:cs typeface="Carlito"/>
              </a:rPr>
              <a:t>beforehand,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times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iterate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8745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000000"/>
                </a:solidFill>
              </a:rPr>
              <a:t>Syntax </a:t>
            </a:r>
            <a:r>
              <a:rPr sz="4400" spc="-190" dirty="0">
                <a:solidFill>
                  <a:srgbClr val="000000"/>
                </a:solidFill>
              </a:rPr>
              <a:t>of </a:t>
            </a:r>
            <a:r>
              <a:rPr sz="4400" spc="-229" dirty="0">
                <a:solidFill>
                  <a:srgbClr val="000000"/>
                </a:solidFill>
              </a:rPr>
              <a:t>while </a:t>
            </a:r>
            <a:r>
              <a:rPr sz="4400" spc="-170" dirty="0">
                <a:solidFill>
                  <a:srgbClr val="000000"/>
                </a:solidFill>
              </a:rPr>
              <a:t>Loop </a:t>
            </a:r>
            <a:r>
              <a:rPr sz="4400" spc="-200" dirty="0">
                <a:solidFill>
                  <a:srgbClr val="000000"/>
                </a:solidFill>
              </a:rPr>
              <a:t>in</a:t>
            </a:r>
            <a:r>
              <a:rPr sz="4400" spc="-885" dirty="0">
                <a:solidFill>
                  <a:srgbClr val="000000"/>
                </a:solidFill>
              </a:rPr>
              <a:t> </a:t>
            </a:r>
            <a:r>
              <a:rPr sz="4400" spc="-180" dirty="0">
                <a:solidFill>
                  <a:srgbClr val="000000"/>
                </a:solidFill>
              </a:rPr>
              <a:t>Python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4349877"/>
            <a:ext cx="908939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Python </a:t>
            </a:r>
            <a:r>
              <a:rPr sz="2800" spc="-15" dirty="0">
                <a:latin typeface="Carlito"/>
                <a:cs typeface="Carlito"/>
              </a:rPr>
              <a:t>interprets </a:t>
            </a:r>
            <a:r>
              <a:rPr sz="2800" spc="-20" dirty="0">
                <a:latin typeface="Carlito"/>
                <a:cs typeface="Carlito"/>
              </a:rPr>
              <a:t>any non-zero </a:t>
            </a:r>
            <a:r>
              <a:rPr sz="2800" spc="-10" dirty="0">
                <a:latin typeface="Carlito"/>
                <a:cs typeface="Carlito"/>
              </a:rPr>
              <a:t>value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35" dirty="0">
                <a:latin typeface="Carlito"/>
                <a:cs typeface="Carlito"/>
              </a:rPr>
              <a:t>True. </a:t>
            </a:r>
            <a:r>
              <a:rPr sz="2800" spc="-5" dirty="0">
                <a:latin typeface="Carlito"/>
                <a:cs typeface="Carlito"/>
              </a:rPr>
              <a:t>None and 0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20" dirty="0">
                <a:latin typeface="Carlito"/>
                <a:cs typeface="Carlito"/>
              </a:rPr>
              <a:t>interpreted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False.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895" y="2174895"/>
            <a:ext cx="7650020" cy="163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057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300" dirty="0">
                <a:solidFill>
                  <a:srgbClr val="000000"/>
                </a:solidFill>
              </a:rPr>
              <a:t>if </a:t>
            </a:r>
            <a:r>
              <a:rPr sz="4400" spc="-250" dirty="0">
                <a:solidFill>
                  <a:srgbClr val="000000"/>
                </a:solidFill>
              </a:rPr>
              <a:t>Statement</a:t>
            </a:r>
            <a:r>
              <a:rPr sz="4400" spc="-535" dirty="0">
                <a:solidFill>
                  <a:srgbClr val="000000"/>
                </a:solidFill>
              </a:rPr>
              <a:t> </a:t>
            </a:r>
            <a:r>
              <a:rPr sz="4400" spc="-265" dirty="0">
                <a:solidFill>
                  <a:srgbClr val="000000"/>
                </a:solidFill>
              </a:rPr>
              <a:t>Syntax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673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y</a:t>
            </a:r>
            <a:r>
              <a:rPr sz="2800" spc="-40" dirty="0">
                <a:latin typeface="Carlito"/>
                <a:cs typeface="Carlito"/>
              </a:rPr>
              <a:t>n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x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819400"/>
            <a:ext cx="5832348" cy="192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400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</a:rPr>
              <a:t>Flowchart </a:t>
            </a:r>
            <a:r>
              <a:rPr sz="4400" spc="-190" dirty="0">
                <a:solidFill>
                  <a:srgbClr val="000000"/>
                </a:solidFill>
              </a:rPr>
              <a:t>of </a:t>
            </a:r>
            <a:r>
              <a:rPr sz="4400" spc="-229" dirty="0">
                <a:solidFill>
                  <a:srgbClr val="000000"/>
                </a:solidFill>
              </a:rPr>
              <a:t>while</a:t>
            </a:r>
            <a:r>
              <a:rPr sz="4400" spc="-605" dirty="0">
                <a:solidFill>
                  <a:srgbClr val="000000"/>
                </a:solidFill>
              </a:rPr>
              <a:t> </a:t>
            </a:r>
            <a:r>
              <a:rPr sz="4400" spc="-170" dirty="0">
                <a:solidFill>
                  <a:srgbClr val="000000"/>
                </a:solidFill>
              </a:rPr>
              <a:t>Loop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84010" y="1836239"/>
            <a:ext cx="4757292" cy="4602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25" dirty="0">
                <a:solidFill>
                  <a:srgbClr val="000000"/>
                </a:solidFill>
              </a:rPr>
              <a:t>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69263" y="1537716"/>
            <a:ext cx="9630156" cy="501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869948"/>
            <a:ext cx="9558528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494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>
                <a:solidFill>
                  <a:srgbClr val="000000"/>
                </a:solidFill>
              </a:rPr>
              <a:t>while </a:t>
            </a:r>
            <a:r>
              <a:rPr sz="4400" spc="-155" dirty="0">
                <a:solidFill>
                  <a:srgbClr val="000000"/>
                </a:solidFill>
              </a:rPr>
              <a:t>loop </a:t>
            </a:r>
            <a:r>
              <a:rPr sz="4400" spc="-225" dirty="0">
                <a:solidFill>
                  <a:srgbClr val="000000"/>
                </a:solidFill>
              </a:rPr>
              <a:t>with</a:t>
            </a:r>
            <a:r>
              <a:rPr sz="4400" spc="-660" dirty="0">
                <a:solidFill>
                  <a:srgbClr val="000000"/>
                </a:solidFill>
              </a:rPr>
              <a:t> </a:t>
            </a:r>
            <a:r>
              <a:rPr sz="4400" spc="-220" dirty="0">
                <a:solidFill>
                  <a:srgbClr val="000000"/>
                </a:solidFill>
              </a:rPr>
              <a:t>else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578863"/>
            <a:ext cx="10646664" cy="493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10515600" cy="5451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069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235" dirty="0">
                <a:solidFill>
                  <a:srgbClr val="000000"/>
                </a:solidFill>
              </a:rPr>
              <a:t>break </a:t>
            </a:r>
            <a:r>
              <a:rPr sz="4400" spc="-175" dirty="0">
                <a:solidFill>
                  <a:srgbClr val="000000"/>
                </a:solidFill>
              </a:rPr>
              <a:t>and</a:t>
            </a:r>
            <a:r>
              <a:rPr sz="4400" spc="-655" dirty="0">
                <a:solidFill>
                  <a:srgbClr val="000000"/>
                </a:solidFill>
              </a:rPr>
              <a:t> </a:t>
            </a:r>
            <a:r>
              <a:rPr sz="4400" spc="-204" dirty="0">
                <a:solidFill>
                  <a:srgbClr val="000000"/>
                </a:solidFill>
              </a:rPr>
              <a:t>continue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357745" cy="39204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break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continue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Python?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rlito"/>
                <a:cs typeface="Carlito"/>
              </a:rPr>
              <a:t>Python </a:t>
            </a:r>
            <a:r>
              <a:rPr sz="2800" spc="-15" dirty="0">
                <a:latin typeface="Carlito"/>
                <a:cs typeface="Carlito"/>
              </a:rPr>
              <a:t>break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Syntax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break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Flowchart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break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Example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break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rlito"/>
                <a:cs typeface="Carlito"/>
              </a:rPr>
              <a:t>Python </a:t>
            </a:r>
            <a:r>
              <a:rPr sz="2800" spc="-15" dirty="0">
                <a:latin typeface="Carlito"/>
                <a:cs typeface="Carlito"/>
              </a:rPr>
              <a:t>continue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Syntax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Continue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Flowchart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continue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Example: </a:t>
            </a:r>
            <a:r>
              <a:rPr sz="2400" dirty="0">
                <a:latin typeface="Carlito"/>
                <a:cs typeface="Carlito"/>
              </a:rPr>
              <a:t>Python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continue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09574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45" dirty="0">
                <a:solidFill>
                  <a:srgbClr val="000000"/>
                </a:solidFill>
              </a:rPr>
              <a:t>What</a:t>
            </a:r>
            <a:r>
              <a:rPr sz="4400" spc="-34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is</a:t>
            </a:r>
            <a:r>
              <a:rPr sz="4400" spc="-335" dirty="0">
                <a:solidFill>
                  <a:srgbClr val="000000"/>
                </a:solidFill>
              </a:rPr>
              <a:t> </a:t>
            </a:r>
            <a:r>
              <a:rPr sz="4400" spc="-215" dirty="0">
                <a:solidFill>
                  <a:srgbClr val="000000"/>
                </a:solidFill>
              </a:rPr>
              <a:t>the</a:t>
            </a:r>
            <a:r>
              <a:rPr sz="4400" spc="-335" dirty="0">
                <a:solidFill>
                  <a:srgbClr val="000000"/>
                </a:solidFill>
              </a:rPr>
              <a:t> </a:t>
            </a:r>
            <a:r>
              <a:rPr sz="4400" spc="-140" dirty="0">
                <a:solidFill>
                  <a:srgbClr val="000000"/>
                </a:solidFill>
              </a:rPr>
              <a:t>use</a:t>
            </a:r>
            <a:r>
              <a:rPr sz="4400" spc="-335" dirty="0">
                <a:solidFill>
                  <a:srgbClr val="000000"/>
                </a:solidFill>
              </a:rPr>
              <a:t>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330" dirty="0">
                <a:solidFill>
                  <a:srgbClr val="000000"/>
                </a:solidFill>
              </a:rPr>
              <a:t> </a:t>
            </a:r>
            <a:r>
              <a:rPr sz="4400" spc="-235" dirty="0">
                <a:solidFill>
                  <a:srgbClr val="000000"/>
                </a:solidFill>
              </a:rPr>
              <a:t>break</a:t>
            </a:r>
            <a:r>
              <a:rPr sz="4400" spc="-360" dirty="0">
                <a:solidFill>
                  <a:srgbClr val="000000"/>
                </a:solidFill>
              </a:rPr>
              <a:t> </a:t>
            </a:r>
            <a:r>
              <a:rPr sz="4400" spc="-175" dirty="0">
                <a:solidFill>
                  <a:srgbClr val="000000"/>
                </a:solidFill>
              </a:rPr>
              <a:t>and</a:t>
            </a:r>
            <a:r>
              <a:rPr sz="4400" spc="-335" dirty="0">
                <a:solidFill>
                  <a:srgbClr val="000000"/>
                </a:solidFill>
              </a:rPr>
              <a:t> </a:t>
            </a:r>
            <a:r>
              <a:rPr sz="4400" spc="-204" dirty="0">
                <a:solidFill>
                  <a:srgbClr val="000000"/>
                </a:solidFill>
              </a:rPr>
              <a:t>continue</a:t>
            </a:r>
            <a:r>
              <a:rPr sz="4400" spc="-310" dirty="0">
                <a:solidFill>
                  <a:srgbClr val="000000"/>
                </a:solidFill>
              </a:rPr>
              <a:t> </a:t>
            </a:r>
            <a:r>
              <a:rPr sz="4400" spc="-200" dirty="0">
                <a:solidFill>
                  <a:srgbClr val="000000"/>
                </a:solidFill>
              </a:rPr>
              <a:t>in  </a:t>
            </a:r>
            <a:r>
              <a:rPr sz="4400" spc="-95" dirty="0">
                <a:solidFill>
                  <a:srgbClr val="000000"/>
                </a:solidFill>
              </a:rPr>
              <a:t>Python?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11385" cy="2328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break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continue </a:t>
            </a:r>
            <a:r>
              <a:rPr sz="2800" spc="-20" dirty="0">
                <a:latin typeface="Carlito"/>
                <a:cs typeface="Carlito"/>
              </a:rPr>
              <a:t>statements </a:t>
            </a:r>
            <a:r>
              <a:rPr sz="2800" spc="-10" dirty="0">
                <a:latin typeface="Carlito"/>
                <a:cs typeface="Carlito"/>
              </a:rPr>
              <a:t>can alter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0" dirty="0">
                <a:latin typeface="Carlito"/>
                <a:cs typeface="Carlito"/>
              </a:rPr>
              <a:t>normal</a:t>
            </a:r>
            <a:r>
              <a:rPr sz="2800" spc="2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loop</a:t>
            </a:r>
            <a:endParaRPr sz="2800">
              <a:latin typeface="Carlito"/>
              <a:cs typeface="Carlito"/>
            </a:endParaRPr>
          </a:p>
          <a:p>
            <a:pPr marL="241300" marR="10160" indent="-229235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Loops </a:t>
            </a:r>
            <a:r>
              <a:rPr sz="2800" spc="-25" dirty="0">
                <a:latin typeface="Carlito"/>
                <a:cs typeface="Carlito"/>
              </a:rPr>
              <a:t>iterate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spc="-5" dirty="0">
                <a:latin typeface="Carlito"/>
                <a:cs typeface="Carlito"/>
              </a:rPr>
              <a:t>a block of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15" dirty="0">
                <a:latin typeface="Carlito"/>
                <a:cs typeface="Carlito"/>
              </a:rPr>
              <a:t>until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expression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false, </a:t>
            </a:r>
            <a:r>
              <a:rPr sz="2800" spc="-10" dirty="0">
                <a:latin typeface="Carlito"/>
                <a:cs typeface="Carlito"/>
              </a:rPr>
              <a:t>but  sometimes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wish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terminate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current iteration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even </a:t>
            </a:r>
            <a:r>
              <a:rPr sz="2800" spc="-5" dirty="0">
                <a:latin typeface="Carlito"/>
                <a:cs typeface="Carlito"/>
              </a:rPr>
              <a:t>the  whole loop without checking </a:t>
            </a:r>
            <a:r>
              <a:rPr sz="2800" spc="-20" dirty="0">
                <a:latin typeface="Carlito"/>
                <a:cs typeface="Carlito"/>
              </a:rPr>
              <a:t>test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expression</a:t>
            </a:r>
            <a:endParaRPr sz="2800">
              <a:latin typeface="Carlito"/>
              <a:cs typeface="Carlito"/>
            </a:endParaRPr>
          </a:p>
          <a:p>
            <a:pPr marL="241300" indent="-229235" algn="just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break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continue </a:t>
            </a:r>
            <a:r>
              <a:rPr sz="2800" spc="-20" dirty="0">
                <a:latin typeface="Carlito"/>
                <a:cs typeface="Carlito"/>
              </a:rPr>
              <a:t>statements 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these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cases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409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235" dirty="0">
                <a:solidFill>
                  <a:srgbClr val="000000"/>
                </a:solidFill>
              </a:rPr>
              <a:t>break</a:t>
            </a:r>
            <a:r>
              <a:rPr sz="4400" spc="-550" dirty="0">
                <a:solidFill>
                  <a:srgbClr val="000000"/>
                </a:solidFill>
              </a:rPr>
              <a:t> </a:t>
            </a:r>
            <a:r>
              <a:rPr sz="4400" spc="-250" dirty="0">
                <a:solidFill>
                  <a:srgbClr val="000000"/>
                </a:solidFill>
              </a:rPr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26980" cy="2839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Carlito"/>
                <a:cs typeface="Carlito"/>
              </a:rPr>
              <a:t>Terminates </a:t>
            </a:r>
            <a:r>
              <a:rPr sz="2800" spc="-5" dirty="0">
                <a:latin typeface="Carlito"/>
                <a:cs typeface="Carlito"/>
              </a:rPr>
              <a:t>the loop </a:t>
            </a:r>
            <a:r>
              <a:rPr sz="2800" spc="-15" dirty="0">
                <a:latin typeface="Carlito"/>
                <a:cs typeface="Carlito"/>
              </a:rPr>
              <a:t>containing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it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flows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statement </a:t>
            </a:r>
            <a:r>
              <a:rPr sz="2800" spc="-10" dirty="0">
                <a:latin typeface="Carlito"/>
                <a:cs typeface="Carlito"/>
              </a:rPr>
              <a:t>immediately after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body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loop.</a:t>
            </a:r>
            <a:endParaRPr sz="2800">
              <a:latin typeface="Carlito"/>
              <a:cs typeface="Carlito"/>
            </a:endParaRPr>
          </a:p>
          <a:p>
            <a:pPr marL="241300" marR="43180" indent="-229235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break </a:t>
            </a:r>
            <a:r>
              <a:rPr sz="2800" spc="-20" dirty="0">
                <a:latin typeface="Carlito"/>
                <a:cs typeface="Carlito"/>
              </a:rPr>
              <a:t>statement </a:t>
            </a:r>
            <a:r>
              <a:rPr sz="2800" spc="-5" dirty="0">
                <a:latin typeface="Carlito"/>
                <a:cs typeface="Carlito"/>
              </a:rPr>
              <a:t>is inside a </a:t>
            </a:r>
            <a:r>
              <a:rPr sz="2800" spc="-20" dirty="0">
                <a:latin typeface="Carlito"/>
                <a:cs typeface="Carlito"/>
              </a:rPr>
              <a:t>nested </a:t>
            </a:r>
            <a:r>
              <a:rPr sz="2800" spc="-5" dirty="0">
                <a:latin typeface="Carlito"/>
                <a:cs typeface="Carlito"/>
              </a:rPr>
              <a:t>loop </a:t>
            </a:r>
            <a:r>
              <a:rPr sz="2800" spc="-10" dirty="0">
                <a:latin typeface="Carlito"/>
                <a:cs typeface="Carlito"/>
              </a:rPr>
              <a:t>(loop inside </a:t>
            </a:r>
            <a:r>
              <a:rPr sz="2800" spc="-5" dirty="0">
                <a:latin typeface="Carlito"/>
                <a:cs typeface="Carlito"/>
              </a:rPr>
              <a:t>another loop),  </a:t>
            </a:r>
            <a:r>
              <a:rPr sz="2800" spc="-15" dirty="0">
                <a:latin typeface="Carlito"/>
                <a:cs typeface="Carlito"/>
              </a:rPr>
              <a:t>break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5" dirty="0">
                <a:latin typeface="Carlito"/>
                <a:cs typeface="Carlito"/>
              </a:rPr>
              <a:t>terminate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innermost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loop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Syntax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break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5830" y="4731740"/>
            <a:ext cx="4787317" cy="1007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222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</a:rPr>
              <a:t>Flowchart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465" dirty="0">
                <a:solidFill>
                  <a:srgbClr val="000000"/>
                </a:solidFill>
              </a:rPr>
              <a:t> </a:t>
            </a:r>
            <a:r>
              <a:rPr sz="4400" spc="-235" dirty="0">
                <a:solidFill>
                  <a:srgbClr val="000000"/>
                </a:solidFill>
              </a:rPr>
              <a:t>break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52032" y="1596726"/>
            <a:ext cx="7002870" cy="4872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25" dirty="0">
                <a:solidFill>
                  <a:srgbClr val="000000"/>
                </a:solidFill>
              </a:rPr>
              <a:t>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953767"/>
            <a:ext cx="9816084" cy="327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831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300" dirty="0">
                <a:solidFill>
                  <a:srgbClr val="000000"/>
                </a:solidFill>
              </a:rPr>
              <a:t>if </a:t>
            </a:r>
            <a:r>
              <a:rPr sz="4400" spc="-250" dirty="0">
                <a:solidFill>
                  <a:srgbClr val="000000"/>
                </a:solidFill>
              </a:rPr>
              <a:t>Statement</a:t>
            </a:r>
            <a:r>
              <a:rPr sz="4400" spc="-520" dirty="0">
                <a:solidFill>
                  <a:srgbClr val="000000"/>
                </a:solidFill>
              </a:rPr>
              <a:t> </a:t>
            </a:r>
            <a:r>
              <a:rPr sz="4400" spc="-240" dirty="0">
                <a:solidFill>
                  <a:srgbClr val="000000"/>
                </a:solidFill>
              </a:rPr>
              <a:t>Flowchart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284220" y="1912620"/>
            <a:ext cx="6524244" cy="4384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022348"/>
            <a:ext cx="10515600" cy="417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125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204" dirty="0">
                <a:solidFill>
                  <a:srgbClr val="000000"/>
                </a:solidFill>
              </a:rPr>
              <a:t>continue</a:t>
            </a:r>
            <a:r>
              <a:rPr sz="4400" spc="-515" dirty="0">
                <a:solidFill>
                  <a:srgbClr val="000000"/>
                </a:solidFill>
              </a:rPr>
              <a:t> </a:t>
            </a:r>
            <a:r>
              <a:rPr sz="4400" spc="-250" dirty="0">
                <a:solidFill>
                  <a:srgbClr val="000000"/>
                </a:solidFill>
              </a:rPr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652635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306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skip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rest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code inside </a:t>
            </a:r>
            <a:r>
              <a:rPr sz="2800" spc="-5" dirty="0">
                <a:latin typeface="Carlito"/>
                <a:cs typeface="Carlito"/>
              </a:rPr>
              <a:t>a loop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current  iteration </a:t>
            </a:r>
            <a:r>
              <a:rPr sz="2800" spc="-10" dirty="0">
                <a:latin typeface="Carlito"/>
                <a:cs typeface="Carlito"/>
              </a:rPr>
              <a:t>only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Loop does not </a:t>
            </a:r>
            <a:r>
              <a:rPr sz="2800" spc="-15" dirty="0">
                <a:latin typeface="Carlito"/>
                <a:cs typeface="Carlito"/>
              </a:rPr>
              <a:t>terminate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15" dirty="0">
                <a:latin typeface="Carlito"/>
                <a:cs typeface="Carlito"/>
              </a:rPr>
              <a:t>continues </a:t>
            </a:r>
            <a:r>
              <a:rPr sz="2800" spc="-5" dirty="0">
                <a:latin typeface="Carlito"/>
                <a:cs typeface="Carlito"/>
              </a:rPr>
              <a:t>on with the </a:t>
            </a:r>
            <a:r>
              <a:rPr sz="2800" spc="-15" dirty="0">
                <a:latin typeface="Carlito"/>
                <a:cs typeface="Carlito"/>
              </a:rPr>
              <a:t>next</a:t>
            </a:r>
            <a:r>
              <a:rPr sz="2800" spc="2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iteration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Syntax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Continue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0" y="4495800"/>
            <a:ext cx="5248321" cy="904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33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</a:rPr>
              <a:t>Flowchart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465" dirty="0">
                <a:solidFill>
                  <a:srgbClr val="000000"/>
                </a:solidFill>
              </a:rPr>
              <a:t> </a:t>
            </a:r>
            <a:r>
              <a:rPr sz="4400" spc="-204" dirty="0">
                <a:solidFill>
                  <a:srgbClr val="000000"/>
                </a:solidFill>
              </a:rPr>
              <a:t>continue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00814" y="1809613"/>
            <a:ext cx="6577737" cy="460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25" dirty="0">
                <a:solidFill>
                  <a:srgbClr val="000000"/>
                </a:solidFill>
              </a:rPr>
              <a:t>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953767"/>
            <a:ext cx="10259568" cy="421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066800"/>
            <a:ext cx="10515600" cy="498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135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140" dirty="0">
                <a:solidFill>
                  <a:srgbClr val="000000"/>
                </a:solidFill>
              </a:rPr>
              <a:t>pass</a:t>
            </a:r>
            <a:r>
              <a:rPr sz="4400" spc="-555" dirty="0">
                <a:solidFill>
                  <a:srgbClr val="000000"/>
                </a:solidFill>
              </a:rPr>
              <a:t> </a:t>
            </a:r>
            <a:r>
              <a:rPr sz="4400" spc="-250" dirty="0">
                <a:solidFill>
                  <a:srgbClr val="000000"/>
                </a:solidFill>
              </a:rPr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5236210" cy="1278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pass </a:t>
            </a:r>
            <a:r>
              <a:rPr sz="2800" spc="-20" dirty="0">
                <a:latin typeface="Carlito"/>
                <a:cs typeface="Carlito"/>
              </a:rPr>
              <a:t>statement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Python?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Syntax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pass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Example: pass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Statement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755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>
                <a:solidFill>
                  <a:srgbClr val="000000"/>
                </a:solidFill>
              </a:rPr>
              <a:t>What </a:t>
            </a:r>
            <a:r>
              <a:rPr sz="4400" spc="-185" dirty="0">
                <a:solidFill>
                  <a:srgbClr val="000000"/>
                </a:solidFill>
              </a:rPr>
              <a:t>is </a:t>
            </a:r>
            <a:r>
              <a:rPr sz="4400" spc="-140" dirty="0">
                <a:solidFill>
                  <a:srgbClr val="000000"/>
                </a:solidFill>
              </a:rPr>
              <a:t>pass </a:t>
            </a:r>
            <a:r>
              <a:rPr sz="4400" spc="-250" dirty="0">
                <a:solidFill>
                  <a:srgbClr val="000000"/>
                </a:solidFill>
              </a:rPr>
              <a:t>statement </a:t>
            </a:r>
            <a:r>
              <a:rPr sz="4400" spc="-200" dirty="0">
                <a:solidFill>
                  <a:srgbClr val="000000"/>
                </a:solidFill>
              </a:rPr>
              <a:t>in</a:t>
            </a:r>
            <a:r>
              <a:rPr sz="4400" spc="-960" dirty="0">
                <a:solidFill>
                  <a:srgbClr val="000000"/>
                </a:solidFill>
              </a:rPr>
              <a:t> </a:t>
            </a:r>
            <a:r>
              <a:rPr sz="4400" spc="-95" dirty="0">
                <a:solidFill>
                  <a:srgbClr val="000000"/>
                </a:solidFill>
              </a:rPr>
              <a:t>Python?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052050" cy="33515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pass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5" dirty="0">
                <a:latin typeface="Carlito"/>
                <a:cs typeface="Carlito"/>
              </a:rPr>
              <a:t>null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difference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comment </a:t>
            </a:r>
            <a:r>
              <a:rPr sz="2800" spc="-5" dirty="0">
                <a:latin typeface="Carlito"/>
                <a:cs typeface="Carlito"/>
              </a:rPr>
              <a:t>and pass </a:t>
            </a:r>
            <a:r>
              <a:rPr sz="2800" spc="-20" dirty="0">
                <a:latin typeface="Carlito"/>
                <a:cs typeface="Carlito"/>
              </a:rPr>
              <a:t>statement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Python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that, </a:t>
            </a:r>
            <a:r>
              <a:rPr sz="2800" spc="-5" dirty="0">
                <a:latin typeface="Carlito"/>
                <a:cs typeface="Carlito"/>
              </a:rPr>
              <a:t>while the </a:t>
            </a:r>
            <a:r>
              <a:rPr sz="2800" spc="-20" dirty="0">
                <a:latin typeface="Carlito"/>
                <a:cs typeface="Carlito"/>
              </a:rPr>
              <a:t>interpreter </a:t>
            </a:r>
            <a:r>
              <a:rPr sz="2800" spc="-10" dirty="0">
                <a:latin typeface="Carlito"/>
                <a:cs typeface="Carlito"/>
              </a:rPr>
              <a:t>ignores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comment </a:t>
            </a:r>
            <a:r>
              <a:rPr sz="2800" spc="-35" dirty="0">
                <a:latin typeface="Carlito"/>
                <a:cs typeface="Carlito"/>
              </a:rPr>
              <a:t>entirely, </a:t>
            </a:r>
            <a:r>
              <a:rPr sz="2800" spc="-10" dirty="0">
                <a:latin typeface="Carlito"/>
                <a:cs typeface="Carlito"/>
              </a:rPr>
              <a:t>pass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not  ignored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10" dirty="0">
                <a:latin typeface="Carlito"/>
                <a:cs typeface="Carlito"/>
              </a:rPr>
              <a:t>nothing happens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pass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executed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results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5" dirty="0">
                <a:latin typeface="Carlito"/>
                <a:cs typeface="Carlito"/>
              </a:rPr>
              <a:t>operation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(NOP)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Syntax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282" y="5227701"/>
            <a:ext cx="5291169" cy="90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25" dirty="0">
                <a:solidFill>
                  <a:srgbClr val="000000"/>
                </a:solidFill>
              </a:rPr>
              <a:t>ample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90372" y="2215895"/>
            <a:ext cx="10663555" cy="3421379"/>
            <a:chOff x="690372" y="2215895"/>
            <a:chExt cx="10663555" cy="3421379"/>
          </a:xfrm>
        </p:grpSpPr>
        <p:sp>
          <p:nvSpPr>
            <p:cNvPr id="4" name="object 4"/>
            <p:cNvSpPr/>
            <p:nvPr/>
          </p:nvSpPr>
          <p:spPr>
            <a:xfrm>
              <a:off x="690372" y="2215895"/>
              <a:ext cx="5047488" cy="2481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7860" y="2215895"/>
              <a:ext cx="5615940" cy="3421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25" dirty="0">
                <a:solidFill>
                  <a:srgbClr val="000000"/>
                </a:solidFill>
              </a:rPr>
              <a:t>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2009035"/>
            <a:ext cx="10515600" cy="2809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0"/>
            <a:ext cx="6553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95" dirty="0">
                <a:solidFill>
                  <a:srgbClr val="000000"/>
                </a:solidFill>
              </a:rPr>
              <a:t>Python </a:t>
            </a:r>
            <a:r>
              <a:rPr lang="en-US" sz="4400" spc="-295" dirty="0"/>
              <a:t>assert</a:t>
            </a:r>
            <a:r>
              <a:rPr lang="en-US" sz="4400" spc="-295" dirty="0">
                <a:solidFill>
                  <a:srgbClr val="000000"/>
                </a:solidFill>
              </a:rPr>
              <a:t> keyword</a:t>
            </a:r>
            <a:endParaRPr sz="440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838200"/>
            <a:ext cx="11734800" cy="21774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152352" tIns="133308" rIns="-152352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Definition and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itchFamily="34" charset="0"/>
                <a:cs typeface="Arial" pitchFamily="34" charset="0"/>
              </a:rPr>
              <a:t>assert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keyword is used when debugging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itchFamily="34" charset="0"/>
                <a:cs typeface="Arial" pitchFamily="34" charset="0"/>
              </a:rPr>
              <a:t>assert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keyword lets you test if a condition in your code returns True, if not, the program will raise an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AssertionError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105835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if a condition returns True</a:t>
            </a:r>
            <a:r>
              <a:rPr lang="en-US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962400"/>
            <a:ext cx="6172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x = "hello"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#if condition returns True, then nothing happens:</a:t>
            </a:r>
            <a:br>
              <a:rPr lang="en-US" sz="2000" dirty="0"/>
            </a:br>
            <a:r>
              <a:rPr lang="en-US" sz="2000" dirty="0"/>
              <a:t>assert x == "hello"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#if condition returns False, </a:t>
            </a:r>
            <a:r>
              <a:rPr lang="en-US" sz="2000" dirty="0" err="1"/>
              <a:t>AssertionError</a:t>
            </a:r>
            <a:r>
              <a:rPr lang="en-US" sz="2000" dirty="0"/>
              <a:t> is raised:</a:t>
            </a:r>
            <a:br>
              <a:rPr lang="en-US" sz="2000" dirty="0"/>
            </a:br>
            <a:r>
              <a:rPr lang="en-US" sz="2000" dirty="0"/>
              <a:t>assert x == "goodbye"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733800"/>
            <a:ext cx="56578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066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solidFill>
                  <a:srgbClr val="000000"/>
                </a:solidFill>
              </a:rPr>
              <a:t>E</a:t>
            </a:r>
            <a:r>
              <a:rPr sz="4400" spc="-360" dirty="0">
                <a:solidFill>
                  <a:srgbClr val="000000"/>
                </a:solidFill>
              </a:rPr>
              <a:t>x</a:t>
            </a:r>
            <a:r>
              <a:rPr sz="4400" spc="-265" dirty="0">
                <a:solidFill>
                  <a:srgbClr val="000000"/>
                </a:solidFill>
              </a:rPr>
              <a:t>ample: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98219" y="1565147"/>
            <a:ext cx="10168128" cy="50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28601"/>
            <a:ext cx="670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95" dirty="0">
                <a:solidFill>
                  <a:srgbClr val="000000"/>
                </a:solidFill>
              </a:rPr>
              <a:t>Python assert keyword</a:t>
            </a:r>
            <a:endParaRPr sz="440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447800"/>
            <a:ext cx="11201400" cy="10078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152352" tIns="133308" rIns="-152352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You can write a message to be written if the code returns False, check the example below.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590800"/>
            <a:ext cx="5943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x = "hello"</a:t>
            </a:r>
          </a:p>
          <a:p>
            <a:endParaRPr lang="en-US" sz="2000" dirty="0"/>
          </a:p>
          <a:p>
            <a:r>
              <a:rPr lang="en-US" sz="2000" dirty="0"/>
              <a:t>#if condition returns False, </a:t>
            </a:r>
            <a:r>
              <a:rPr lang="en-US" sz="2000" dirty="0" err="1"/>
              <a:t>AssertionError</a:t>
            </a:r>
            <a:r>
              <a:rPr lang="en-US" sz="2000" dirty="0"/>
              <a:t> is raised:</a:t>
            </a:r>
          </a:p>
          <a:p>
            <a:r>
              <a:rPr lang="en-US" sz="2000" dirty="0"/>
              <a:t>assert x == "goodbye", "x should be 'hello'"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495800"/>
            <a:ext cx="5981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0"/>
            <a:ext cx="6553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95" dirty="0">
                <a:solidFill>
                  <a:srgbClr val="000000"/>
                </a:solidFill>
              </a:rPr>
              <a:t>Python </a:t>
            </a:r>
            <a:r>
              <a:rPr lang="en-US" sz="4400" spc="-295" dirty="0"/>
              <a:t>return</a:t>
            </a:r>
            <a:r>
              <a:rPr lang="en-US" sz="4400" spc="-295" dirty="0">
                <a:solidFill>
                  <a:srgbClr val="000000"/>
                </a:solidFill>
              </a:rPr>
              <a:t> keyword</a:t>
            </a:r>
            <a:endParaRPr sz="440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838200"/>
            <a:ext cx="11734800" cy="1069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152352" tIns="133308" rIns="-152352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Definition and Usage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/>
              <a:t>The </a:t>
            </a:r>
            <a:r>
              <a:rPr lang="en-US" sz="2400" dirty="0">
                <a:solidFill>
                  <a:srgbClr val="FF0000"/>
                </a:solidFill>
              </a:rPr>
              <a:t>return </a:t>
            </a:r>
            <a:r>
              <a:rPr lang="en-US" sz="2400" dirty="0"/>
              <a:t>keyword is to exit a function and return a value.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105835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r>
              <a:rPr lang="en-US" sz="2000" dirty="0"/>
              <a:t>Exit a function and return the sum: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1148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def</a:t>
            </a:r>
            <a:r>
              <a:rPr lang="en-US" sz="2000" dirty="0"/>
              <a:t> </a:t>
            </a:r>
            <a:r>
              <a:rPr lang="en-US" sz="2000" dirty="0" err="1"/>
              <a:t>myfunction</a:t>
            </a:r>
            <a:r>
              <a:rPr lang="en-US" sz="2000" dirty="0"/>
              <a:t>():</a:t>
            </a:r>
            <a:br>
              <a:rPr lang="en-US" sz="2000" dirty="0"/>
            </a:br>
            <a:r>
              <a:rPr lang="en-US" sz="2000" dirty="0"/>
              <a:t>  return 3+3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myfunction</a:t>
            </a:r>
            <a:r>
              <a:rPr lang="en-US" sz="2000" dirty="0"/>
              <a:t>())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962400"/>
            <a:ext cx="634753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0"/>
            <a:ext cx="6553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95" dirty="0">
                <a:solidFill>
                  <a:srgbClr val="000000"/>
                </a:solidFill>
              </a:rPr>
              <a:t>Python </a:t>
            </a:r>
            <a:r>
              <a:rPr lang="en-US" sz="4400" spc="-295" dirty="0"/>
              <a:t>return</a:t>
            </a:r>
            <a:r>
              <a:rPr lang="en-US" sz="4400" spc="-295" dirty="0">
                <a:solidFill>
                  <a:srgbClr val="000000"/>
                </a:solidFill>
              </a:rPr>
              <a:t> keyword</a:t>
            </a:r>
            <a:endParaRPr sz="4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3716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r>
              <a:rPr lang="en-US" sz="2000" dirty="0"/>
              <a:t>Statements after the return line will not be executed: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114800"/>
            <a:ext cx="365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def</a:t>
            </a:r>
            <a:r>
              <a:rPr lang="en-US" sz="2000" dirty="0"/>
              <a:t> </a:t>
            </a:r>
            <a:r>
              <a:rPr lang="en-US" sz="2000" dirty="0" err="1"/>
              <a:t>myfunction</a:t>
            </a:r>
            <a:r>
              <a:rPr lang="en-US" sz="2000" dirty="0"/>
              <a:t>():</a:t>
            </a:r>
            <a:br>
              <a:rPr lang="en-US" sz="2000" dirty="0"/>
            </a:br>
            <a:r>
              <a:rPr lang="en-US" sz="2000" dirty="0"/>
              <a:t>  return 3+3</a:t>
            </a:r>
          </a:p>
          <a:p>
            <a:r>
              <a:rPr lang="en-US" sz="2000" dirty="0"/>
              <a:t>  print(“</a:t>
            </a:r>
            <a:r>
              <a:rPr lang="en-US" sz="2000" dirty="0" err="1"/>
              <a:t>Kongu</a:t>
            </a:r>
            <a:r>
              <a:rPr lang="en-US" sz="2000" dirty="0"/>
              <a:t> College”)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myfunction</a:t>
            </a:r>
            <a:r>
              <a:rPr lang="en-US" sz="2000" dirty="0"/>
              <a:t>())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962400"/>
            <a:ext cx="634753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63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66800" y="1948808"/>
            <a:ext cx="10085832" cy="4909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734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000000"/>
                </a:solidFill>
              </a:rPr>
              <a:t>Syntax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470" dirty="0">
                <a:solidFill>
                  <a:srgbClr val="000000"/>
                </a:solidFill>
              </a:rPr>
              <a:t> </a:t>
            </a:r>
            <a:r>
              <a:rPr sz="4400" spc="-380" dirty="0">
                <a:solidFill>
                  <a:srgbClr val="000000"/>
                </a:solidFill>
              </a:rPr>
              <a:t>if...else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978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y</a:t>
            </a:r>
            <a:r>
              <a:rPr sz="2800" spc="-40" dirty="0">
                <a:latin typeface="Carlito"/>
                <a:cs typeface="Carlito"/>
              </a:rPr>
              <a:t>n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x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2286000"/>
            <a:ext cx="6524244" cy="3064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501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000000"/>
                </a:solidFill>
              </a:rPr>
              <a:t>Python </a:t>
            </a:r>
            <a:r>
              <a:rPr sz="4400" spc="-360" dirty="0">
                <a:solidFill>
                  <a:srgbClr val="000000"/>
                </a:solidFill>
              </a:rPr>
              <a:t>if..else</a:t>
            </a:r>
            <a:r>
              <a:rPr sz="4400" spc="-520" dirty="0">
                <a:solidFill>
                  <a:srgbClr val="000000"/>
                </a:solidFill>
              </a:rPr>
              <a:t> </a:t>
            </a:r>
            <a:r>
              <a:rPr sz="4400" spc="-240" dirty="0">
                <a:solidFill>
                  <a:srgbClr val="000000"/>
                </a:solidFill>
              </a:rPr>
              <a:t>Flowchart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604516" y="1690116"/>
            <a:ext cx="6512052" cy="482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184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000000"/>
                </a:solidFill>
              </a:rPr>
              <a:t>Example </a:t>
            </a:r>
            <a:r>
              <a:rPr sz="4400" spc="-190" dirty="0">
                <a:solidFill>
                  <a:srgbClr val="000000"/>
                </a:solidFill>
              </a:rPr>
              <a:t>of</a:t>
            </a:r>
            <a:r>
              <a:rPr sz="4400" spc="-475" dirty="0">
                <a:solidFill>
                  <a:srgbClr val="000000"/>
                </a:solidFill>
              </a:rPr>
              <a:t> </a:t>
            </a:r>
            <a:r>
              <a:rPr sz="4400" spc="-380" dirty="0">
                <a:solidFill>
                  <a:srgbClr val="000000"/>
                </a:solidFill>
              </a:rPr>
              <a:t>if...else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578431"/>
            <a:ext cx="10245852" cy="497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834</Words>
  <Application>Microsoft Office PowerPoint</Application>
  <PresentationFormat>Widescreen</PresentationFormat>
  <Paragraphs>150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Carlito</vt:lpstr>
      <vt:lpstr>Trebuchet MS</vt:lpstr>
      <vt:lpstr>Wingdings</vt:lpstr>
      <vt:lpstr>Office Theme</vt:lpstr>
      <vt:lpstr>Python Flow Control</vt:lpstr>
      <vt:lpstr>Python if...else</vt:lpstr>
      <vt:lpstr>Python if Statement Syntax</vt:lpstr>
      <vt:lpstr>Python if Statement Flowchart</vt:lpstr>
      <vt:lpstr>Example:</vt:lpstr>
      <vt:lpstr>Output</vt:lpstr>
      <vt:lpstr>Syntax of if...else</vt:lpstr>
      <vt:lpstr>Python if..else Flowchart</vt:lpstr>
      <vt:lpstr>Example of if...else</vt:lpstr>
      <vt:lpstr>Output</vt:lpstr>
      <vt:lpstr>Syntax of if...elif...else</vt:lpstr>
      <vt:lpstr>Flowchart of if...elif...else</vt:lpstr>
      <vt:lpstr>Example of if...elif...else</vt:lpstr>
      <vt:lpstr>Output</vt:lpstr>
      <vt:lpstr>Python Nested if statements</vt:lpstr>
      <vt:lpstr>Output</vt:lpstr>
      <vt:lpstr>Python for Loop</vt:lpstr>
      <vt:lpstr>What is for loop in Python?</vt:lpstr>
      <vt:lpstr>PowerPoint Presentation</vt:lpstr>
      <vt:lpstr>Flowchart of for Loop</vt:lpstr>
      <vt:lpstr>Example</vt:lpstr>
      <vt:lpstr>PowerPoint Presentation</vt:lpstr>
      <vt:lpstr>The range() function</vt:lpstr>
      <vt:lpstr>Example</vt:lpstr>
      <vt:lpstr>PowerPoint Presentation</vt:lpstr>
      <vt:lpstr>for loop with else</vt:lpstr>
      <vt:lpstr>Python while Loop</vt:lpstr>
      <vt:lpstr>What is while loop in Python?</vt:lpstr>
      <vt:lpstr>Syntax of while Loop in Python</vt:lpstr>
      <vt:lpstr>Flowchart of while Loop</vt:lpstr>
      <vt:lpstr>Example</vt:lpstr>
      <vt:lpstr>PowerPoint Presentation</vt:lpstr>
      <vt:lpstr>while loop with else</vt:lpstr>
      <vt:lpstr>PowerPoint Presentation</vt:lpstr>
      <vt:lpstr>Python break and continue</vt:lpstr>
      <vt:lpstr>What is the use of break and continue in  Python?</vt:lpstr>
      <vt:lpstr>Python break statement</vt:lpstr>
      <vt:lpstr>Flowchart of break</vt:lpstr>
      <vt:lpstr>Example</vt:lpstr>
      <vt:lpstr>PowerPoint Presentation</vt:lpstr>
      <vt:lpstr>Python continue statement</vt:lpstr>
      <vt:lpstr>Flowchart of continue</vt:lpstr>
      <vt:lpstr>Example</vt:lpstr>
      <vt:lpstr>PowerPoint Presentation</vt:lpstr>
      <vt:lpstr>Python pass statement</vt:lpstr>
      <vt:lpstr>What is pass statement in Python?</vt:lpstr>
      <vt:lpstr>Example</vt:lpstr>
      <vt:lpstr>Example</vt:lpstr>
      <vt:lpstr>Python assert keyword</vt:lpstr>
      <vt:lpstr>Python assert keyword</vt:lpstr>
      <vt:lpstr>Python return keyword</vt:lpstr>
      <vt:lpstr>Python return keyword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Flow Control</dc:title>
  <cp:lastModifiedBy>Student</cp:lastModifiedBy>
  <cp:revision>10</cp:revision>
  <dcterms:created xsi:type="dcterms:W3CDTF">2021-02-01T03:26:43Z</dcterms:created>
  <dcterms:modified xsi:type="dcterms:W3CDTF">2022-10-01T05:38:57Z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2021-02-01T00:00:00Z</vt:filetime>
  </property>
</Properties>
</file>