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77" r:id="rId3"/>
    <p:sldId id="258" r:id="rId4"/>
    <p:sldId id="278" r:id="rId5"/>
    <p:sldId id="279" r:id="rId6"/>
    <p:sldId id="259" r:id="rId7"/>
    <p:sldId id="272" r:id="rId8"/>
    <p:sldId id="273" r:id="rId9"/>
    <p:sldId id="274" r:id="rId10"/>
    <p:sldId id="275" r:id="rId11"/>
    <p:sldId id="281" r:id="rId12"/>
    <p:sldId id="260" r:id="rId13"/>
    <p:sldId id="261" r:id="rId14"/>
    <p:sldId id="262" r:id="rId15"/>
    <p:sldId id="282" r:id="rId16"/>
    <p:sldId id="283" r:id="rId17"/>
    <p:sldId id="284" r:id="rId18"/>
    <p:sldId id="285" r:id="rId19"/>
    <p:sldId id="263" r:id="rId20"/>
    <p:sldId id="264" r:id="rId21"/>
    <p:sldId id="265" r:id="rId22"/>
    <p:sldId id="266" r:id="rId23"/>
    <p:sldId id="267" r:id="rId24"/>
    <p:sldId id="268" r:id="rId25"/>
    <p:sldId id="269" r:id="rId26"/>
    <p:sldId id="280" r:id="rId27"/>
    <p:sldId id="27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BBFD39-EA05-47CC-A5C4-5EF269954BC7}" v="35" dt="2024-04-01T17:25:04.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104877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A5AD4-A0E3-4C3D-952E-8BC008978414}" type="datetimeFigureOut">
              <a:rPr lang="en-GB" smtClean="0"/>
              <a:t>09/05/2024</a:t>
            </a:fld>
            <a:endParaRPr lang="en-GB"/>
          </a:p>
        </p:txBody>
      </p:sp>
      <p:sp>
        <p:nvSpPr>
          <p:cNvPr id="104877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04877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7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04877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019DE-1601-4165-9EC2-AEFE6300134C}"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048616" name="Google Shape;1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17" name="Google Shape;1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1048590" name="Google Shape;26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591" name="Google Shape;2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1048620" name="Google Shape;2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1"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1048624" name="Google Shape;2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5" name="Google Shape;2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1048631" name="Google Shape;2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32" name="Google Shape;2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1048635" name="Google Shape;2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36" name="Google Shape;2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Slide Image Placeholder 1"/>
          <p:cNvSpPr>
            <a:spLocks noGrp="1" noRot="1" noChangeAspect="1"/>
          </p:cNvSpPr>
          <p:nvPr>
            <p:ph type="sldImg"/>
          </p:nvPr>
        </p:nvSpPr>
        <p:spPr/>
      </p:sp>
      <p:sp>
        <p:nvSpPr>
          <p:cNvPr id="1048699" name="Notes Placeholder 2"/>
          <p:cNvSpPr>
            <a:spLocks noGrp="1"/>
          </p:cNvSpPr>
          <p:nvPr>
            <p:ph type="body" idx="1"/>
          </p:nvPr>
        </p:nvSpPr>
        <p:spPr/>
        <p:txBody>
          <a:bodyPr/>
          <a:lstStyle/>
          <a:p>
            <a:endParaRPr lang="en-GB" dirty="0"/>
          </a:p>
        </p:txBody>
      </p:sp>
      <p:sp>
        <p:nvSpPr>
          <p:cNvPr id="1048700"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ndara"/>
                <a:ea typeface="Candara"/>
                <a:cs typeface="Candara"/>
                <a:sym typeface="Candara"/>
              </a:rPr>
              <a:t>14</a:t>
            </a:fld>
            <a:endParaRPr lang="en-US" sz="1200" b="0" i="0" u="none" strike="noStrike" cap="none">
              <a:solidFill>
                <a:schemeClr val="dk1"/>
              </a:solidFill>
              <a:latin typeface="Candara"/>
              <a:ea typeface="Candara"/>
              <a:cs typeface="Candara"/>
              <a:sym typeface="Candar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1048732" name="Google Shape;2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33" name="Google Shape;2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1048736" name="Google Shape;2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37" name="Google Shape;2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1048606" name="Google Shape;24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7" name="Google Shape;2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104860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048610" name="Date Placeholder 3"/>
          <p:cNvSpPr>
            <a:spLocks noGrp="1"/>
          </p:cNvSpPr>
          <p:nvPr>
            <p:ph type="dt" sz="half" idx="10"/>
          </p:nvPr>
        </p:nvSpPr>
        <p:spPr/>
        <p:txBody>
          <a:bodyPr/>
          <a:lstStyle/>
          <a:p>
            <a:fld id="{020E66EB-0672-45C4-8673-BD8BCA71B47A}" type="datetimeFigureOut">
              <a:rPr lang="en-GB" smtClean="0"/>
              <a:t>09/05/2024</a:t>
            </a:fld>
            <a:endParaRPr lang="en-GB"/>
          </a:p>
        </p:txBody>
      </p:sp>
      <p:sp>
        <p:nvSpPr>
          <p:cNvPr id="1048611" name="Footer Placeholder 4"/>
          <p:cNvSpPr>
            <a:spLocks noGrp="1"/>
          </p:cNvSpPr>
          <p:nvPr>
            <p:ph type="ftr" sz="quarter" idx="11"/>
          </p:nvPr>
        </p:nvSpPr>
        <p:spPr/>
        <p:txBody>
          <a:bodyPr/>
          <a:lstStyle/>
          <a:p>
            <a:endParaRPr lang="en-GB"/>
          </a:p>
        </p:txBody>
      </p:sp>
      <p:sp>
        <p:nvSpPr>
          <p:cNvPr id="1048612" name="Slide Number Placeholder 5"/>
          <p:cNvSpPr>
            <a:spLocks noGrp="1"/>
          </p:cNvSpPr>
          <p:nvPr>
            <p:ph type="sldNum" sz="quarter" idx="12"/>
          </p:nvPr>
        </p:nvSpPr>
        <p:spPr/>
        <p:txBody>
          <a:bodyPr/>
          <a:lstStyle/>
          <a:p>
            <a:fld id="{071A9915-A261-4A05-82E3-026AD98871DF}"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49" name="Title 1"/>
          <p:cNvSpPr>
            <a:spLocks noGrp="1"/>
          </p:cNvSpPr>
          <p:nvPr>
            <p:ph type="title"/>
          </p:nvPr>
        </p:nvSpPr>
        <p:spPr/>
        <p:txBody>
          <a:bodyPr/>
          <a:lstStyle/>
          <a:p>
            <a:r>
              <a:rPr lang="en-US"/>
              <a:t>Click to edit Master title style</a:t>
            </a:r>
            <a:endParaRPr lang="en-GB"/>
          </a:p>
        </p:txBody>
      </p:sp>
      <p:sp>
        <p:nvSpPr>
          <p:cNvPr id="104875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51" name="Date Placeholder 3"/>
          <p:cNvSpPr>
            <a:spLocks noGrp="1"/>
          </p:cNvSpPr>
          <p:nvPr>
            <p:ph type="dt" sz="half" idx="10"/>
          </p:nvPr>
        </p:nvSpPr>
        <p:spPr/>
        <p:txBody>
          <a:bodyPr/>
          <a:lstStyle/>
          <a:p>
            <a:fld id="{020E66EB-0672-45C4-8673-BD8BCA71B47A}" type="datetimeFigureOut">
              <a:rPr lang="en-GB" smtClean="0"/>
              <a:t>09/05/2024</a:t>
            </a:fld>
            <a:endParaRPr lang="en-GB"/>
          </a:p>
        </p:txBody>
      </p:sp>
      <p:sp>
        <p:nvSpPr>
          <p:cNvPr id="1048752" name="Footer Placeholder 4"/>
          <p:cNvSpPr>
            <a:spLocks noGrp="1"/>
          </p:cNvSpPr>
          <p:nvPr>
            <p:ph type="ftr" sz="quarter" idx="11"/>
          </p:nvPr>
        </p:nvSpPr>
        <p:spPr/>
        <p:txBody>
          <a:bodyPr/>
          <a:lstStyle/>
          <a:p>
            <a:endParaRPr lang="en-GB"/>
          </a:p>
        </p:txBody>
      </p:sp>
      <p:sp>
        <p:nvSpPr>
          <p:cNvPr id="1048753" name="Slide Number Placeholder 5"/>
          <p:cNvSpPr>
            <a:spLocks noGrp="1"/>
          </p:cNvSpPr>
          <p:nvPr>
            <p:ph type="sldNum" sz="quarter" idx="12"/>
          </p:nvPr>
        </p:nvSpPr>
        <p:spPr/>
        <p:txBody>
          <a:bodyPr/>
          <a:lstStyle/>
          <a:p>
            <a:fld id="{071A9915-A261-4A05-82E3-026AD98871D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38"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1048739"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40" name="Date Placeholder 3"/>
          <p:cNvSpPr>
            <a:spLocks noGrp="1"/>
          </p:cNvSpPr>
          <p:nvPr>
            <p:ph type="dt" sz="half" idx="10"/>
          </p:nvPr>
        </p:nvSpPr>
        <p:spPr/>
        <p:txBody>
          <a:bodyPr/>
          <a:lstStyle/>
          <a:p>
            <a:fld id="{020E66EB-0672-45C4-8673-BD8BCA71B47A}" type="datetimeFigureOut">
              <a:rPr lang="en-GB" smtClean="0"/>
              <a:t>09/05/2024</a:t>
            </a:fld>
            <a:endParaRPr lang="en-GB"/>
          </a:p>
        </p:txBody>
      </p:sp>
      <p:sp>
        <p:nvSpPr>
          <p:cNvPr id="1048741" name="Footer Placeholder 4"/>
          <p:cNvSpPr>
            <a:spLocks noGrp="1"/>
          </p:cNvSpPr>
          <p:nvPr>
            <p:ph type="ftr" sz="quarter" idx="11"/>
          </p:nvPr>
        </p:nvSpPr>
        <p:spPr/>
        <p:txBody>
          <a:bodyPr/>
          <a:lstStyle/>
          <a:p>
            <a:endParaRPr lang="en-GB"/>
          </a:p>
        </p:txBody>
      </p:sp>
      <p:sp>
        <p:nvSpPr>
          <p:cNvPr id="1048742" name="Slide Number Placeholder 5"/>
          <p:cNvSpPr>
            <a:spLocks noGrp="1"/>
          </p:cNvSpPr>
          <p:nvPr>
            <p:ph type="sldNum" sz="quarter" idx="12"/>
          </p:nvPr>
        </p:nvSpPr>
        <p:spPr/>
        <p:txBody>
          <a:bodyPr/>
          <a:lstStyle/>
          <a:p>
            <a:fld id="{071A9915-A261-4A05-82E3-026AD98871D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a:t>Click to edit Master title style</a:t>
            </a:r>
            <a:endParaRPr lang="en-GB"/>
          </a:p>
        </p:txBody>
      </p:sp>
      <p:sp>
        <p:nvSpPr>
          <p:cNvPr id="104859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94" name="Date Placeholder 3"/>
          <p:cNvSpPr>
            <a:spLocks noGrp="1"/>
          </p:cNvSpPr>
          <p:nvPr>
            <p:ph type="dt" sz="half" idx="10"/>
          </p:nvPr>
        </p:nvSpPr>
        <p:spPr/>
        <p:txBody>
          <a:bodyPr/>
          <a:lstStyle/>
          <a:p>
            <a:fld id="{020E66EB-0672-45C4-8673-BD8BCA71B47A}" type="datetimeFigureOut">
              <a:rPr lang="en-GB" smtClean="0"/>
              <a:t>09/05/2024</a:t>
            </a:fld>
            <a:endParaRPr lang="en-GB"/>
          </a:p>
        </p:txBody>
      </p:sp>
      <p:sp>
        <p:nvSpPr>
          <p:cNvPr id="1048595" name="Footer Placeholder 4"/>
          <p:cNvSpPr>
            <a:spLocks noGrp="1"/>
          </p:cNvSpPr>
          <p:nvPr>
            <p:ph type="ftr" sz="quarter" idx="11"/>
          </p:nvPr>
        </p:nvSpPr>
        <p:spPr/>
        <p:txBody>
          <a:bodyPr/>
          <a:lstStyle/>
          <a:p>
            <a:endParaRPr lang="en-GB"/>
          </a:p>
        </p:txBody>
      </p:sp>
      <p:sp>
        <p:nvSpPr>
          <p:cNvPr id="1048596" name="Slide Number Placeholder 5"/>
          <p:cNvSpPr>
            <a:spLocks noGrp="1"/>
          </p:cNvSpPr>
          <p:nvPr>
            <p:ph type="sldNum" sz="quarter" idx="12"/>
          </p:nvPr>
        </p:nvSpPr>
        <p:spPr/>
        <p:txBody>
          <a:bodyPr/>
          <a:lstStyle/>
          <a:p>
            <a:fld id="{071A9915-A261-4A05-82E3-026AD98871DF}"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5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104875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56" name="Date Placeholder 3"/>
          <p:cNvSpPr>
            <a:spLocks noGrp="1"/>
          </p:cNvSpPr>
          <p:nvPr>
            <p:ph type="dt" sz="half" idx="10"/>
          </p:nvPr>
        </p:nvSpPr>
        <p:spPr/>
        <p:txBody>
          <a:bodyPr/>
          <a:lstStyle/>
          <a:p>
            <a:fld id="{020E66EB-0672-45C4-8673-BD8BCA71B47A}" type="datetimeFigureOut">
              <a:rPr lang="en-GB" smtClean="0"/>
              <a:t>09/05/2024</a:t>
            </a:fld>
            <a:endParaRPr lang="en-GB"/>
          </a:p>
        </p:txBody>
      </p:sp>
      <p:sp>
        <p:nvSpPr>
          <p:cNvPr id="1048757" name="Footer Placeholder 4"/>
          <p:cNvSpPr>
            <a:spLocks noGrp="1"/>
          </p:cNvSpPr>
          <p:nvPr>
            <p:ph type="ftr" sz="quarter" idx="11"/>
          </p:nvPr>
        </p:nvSpPr>
        <p:spPr/>
        <p:txBody>
          <a:bodyPr/>
          <a:lstStyle/>
          <a:p>
            <a:endParaRPr lang="en-GB"/>
          </a:p>
        </p:txBody>
      </p:sp>
      <p:sp>
        <p:nvSpPr>
          <p:cNvPr id="1048758" name="Slide Number Placeholder 5"/>
          <p:cNvSpPr>
            <a:spLocks noGrp="1"/>
          </p:cNvSpPr>
          <p:nvPr>
            <p:ph type="sldNum" sz="quarter" idx="12"/>
          </p:nvPr>
        </p:nvSpPr>
        <p:spPr/>
        <p:txBody>
          <a:bodyPr/>
          <a:lstStyle/>
          <a:p>
            <a:fld id="{071A9915-A261-4A05-82E3-026AD98871DF}"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59" name="Title 1"/>
          <p:cNvSpPr>
            <a:spLocks noGrp="1"/>
          </p:cNvSpPr>
          <p:nvPr>
            <p:ph type="title"/>
          </p:nvPr>
        </p:nvSpPr>
        <p:spPr/>
        <p:txBody>
          <a:bodyPr/>
          <a:lstStyle/>
          <a:p>
            <a:r>
              <a:rPr lang="en-US"/>
              <a:t>Click to edit Master title style</a:t>
            </a:r>
            <a:endParaRPr lang="en-GB"/>
          </a:p>
        </p:txBody>
      </p:sp>
      <p:sp>
        <p:nvSpPr>
          <p:cNvPr id="1048760"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61"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62" name="Date Placeholder 4"/>
          <p:cNvSpPr>
            <a:spLocks noGrp="1"/>
          </p:cNvSpPr>
          <p:nvPr>
            <p:ph type="dt" sz="half" idx="10"/>
          </p:nvPr>
        </p:nvSpPr>
        <p:spPr/>
        <p:txBody>
          <a:bodyPr/>
          <a:lstStyle/>
          <a:p>
            <a:fld id="{020E66EB-0672-45C4-8673-BD8BCA71B47A}" type="datetimeFigureOut">
              <a:rPr lang="en-GB" smtClean="0"/>
              <a:t>09/05/2024</a:t>
            </a:fld>
            <a:endParaRPr lang="en-GB"/>
          </a:p>
        </p:txBody>
      </p:sp>
      <p:sp>
        <p:nvSpPr>
          <p:cNvPr id="1048763" name="Footer Placeholder 5"/>
          <p:cNvSpPr>
            <a:spLocks noGrp="1"/>
          </p:cNvSpPr>
          <p:nvPr>
            <p:ph type="ftr" sz="quarter" idx="11"/>
          </p:nvPr>
        </p:nvSpPr>
        <p:spPr/>
        <p:txBody>
          <a:bodyPr/>
          <a:lstStyle/>
          <a:p>
            <a:endParaRPr lang="en-GB"/>
          </a:p>
        </p:txBody>
      </p:sp>
      <p:sp>
        <p:nvSpPr>
          <p:cNvPr id="1048764" name="Slide Number Placeholder 6"/>
          <p:cNvSpPr>
            <a:spLocks noGrp="1"/>
          </p:cNvSpPr>
          <p:nvPr>
            <p:ph type="sldNum" sz="quarter" idx="12"/>
          </p:nvPr>
        </p:nvSpPr>
        <p:spPr/>
        <p:txBody>
          <a:bodyPr/>
          <a:lstStyle/>
          <a:p>
            <a:fld id="{071A9915-A261-4A05-82E3-026AD98871DF}"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581"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1048582"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583"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84"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585"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86" name="Date Placeholder 6"/>
          <p:cNvSpPr>
            <a:spLocks noGrp="1"/>
          </p:cNvSpPr>
          <p:nvPr>
            <p:ph type="dt" sz="half" idx="10"/>
          </p:nvPr>
        </p:nvSpPr>
        <p:spPr/>
        <p:txBody>
          <a:bodyPr/>
          <a:lstStyle/>
          <a:p>
            <a:fld id="{020E66EB-0672-45C4-8673-BD8BCA71B47A}" type="datetimeFigureOut">
              <a:rPr lang="en-GB" smtClean="0"/>
              <a:t>09/05/2024</a:t>
            </a:fld>
            <a:endParaRPr lang="en-GB"/>
          </a:p>
        </p:txBody>
      </p:sp>
      <p:sp>
        <p:nvSpPr>
          <p:cNvPr id="1048587" name="Footer Placeholder 7"/>
          <p:cNvSpPr>
            <a:spLocks noGrp="1"/>
          </p:cNvSpPr>
          <p:nvPr>
            <p:ph type="ftr" sz="quarter" idx="11"/>
          </p:nvPr>
        </p:nvSpPr>
        <p:spPr/>
        <p:txBody>
          <a:bodyPr/>
          <a:lstStyle/>
          <a:p>
            <a:endParaRPr lang="en-GB"/>
          </a:p>
        </p:txBody>
      </p:sp>
      <p:sp>
        <p:nvSpPr>
          <p:cNvPr id="1048588" name="Slide Number Placeholder 8"/>
          <p:cNvSpPr>
            <a:spLocks noGrp="1"/>
          </p:cNvSpPr>
          <p:nvPr>
            <p:ph type="sldNum" sz="quarter" idx="12"/>
          </p:nvPr>
        </p:nvSpPr>
        <p:spPr/>
        <p:txBody>
          <a:bodyPr/>
          <a:lstStyle/>
          <a:p>
            <a:fld id="{071A9915-A261-4A05-82E3-026AD98871DF}"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a:t>Click to edit Master title style</a:t>
            </a:r>
            <a:endParaRPr lang="en-GB"/>
          </a:p>
        </p:txBody>
      </p:sp>
      <p:sp>
        <p:nvSpPr>
          <p:cNvPr id="1048602" name="Date Placeholder 2"/>
          <p:cNvSpPr>
            <a:spLocks noGrp="1"/>
          </p:cNvSpPr>
          <p:nvPr>
            <p:ph type="dt" sz="half" idx="10"/>
          </p:nvPr>
        </p:nvSpPr>
        <p:spPr/>
        <p:txBody>
          <a:bodyPr/>
          <a:lstStyle/>
          <a:p>
            <a:fld id="{020E66EB-0672-45C4-8673-BD8BCA71B47A}" type="datetimeFigureOut">
              <a:rPr lang="en-GB" smtClean="0"/>
              <a:t>09/05/2024</a:t>
            </a:fld>
            <a:endParaRPr lang="en-GB"/>
          </a:p>
        </p:txBody>
      </p:sp>
      <p:sp>
        <p:nvSpPr>
          <p:cNvPr id="1048603" name="Footer Placeholder 3"/>
          <p:cNvSpPr>
            <a:spLocks noGrp="1"/>
          </p:cNvSpPr>
          <p:nvPr>
            <p:ph type="ftr" sz="quarter" idx="11"/>
          </p:nvPr>
        </p:nvSpPr>
        <p:spPr/>
        <p:txBody>
          <a:bodyPr/>
          <a:lstStyle/>
          <a:p>
            <a:endParaRPr lang="en-GB"/>
          </a:p>
        </p:txBody>
      </p:sp>
      <p:sp>
        <p:nvSpPr>
          <p:cNvPr id="1048604" name="Slide Number Placeholder 4"/>
          <p:cNvSpPr>
            <a:spLocks noGrp="1"/>
          </p:cNvSpPr>
          <p:nvPr>
            <p:ph type="sldNum" sz="quarter" idx="12"/>
          </p:nvPr>
        </p:nvSpPr>
        <p:spPr/>
        <p:txBody>
          <a:bodyPr/>
          <a:lstStyle/>
          <a:p>
            <a:fld id="{071A9915-A261-4A05-82E3-026AD98871D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4" name="Date Placeholder 1"/>
          <p:cNvSpPr>
            <a:spLocks noGrp="1"/>
          </p:cNvSpPr>
          <p:nvPr>
            <p:ph type="dt" sz="half" idx="10"/>
          </p:nvPr>
        </p:nvSpPr>
        <p:spPr/>
        <p:txBody>
          <a:bodyPr/>
          <a:lstStyle/>
          <a:p>
            <a:fld id="{020E66EB-0672-45C4-8673-BD8BCA71B47A}" type="datetimeFigureOut">
              <a:rPr lang="en-GB" smtClean="0"/>
              <a:t>09/05/2024</a:t>
            </a:fld>
            <a:endParaRPr lang="en-GB"/>
          </a:p>
        </p:txBody>
      </p:sp>
      <p:sp>
        <p:nvSpPr>
          <p:cNvPr id="1048705" name="Footer Placeholder 2"/>
          <p:cNvSpPr>
            <a:spLocks noGrp="1"/>
          </p:cNvSpPr>
          <p:nvPr>
            <p:ph type="ftr" sz="quarter" idx="11"/>
          </p:nvPr>
        </p:nvSpPr>
        <p:spPr/>
        <p:txBody>
          <a:bodyPr/>
          <a:lstStyle/>
          <a:p>
            <a:endParaRPr lang="en-GB"/>
          </a:p>
        </p:txBody>
      </p:sp>
      <p:sp>
        <p:nvSpPr>
          <p:cNvPr id="1048706" name="Slide Number Placeholder 3"/>
          <p:cNvSpPr>
            <a:spLocks noGrp="1"/>
          </p:cNvSpPr>
          <p:nvPr>
            <p:ph type="sldNum" sz="quarter" idx="12"/>
          </p:nvPr>
        </p:nvSpPr>
        <p:spPr/>
        <p:txBody>
          <a:bodyPr/>
          <a:lstStyle/>
          <a:p>
            <a:fld id="{071A9915-A261-4A05-82E3-026AD98871D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104876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6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68" name="Date Placeholder 4"/>
          <p:cNvSpPr>
            <a:spLocks noGrp="1"/>
          </p:cNvSpPr>
          <p:nvPr>
            <p:ph type="dt" sz="half" idx="10"/>
          </p:nvPr>
        </p:nvSpPr>
        <p:spPr/>
        <p:txBody>
          <a:bodyPr/>
          <a:lstStyle/>
          <a:p>
            <a:fld id="{020E66EB-0672-45C4-8673-BD8BCA71B47A}" type="datetimeFigureOut">
              <a:rPr lang="en-GB" smtClean="0"/>
              <a:t>09/05/2024</a:t>
            </a:fld>
            <a:endParaRPr lang="en-GB"/>
          </a:p>
        </p:txBody>
      </p:sp>
      <p:sp>
        <p:nvSpPr>
          <p:cNvPr id="1048769" name="Footer Placeholder 5"/>
          <p:cNvSpPr>
            <a:spLocks noGrp="1"/>
          </p:cNvSpPr>
          <p:nvPr>
            <p:ph type="ftr" sz="quarter" idx="11"/>
          </p:nvPr>
        </p:nvSpPr>
        <p:spPr/>
        <p:txBody>
          <a:bodyPr/>
          <a:lstStyle/>
          <a:p>
            <a:endParaRPr lang="en-GB"/>
          </a:p>
        </p:txBody>
      </p:sp>
      <p:sp>
        <p:nvSpPr>
          <p:cNvPr id="1048770" name="Slide Number Placeholder 6"/>
          <p:cNvSpPr>
            <a:spLocks noGrp="1"/>
          </p:cNvSpPr>
          <p:nvPr>
            <p:ph type="sldNum" sz="quarter" idx="12"/>
          </p:nvPr>
        </p:nvSpPr>
        <p:spPr/>
        <p:txBody>
          <a:bodyPr/>
          <a:lstStyle/>
          <a:p>
            <a:fld id="{071A9915-A261-4A05-82E3-026AD98871DF}"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4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1048744"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104874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46" name="Date Placeholder 4"/>
          <p:cNvSpPr>
            <a:spLocks noGrp="1"/>
          </p:cNvSpPr>
          <p:nvPr>
            <p:ph type="dt" sz="half" idx="10"/>
          </p:nvPr>
        </p:nvSpPr>
        <p:spPr/>
        <p:txBody>
          <a:bodyPr/>
          <a:lstStyle/>
          <a:p>
            <a:fld id="{020E66EB-0672-45C4-8673-BD8BCA71B47A}" type="datetimeFigureOut">
              <a:rPr lang="en-GB" smtClean="0"/>
              <a:t>09/05/2024</a:t>
            </a:fld>
            <a:endParaRPr lang="en-GB"/>
          </a:p>
        </p:txBody>
      </p:sp>
      <p:sp>
        <p:nvSpPr>
          <p:cNvPr id="1048747" name="Footer Placeholder 5"/>
          <p:cNvSpPr>
            <a:spLocks noGrp="1"/>
          </p:cNvSpPr>
          <p:nvPr>
            <p:ph type="ftr" sz="quarter" idx="11"/>
          </p:nvPr>
        </p:nvSpPr>
        <p:spPr/>
        <p:txBody>
          <a:bodyPr/>
          <a:lstStyle/>
          <a:p>
            <a:endParaRPr lang="en-GB"/>
          </a:p>
        </p:txBody>
      </p:sp>
      <p:sp>
        <p:nvSpPr>
          <p:cNvPr id="1048748" name="Slide Number Placeholder 6"/>
          <p:cNvSpPr>
            <a:spLocks noGrp="1"/>
          </p:cNvSpPr>
          <p:nvPr>
            <p:ph type="sldNum" sz="quarter" idx="12"/>
          </p:nvPr>
        </p:nvSpPr>
        <p:spPr/>
        <p:txBody>
          <a:bodyPr/>
          <a:lstStyle/>
          <a:p>
            <a:fld id="{071A9915-A261-4A05-82E3-026AD98871DF}"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0E66EB-0672-45C4-8673-BD8BCA71B47A}" type="datetimeFigureOut">
              <a:rPr lang="en-GB" smtClean="0"/>
              <a:t>09/05/2024</a:t>
            </a:fld>
            <a:endParaRPr lang="en-GB"/>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A9915-A261-4A05-82E3-026AD98871DF}"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048613" name="Google Shape;194;p27"/>
          <p:cNvSpPr txBox="1">
            <a:spLocks noGrp="1"/>
          </p:cNvSpPr>
          <p:nvPr>
            <p:ph type="subTitle" idx="1"/>
          </p:nvPr>
        </p:nvSpPr>
        <p:spPr>
          <a:xfrm>
            <a:off x="0" y="493326"/>
            <a:ext cx="12192000" cy="1264354"/>
          </a:xfrm>
          <a:prstGeom prst="rect">
            <a:avLst/>
          </a:prstGeom>
          <a:noFill/>
          <a:ln>
            <a:noFill/>
          </a:ln>
        </p:spPr>
        <p:txBody>
          <a:bodyPr spcFirstLastPara="1" wrap="square" lIns="91425" tIns="45700" rIns="91425" bIns="45700" anchor="ctr" anchorCtr="0">
            <a:noAutofit/>
          </a:bodyPr>
          <a:lstStyle/>
          <a:p>
            <a:pPr lvl="0">
              <a:lnSpc>
                <a:spcPct val="80000"/>
              </a:lnSpc>
              <a:spcBef>
                <a:spcPts val="0"/>
              </a:spcBef>
              <a:buSzPts val="960"/>
            </a:pPr>
            <a:endParaRPr lang="en-US" sz="1600" b="1" dirty="0">
              <a:solidFill>
                <a:schemeClr val="lt1"/>
              </a:solidFill>
              <a:latin typeface="Times New Roman"/>
              <a:ea typeface="Times New Roman"/>
              <a:cs typeface="Times New Roman"/>
              <a:sym typeface="Times New Roman"/>
            </a:endParaRPr>
          </a:p>
          <a:p>
            <a:pPr lvl="0">
              <a:lnSpc>
                <a:spcPct val="80000"/>
              </a:lnSpc>
              <a:spcBef>
                <a:spcPts val="0"/>
              </a:spcBef>
              <a:buSzPts val="960"/>
            </a:pPr>
            <a:endParaRPr lang="en-US" sz="1600" b="1" dirty="0">
              <a:solidFill>
                <a:schemeClr val="lt1"/>
              </a:solidFill>
              <a:latin typeface="Times New Roman"/>
              <a:ea typeface="Times New Roman"/>
              <a:cs typeface="Times New Roman"/>
              <a:sym typeface="Times New Roman"/>
            </a:endParaRPr>
          </a:p>
          <a:p>
            <a:pPr lvl="0">
              <a:lnSpc>
                <a:spcPct val="80000"/>
              </a:lnSpc>
              <a:spcBef>
                <a:spcPts val="0"/>
              </a:spcBef>
              <a:buSzPts val="960"/>
            </a:pPr>
            <a:endParaRPr lang="en-US" sz="1600" b="1" dirty="0">
              <a:solidFill>
                <a:schemeClr val="lt1"/>
              </a:solidFill>
              <a:latin typeface="Times New Roman"/>
              <a:ea typeface="Times New Roman"/>
              <a:cs typeface="Times New Roman"/>
              <a:sym typeface="Times New Roman"/>
            </a:endParaRPr>
          </a:p>
          <a:p>
            <a:pPr lvl="0">
              <a:lnSpc>
                <a:spcPct val="80000"/>
              </a:lnSpc>
              <a:spcBef>
                <a:spcPts val="0"/>
              </a:spcBef>
              <a:buSzPts val="960"/>
            </a:pPr>
            <a:endParaRPr lang="en-US" sz="1600" b="1" dirty="0">
              <a:solidFill>
                <a:schemeClr val="lt1"/>
              </a:solidFill>
              <a:latin typeface="Times New Roman"/>
              <a:ea typeface="Times New Roman"/>
              <a:cs typeface="Times New Roman"/>
              <a:sym typeface="Times New Roman"/>
            </a:endParaRPr>
          </a:p>
          <a:p>
            <a:pPr lvl="0">
              <a:lnSpc>
                <a:spcPct val="80000"/>
              </a:lnSpc>
              <a:spcBef>
                <a:spcPts val="0"/>
              </a:spcBef>
              <a:buSzPts val="960"/>
            </a:pPr>
            <a:endParaRPr lang="en-US" sz="1600" b="1" dirty="0">
              <a:solidFill>
                <a:schemeClr val="lt1"/>
              </a:solidFill>
              <a:latin typeface="Times New Roman"/>
              <a:ea typeface="Times New Roman"/>
              <a:cs typeface="Times New Roman"/>
              <a:sym typeface="Times New Roman"/>
            </a:endParaRPr>
          </a:p>
          <a:p>
            <a:pPr lvl="0">
              <a:lnSpc>
                <a:spcPct val="80000"/>
              </a:lnSpc>
              <a:spcBef>
                <a:spcPts val="0"/>
              </a:spcBef>
              <a:buSzPts val="960"/>
            </a:pPr>
            <a:endParaRPr lang="en-US" sz="1600" b="1" dirty="0">
              <a:solidFill>
                <a:schemeClr val="lt1"/>
              </a:solidFill>
              <a:latin typeface="Times New Roman"/>
              <a:ea typeface="Times New Roman"/>
              <a:cs typeface="Times New Roman"/>
              <a:sym typeface="Times New Roman"/>
            </a:endParaRPr>
          </a:p>
          <a:p>
            <a:pPr lvl="0">
              <a:lnSpc>
                <a:spcPct val="80000"/>
              </a:lnSpc>
              <a:spcBef>
                <a:spcPts val="0"/>
              </a:spcBef>
              <a:buSzPts val="960"/>
            </a:pPr>
            <a:r>
              <a:rPr lang="en-US" sz="3200" b="1" dirty="0">
                <a:solidFill>
                  <a:schemeClr val="tx1"/>
                </a:solidFill>
                <a:latin typeface="Times New Roman" panose="02020603050405020304" pitchFamily="18" charset="0"/>
                <a:ea typeface="Times New Roman"/>
                <a:cs typeface="Times New Roman" panose="02020603050405020304" pitchFamily="18" charset="0"/>
                <a:sym typeface="Times New Roman"/>
              </a:rPr>
              <a:t>DEPARTMENT OF COMPUTER SCIENCE &amp; ENGINEERING</a:t>
            </a:r>
          </a:p>
          <a:p>
            <a:pPr lvl="0">
              <a:lnSpc>
                <a:spcPct val="80000"/>
              </a:lnSpc>
              <a:spcBef>
                <a:spcPts val="700"/>
              </a:spcBef>
              <a:buSzPts val="960"/>
            </a:pPr>
            <a:endParaRPr lang="en-US" sz="3200" b="1"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lvl="0">
              <a:lnSpc>
                <a:spcPct val="80000"/>
              </a:lnSpc>
              <a:spcBef>
                <a:spcPts val="700"/>
              </a:spcBef>
              <a:buSzPts val="960"/>
            </a:pPr>
            <a:r>
              <a:rPr lang="en-US" sz="3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PROJECT WORK </a:t>
            </a:r>
            <a:endParaRPr lang="zh-CN" altLang="en-US" sz="3200"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80000"/>
              </a:lnSpc>
              <a:spcBef>
                <a:spcPts val="700"/>
              </a:spcBef>
              <a:spcAft>
                <a:spcPts val="0"/>
              </a:spcAft>
              <a:buSzPts val="960"/>
              <a:buNone/>
            </a:pPr>
            <a:r>
              <a:rPr lang="en-US" sz="1600" b="1" dirty="0">
                <a:solidFill>
                  <a:schemeClr val="lt1"/>
                </a:solidFill>
                <a:latin typeface="Times New Roman"/>
                <a:ea typeface="Times New Roman"/>
                <a:cs typeface="Times New Roman"/>
                <a:sym typeface="Times New Roman"/>
              </a:rPr>
              <a:t>CT WORK- CSE499</a:t>
            </a:r>
          </a:p>
          <a:p>
            <a:pPr marL="0" lvl="0" indent="0" algn="ctr" rtl="0">
              <a:lnSpc>
                <a:spcPct val="80000"/>
              </a:lnSpc>
              <a:spcBef>
                <a:spcPts val="700"/>
              </a:spcBef>
              <a:spcAft>
                <a:spcPts val="0"/>
              </a:spcAft>
              <a:buSzPts val="960"/>
              <a:buNone/>
            </a:pPr>
            <a:r>
              <a:rPr lang="en-US" sz="1600" b="1" dirty="0">
                <a:solidFill>
                  <a:schemeClr val="lt1"/>
                </a:solidFill>
                <a:latin typeface="Times New Roman"/>
                <a:ea typeface="Times New Roman"/>
                <a:cs typeface="Times New Roman"/>
                <a:sym typeface="Times New Roman"/>
              </a:rPr>
              <a:t>  FINAL REVIEW</a:t>
            </a:r>
            <a:endParaRPr lang="zh-CN" altLang="en-US" dirty="0"/>
          </a:p>
          <a:p>
            <a:pPr marL="0" lvl="0" indent="0" algn="l" rtl="0">
              <a:lnSpc>
                <a:spcPct val="80000"/>
              </a:lnSpc>
              <a:spcBef>
                <a:spcPts val="700"/>
              </a:spcBef>
              <a:spcAft>
                <a:spcPts val="0"/>
              </a:spcAft>
              <a:buSzPts val="240"/>
              <a:buNone/>
            </a:pPr>
            <a:br>
              <a:rPr lang="en-US" sz="400" dirty="0"/>
            </a:br>
            <a:endParaRPr sz="400" dirty="0">
              <a:solidFill>
                <a:srgbClr val="FF0000"/>
              </a:solidFill>
              <a:latin typeface="Arial Black"/>
              <a:ea typeface="Arial Black"/>
              <a:cs typeface="Arial Black"/>
              <a:sym typeface="Arial Black"/>
            </a:endParaRPr>
          </a:p>
          <a:p>
            <a:pPr marL="0" lvl="0" indent="0" algn="l" rtl="0">
              <a:lnSpc>
                <a:spcPct val="80000"/>
              </a:lnSpc>
              <a:spcBef>
                <a:spcPts val="700"/>
              </a:spcBef>
              <a:spcAft>
                <a:spcPts val="0"/>
              </a:spcAft>
              <a:buSzPts val="390"/>
              <a:buNone/>
            </a:pPr>
            <a:endParaRPr sz="650" dirty="0"/>
          </a:p>
        </p:txBody>
      </p:sp>
      <p:sp>
        <p:nvSpPr>
          <p:cNvPr id="1048614" name="Google Shape;195;p27"/>
          <p:cNvSpPr/>
          <p:nvPr/>
        </p:nvSpPr>
        <p:spPr>
          <a:xfrm>
            <a:off x="973090" y="2139278"/>
            <a:ext cx="9644110" cy="149830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i="0" u="none" strike="noStrike" cap="none" dirty="0">
                <a:solidFill>
                  <a:schemeClr val="accent2">
                    <a:lumMod val="75000"/>
                  </a:schemeClr>
                </a:solidFill>
                <a:latin typeface="Times New Roman"/>
                <a:ea typeface="Times New Roman"/>
                <a:cs typeface="Times New Roman"/>
                <a:sym typeface="Times New Roman"/>
              </a:rPr>
              <a:t>SPEECH RECOGNITION AND TRANSLATION USING MACHINE LEARNING</a:t>
            </a:r>
          </a:p>
          <a:p>
            <a:pPr marL="0" marR="0" lvl="0" indent="0" algn="ctr" rtl="0">
              <a:spcBef>
                <a:spcPts val="0"/>
              </a:spcBef>
              <a:spcAft>
                <a:spcPts val="0"/>
              </a:spcAft>
              <a:buNone/>
            </a:pPr>
            <a:endParaRPr lang="en-US" sz="2000" b="1" i="0" u="none" strike="noStrike" cap="none" dirty="0">
              <a:latin typeface="Times New Roman"/>
              <a:ea typeface="Times New Roman"/>
              <a:cs typeface="Times New Roman"/>
              <a:sym typeface="Times New Roman"/>
            </a:endParaRPr>
          </a:p>
        </p:txBody>
      </p:sp>
      <p:sp>
        <p:nvSpPr>
          <p:cNvPr id="1048615" name="Google Shape;196;p27"/>
          <p:cNvSpPr/>
          <p:nvPr/>
        </p:nvSpPr>
        <p:spPr>
          <a:xfrm>
            <a:off x="3223110" y="4019177"/>
            <a:ext cx="5527717" cy="305131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 BATCH MEMBERS:</a:t>
            </a:r>
          </a:p>
          <a:p>
            <a:pPr marL="0" marR="0" lvl="0" indent="0" algn="ctr" rtl="0">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M. MOUNIKA         (20691A05C6)</a:t>
            </a:r>
          </a:p>
          <a:p>
            <a:pPr marL="0" marR="0" lvl="0" indent="0" algn="ctr" rtl="0">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M. PREETHI            (20691A05D6)</a:t>
            </a:r>
          </a:p>
          <a:p>
            <a:pPr marL="0" marR="0" lvl="0" indent="0" algn="ctr" rtl="0">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K. ROHINI               (20691A05E7)</a:t>
            </a:r>
          </a:p>
          <a:p>
            <a:pPr marL="0" marR="0" lvl="0" indent="0" algn="ctr" rtl="0">
              <a:spcBef>
                <a:spcPts val="0"/>
              </a:spcBef>
              <a:spcAft>
                <a:spcPts val="0"/>
              </a:spcAft>
              <a:buNone/>
            </a:pPr>
            <a:r>
              <a:rPr lang="en-US" dirty="0">
                <a:solidFill>
                  <a:srgbClr val="000000"/>
                </a:solidFill>
                <a:latin typeface="Times New Roman"/>
                <a:ea typeface="Times New Roman"/>
                <a:cs typeface="Times New Roman"/>
                <a:sym typeface="Times New Roman"/>
              </a:rPr>
              <a:t>S.SUCHITRA           (20691A05H3)</a:t>
            </a:r>
            <a:r>
              <a:rPr lang="en-US" sz="1800" b="0" i="0" u="none" strike="noStrike" cap="none" dirty="0">
                <a:solidFill>
                  <a:srgbClr val="000000"/>
                </a:solidFill>
                <a:latin typeface="Times New Roman"/>
                <a:ea typeface="Times New Roman"/>
                <a:cs typeface="Times New Roman"/>
                <a:sym typeface="Times New Roman"/>
              </a:rPr>
              <a:t>    </a:t>
            </a:r>
          </a:p>
          <a:p>
            <a:pPr marL="0" marR="0" lvl="0" indent="0" algn="ctr" rtl="0">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      </a:t>
            </a:r>
          </a:p>
          <a:p>
            <a:pPr marL="0" marR="0" lvl="0" indent="0" algn="ctr" rtl="0">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         </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GUIDE:</a:t>
            </a:r>
          </a:p>
          <a:p>
            <a:pPr marL="0" marR="0" lvl="0" indent="0" algn="ctr" rtl="0">
              <a:spcBef>
                <a:spcPts val="0"/>
              </a:spcBef>
              <a:spcAft>
                <a:spcPts val="0"/>
              </a:spcAft>
              <a:buNone/>
            </a:pPr>
            <a:r>
              <a:rPr lang="en-US" dirty="0">
                <a:solidFill>
                  <a:srgbClr val="000000"/>
                </a:solidFill>
                <a:latin typeface="Times New Roman"/>
                <a:ea typeface="Times New Roman"/>
                <a:cs typeface="Times New Roman"/>
                <a:sym typeface="Times New Roman"/>
              </a:rPr>
              <a:t>M</a:t>
            </a:r>
            <a:r>
              <a:rPr lang="en-US" sz="1800" b="0" i="0" u="none" strike="noStrike" cap="none" dirty="0">
                <a:solidFill>
                  <a:srgbClr val="000000"/>
                </a:solidFill>
                <a:latin typeface="Times New Roman"/>
                <a:ea typeface="Times New Roman"/>
                <a:cs typeface="Times New Roman"/>
                <a:sym typeface="Times New Roman"/>
              </a:rPr>
              <a:t>r.</a:t>
            </a:r>
            <a:r>
              <a:rPr lang="en-US" altLang="zh-CN" sz="1800" b="0" i="0" u="none" strike="noStrike" cap="none" dirty="0">
                <a:solidFill>
                  <a:srgbClr val="000000"/>
                </a:solidFill>
                <a:latin typeface="Times New Roman"/>
                <a:ea typeface="Times New Roman"/>
                <a:cs typeface="Times New Roman"/>
                <a:sym typeface="Times New Roman"/>
              </a:rPr>
              <a:t> K.SATHISH , </a:t>
            </a:r>
            <a:r>
              <a:rPr lang="en-US" altLang="zh-CN" sz="1800" b="0" i="0" u="none" strike="noStrike" cap="none" dirty="0" err="1">
                <a:solidFill>
                  <a:srgbClr val="000000"/>
                </a:solidFill>
                <a:latin typeface="Times New Roman"/>
                <a:ea typeface="Times New Roman"/>
                <a:cs typeface="Times New Roman"/>
                <a:sym typeface="Times New Roman"/>
              </a:rPr>
              <a:t>M.T</a:t>
            </a:r>
            <a:r>
              <a:rPr lang="en-US" altLang="zh-CN" dirty="0" err="1">
                <a:solidFill>
                  <a:srgbClr val="000000"/>
                </a:solidFill>
                <a:latin typeface="Times New Roman"/>
                <a:ea typeface="Times New Roman"/>
                <a:cs typeface="Times New Roman"/>
                <a:sym typeface="Times New Roman"/>
              </a:rPr>
              <a:t>ech</a:t>
            </a:r>
            <a:r>
              <a:rPr lang="en-US" altLang="zh-CN" sz="1800" b="0" i="0" u="none" strike="noStrike" cap="none" dirty="0">
                <a:solidFill>
                  <a:srgbClr val="000000"/>
                </a:solidFill>
                <a:latin typeface="Times New Roman"/>
                <a:ea typeface="Times New Roman"/>
                <a:cs typeface="Times New Roman"/>
                <a:sym typeface="Times New Roman"/>
              </a:rPr>
              <a:t>., Asst. </a:t>
            </a:r>
            <a:r>
              <a:rPr lang="en-US" altLang="zh-CN" dirty="0">
                <a:solidFill>
                  <a:srgbClr val="000000"/>
                </a:solidFill>
                <a:latin typeface="Times New Roman"/>
                <a:ea typeface="Times New Roman"/>
                <a:cs typeface="Times New Roman"/>
                <a:sym typeface="Times New Roman"/>
              </a:rPr>
              <a:t>Professor</a:t>
            </a:r>
            <a:endParaRPr lang="en-US" altLang="zh-CN" sz="1800" b="0" i="0" u="none" strike="noStrike" cap="none" dirty="0">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561D-E4A4-4FD5-7236-30362FFFEFE0}"/>
              </a:ext>
            </a:extLst>
          </p:cNvPr>
          <p:cNvSpPr>
            <a:spLocks noGrp="1"/>
          </p:cNvSpPr>
          <p:nvPr>
            <p:ph type="title"/>
          </p:nvPr>
        </p:nvSpPr>
        <p:spPr>
          <a:xfrm>
            <a:off x="518160" y="0"/>
            <a:ext cx="3688080" cy="873760"/>
          </a:xfrm>
        </p:spPr>
        <p:txBody>
          <a:bodyPr>
            <a:normAutofit/>
          </a:bodyPr>
          <a:lstStyle/>
          <a:p>
            <a:r>
              <a:rPr lang="en-US" sz="3200" b="1" dirty="0">
                <a:latin typeface="Times New Roman" panose="02020603050405020304" pitchFamily="18" charset="0"/>
                <a:cs typeface="Times New Roman" panose="02020603050405020304" pitchFamily="18" charset="0"/>
              </a:rPr>
              <a:t>Literature Survey</a:t>
            </a:r>
            <a:endParaRPr lang="en-IN" sz="3200" dirty="0"/>
          </a:p>
        </p:txBody>
      </p:sp>
      <p:graphicFrame>
        <p:nvGraphicFramePr>
          <p:cNvPr id="4" name="Content Placeholder 3">
            <a:extLst>
              <a:ext uri="{FF2B5EF4-FFF2-40B4-BE49-F238E27FC236}">
                <a16:creationId xmlns:a16="http://schemas.microsoft.com/office/drawing/2014/main" id="{BA97C954-7275-552C-3EFB-F5E685399010}"/>
              </a:ext>
            </a:extLst>
          </p:cNvPr>
          <p:cNvGraphicFramePr>
            <a:graphicFrameLocks noGrp="1"/>
          </p:cNvGraphicFramePr>
          <p:nvPr>
            <p:ph idx="1"/>
            <p:extLst>
              <p:ext uri="{D42A27DB-BD31-4B8C-83A1-F6EECF244321}">
                <p14:modId xmlns:p14="http://schemas.microsoft.com/office/powerpoint/2010/main" val="3488707489"/>
              </p:ext>
            </p:extLst>
          </p:nvPr>
        </p:nvGraphicFramePr>
        <p:xfrm>
          <a:off x="142240" y="690880"/>
          <a:ext cx="11887200" cy="6195060"/>
        </p:xfrm>
        <a:graphic>
          <a:graphicData uri="http://schemas.openxmlformats.org/drawingml/2006/table">
            <a:tbl>
              <a:tblPr firstRow="1" bandRow="1">
                <a:tableStyleId>{5C22544A-7EE6-4342-B048-85BDC9FD1C3A}</a:tableStyleId>
              </a:tblPr>
              <a:tblGrid>
                <a:gridCol w="1014124">
                  <a:extLst>
                    <a:ext uri="{9D8B030D-6E8A-4147-A177-3AD203B41FA5}">
                      <a16:colId xmlns:a16="http://schemas.microsoft.com/office/drawing/2014/main" val="900921585"/>
                    </a:ext>
                  </a:extLst>
                </a:gridCol>
                <a:gridCol w="2111886">
                  <a:extLst>
                    <a:ext uri="{9D8B030D-6E8A-4147-A177-3AD203B41FA5}">
                      <a16:colId xmlns:a16="http://schemas.microsoft.com/office/drawing/2014/main" val="2020674852"/>
                    </a:ext>
                  </a:extLst>
                </a:gridCol>
                <a:gridCol w="1975973">
                  <a:extLst>
                    <a:ext uri="{9D8B030D-6E8A-4147-A177-3AD203B41FA5}">
                      <a16:colId xmlns:a16="http://schemas.microsoft.com/office/drawing/2014/main" val="2058413194"/>
                    </a:ext>
                  </a:extLst>
                </a:gridCol>
                <a:gridCol w="1715377">
                  <a:extLst>
                    <a:ext uri="{9D8B030D-6E8A-4147-A177-3AD203B41FA5}">
                      <a16:colId xmlns:a16="http://schemas.microsoft.com/office/drawing/2014/main" val="2894899088"/>
                    </a:ext>
                  </a:extLst>
                </a:gridCol>
                <a:gridCol w="1239520">
                  <a:extLst>
                    <a:ext uri="{9D8B030D-6E8A-4147-A177-3AD203B41FA5}">
                      <a16:colId xmlns:a16="http://schemas.microsoft.com/office/drawing/2014/main" val="3148066157"/>
                    </a:ext>
                  </a:extLst>
                </a:gridCol>
                <a:gridCol w="3830320">
                  <a:extLst>
                    <a:ext uri="{9D8B030D-6E8A-4147-A177-3AD203B41FA5}">
                      <a16:colId xmlns:a16="http://schemas.microsoft.com/office/drawing/2014/main" val="3265175294"/>
                    </a:ext>
                  </a:extLst>
                </a:gridCol>
              </a:tblGrid>
              <a:tr h="1485900">
                <a:tc>
                  <a:txBody>
                    <a:bodyPr/>
                    <a:lstStyle/>
                    <a:p>
                      <a:endParaRPr lang="en-IN" dirty="0"/>
                    </a:p>
                    <a:p>
                      <a:endParaRPr lang="en-IN" dirty="0"/>
                    </a:p>
                    <a:p>
                      <a:r>
                        <a:rPr lang="en-IN" sz="2000" dirty="0" err="1">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Title</a:t>
                      </a:r>
                    </a:p>
                  </a:txBody>
                  <a:tcPr/>
                </a:tc>
                <a:tc>
                  <a:txBody>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Author</a:t>
                      </a:r>
                    </a:p>
                  </a:txBody>
                  <a:tcPr/>
                </a:tc>
                <a:tc>
                  <a:txBody>
                    <a:bodyPr/>
                    <a:lstStyle/>
                    <a:p>
                      <a:r>
                        <a:rPr lang="en-IN" sz="2400" dirty="0">
                          <a:latin typeface="Times New Roman" panose="02020603050405020304" pitchFamily="18" charset="0"/>
                          <a:cs typeface="Times New Roman" panose="02020603050405020304" pitchFamily="18" charset="0"/>
                        </a:rPr>
                        <a:t>Journal/</a:t>
                      </a:r>
                    </a:p>
                    <a:p>
                      <a:r>
                        <a:rPr lang="en-IN" sz="2400" dirty="0">
                          <a:latin typeface="Times New Roman" panose="02020603050405020304" pitchFamily="18" charset="0"/>
                          <a:cs typeface="Times New Roman" panose="02020603050405020304" pitchFamily="18" charset="0"/>
                        </a:rPr>
                        <a:t>Conference</a:t>
                      </a:r>
                    </a:p>
                  </a:txBody>
                  <a:tcPr/>
                </a:tc>
                <a:tc>
                  <a:txBody>
                    <a:bodyPr/>
                    <a:lstStyle/>
                    <a:p>
                      <a:r>
                        <a:rPr lang="en-IN" sz="2400" dirty="0">
                          <a:latin typeface="Times New Roman" panose="02020603050405020304" pitchFamily="18" charset="0"/>
                          <a:cs typeface="Times New Roman" panose="02020603050405020304" pitchFamily="18" charset="0"/>
                        </a:rPr>
                        <a:t>Year of Publish</a:t>
                      </a:r>
                    </a:p>
                  </a:txBody>
                  <a:tcPr/>
                </a:tc>
                <a:tc>
                  <a:txBody>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Remarks</a:t>
                      </a:r>
                    </a:p>
                  </a:txBody>
                  <a:tcPr/>
                </a:tc>
                <a:extLst>
                  <a:ext uri="{0D108BD9-81ED-4DB2-BD59-A6C34878D82A}">
                    <a16:rowId xmlns:a16="http://schemas.microsoft.com/office/drawing/2014/main" val="286723274"/>
                  </a:ext>
                </a:extLst>
              </a:tr>
              <a:tr h="1485900">
                <a:tc>
                  <a:txBody>
                    <a:bodyPr/>
                    <a:lstStyle/>
                    <a:p>
                      <a:pPr algn="ctr"/>
                      <a:r>
                        <a:rPr lang="en-US" dirty="0">
                          <a:latin typeface="Times New Roman" panose="02020603050405020304" pitchFamily="18" charset="0"/>
                          <a:cs typeface="Times New Roman" panose="02020603050405020304" pitchFamily="18" charset="0"/>
                        </a:rPr>
                        <a:t>13.</a:t>
                      </a:r>
                    </a:p>
                  </a:txBody>
                  <a:tcPr/>
                </a:tc>
                <a:tc>
                  <a:txBody>
                    <a:bodyPr/>
                    <a:lstStyle/>
                    <a:p>
                      <a:r>
                        <a:rPr lang="en-US" dirty="0">
                          <a:latin typeface="Times New Roman" panose="02020603050405020304" pitchFamily="18" charset="0"/>
                          <a:cs typeface="Times New Roman" panose="02020603050405020304" pitchFamily="18" charset="0"/>
                        </a:rPr>
                        <a:t>Intelligent Translate System for Visually challenged  People</a:t>
                      </a:r>
                    </a:p>
                  </a:txBody>
                  <a:tcPr/>
                </a:tc>
                <a:tc>
                  <a:txBody>
                    <a:bodyPr/>
                    <a:lstStyle/>
                    <a:p>
                      <a:pPr algn="ctr"/>
                      <a:r>
                        <a:rPr lang="en-US" dirty="0">
                          <a:latin typeface="Times New Roman" panose="02020603050405020304" pitchFamily="18" charset="0"/>
                          <a:cs typeface="Times New Roman" panose="02020603050405020304" pitchFamily="18" charset="0"/>
                        </a:rPr>
                        <a:t>Raja Venkatesan .T</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Journal</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2012</a:t>
                      </a:r>
                    </a:p>
                  </a:txBody>
                  <a:tcPr/>
                </a:tc>
                <a:tc>
                  <a:txBody>
                    <a:bodyPr/>
                    <a:lstStyle/>
                    <a:p>
                      <a:r>
                        <a:rPr lang="en-US" dirty="0">
                          <a:latin typeface="Times New Roman" panose="02020603050405020304" pitchFamily="18" charset="0"/>
                          <a:cs typeface="Times New Roman" panose="02020603050405020304" pitchFamily="18" charset="0"/>
                        </a:rPr>
                        <a:t>Image processing and embedded system technology is used in this project</a:t>
                      </a:r>
                      <a:r>
                        <a:rPr lang="en-US" dirty="0"/>
                        <a:t>. </a:t>
                      </a:r>
                      <a:r>
                        <a:rPr lang="en-US" dirty="0">
                          <a:latin typeface="Times New Roman" panose="02020603050405020304" pitchFamily="18" charset="0"/>
                          <a:cs typeface="Times New Roman" panose="02020603050405020304" pitchFamily="18" charset="0"/>
                        </a:rPr>
                        <a:t>This paper is being presented as a solution for the conversion of images into sound using MATLAB code.</a:t>
                      </a:r>
                    </a:p>
                  </a:txBody>
                  <a:tcPr/>
                </a:tc>
                <a:extLst>
                  <a:ext uri="{0D108BD9-81ED-4DB2-BD59-A6C34878D82A}">
                    <a16:rowId xmlns:a16="http://schemas.microsoft.com/office/drawing/2014/main" val="3095725445"/>
                  </a:ext>
                </a:extLst>
              </a:tr>
              <a:tr h="1485900">
                <a:tc>
                  <a:txBody>
                    <a:bodyPr/>
                    <a:lstStyle/>
                    <a:p>
                      <a:pPr algn="ctr"/>
                      <a:r>
                        <a:rPr lang="en-US" dirty="0">
                          <a:latin typeface="Times New Roman" panose="02020603050405020304" pitchFamily="18" charset="0"/>
                          <a:cs typeface="Times New Roman" panose="02020603050405020304" pitchFamily="18" charset="0"/>
                        </a:rPr>
                        <a:t>14.</a:t>
                      </a:r>
                    </a:p>
                  </a:txBody>
                  <a:tcPr/>
                </a:tc>
                <a:tc>
                  <a:txBody>
                    <a:bodyPr/>
                    <a:lstStyle/>
                    <a:p>
                      <a:r>
                        <a:rPr lang="en-US" dirty="0">
                          <a:latin typeface="Times New Roman" panose="02020603050405020304" pitchFamily="18" charset="0"/>
                          <a:cs typeface="Times New Roman" panose="02020603050405020304" pitchFamily="18" charset="0"/>
                        </a:rPr>
                        <a:t>Design And Implementation</a:t>
                      </a:r>
                    </a:p>
                  </a:txBody>
                  <a:tcPr/>
                </a:tc>
                <a:tc>
                  <a:txBody>
                    <a:bodyPr/>
                    <a:lstStyle/>
                    <a:p>
                      <a:pPr algn="ctr"/>
                      <a:r>
                        <a:rPr lang="en-US" dirty="0">
                          <a:latin typeface="Times New Roman" panose="02020603050405020304" pitchFamily="18" charset="0"/>
                          <a:cs typeface="Times New Roman" panose="02020603050405020304" pitchFamily="18" charset="0"/>
                        </a:rPr>
                        <a:t>K. Lakshmi</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2013</a:t>
                      </a:r>
                    </a:p>
                  </a:txBody>
                  <a:tcPr/>
                </a:tc>
                <a:tc>
                  <a:txBody>
                    <a:bodyPr/>
                    <a:lstStyle/>
                    <a:p>
                      <a:r>
                        <a:rPr lang="en-US" dirty="0">
                          <a:latin typeface="Times New Roman" panose="02020603050405020304" pitchFamily="18" charset="0"/>
                          <a:cs typeface="Times New Roman" panose="02020603050405020304" pitchFamily="18" charset="0"/>
                        </a:rPr>
                        <a:t>No speech to text</a:t>
                      </a:r>
                    </a:p>
                  </a:txBody>
                  <a:tcPr/>
                </a:tc>
                <a:extLst>
                  <a:ext uri="{0D108BD9-81ED-4DB2-BD59-A6C34878D82A}">
                    <a16:rowId xmlns:a16="http://schemas.microsoft.com/office/drawing/2014/main" val="3757875169"/>
                  </a:ext>
                </a:extLst>
              </a:tr>
              <a:tr h="1485900">
                <a:tc>
                  <a:txBody>
                    <a:bodyPr/>
                    <a:lstStyle/>
                    <a:p>
                      <a:pPr algn="ctr"/>
                      <a:r>
                        <a:rPr lang="en-US" dirty="0">
                          <a:latin typeface="Times New Roman" panose="02020603050405020304" pitchFamily="18" charset="0"/>
                          <a:cs typeface="Times New Roman" panose="02020603050405020304" pitchFamily="18" charset="0"/>
                        </a:rPr>
                        <a:t>15.</a:t>
                      </a:r>
                    </a:p>
                  </a:txBody>
                  <a:tcPr/>
                </a:tc>
                <a:tc>
                  <a:txBody>
                    <a:bodyPr/>
                    <a:lstStyle/>
                    <a:p>
                      <a:r>
                        <a:rPr lang="en-US" dirty="0">
                          <a:latin typeface="Times New Roman" panose="02020603050405020304" pitchFamily="18" charset="0"/>
                          <a:cs typeface="Times New Roman" panose="02020603050405020304" pitchFamily="18" charset="0"/>
                        </a:rPr>
                        <a:t>Language Translator</a:t>
                      </a:r>
                    </a:p>
                  </a:txBody>
                  <a:tcPr/>
                </a:tc>
                <a:tc>
                  <a:txBody>
                    <a:bodyPr/>
                    <a:lstStyle/>
                    <a:p>
                      <a:pPr algn="ctr"/>
                      <a:r>
                        <a:rPr lang="en-US" dirty="0">
                          <a:latin typeface="Times New Roman" panose="02020603050405020304" pitchFamily="18" charset="0"/>
                          <a:cs typeface="Times New Roman" panose="02020603050405020304" pitchFamily="18" charset="0"/>
                        </a:rPr>
                        <a:t>R. Sharmila</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2009</a:t>
                      </a:r>
                    </a:p>
                  </a:txBody>
                  <a:tcPr/>
                </a:tc>
                <a:tc>
                  <a:txBody>
                    <a:bodyPr/>
                    <a:lstStyle/>
                    <a:p>
                      <a:r>
                        <a:rPr lang="en-US" dirty="0">
                          <a:latin typeface="Times New Roman" panose="02020603050405020304" pitchFamily="18" charset="0"/>
                          <a:cs typeface="Times New Roman" panose="02020603050405020304" pitchFamily="18" charset="0"/>
                        </a:rPr>
                        <a:t>No speech</a:t>
                      </a:r>
                    </a:p>
                    <a:p>
                      <a:r>
                        <a:rPr lang="en-US" dirty="0">
                          <a:latin typeface="Times New Roman" panose="02020603050405020304" pitchFamily="18" charset="0"/>
                          <a:cs typeface="Times New Roman" panose="02020603050405020304" pitchFamily="18" charset="0"/>
                        </a:rPr>
                        <a:t>Recognition</a:t>
                      </a:r>
                    </a:p>
                  </a:txBody>
                  <a:tcPr/>
                </a:tc>
                <a:extLst>
                  <a:ext uri="{0D108BD9-81ED-4DB2-BD59-A6C34878D82A}">
                    <a16:rowId xmlns:a16="http://schemas.microsoft.com/office/drawing/2014/main" val="1430460102"/>
                  </a:ext>
                </a:extLst>
              </a:tr>
            </a:tbl>
          </a:graphicData>
        </a:graphic>
      </p:graphicFrame>
    </p:spTree>
    <p:extLst>
      <p:ext uri="{BB962C8B-B14F-4D97-AF65-F5344CB8AC3E}">
        <p14:creationId xmlns:p14="http://schemas.microsoft.com/office/powerpoint/2010/main" val="427566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0E11-F7C4-5C4C-B155-563F4662F4F3}"/>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EXISTING WORK</a:t>
            </a:r>
          </a:p>
        </p:txBody>
      </p:sp>
      <p:sp>
        <p:nvSpPr>
          <p:cNvPr id="3" name="Content Placeholder 2">
            <a:extLst>
              <a:ext uri="{FF2B5EF4-FFF2-40B4-BE49-F238E27FC236}">
                <a16:creationId xmlns:a16="http://schemas.microsoft.com/office/drawing/2014/main" id="{3DE21BD1-B825-F87D-BDA7-E48CA0ACE144}"/>
              </a:ext>
            </a:extLst>
          </p:cNvPr>
          <p:cNvSpPr>
            <a:spLocks noGrp="1"/>
          </p:cNvSpPr>
          <p:nvPr>
            <p:ph idx="1"/>
          </p:nvPr>
        </p:nvSpPr>
        <p:spPr/>
        <p:txBody>
          <a:bodyPr/>
          <a:lstStyle/>
          <a:p>
            <a:pPr algn="just"/>
            <a:r>
              <a:rPr lang="en-US" sz="2400" dirty="0">
                <a:latin typeface="Times New Roman" pitchFamily="18" charset="0"/>
                <a:cs typeface="Times New Roman" pitchFamily="18" charset="0"/>
              </a:rPr>
              <a:t>The data given in previous models is sent to a cloud such as Azure where it uses native translators such as Microsoft translators or Google Cloud Translate. The problem with such a model is that these cloud services are using Interlingua methods. </a:t>
            </a:r>
          </a:p>
          <a:p>
            <a:pPr algn="just"/>
            <a:r>
              <a:rPr lang="en-US" sz="2400" dirty="0">
                <a:latin typeface="Times New Roman" pitchFamily="18" charset="0"/>
                <a:cs typeface="Times New Roman" pitchFamily="18" charset="0"/>
              </a:rPr>
              <a:t>An Interlingua is approach where a given language is translated to an intermediate language then intermediate language is translated to target language.</a:t>
            </a:r>
          </a:p>
          <a:p>
            <a:pPr marL="0" indent="0">
              <a:buNone/>
            </a:pPr>
            <a:endParaRPr lang="en-US" dirty="0"/>
          </a:p>
        </p:txBody>
      </p:sp>
    </p:spTree>
    <p:extLst>
      <p:ext uri="{BB962C8B-B14F-4D97-AF65-F5344CB8AC3E}">
        <p14:creationId xmlns:p14="http://schemas.microsoft.com/office/powerpoint/2010/main" val="356392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1048626" name="Google Shape;221;p31"/>
          <p:cNvSpPr txBox="1">
            <a:spLocks noGrp="1"/>
          </p:cNvSpPr>
          <p:nvPr>
            <p:ph type="title"/>
          </p:nvPr>
        </p:nvSpPr>
        <p:spPr>
          <a:xfrm>
            <a:off x="680936" y="381001"/>
            <a:ext cx="9144000" cy="533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060"/>
              <a:buFont typeface="Consolas"/>
              <a:buNone/>
            </a:pPr>
            <a:r>
              <a:rPr lang="en-US" sz="3200" b="1" dirty="0">
                <a:latin typeface="Times New Roman" panose="02020603050405020304" pitchFamily="18" charset="0"/>
                <a:cs typeface="Times New Roman" panose="02020603050405020304" pitchFamily="18" charset="0"/>
              </a:rPr>
              <a:t>Issues in Existing Work</a:t>
            </a:r>
            <a:endParaRPr sz="3200" b="1" dirty="0">
              <a:latin typeface="Times New Roman" panose="02020603050405020304" pitchFamily="18" charset="0"/>
              <a:cs typeface="Times New Roman" panose="02020603050405020304" pitchFamily="18" charset="0"/>
            </a:endParaRPr>
          </a:p>
        </p:txBody>
      </p:sp>
      <p:sp>
        <p:nvSpPr>
          <p:cNvPr id="1048627" name="Google Shape;222;p31"/>
          <p:cNvSpPr txBox="1">
            <a:spLocks noGrp="1"/>
          </p:cNvSpPr>
          <p:nvPr>
            <p:ph idx="1"/>
          </p:nvPr>
        </p:nvSpPr>
        <p:spPr>
          <a:xfrm>
            <a:off x="680935" y="995464"/>
            <a:ext cx="11011711" cy="5486400"/>
          </a:xfrm>
          <a:prstGeom prst="rect">
            <a:avLst/>
          </a:prstGeom>
          <a:noFill/>
          <a:ln>
            <a:noFill/>
          </a:ln>
        </p:spPr>
        <p:txBody>
          <a:bodyPr spcFirstLastPara="1" wrap="square" lIns="91425" tIns="45700" rIns="91425" bIns="45700" anchor="t" anchorCtr="0">
            <a:noAutofit/>
          </a:bodyPr>
          <a:lstStyle/>
          <a:p>
            <a:pPr marL="228600" lvl="0" indent="-228600" algn="just" rtl="0">
              <a:lnSpc>
                <a:spcPct val="80000"/>
              </a:lnSpc>
              <a:spcBef>
                <a:spcPts val="0"/>
              </a:spcBef>
              <a:spcAft>
                <a:spcPts val="0"/>
              </a:spcAft>
              <a:buSzPts val="1850"/>
              <a:buChar char="•"/>
            </a:pPr>
            <a:r>
              <a:rPr lang="en-US" sz="2000" dirty="0">
                <a:latin typeface="Times New Roman" panose="02020603050405020304" pitchFamily="18" charset="0"/>
                <a:ea typeface="Times New Roman"/>
                <a:cs typeface="Times New Roman" panose="02020603050405020304" pitchFamily="18" charset="0"/>
                <a:sym typeface="Times New Roman"/>
              </a:rPr>
              <a:t>In earlier days the translation made by using dictionary.</a:t>
            </a:r>
            <a:endParaRPr sz="2000" dirty="0">
              <a:latin typeface="Times New Roman" panose="02020603050405020304" pitchFamily="18" charset="0"/>
              <a:cs typeface="Times New Roman" panose="02020603050405020304" pitchFamily="18" charset="0"/>
            </a:endParaRPr>
          </a:p>
          <a:p>
            <a:pPr marL="228600" lvl="0" indent="-228600" algn="just" rtl="0">
              <a:lnSpc>
                <a:spcPct val="80000"/>
              </a:lnSpc>
              <a:spcBef>
                <a:spcPts val="1800"/>
              </a:spcBef>
              <a:spcAft>
                <a:spcPts val="0"/>
              </a:spcAft>
              <a:buSzPts val="1850"/>
              <a:buChar char="•"/>
            </a:pPr>
            <a:r>
              <a:rPr lang="en-US" sz="2000" dirty="0">
                <a:latin typeface="Times New Roman" panose="02020603050405020304" pitchFamily="18" charset="0"/>
                <a:ea typeface="Times New Roman"/>
                <a:cs typeface="Times New Roman" panose="02020603050405020304" pitchFamily="18" charset="0"/>
                <a:sym typeface="Times New Roman"/>
              </a:rPr>
              <a:t>Later the data given is sent to a Cloud like Azure where it uses the native translators like Microsoft translators or Google cloud Translate.</a:t>
            </a:r>
            <a:endParaRPr sz="2000" dirty="0">
              <a:latin typeface="Times New Roman" panose="02020603050405020304" pitchFamily="18" charset="0"/>
              <a:cs typeface="Times New Roman" panose="02020603050405020304" pitchFamily="18" charset="0"/>
            </a:endParaRPr>
          </a:p>
          <a:p>
            <a:pPr marL="228600" lvl="0" indent="-228600" algn="just" rtl="0">
              <a:lnSpc>
                <a:spcPct val="80000"/>
              </a:lnSpc>
              <a:spcBef>
                <a:spcPts val="1800"/>
              </a:spcBef>
              <a:spcAft>
                <a:spcPts val="0"/>
              </a:spcAft>
              <a:buSzPts val="1850"/>
              <a:buChar char="•"/>
            </a:pPr>
            <a:r>
              <a:rPr lang="en-US" sz="2000" dirty="0">
                <a:latin typeface="Times New Roman" panose="02020603050405020304" pitchFamily="18" charset="0"/>
                <a:ea typeface="Times New Roman"/>
                <a:cs typeface="Times New Roman" panose="02020603050405020304" pitchFamily="18" charset="0"/>
                <a:sym typeface="Times New Roman"/>
              </a:rPr>
              <a:t>The issue with such model is that these Cloud services use Interlingua methods</a:t>
            </a:r>
            <a:endParaRPr sz="2000" dirty="0">
              <a:latin typeface="Times New Roman" panose="02020603050405020304" pitchFamily="18" charset="0"/>
              <a:cs typeface="Times New Roman" panose="02020603050405020304" pitchFamily="18" charset="0"/>
            </a:endParaRPr>
          </a:p>
          <a:p>
            <a:pPr marL="228600" lvl="0" indent="-228600" algn="just" rtl="0">
              <a:lnSpc>
                <a:spcPct val="80000"/>
              </a:lnSpc>
              <a:spcBef>
                <a:spcPts val="1800"/>
              </a:spcBef>
              <a:spcAft>
                <a:spcPts val="0"/>
              </a:spcAft>
              <a:buSzPts val="1850"/>
              <a:buChar char="•"/>
            </a:pPr>
            <a:r>
              <a:rPr lang="en-US" sz="2000" dirty="0">
                <a:latin typeface="Times New Roman" panose="02020603050405020304" pitchFamily="18" charset="0"/>
                <a:ea typeface="Times New Roman"/>
                <a:cs typeface="Times New Roman" panose="02020603050405020304" pitchFamily="18" charset="0"/>
                <a:sym typeface="Times New Roman"/>
              </a:rPr>
              <a:t>Let me get this straight. An Interlingua is approach where a given language is translated to an intermediate language followed by the intermediate language is translated to target language.</a:t>
            </a:r>
            <a:endParaRPr sz="2000" dirty="0">
              <a:latin typeface="Times New Roman" panose="02020603050405020304" pitchFamily="18" charset="0"/>
              <a:cs typeface="Times New Roman" panose="02020603050405020304" pitchFamily="18" charset="0"/>
            </a:endParaRPr>
          </a:p>
          <a:p>
            <a:pPr marL="228600" lvl="0" indent="-111125" algn="just" rtl="0">
              <a:lnSpc>
                <a:spcPct val="80000"/>
              </a:lnSpc>
              <a:spcBef>
                <a:spcPts val="1800"/>
              </a:spcBef>
              <a:spcAft>
                <a:spcPts val="0"/>
              </a:spcAft>
              <a:buSzPts val="1850"/>
              <a:buNone/>
            </a:pPr>
            <a:endParaRPr sz="2000" dirty="0">
              <a:latin typeface="Times New Roman" panose="02020603050405020304" pitchFamily="18" charset="0"/>
              <a:ea typeface="Times New Roman"/>
              <a:cs typeface="Times New Roman" panose="02020603050405020304" pitchFamily="18" charset="0"/>
              <a:sym typeface="Times New Roman"/>
            </a:endParaRPr>
          </a:p>
          <a:p>
            <a:pPr marL="228600" lvl="0" indent="-111125" algn="just" rtl="0">
              <a:lnSpc>
                <a:spcPct val="80000"/>
              </a:lnSpc>
              <a:spcBef>
                <a:spcPts val="1800"/>
              </a:spcBef>
              <a:spcAft>
                <a:spcPts val="0"/>
              </a:spcAft>
              <a:buSzPts val="1850"/>
              <a:buNone/>
            </a:pPr>
            <a:endParaRPr sz="2000" dirty="0">
              <a:latin typeface="Times New Roman" panose="02020603050405020304" pitchFamily="18" charset="0"/>
              <a:ea typeface="Times New Roman"/>
              <a:cs typeface="Times New Roman" panose="02020603050405020304" pitchFamily="18" charset="0"/>
              <a:sym typeface="Times New Roman"/>
            </a:endParaRPr>
          </a:p>
          <a:p>
            <a:pPr marL="228600" lvl="0" indent="-111125" algn="just" rtl="0">
              <a:lnSpc>
                <a:spcPct val="80000"/>
              </a:lnSpc>
              <a:spcBef>
                <a:spcPts val="1800"/>
              </a:spcBef>
              <a:spcAft>
                <a:spcPts val="0"/>
              </a:spcAft>
              <a:buSzPts val="1850"/>
              <a:buNone/>
            </a:pPr>
            <a:endParaRPr sz="2000" dirty="0">
              <a:latin typeface="Times New Roman" panose="02020603050405020304" pitchFamily="18" charset="0"/>
              <a:ea typeface="Times New Roman"/>
              <a:cs typeface="Times New Roman" panose="02020603050405020304" pitchFamily="18" charset="0"/>
              <a:sym typeface="Times New Roman"/>
            </a:endParaRPr>
          </a:p>
          <a:p>
            <a:pPr marL="228600" lvl="0" indent="-111125" algn="just" rtl="0">
              <a:lnSpc>
                <a:spcPct val="80000"/>
              </a:lnSpc>
              <a:spcBef>
                <a:spcPts val="1800"/>
              </a:spcBef>
              <a:spcAft>
                <a:spcPts val="0"/>
              </a:spcAft>
              <a:buSzPts val="1850"/>
              <a:buNone/>
            </a:pPr>
            <a:endParaRPr sz="2000" dirty="0">
              <a:latin typeface="Times New Roman" panose="02020603050405020304" pitchFamily="18" charset="0"/>
              <a:ea typeface="Times New Roman"/>
              <a:cs typeface="Times New Roman" panose="02020603050405020304" pitchFamily="18" charset="0"/>
              <a:sym typeface="Times New Roman"/>
            </a:endParaRPr>
          </a:p>
          <a:p>
            <a:pPr marL="228600" lvl="0" indent="-228600" algn="just" rtl="0">
              <a:lnSpc>
                <a:spcPct val="80000"/>
              </a:lnSpc>
              <a:spcBef>
                <a:spcPts val="1800"/>
              </a:spcBef>
              <a:spcAft>
                <a:spcPts val="0"/>
              </a:spcAft>
              <a:buSzPts val="1850"/>
              <a:buChar char="•"/>
            </a:pPr>
            <a:r>
              <a:rPr lang="en-US" sz="2000" dirty="0">
                <a:latin typeface="Times New Roman" panose="02020603050405020304" pitchFamily="18" charset="0"/>
                <a:ea typeface="Times New Roman"/>
                <a:cs typeface="Times New Roman" panose="02020603050405020304" pitchFamily="18" charset="0"/>
                <a:sym typeface="Times New Roman"/>
              </a:rPr>
              <a:t>But what is the problem ??</a:t>
            </a:r>
            <a:endParaRPr sz="2000" dirty="0">
              <a:latin typeface="Times New Roman" panose="02020603050405020304" pitchFamily="18" charset="0"/>
              <a:cs typeface="Times New Roman" panose="02020603050405020304" pitchFamily="18" charset="0"/>
            </a:endParaRPr>
          </a:p>
          <a:p>
            <a:pPr marL="228600" lvl="0" indent="-228600" algn="just" rtl="0">
              <a:lnSpc>
                <a:spcPct val="80000"/>
              </a:lnSpc>
              <a:spcBef>
                <a:spcPts val="1800"/>
              </a:spcBef>
              <a:spcAft>
                <a:spcPts val="0"/>
              </a:spcAft>
              <a:buSzPts val="1850"/>
              <a:buChar char="•"/>
            </a:pPr>
            <a:r>
              <a:rPr lang="en-US" sz="2000" dirty="0">
                <a:latin typeface="Times New Roman" panose="02020603050405020304" pitchFamily="18" charset="0"/>
                <a:ea typeface="Times New Roman"/>
                <a:cs typeface="Times New Roman" panose="02020603050405020304" pitchFamily="18" charset="0"/>
                <a:sym typeface="Times New Roman"/>
              </a:rPr>
              <a:t>This produces good results with bad syntax , that is the translated text has exact translated words with bad order.</a:t>
            </a:r>
            <a:endParaRPr sz="2000" dirty="0">
              <a:latin typeface="Times New Roman" panose="02020603050405020304" pitchFamily="18" charset="0"/>
              <a:ea typeface="Times New Roman"/>
              <a:cs typeface="Times New Roman" panose="02020603050405020304" pitchFamily="18" charset="0"/>
              <a:sym typeface="Times New Roman"/>
            </a:endParaRPr>
          </a:p>
        </p:txBody>
      </p:sp>
      <p:sp>
        <p:nvSpPr>
          <p:cNvPr id="1048628" name="Google Shape;223;p31"/>
          <p:cNvSpPr/>
          <p:nvPr/>
        </p:nvSpPr>
        <p:spPr>
          <a:xfrm>
            <a:off x="3124200" y="3886200"/>
            <a:ext cx="1676400" cy="533400"/>
          </a:xfrm>
          <a:prstGeom prst="rect">
            <a:avLst/>
          </a:prstGeom>
          <a:solidFill>
            <a:schemeClr val="accent1"/>
          </a:solidFill>
          <a:ln w="12700" cap="flat" cmpd="sng">
            <a:solidFill>
              <a:srgbClr val="6A973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ndara"/>
                <a:ea typeface="Candara"/>
                <a:cs typeface="Candara"/>
                <a:sym typeface="Candara"/>
              </a:rPr>
              <a:t>Source language</a:t>
            </a:r>
            <a:endParaRPr sz="1800" b="0" i="0" u="none" strike="noStrike" cap="none">
              <a:solidFill>
                <a:schemeClr val="lt1"/>
              </a:solidFill>
              <a:latin typeface="Candara"/>
              <a:ea typeface="Candara"/>
              <a:cs typeface="Candara"/>
              <a:sym typeface="Candara"/>
            </a:endParaRPr>
          </a:p>
        </p:txBody>
      </p:sp>
      <p:sp>
        <p:nvSpPr>
          <p:cNvPr id="1048629" name="Google Shape;224;p31"/>
          <p:cNvSpPr/>
          <p:nvPr/>
        </p:nvSpPr>
        <p:spPr>
          <a:xfrm>
            <a:off x="5486400" y="3886200"/>
            <a:ext cx="1676400" cy="533400"/>
          </a:xfrm>
          <a:prstGeom prst="rect">
            <a:avLst/>
          </a:prstGeom>
          <a:solidFill>
            <a:schemeClr val="accent1"/>
          </a:solidFill>
          <a:ln w="12700" cap="flat" cmpd="sng">
            <a:solidFill>
              <a:srgbClr val="6A973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ndara"/>
                <a:ea typeface="Candara"/>
                <a:cs typeface="Candara"/>
                <a:sym typeface="Candara"/>
              </a:rPr>
              <a:t>Intermediate language</a:t>
            </a:r>
            <a:endParaRPr sz="1800" b="0" i="0" u="none" strike="noStrike" cap="none">
              <a:solidFill>
                <a:schemeClr val="lt1"/>
              </a:solidFill>
              <a:latin typeface="Candara"/>
              <a:ea typeface="Candara"/>
              <a:cs typeface="Candara"/>
              <a:sym typeface="Candara"/>
            </a:endParaRPr>
          </a:p>
        </p:txBody>
      </p:sp>
      <p:sp>
        <p:nvSpPr>
          <p:cNvPr id="1048630" name="Google Shape;225;p31"/>
          <p:cNvSpPr/>
          <p:nvPr/>
        </p:nvSpPr>
        <p:spPr>
          <a:xfrm>
            <a:off x="7848600" y="3886200"/>
            <a:ext cx="1676400" cy="533400"/>
          </a:xfrm>
          <a:prstGeom prst="rect">
            <a:avLst/>
          </a:prstGeom>
          <a:solidFill>
            <a:schemeClr val="accent1"/>
          </a:solidFill>
          <a:ln w="12700" cap="flat" cmpd="sng">
            <a:solidFill>
              <a:srgbClr val="6A973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ndara"/>
                <a:ea typeface="Candara"/>
                <a:cs typeface="Candara"/>
                <a:sym typeface="Candara"/>
              </a:rPr>
              <a:t>Destination language</a:t>
            </a:r>
            <a:endParaRPr sz="1800" b="0" i="0" u="none" strike="noStrike" cap="none">
              <a:solidFill>
                <a:schemeClr val="lt1"/>
              </a:solidFill>
              <a:latin typeface="Candara"/>
              <a:ea typeface="Candara"/>
              <a:cs typeface="Candara"/>
              <a:sym typeface="Candara"/>
            </a:endParaRPr>
          </a:p>
        </p:txBody>
      </p:sp>
      <p:cxnSp>
        <p:nvCxnSpPr>
          <p:cNvPr id="3145728" name="Google Shape;226;p31"/>
          <p:cNvCxnSpPr>
            <a:cxnSpLocks/>
          </p:cNvCxnSpPr>
          <p:nvPr/>
        </p:nvCxnSpPr>
        <p:spPr>
          <a:xfrm>
            <a:off x="4800600" y="4114800"/>
            <a:ext cx="6858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3145729" name="Google Shape;227;p31"/>
          <p:cNvCxnSpPr>
            <a:cxnSpLocks/>
            <a:stCxn id="1048629" idx="3"/>
            <a:endCxn id="1048630" idx="1"/>
          </p:cNvCxnSpPr>
          <p:nvPr/>
        </p:nvCxnSpPr>
        <p:spPr>
          <a:xfrm>
            <a:off x="7162800" y="4152900"/>
            <a:ext cx="685800" cy="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1048633" name="Google Shape;232;p32"/>
          <p:cNvSpPr txBox="1">
            <a:spLocks noGrp="1"/>
          </p:cNvSpPr>
          <p:nvPr>
            <p:ph type="title"/>
          </p:nvPr>
        </p:nvSpPr>
        <p:spPr>
          <a:xfrm>
            <a:off x="988979" y="214009"/>
            <a:ext cx="9144000" cy="838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sz="3200" b="1" dirty="0">
                <a:latin typeface="Times New Roman" panose="02020603050405020304" pitchFamily="18" charset="0"/>
                <a:cs typeface="Times New Roman" panose="02020603050405020304" pitchFamily="18" charset="0"/>
              </a:rPr>
              <a:t>Proposed work:</a:t>
            </a:r>
            <a:endParaRPr sz="3200" b="1" dirty="0">
              <a:latin typeface="Times New Roman" panose="02020603050405020304" pitchFamily="18" charset="0"/>
              <a:cs typeface="Times New Roman" panose="02020603050405020304" pitchFamily="18" charset="0"/>
            </a:endParaRPr>
          </a:p>
        </p:txBody>
      </p:sp>
      <p:sp>
        <p:nvSpPr>
          <p:cNvPr id="1048634" name="Google Shape;233;p32"/>
          <p:cNvSpPr txBox="1">
            <a:spLocks noGrp="1"/>
          </p:cNvSpPr>
          <p:nvPr>
            <p:ph idx="1"/>
          </p:nvPr>
        </p:nvSpPr>
        <p:spPr>
          <a:xfrm>
            <a:off x="988979" y="1337554"/>
            <a:ext cx="10645302" cy="4800600"/>
          </a:xfrm>
          <a:prstGeom prst="rect">
            <a:avLst/>
          </a:prstGeom>
          <a:noFill/>
          <a:ln>
            <a:noFill/>
          </a:ln>
        </p:spPr>
        <p:txBody>
          <a:bodyPr spcFirstLastPara="1" wrap="square" lIns="91425" tIns="45700" rIns="91425" bIns="45700" anchor="t" anchorCtr="0">
            <a:noAutofit/>
          </a:bodyPr>
          <a:lstStyle/>
          <a:p>
            <a:pPr marL="228600" lvl="0" indent="-228600" rtl="0">
              <a:lnSpc>
                <a:spcPct val="80000"/>
              </a:lnSpc>
              <a:spcBef>
                <a:spcPts val="0"/>
              </a:spcBef>
              <a:spcAft>
                <a:spcPts val="0"/>
              </a:spcAft>
              <a:buSzPts val="1850"/>
              <a:buChar char="•"/>
            </a:pPr>
            <a:r>
              <a:rPr lang="en-US" sz="2000" dirty="0">
                <a:latin typeface="Times New Roman" panose="02020603050405020304" pitchFamily="18" charset="0"/>
                <a:ea typeface="Times New Roman"/>
                <a:cs typeface="Times New Roman" panose="02020603050405020304" pitchFamily="18" charset="0"/>
                <a:sym typeface="Times New Roman"/>
              </a:rPr>
              <a:t>In the year 2008, Google thought this method was not giving accurate results and introduced it’s favorite machine learning into the race and came up with Google Translate. Such a method is called “Statistical Machine Translation”</a:t>
            </a:r>
            <a:endParaRPr sz="2000" dirty="0">
              <a:latin typeface="Times New Roman" panose="02020603050405020304" pitchFamily="18" charset="0"/>
              <a:cs typeface="Times New Roman" panose="02020603050405020304" pitchFamily="18" charset="0"/>
            </a:endParaRPr>
          </a:p>
          <a:p>
            <a:pPr marL="228600" lvl="0" indent="-228600" rtl="0">
              <a:lnSpc>
                <a:spcPct val="80000"/>
              </a:lnSpc>
              <a:spcBef>
                <a:spcPts val="1800"/>
              </a:spcBef>
              <a:spcAft>
                <a:spcPts val="0"/>
              </a:spcAft>
              <a:buSzPts val="1850"/>
              <a:buChar char="•"/>
            </a:pPr>
            <a:r>
              <a:rPr lang="en-US" sz="2000" dirty="0">
                <a:latin typeface="Times New Roman" panose="02020603050405020304" pitchFamily="18" charset="0"/>
                <a:ea typeface="Times New Roman"/>
                <a:cs typeface="Times New Roman" panose="02020603050405020304" pitchFamily="18" charset="0"/>
                <a:sym typeface="Times New Roman"/>
              </a:rPr>
              <a:t>The popular approach is to break down the Source text into segments and compare them to the bilingual corpus and producing a bunch of translated texts and comparing them to predict the output based on their Secret probability method.</a:t>
            </a:r>
            <a:endParaRPr sz="2000" dirty="0">
              <a:latin typeface="Times New Roman" panose="02020603050405020304" pitchFamily="18" charset="0"/>
              <a:cs typeface="Times New Roman" panose="02020603050405020304" pitchFamily="18" charset="0"/>
            </a:endParaRPr>
          </a:p>
          <a:p>
            <a:pPr marL="228600" lvl="0" indent="-228600" rtl="0">
              <a:lnSpc>
                <a:spcPct val="80000"/>
              </a:lnSpc>
              <a:spcBef>
                <a:spcPts val="1800"/>
              </a:spcBef>
              <a:spcAft>
                <a:spcPts val="0"/>
              </a:spcAft>
              <a:buSzPts val="1850"/>
              <a:buChar char="•"/>
            </a:pPr>
            <a:r>
              <a:rPr lang="en-US" sz="2000" dirty="0">
                <a:latin typeface="Times New Roman" panose="02020603050405020304" pitchFamily="18" charset="0"/>
                <a:ea typeface="Times New Roman"/>
                <a:cs typeface="Times New Roman" panose="02020603050405020304" pitchFamily="18" charset="0"/>
                <a:sym typeface="Times New Roman"/>
              </a:rPr>
              <a:t>Here as the obtained result has no intermediate language , the translation in bi directional and the results are found to be 89% right as per the Analysis.</a:t>
            </a:r>
            <a:endParaRPr sz="2000" dirty="0">
              <a:latin typeface="Times New Roman" panose="02020603050405020304" pitchFamily="18" charset="0"/>
              <a:cs typeface="Times New Roman" panose="02020603050405020304" pitchFamily="18" charset="0"/>
            </a:endParaRPr>
          </a:p>
          <a:p>
            <a:pPr marL="228600" lvl="0" indent="-228600" rtl="0">
              <a:lnSpc>
                <a:spcPct val="80000"/>
              </a:lnSpc>
              <a:spcBef>
                <a:spcPts val="1800"/>
              </a:spcBef>
              <a:spcAft>
                <a:spcPts val="0"/>
              </a:spcAft>
              <a:buSzPts val="1850"/>
              <a:buChar char="•"/>
            </a:pPr>
            <a:r>
              <a:rPr lang="en-US" sz="2000" dirty="0">
                <a:latin typeface="Times New Roman" panose="02020603050405020304" pitchFamily="18" charset="0"/>
                <a:ea typeface="Times New Roman"/>
                <a:cs typeface="Times New Roman" panose="02020603050405020304" pitchFamily="18" charset="0"/>
                <a:sym typeface="Times New Roman"/>
              </a:rPr>
              <a:t>And we as an intern at Dial Engineers adopted the same statistical machine translation to provide translations to their Product “Assistant Sherlock” </a:t>
            </a:r>
            <a:endParaRPr sz="2000" dirty="0">
              <a:latin typeface="Times New Roman" panose="02020603050405020304" pitchFamily="18" charset="0"/>
              <a:cs typeface="Times New Roman" panose="02020603050405020304" pitchFamily="18" charset="0"/>
            </a:endParaRPr>
          </a:p>
          <a:p>
            <a:pPr marL="228600" lvl="0" indent="-228600" rtl="0">
              <a:lnSpc>
                <a:spcPct val="80000"/>
              </a:lnSpc>
              <a:spcBef>
                <a:spcPts val="1800"/>
              </a:spcBef>
              <a:spcAft>
                <a:spcPts val="0"/>
              </a:spcAft>
              <a:buSzPts val="1850"/>
              <a:buChar char="•"/>
            </a:pPr>
            <a:r>
              <a:rPr lang="en-US" sz="2000" dirty="0">
                <a:latin typeface="Times New Roman" panose="02020603050405020304" pitchFamily="18" charset="0"/>
                <a:ea typeface="Times New Roman"/>
                <a:cs typeface="Times New Roman" panose="02020603050405020304" pitchFamily="18" charset="0"/>
                <a:sym typeface="Times New Roman"/>
              </a:rPr>
              <a:t>The translation of Google supports  128 languages and Microsoft provides 96 languages, we support 94 languages with 73 % accuracy.</a:t>
            </a:r>
            <a:endParaRPr sz="2000" dirty="0">
              <a:latin typeface="Times New Roman" panose="02020603050405020304" pitchFamily="18" charset="0"/>
              <a:cs typeface="Times New Roman" panose="02020603050405020304" pitchFamily="18" charset="0"/>
            </a:endParaRPr>
          </a:p>
          <a:p>
            <a:pPr marL="228600" lvl="0" indent="-111125" rtl="0">
              <a:lnSpc>
                <a:spcPct val="80000"/>
              </a:lnSpc>
              <a:spcBef>
                <a:spcPts val="1800"/>
              </a:spcBef>
              <a:spcAft>
                <a:spcPts val="0"/>
              </a:spcAft>
              <a:buSzPts val="1850"/>
              <a:buNone/>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Rectangle 3"/>
          <p:cNvSpPr/>
          <p:nvPr/>
        </p:nvSpPr>
        <p:spPr>
          <a:xfrm>
            <a:off x="607975" y="807400"/>
            <a:ext cx="7354111" cy="466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Sentence given by user :                   Word 1             Word 2             Word 3             Word 4 </a:t>
            </a:r>
            <a:endParaRPr lang="en-IN" sz="1400" dirty="0"/>
          </a:p>
        </p:txBody>
      </p:sp>
      <p:sp>
        <p:nvSpPr>
          <p:cNvPr id="1048638" name="Rectangle 8"/>
          <p:cNvSpPr/>
          <p:nvPr/>
        </p:nvSpPr>
        <p:spPr>
          <a:xfrm>
            <a:off x="664718" y="1571022"/>
            <a:ext cx="1264595" cy="301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Word1</a:t>
            </a:r>
            <a:endParaRPr lang="en-IN" dirty="0"/>
          </a:p>
        </p:txBody>
      </p:sp>
      <p:sp>
        <p:nvSpPr>
          <p:cNvPr id="1048639" name="Rectangle 9"/>
          <p:cNvSpPr/>
          <p:nvPr/>
        </p:nvSpPr>
        <p:spPr>
          <a:xfrm>
            <a:off x="6762336" y="1589648"/>
            <a:ext cx="1264595" cy="301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4 </a:t>
            </a:r>
            <a:endParaRPr lang="en-IN" dirty="0"/>
          </a:p>
        </p:txBody>
      </p:sp>
      <p:sp>
        <p:nvSpPr>
          <p:cNvPr id="1048640" name="Rectangle 10"/>
          <p:cNvSpPr/>
          <p:nvPr/>
        </p:nvSpPr>
        <p:spPr>
          <a:xfrm>
            <a:off x="4811946" y="1551574"/>
            <a:ext cx="1264595" cy="301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3</a:t>
            </a:r>
            <a:endParaRPr lang="en-IN" dirty="0"/>
          </a:p>
        </p:txBody>
      </p:sp>
      <p:sp>
        <p:nvSpPr>
          <p:cNvPr id="1048641" name="Rectangle 11"/>
          <p:cNvSpPr/>
          <p:nvPr/>
        </p:nvSpPr>
        <p:spPr>
          <a:xfrm>
            <a:off x="2538913" y="1598591"/>
            <a:ext cx="1264595" cy="301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2 </a:t>
            </a:r>
            <a:endParaRPr lang="en-IN" dirty="0"/>
          </a:p>
        </p:txBody>
      </p:sp>
      <p:sp>
        <p:nvSpPr>
          <p:cNvPr id="1048642" name="Rectangle 12"/>
          <p:cNvSpPr/>
          <p:nvPr/>
        </p:nvSpPr>
        <p:spPr>
          <a:xfrm>
            <a:off x="642024" y="2269776"/>
            <a:ext cx="1309985" cy="445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Translated Word 1 </a:t>
            </a:r>
            <a:endParaRPr lang="en-IN" sz="1400" dirty="0"/>
          </a:p>
        </p:txBody>
      </p:sp>
      <p:sp>
        <p:nvSpPr>
          <p:cNvPr id="1048643" name="Rectangle 13"/>
          <p:cNvSpPr/>
          <p:nvPr/>
        </p:nvSpPr>
        <p:spPr>
          <a:xfrm>
            <a:off x="6752610" y="2248709"/>
            <a:ext cx="1288916" cy="466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Translated Word 4 </a:t>
            </a:r>
            <a:endParaRPr lang="en-IN" sz="1400" dirty="0"/>
          </a:p>
        </p:txBody>
      </p:sp>
      <p:sp>
        <p:nvSpPr>
          <p:cNvPr id="1048644" name="Rectangle 14"/>
          <p:cNvSpPr/>
          <p:nvPr/>
        </p:nvSpPr>
        <p:spPr>
          <a:xfrm>
            <a:off x="4811941" y="2248709"/>
            <a:ext cx="1264595" cy="466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Translated Word 3 </a:t>
            </a:r>
            <a:endParaRPr lang="en-IN" sz="1400" dirty="0"/>
          </a:p>
        </p:txBody>
      </p:sp>
      <p:sp>
        <p:nvSpPr>
          <p:cNvPr id="1048645" name="Rectangle 15"/>
          <p:cNvSpPr/>
          <p:nvPr/>
        </p:nvSpPr>
        <p:spPr>
          <a:xfrm>
            <a:off x="2519462" y="2248708"/>
            <a:ext cx="1309985" cy="466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Translated Word 2</a:t>
            </a:r>
            <a:endParaRPr lang="en-IN" sz="1400" dirty="0"/>
          </a:p>
        </p:txBody>
      </p:sp>
      <p:sp>
        <p:nvSpPr>
          <p:cNvPr id="1048646" name="Rectangle 16"/>
          <p:cNvSpPr/>
          <p:nvPr/>
        </p:nvSpPr>
        <p:spPr>
          <a:xfrm>
            <a:off x="642024" y="2957207"/>
            <a:ext cx="7354111" cy="2386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7" name="Rectangle 21"/>
          <p:cNvSpPr/>
          <p:nvPr/>
        </p:nvSpPr>
        <p:spPr>
          <a:xfrm>
            <a:off x="1042475" y="3154995"/>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1</a:t>
            </a:r>
            <a:endParaRPr lang="en-IN" sz="1400" dirty="0"/>
          </a:p>
        </p:txBody>
      </p:sp>
      <p:sp>
        <p:nvSpPr>
          <p:cNvPr id="1048648" name="Rectangle 22"/>
          <p:cNvSpPr/>
          <p:nvPr/>
        </p:nvSpPr>
        <p:spPr>
          <a:xfrm>
            <a:off x="4388792" y="3154995"/>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4</a:t>
            </a:r>
            <a:endParaRPr lang="en-IN" sz="1400" dirty="0"/>
          </a:p>
        </p:txBody>
      </p:sp>
      <p:sp>
        <p:nvSpPr>
          <p:cNvPr id="1048649" name="Rectangle 23"/>
          <p:cNvSpPr/>
          <p:nvPr/>
        </p:nvSpPr>
        <p:spPr>
          <a:xfrm>
            <a:off x="3273353" y="3154995"/>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3</a:t>
            </a:r>
            <a:endParaRPr lang="en-IN" sz="1400" dirty="0"/>
          </a:p>
        </p:txBody>
      </p:sp>
      <p:sp>
        <p:nvSpPr>
          <p:cNvPr id="1048650" name="Rectangle 24"/>
          <p:cNvSpPr/>
          <p:nvPr/>
        </p:nvSpPr>
        <p:spPr>
          <a:xfrm>
            <a:off x="2157914" y="3154996"/>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2</a:t>
            </a:r>
            <a:endParaRPr lang="en-IN" sz="1400" dirty="0"/>
          </a:p>
        </p:txBody>
      </p:sp>
      <p:sp>
        <p:nvSpPr>
          <p:cNvPr id="1048651" name="Rectangle 25"/>
          <p:cNvSpPr/>
          <p:nvPr/>
        </p:nvSpPr>
        <p:spPr>
          <a:xfrm>
            <a:off x="1042475" y="3599225"/>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1</a:t>
            </a:r>
            <a:endParaRPr lang="en-IN" sz="1400" dirty="0"/>
          </a:p>
        </p:txBody>
      </p:sp>
      <p:sp>
        <p:nvSpPr>
          <p:cNvPr id="1048652" name="Rectangle 26"/>
          <p:cNvSpPr/>
          <p:nvPr/>
        </p:nvSpPr>
        <p:spPr>
          <a:xfrm>
            <a:off x="4388792" y="3599225"/>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3</a:t>
            </a:r>
            <a:endParaRPr lang="en-IN" sz="1400" dirty="0"/>
          </a:p>
        </p:txBody>
      </p:sp>
      <p:sp>
        <p:nvSpPr>
          <p:cNvPr id="1048653" name="Rectangle 27"/>
          <p:cNvSpPr/>
          <p:nvPr/>
        </p:nvSpPr>
        <p:spPr>
          <a:xfrm>
            <a:off x="3273353" y="3599226"/>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4</a:t>
            </a:r>
            <a:endParaRPr lang="en-IN" sz="1400" dirty="0"/>
          </a:p>
        </p:txBody>
      </p:sp>
      <p:sp>
        <p:nvSpPr>
          <p:cNvPr id="1048654" name="Rectangle 28"/>
          <p:cNvSpPr/>
          <p:nvPr/>
        </p:nvSpPr>
        <p:spPr>
          <a:xfrm>
            <a:off x="2157914" y="3599226"/>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2</a:t>
            </a:r>
            <a:endParaRPr lang="en-IN" sz="1400" dirty="0"/>
          </a:p>
        </p:txBody>
      </p:sp>
      <p:sp>
        <p:nvSpPr>
          <p:cNvPr id="1048655" name="Rectangle 29"/>
          <p:cNvSpPr/>
          <p:nvPr/>
        </p:nvSpPr>
        <p:spPr>
          <a:xfrm>
            <a:off x="1053828" y="4027251"/>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2</a:t>
            </a:r>
            <a:endParaRPr lang="en-IN" sz="1400" dirty="0"/>
          </a:p>
        </p:txBody>
      </p:sp>
      <p:sp>
        <p:nvSpPr>
          <p:cNvPr id="1048656" name="Rectangle 30"/>
          <p:cNvSpPr/>
          <p:nvPr/>
        </p:nvSpPr>
        <p:spPr>
          <a:xfrm>
            <a:off x="4400145" y="4027251"/>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3</a:t>
            </a:r>
            <a:endParaRPr lang="en-IN" sz="1400" dirty="0"/>
          </a:p>
        </p:txBody>
      </p:sp>
      <p:sp>
        <p:nvSpPr>
          <p:cNvPr id="1048657" name="Rectangle 31"/>
          <p:cNvSpPr/>
          <p:nvPr/>
        </p:nvSpPr>
        <p:spPr>
          <a:xfrm>
            <a:off x="3294434" y="4027252"/>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4</a:t>
            </a:r>
            <a:endParaRPr lang="en-IN" sz="1400" dirty="0"/>
          </a:p>
        </p:txBody>
      </p:sp>
      <p:sp>
        <p:nvSpPr>
          <p:cNvPr id="1048658" name="Rectangle 32"/>
          <p:cNvSpPr/>
          <p:nvPr/>
        </p:nvSpPr>
        <p:spPr>
          <a:xfrm>
            <a:off x="2169267" y="4027252"/>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1</a:t>
            </a:r>
            <a:endParaRPr lang="en-IN" sz="1400" dirty="0"/>
          </a:p>
        </p:txBody>
      </p:sp>
      <p:sp>
        <p:nvSpPr>
          <p:cNvPr id="1048659" name="Rectangle 37"/>
          <p:cNvSpPr/>
          <p:nvPr/>
        </p:nvSpPr>
        <p:spPr>
          <a:xfrm>
            <a:off x="1053828" y="4863821"/>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1</a:t>
            </a:r>
            <a:endParaRPr lang="en-IN" sz="1400" dirty="0"/>
          </a:p>
        </p:txBody>
      </p:sp>
      <p:sp>
        <p:nvSpPr>
          <p:cNvPr id="1048660" name="Rectangle 38"/>
          <p:cNvSpPr/>
          <p:nvPr/>
        </p:nvSpPr>
        <p:spPr>
          <a:xfrm>
            <a:off x="4400145" y="4863821"/>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2</a:t>
            </a:r>
            <a:endParaRPr lang="en-IN" sz="1400" dirty="0"/>
          </a:p>
        </p:txBody>
      </p:sp>
      <p:sp>
        <p:nvSpPr>
          <p:cNvPr id="1048661" name="Rectangle 39"/>
          <p:cNvSpPr/>
          <p:nvPr/>
        </p:nvSpPr>
        <p:spPr>
          <a:xfrm>
            <a:off x="3284706" y="4863822"/>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3</a:t>
            </a:r>
            <a:endParaRPr lang="en-IN" sz="1400" dirty="0"/>
          </a:p>
        </p:txBody>
      </p:sp>
      <p:sp>
        <p:nvSpPr>
          <p:cNvPr id="1048662" name="Rectangle 40"/>
          <p:cNvSpPr/>
          <p:nvPr/>
        </p:nvSpPr>
        <p:spPr>
          <a:xfrm>
            <a:off x="2169267" y="4863822"/>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4</a:t>
            </a:r>
            <a:endParaRPr lang="en-IN" sz="1400" dirty="0"/>
          </a:p>
        </p:txBody>
      </p:sp>
      <p:sp>
        <p:nvSpPr>
          <p:cNvPr id="1048663" name="Oval 41"/>
          <p:cNvSpPr/>
          <p:nvPr/>
        </p:nvSpPr>
        <p:spPr>
          <a:xfrm>
            <a:off x="1319713" y="4309330"/>
            <a:ext cx="110253" cy="1264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4" name="Oval 46"/>
          <p:cNvSpPr/>
          <p:nvPr/>
        </p:nvSpPr>
        <p:spPr>
          <a:xfrm>
            <a:off x="1319712" y="4490913"/>
            <a:ext cx="110253" cy="1264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5" name="Oval 47"/>
          <p:cNvSpPr/>
          <p:nvPr/>
        </p:nvSpPr>
        <p:spPr>
          <a:xfrm>
            <a:off x="1322950" y="4670881"/>
            <a:ext cx="110253" cy="1264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6" name="Oval 48"/>
          <p:cNvSpPr/>
          <p:nvPr/>
        </p:nvSpPr>
        <p:spPr>
          <a:xfrm>
            <a:off x="2493517" y="4288262"/>
            <a:ext cx="110253" cy="1264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7" name="Oval 49"/>
          <p:cNvSpPr/>
          <p:nvPr/>
        </p:nvSpPr>
        <p:spPr>
          <a:xfrm>
            <a:off x="2493516" y="4469845"/>
            <a:ext cx="110253" cy="1264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8" name="Oval 50"/>
          <p:cNvSpPr/>
          <p:nvPr/>
        </p:nvSpPr>
        <p:spPr>
          <a:xfrm>
            <a:off x="2496754" y="4649813"/>
            <a:ext cx="110253" cy="1264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9" name="Oval 51"/>
          <p:cNvSpPr/>
          <p:nvPr/>
        </p:nvSpPr>
        <p:spPr>
          <a:xfrm>
            <a:off x="3612193" y="4288262"/>
            <a:ext cx="110253" cy="1264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0" name="Oval 52"/>
          <p:cNvSpPr/>
          <p:nvPr/>
        </p:nvSpPr>
        <p:spPr>
          <a:xfrm>
            <a:off x="3612192" y="4469845"/>
            <a:ext cx="110253" cy="1264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1" name="Oval 53"/>
          <p:cNvSpPr/>
          <p:nvPr/>
        </p:nvSpPr>
        <p:spPr>
          <a:xfrm>
            <a:off x="3615430" y="4649813"/>
            <a:ext cx="110253" cy="1264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2" name="Oval 54"/>
          <p:cNvSpPr/>
          <p:nvPr/>
        </p:nvSpPr>
        <p:spPr>
          <a:xfrm>
            <a:off x="4730869" y="4309330"/>
            <a:ext cx="110253" cy="1264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3" name="Oval 55"/>
          <p:cNvSpPr/>
          <p:nvPr/>
        </p:nvSpPr>
        <p:spPr>
          <a:xfrm>
            <a:off x="4730868" y="4490913"/>
            <a:ext cx="110253" cy="1264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4" name="Oval 56"/>
          <p:cNvSpPr/>
          <p:nvPr/>
        </p:nvSpPr>
        <p:spPr>
          <a:xfrm>
            <a:off x="4734106" y="4670881"/>
            <a:ext cx="110253" cy="1264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5" name="Rectangle 57"/>
          <p:cNvSpPr/>
          <p:nvPr/>
        </p:nvSpPr>
        <p:spPr>
          <a:xfrm>
            <a:off x="5607992" y="3154995"/>
            <a:ext cx="933857" cy="246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Combi</a:t>
            </a:r>
            <a:r>
              <a:rPr lang="en-US" sz="1400" dirty="0"/>
              <a:t> 1</a:t>
            </a:r>
            <a:endParaRPr lang="en-IN" sz="1400" dirty="0"/>
          </a:p>
        </p:txBody>
      </p:sp>
      <p:sp>
        <p:nvSpPr>
          <p:cNvPr id="1048676" name="Rectangle 58"/>
          <p:cNvSpPr/>
          <p:nvPr/>
        </p:nvSpPr>
        <p:spPr>
          <a:xfrm>
            <a:off x="6718566" y="3154995"/>
            <a:ext cx="933857" cy="246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Prob</a:t>
            </a:r>
            <a:r>
              <a:rPr lang="en-US" sz="1400" dirty="0"/>
              <a:t>: 67%</a:t>
            </a:r>
            <a:endParaRPr lang="en-IN" sz="1400" dirty="0"/>
          </a:p>
        </p:txBody>
      </p:sp>
      <p:sp>
        <p:nvSpPr>
          <p:cNvPr id="1048677" name="Rectangle 59"/>
          <p:cNvSpPr/>
          <p:nvPr/>
        </p:nvSpPr>
        <p:spPr>
          <a:xfrm>
            <a:off x="5607992" y="3599218"/>
            <a:ext cx="933857" cy="246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Combi</a:t>
            </a:r>
            <a:r>
              <a:rPr lang="en-US" sz="1400" dirty="0"/>
              <a:t> 2</a:t>
            </a:r>
            <a:endParaRPr lang="en-IN" sz="1400" dirty="0"/>
          </a:p>
        </p:txBody>
      </p:sp>
      <p:sp>
        <p:nvSpPr>
          <p:cNvPr id="1048678" name="Rectangle 60"/>
          <p:cNvSpPr/>
          <p:nvPr/>
        </p:nvSpPr>
        <p:spPr>
          <a:xfrm>
            <a:off x="6718566" y="3599218"/>
            <a:ext cx="933857" cy="246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Prob</a:t>
            </a:r>
            <a:r>
              <a:rPr lang="en-US" sz="1400" dirty="0"/>
              <a:t>: 83%</a:t>
            </a:r>
            <a:endParaRPr lang="en-IN" sz="1400" dirty="0"/>
          </a:p>
        </p:txBody>
      </p:sp>
      <p:sp>
        <p:nvSpPr>
          <p:cNvPr id="1048679" name="Rectangle 61"/>
          <p:cNvSpPr/>
          <p:nvPr/>
        </p:nvSpPr>
        <p:spPr>
          <a:xfrm>
            <a:off x="5607992" y="4027251"/>
            <a:ext cx="933857" cy="246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Combi</a:t>
            </a:r>
            <a:r>
              <a:rPr lang="en-US" sz="1400" dirty="0"/>
              <a:t> 3</a:t>
            </a:r>
            <a:endParaRPr lang="en-IN" sz="1400" dirty="0"/>
          </a:p>
        </p:txBody>
      </p:sp>
      <p:sp>
        <p:nvSpPr>
          <p:cNvPr id="1048680" name="Rectangle 62"/>
          <p:cNvSpPr/>
          <p:nvPr/>
        </p:nvSpPr>
        <p:spPr>
          <a:xfrm>
            <a:off x="6718566" y="4027251"/>
            <a:ext cx="933857" cy="246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Prob</a:t>
            </a:r>
            <a:r>
              <a:rPr lang="en-US" sz="1400" dirty="0"/>
              <a:t>: 89%</a:t>
            </a:r>
            <a:endParaRPr lang="en-IN" sz="1400" dirty="0"/>
          </a:p>
        </p:txBody>
      </p:sp>
      <p:sp>
        <p:nvSpPr>
          <p:cNvPr id="1048681" name="Rectangle 63"/>
          <p:cNvSpPr/>
          <p:nvPr/>
        </p:nvSpPr>
        <p:spPr>
          <a:xfrm>
            <a:off x="5607992" y="4863821"/>
            <a:ext cx="933857" cy="246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Combi</a:t>
            </a:r>
            <a:r>
              <a:rPr lang="en-US" sz="1400" dirty="0"/>
              <a:t> 16</a:t>
            </a:r>
            <a:endParaRPr lang="en-IN" sz="1400" dirty="0"/>
          </a:p>
        </p:txBody>
      </p:sp>
      <p:sp>
        <p:nvSpPr>
          <p:cNvPr id="1048682" name="Rectangle 64"/>
          <p:cNvSpPr/>
          <p:nvPr/>
        </p:nvSpPr>
        <p:spPr>
          <a:xfrm>
            <a:off x="6718566" y="4863821"/>
            <a:ext cx="933857" cy="246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Prob</a:t>
            </a:r>
            <a:r>
              <a:rPr lang="en-US" sz="1400" dirty="0"/>
              <a:t>: 73%</a:t>
            </a:r>
            <a:endParaRPr lang="en-IN" sz="1400" dirty="0"/>
          </a:p>
        </p:txBody>
      </p:sp>
      <p:sp>
        <p:nvSpPr>
          <p:cNvPr id="1048683" name="Rectangle 65"/>
          <p:cNvSpPr/>
          <p:nvPr/>
        </p:nvSpPr>
        <p:spPr>
          <a:xfrm>
            <a:off x="8944580" y="766868"/>
            <a:ext cx="2140089" cy="194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 LINGUAL CORPUS</a:t>
            </a:r>
            <a:endParaRPr lang="en-IN" dirty="0"/>
          </a:p>
        </p:txBody>
      </p:sp>
      <p:sp>
        <p:nvSpPr>
          <p:cNvPr id="1048684" name="Rectangle 66"/>
          <p:cNvSpPr/>
          <p:nvPr/>
        </p:nvSpPr>
        <p:spPr>
          <a:xfrm>
            <a:off x="8951068" y="2944243"/>
            <a:ext cx="2133601" cy="1525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PROBABILITY FUNCTION</a:t>
            </a:r>
            <a:endParaRPr lang="en-IN" dirty="0"/>
          </a:p>
        </p:txBody>
      </p:sp>
      <p:sp>
        <p:nvSpPr>
          <p:cNvPr id="1048685" name="Rectangle 67"/>
          <p:cNvSpPr/>
          <p:nvPr/>
        </p:nvSpPr>
        <p:spPr>
          <a:xfrm>
            <a:off x="8944580" y="4649813"/>
            <a:ext cx="2140089" cy="460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Output</a:t>
            </a:r>
            <a:endParaRPr lang="en-IN" dirty="0"/>
          </a:p>
        </p:txBody>
      </p:sp>
      <p:sp>
        <p:nvSpPr>
          <p:cNvPr id="1048686" name="Rectangle 71"/>
          <p:cNvSpPr/>
          <p:nvPr/>
        </p:nvSpPr>
        <p:spPr>
          <a:xfrm>
            <a:off x="632296" y="5544766"/>
            <a:ext cx="7409230" cy="50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87" name="Rectangle 72"/>
          <p:cNvSpPr/>
          <p:nvPr/>
        </p:nvSpPr>
        <p:spPr>
          <a:xfrm>
            <a:off x="1053828" y="5669605"/>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1</a:t>
            </a:r>
            <a:endParaRPr lang="en-IN" sz="1400" dirty="0"/>
          </a:p>
        </p:txBody>
      </p:sp>
      <p:sp>
        <p:nvSpPr>
          <p:cNvPr id="1048688" name="Rectangle 73"/>
          <p:cNvSpPr/>
          <p:nvPr/>
        </p:nvSpPr>
        <p:spPr>
          <a:xfrm>
            <a:off x="4400145" y="5669605"/>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NR</a:t>
            </a:r>
            <a:endParaRPr lang="en-IN" dirty="0"/>
          </a:p>
        </p:txBody>
      </p:sp>
      <p:sp>
        <p:nvSpPr>
          <p:cNvPr id="1048689" name="Rectangle 74"/>
          <p:cNvSpPr/>
          <p:nvPr/>
        </p:nvSpPr>
        <p:spPr>
          <a:xfrm>
            <a:off x="3284706" y="5669606"/>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3</a:t>
            </a:r>
            <a:endParaRPr lang="en-IN" sz="1400" dirty="0"/>
          </a:p>
        </p:txBody>
      </p:sp>
      <p:sp>
        <p:nvSpPr>
          <p:cNvPr id="1048690" name="Rectangle 75"/>
          <p:cNvSpPr/>
          <p:nvPr/>
        </p:nvSpPr>
        <p:spPr>
          <a:xfrm>
            <a:off x="2169267" y="5669606"/>
            <a:ext cx="761999" cy="2464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4</a:t>
            </a:r>
            <a:endParaRPr lang="en-IN" sz="1400" dirty="0"/>
          </a:p>
        </p:txBody>
      </p:sp>
      <p:sp>
        <p:nvSpPr>
          <p:cNvPr id="1048691" name="Rectangle 76"/>
          <p:cNvSpPr/>
          <p:nvPr/>
        </p:nvSpPr>
        <p:spPr>
          <a:xfrm>
            <a:off x="5607992" y="5669605"/>
            <a:ext cx="933857" cy="246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Combi</a:t>
            </a:r>
            <a:r>
              <a:rPr lang="en-US" sz="1400" dirty="0"/>
              <a:t> X</a:t>
            </a:r>
            <a:endParaRPr lang="en-IN" sz="1400" dirty="0"/>
          </a:p>
        </p:txBody>
      </p:sp>
      <p:sp>
        <p:nvSpPr>
          <p:cNvPr id="1048692" name="Rectangle 77"/>
          <p:cNvSpPr/>
          <p:nvPr/>
        </p:nvSpPr>
        <p:spPr>
          <a:xfrm>
            <a:off x="6718566" y="5669605"/>
            <a:ext cx="933857" cy="246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Prob</a:t>
            </a:r>
            <a:r>
              <a:rPr lang="en-US" sz="1400" dirty="0"/>
              <a:t>: 73%</a:t>
            </a:r>
            <a:endParaRPr lang="en-IN" sz="1400" dirty="0"/>
          </a:p>
        </p:txBody>
      </p:sp>
      <p:sp>
        <p:nvSpPr>
          <p:cNvPr id="1048693" name="Rectangle 78"/>
          <p:cNvSpPr/>
          <p:nvPr/>
        </p:nvSpPr>
        <p:spPr>
          <a:xfrm>
            <a:off x="8951068" y="5544766"/>
            <a:ext cx="2133601" cy="50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Output</a:t>
            </a:r>
            <a:endParaRPr lang="en-IN" dirty="0"/>
          </a:p>
        </p:txBody>
      </p:sp>
      <p:cxnSp>
        <p:nvCxnSpPr>
          <p:cNvPr id="3145730" name="Straight Arrow Connector 86"/>
          <p:cNvCxnSpPr>
            <a:cxnSpLocks/>
            <a:stCxn id="1048638" idx="2"/>
            <a:endCxn id="1048642" idx="0"/>
          </p:cNvCxnSpPr>
          <p:nvPr/>
        </p:nvCxnSpPr>
        <p:spPr>
          <a:xfrm>
            <a:off x="1297016" y="1872579"/>
            <a:ext cx="1" cy="397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1" name="Straight Arrow Connector 89"/>
          <p:cNvCxnSpPr>
            <a:cxnSpLocks/>
            <a:stCxn id="1048641" idx="2"/>
            <a:endCxn id="1048645" idx="0"/>
          </p:cNvCxnSpPr>
          <p:nvPr/>
        </p:nvCxnSpPr>
        <p:spPr>
          <a:xfrm>
            <a:off x="3171211" y="1900148"/>
            <a:ext cx="3244" cy="348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2" name="Straight Arrow Connector 94"/>
          <p:cNvCxnSpPr>
            <a:cxnSpLocks/>
            <a:stCxn id="1048640" idx="2"/>
            <a:endCxn id="1048644" idx="0"/>
          </p:cNvCxnSpPr>
          <p:nvPr/>
        </p:nvCxnSpPr>
        <p:spPr>
          <a:xfrm flipH="1">
            <a:off x="5444239" y="1853131"/>
            <a:ext cx="5" cy="395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3" name="Straight Arrow Connector 99"/>
          <p:cNvCxnSpPr>
            <a:cxnSpLocks/>
            <a:stCxn id="1048639" idx="2"/>
            <a:endCxn id="1048643" idx="0"/>
          </p:cNvCxnSpPr>
          <p:nvPr/>
        </p:nvCxnSpPr>
        <p:spPr>
          <a:xfrm>
            <a:off x="7394634" y="1891205"/>
            <a:ext cx="2434" cy="357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94" name="Rectangle 102"/>
          <p:cNvSpPr/>
          <p:nvPr/>
        </p:nvSpPr>
        <p:spPr>
          <a:xfrm>
            <a:off x="379379" y="544749"/>
            <a:ext cx="7830766" cy="1525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45734" name="Straight Arrow Connector 104"/>
          <p:cNvCxnSpPr>
            <a:cxnSpLocks/>
            <a:stCxn id="1048642" idx="2"/>
          </p:cNvCxnSpPr>
          <p:nvPr/>
        </p:nvCxnSpPr>
        <p:spPr>
          <a:xfrm flipH="1">
            <a:off x="1297015" y="2715629"/>
            <a:ext cx="2" cy="257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5" name="Straight Arrow Connector 105"/>
          <p:cNvCxnSpPr>
            <a:cxnSpLocks/>
          </p:cNvCxnSpPr>
          <p:nvPr/>
        </p:nvCxnSpPr>
        <p:spPr>
          <a:xfrm flipH="1">
            <a:off x="3171208" y="2696182"/>
            <a:ext cx="2" cy="257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6" name="Straight Arrow Connector 106"/>
          <p:cNvCxnSpPr>
            <a:cxnSpLocks/>
          </p:cNvCxnSpPr>
          <p:nvPr/>
        </p:nvCxnSpPr>
        <p:spPr>
          <a:xfrm flipH="1">
            <a:off x="5444236" y="2727801"/>
            <a:ext cx="2" cy="257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7" name="Straight Arrow Connector 107"/>
          <p:cNvCxnSpPr>
            <a:cxnSpLocks/>
          </p:cNvCxnSpPr>
          <p:nvPr/>
        </p:nvCxnSpPr>
        <p:spPr>
          <a:xfrm flipH="1">
            <a:off x="7394633" y="2739754"/>
            <a:ext cx="2" cy="257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8" name="Straight Arrow Connector 109"/>
          <p:cNvCxnSpPr>
            <a:cxnSpLocks/>
            <a:stCxn id="1048647" idx="3"/>
          </p:cNvCxnSpPr>
          <p:nvPr/>
        </p:nvCxnSpPr>
        <p:spPr>
          <a:xfrm flipV="1">
            <a:off x="1804474" y="3278212"/>
            <a:ext cx="3534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39" name="Straight Arrow Connector 110"/>
          <p:cNvCxnSpPr>
            <a:cxnSpLocks/>
          </p:cNvCxnSpPr>
          <p:nvPr/>
        </p:nvCxnSpPr>
        <p:spPr>
          <a:xfrm flipV="1">
            <a:off x="2911810" y="3254686"/>
            <a:ext cx="3534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40" name="Straight Arrow Connector 111"/>
          <p:cNvCxnSpPr>
            <a:cxnSpLocks/>
          </p:cNvCxnSpPr>
          <p:nvPr/>
        </p:nvCxnSpPr>
        <p:spPr>
          <a:xfrm flipV="1">
            <a:off x="4041829" y="3278211"/>
            <a:ext cx="3534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41" name="Straight Arrow Connector 112"/>
          <p:cNvCxnSpPr>
            <a:cxnSpLocks/>
            <a:stCxn id="1048648" idx="3"/>
            <a:endCxn id="1048675" idx="1"/>
          </p:cNvCxnSpPr>
          <p:nvPr/>
        </p:nvCxnSpPr>
        <p:spPr>
          <a:xfrm>
            <a:off x="5150791" y="3278213"/>
            <a:ext cx="4572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42" name="Straight Arrow Connector 113"/>
          <p:cNvCxnSpPr>
            <a:cxnSpLocks/>
            <a:stCxn id="1048675" idx="3"/>
            <a:endCxn id="1048676" idx="1"/>
          </p:cNvCxnSpPr>
          <p:nvPr/>
        </p:nvCxnSpPr>
        <p:spPr>
          <a:xfrm>
            <a:off x="6541849" y="3278213"/>
            <a:ext cx="1767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43" name="Straight Arrow Connector 119"/>
          <p:cNvCxnSpPr>
            <a:cxnSpLocks/>
          </p:cNvCxnSpPr>
          <p:nvPr/>
        </p:nvCxnSpPr>
        <p:spPr>
          <a:xfrm flipV="1">
            <a:off x="1810147" y="3722435"/>
            <a:ext cx="3534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44" name="Straight Arrow Connector 120"/>
          <p:cNvCxnSpPr>
            <a:cxnSpLocks/>
          </p:cNvCxnSpPr>
          <p:nvPr/>
        </p:nvCxnSpPr>
        <p:spPr>
          <a:xfrm flipV="1">
            <a:off x="2917483" y="3698909"/>
            <a:ext cx="3534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45" name="Straight Arrow Connector 121"/>
          <p:cNvCxnSpPr>
            <a:cxnSpLocks/>
          </p:cNvCxnSpPr>
          <p:nvPr/>
        </p:nvCxnSpPr>
        <p:spPr>
          <a:xfrm flipV="1">
            <a:off x="4047502" y="3722434"/>
            <a:ext cx="3534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46" name="Straight Arrow Connector 122"/>
          <p:cNvCxnSpPr>
            <a:cxnSpLocks/>
          </p:cNvCxnSpPr>
          <p:nvPr/>
        </p:nvCxnSpPr>
        <p:spPr>
          <a:xfrm>
            <a:off x="5156464" y="3722436"/>
            <a:ext cx="4572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47" name="Straight Arrow Connector 123"/>
          <p:cNvCxnSpPr>
            <a:cxnSpLocks/>
          </p:cNvCxnSpPr>
          <p:nvPr/>
        </p:nvCxnSpPr>
        <p:spPr>
          <a:xfrm>
            <a:off x="6547522" y="3722436"/>
            <a:ext cx="1767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48" name="Straight Arrow Connector 124"/>
          <p:cNvCxnSpPr>
            <a:cxnSpLocks/>
          </p:cNvCxnSpPr>
          <p:nvPr/>
        </p:nvCxnSpPr>
        <p:spPr>
          <a:xfrm flipV="1">
            <a:off x="1815827" y="4141529"/>
            <a:ext cx="3534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49" name="Straight Arrow Connector 125"/>
          <p:cNvCxnSpPr>
            <a:cxnSpLocks/>
          </p:cNvCxnSpPr>
          <p:nvPr/>
        </p:nvCxnSpPr>
        <p:spPr>
          <a:xfrm flipV="1">
            <a:off x="2923163" y="4118003"/>
            <a:ext cx="3534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50" name="Straight Arrow Connector 126"/>
          <p:cNvCxnSpPr>
            <a:cxnSpLocks/>
          </p:cNvCxnSpPr>
          <p:nvPr/>
        </p:nvCxnSpPr>
        <p:spPr>
          <a:xfrm flipV="1">
            <a:off x="4053182" y="4141528"/>
            <a:ext cx="3534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51" name="Straight Arrow Connector 127"/>
          <p:cNvCxnSpPr>
            <a:cxnSpLocks/>
          </p:cNvCxnSpPr>
          <p:nvPr/>
        </p:nvCxnSpPr>
        <p:spPr>
          <a:xfrm>
            <a:off x="5162144" y="4141530"/>
            <a:ext cx="4572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52" name="Straight Arrow Connector 128"/>
          <p:cNvCxnSpPr>
            <a:cxnSpLocks/>
          </p:cNvCxnSpPr>
          <p:nvPr/>
        </p:nvCxnSpPr>
        <p:spPr>
          <a:xfrm>
            <a:off x="6553202" y="4141530"/>
            <a:ext cx="1767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53" name="Straight Arrow Connector 129"/>
          <p:cNvCxnSpPr>
            <a:cxnSpLocks/>
          </p:cNvCxnSpPr>
          <p:nvPr/>
        </p:nvCxnSpPr>
        <p:spPr>
          <a:xfrm flipV="1">
            <a:off x="1833658" y="4978463"/>
            <a:ext cx="3534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54" name="Straight Arrow Connector 130"/>
          <p:cNvCxnSpPr>
            <a:cxnSpLocks/>
          </p:cNvCxnSpPr>
          <p:nvPr/>
        </p:nvCxnSpPr>
        <p:spPr>
          <a:xfrm flipV="1">
            <a:off x="2940184" y="4991036"/>
            <a:ext cx="3534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55" name="Straight Arrow Connector 131"/>
          <p:cNvCxnSpPr>
            <a:cxnSpLocks/>
          </p:cNvCxnSpPr>
          <p:nvPr/>
        </p:nvCxnSpPr>
        <p:spPr>
          <a:xfrm flipV="1">
            <a:off x="4071013" y="4978462"/>
            <a:ext cx="3534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56" name="Straight Arrow Connector 132"/>
          <p:cNvCxnSpPr>
            <a:cxnSpLocks/>
          </p:cNvCxnSpPr>
          <p:nvPr/>
        </p:nvCxnSpPr>
        <p:spPr>
          <a:xfrm>
            <a:off x="5179975" y="4978464"/>
            <a:ext cx="4572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57" name="Straight Arrow Connector 133"/>
          <p:cNvCxnSpPr>
            <a:cxnSpLocks/>
          </p:cNvCxnSpPr>
          <p:nvPr/>
        </p:nvCxnSpPr>
        <p:spPr>
          <a:xfrm>
            <a:off x="6571033" y="4978464"/>
            <a:ext cx="1767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58" name="Straight Arrow Connector 139"/>
          <p:cNvCxnSpPr>
            <a:cxnSpLocks/>
          </p:cNvCxnSpPr>
          <p:nvPr/>
        </p:nvCxnSpPr>
        <p:spPr>
          <a:xfrm flipV="1">
            <a:off x="1809346" y="5796066"/>
            <a:ext cx="3534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59" name="Straight Arrow Connector 140"/>
          <p:cNvCxnSpPr>
            <a:cxnSpLocks/>
          </p:cNvCxnSpPr>
          <p:nvPr/>
        </p:nvCxnSpPr>
        <p:spPr>
          <a:xfrm flipV="1">
            <a:off x="2916682" y="5772540"/>
            <a:ext cx="3534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60" name="Straight Arrow Connector 141"/>
          <p:cNvCxnSpPr>
            <a:cxnSpLocks/>
          </p:cNvCxnSpPr>
          <p:nvPr/>
        </p:nvCxnSpPr>
        <p:spPr>
          <a:xfrm flipV="1">
            <a:off x="4046701" y="5796065"/>
            <a:ext cx="35344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61" name="Straight Arrow Connector 142"/>
          <p:cNvCxnSpPr>
            <a:cxnSpLocks/>
          </p:cNvCxnSpPr>
          <p:nvPr/>
        </p:nvCxnSpPr>
        <p:spPr>
          <a:xfrm>
            <a:off x="5155663" y="5796067"/>
            <a:ext cx="4572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62" name="Straight Arrow Connector 143"/>
          <p:cNvCxnSpPr>
            <a:cxnSpLocks/>
          </p:cNvCxnSpPr>
          <p:nvPr/>
        </p:nvCxnSpPr>
        <p:spPr>
          <a:xfrm>
            <a:off x="6546721" y="5796067"/>
            <a:ext cx="1767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695" name="Rectangle 145"/>
          <p:cNvSpPr/>
          <p:nvPr/>
        </p:nvSpPr>
        <p:spPr>
          <a:xfrm>
            <a:off x="6462890" y="6262726"/>
            <a:ext cx="5707380" cy="358139"/>
          </a:xfrm>
          <a:prstGeom prst="rect">
            <a:avLst/>
          </a:prstGeom>
        </p:spPr>
        <p:txBody>
          <a:bodyPr wrap="none">
            <a:spAutoFit/>
          </a:bodyPr>
          <a:lstStyle/>
          <a:p>
            <a:pPr algn="ctr"/>
            <a:r>
              <a:rPr lang="en-US" dirty="0">
                <a:ln w="0"/>
                <a:solidFill>
                  <a:schemeClr val="accent1"/>
                </a:solidFill>
                <a:effectLst>
                  <a:outerShdw blurRad="38100" dist="25400" dir="5400000" algn="ctr" rotWithShape="0">
                    <a:srgbClr val="6E747A">
                      <a:alpha val="43000"/>
                    </a:srgbClr>
                  </a:outerShdw>
                </a:effectLst>
              </a:rPr>
              <a:t>NR : words not significant or not found in new language </a:t>
            </a:r>
          </a:p>
        </p:txBody>
      </p:sp>
      <p:cxnSp>
        <p:nvCxnSpPr>
          <p:cNvPr id="3145763" name="Straight Arrow Connector 146"/>
          <p:cNvCxnSpPr>
            <a:cxnSpLocks/>
          </p:cNvCxnSpPr>
          <p:nvPr/>
        </p:nvCxnSpPr>
        <p:spPr>
          <a:xfrm>
            <a:off x="7879395" y="1040866"/>
            <a:ext cx="1071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64" name="Straight Arrow Connector 149"/>
          <p:cNvCxnSpPr>
            <a:cxnSpLocks/>
          </p:cNvCxnSpPr>
          <p:nvPr/>
        </p:nvCxnSpPr>
        <p:spPr>
          <a:xfrm>
            <a:off x="7872907" y="3926738"/>
            <a:ext cx="1071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65" name="Straight Arrow Connector 150"/>
          <p:cNvCxnSpPr>
            <a:cxnSpLocks/>
          </p:cNvCxnSpPr>
          <p:nvPr/>
        </p:nvCxnSpPr>
        <p:spPr>
          <a:xfrm>
            <a:off x="8031795" y="1193266"/>
            <a:ext cx="1071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66" name="Straight Arrow Connector 151"/>
          <p:cNvCxnSpPr>
            <a:cxnSpLocks/>
          </p:cNvCxnSpPr>
          <p:nvPr/>
        </p:nvCxnSpPr>
        <p:spPr>
          <a:xfrm>
            <a:off x="7879395" y="5792822"/>
            <a:ext cx="1071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67" name="Straight Arrow Connector 152"/>
          <p:cNvCxnSpPr>
            <a:cxnSpLocks/>
          </p:cNvCxnSpPr>
          <p:nvPr/>
        </p:nvCxnSpPr>
        <p:spPr>
          <a:xfrm>
            <a:off x="7872906" y="4950901"/>
            <a:ext cx="1071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96" name="Rectangle 154"/>
          <p:cNvSpPr/>
          <p:nvPr/>
        </p:nvSpPr>
        <p:spPr>
          <a:xfrm>
            <a:off x="9818095" y="5198721"/>
            <a:ext cx="386079" cy="358140"/>
          </a:xfrm>
          <a:prstGeom prst="rect">
            <a:avLst/>
          </a:prstGeom>
        </p:spPr>
        <p:txBody>
          <a:bodyPr wrap="none">
            <a:spAutoFit/>
          </a:bodyPr>
          <a:lstStyle/>
          <a:p>
            <a:pPr algn="ctr"/>
            <a:r>
              <a:rPr lang="en-US" dirty="0">
                <a:ln w="0"/>
                <a:solidFill>
                  <a:schemeClr val="accent1"/>
                </a:solidFill>
                <a:effectLst>
                  <a:outerShdw blurRad="38100" dist="25400" dir="5400000" algn="ctr" rotWithShape="0">
                    <a:srgbClr val="6E747A">
                      <a:alpha val="43000"/>
                    </a:srgbClr>
                  </a:outerShdw>
                </a:effectLst>
              </a:rPr>
              <a:t>or </a:t>
            </a:r>
          </a:p>
        </p:txBody>
      </p:sp>
      <p:sp>
        <p:nvSpPr>
          <p:cNvPr id="1048697" name="Title 3"/>
          <p:cNvSpPr>
            <a:spLocks noGrp="1"/>
          </p:cNvSpPr>
          <p:nvPr>
            <p:ph type="title"/>
          </p:nvPr>
        </p:nvSpPr>
        <p:spPr>
          <a:xfrm>
            <a:off x="379379" y="-128598"/>
            <a:ext cx="10116903" cy="798977"/>
          </a:xfrm>
        </p:spPr>
        <p:txBody>
          <a:bodyPr>
            <a:normAutofit/>
          </a:bodyPr>
          <a:lstStyle/>
          <a:p>
            <a:r>
              <a:rPr lang="en-US" sz="3200" b="1" dirty="0">
                <a:latin typeface="Times New Roman" panose="02020603050405020304" pitchFamily="18" charset="0"/>
                <a:cs typeface="Times New Roman" panose="02020603050405020304" pitchFamily="18" charset="0"/>
              </a:rPr>
              <a:t>ARCHITECTURE DIAGRAM</a:t>
            </a:r>
            <a:endParaRPr lang="en-GB"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82EE-8743-1D06-D525-4D487CF0BC39}"/>
              </a:ext>
            </a:extLst>
          </p:cNvPr>
          <p:cNvSpPr>
            <a:spLocks noGrp="1"/>
          </p:cNvSpPr>
          <p:nvPr>
            <p:ph type="title"/>
          </p:nvPr>
        </p:nvSpPr>
        <p:spPr>
          <a:xfrm>
            <a:off x="838200" y="365126"/>
            <a:ext cx="10515600" cy="970616"/>
          </a:xfrm>
        </p:spPr>
        <p:txBody>
          <a:bodyPr>
            <a:normAutofit/>
          </a:bodyPr>
          <a:lstStyle/>
          <a:p>
            <a:r>
              <a:rPr lang="en-US" sz="3200" b="1" dirty="0">
                <a:latin typeface="Times New Roman" panose="02020603050405020304" pitchFamily="18" charset="0"/>
                <a:cs typeface="Times New Roman" panose="02020603050405020304" pitchFamily="18" charset="0"/>
              </a:rPr>
              <a:t>UML DIAGRAMS</a:t>
            </a:r>
          </a:p>
        </p:txBody>
      </p:sp>
      <p:sp>
        <p:nvSpPr>
          <p:cNvPr id="3" name="Content Placeholder 2">
            <a:extLst>
              <a:ext uri="{FF2B5EF4-FFF2-40B4-BE49-F238E27FC236}">
                <a16:creationId xmlns:a16="http://schemas.microsoft.com/office/drawing/2014/main" id="{5A255AA9-7171-DC91-2E0B-A88708E5677C}"/>
              </a:ext>
            </a:extLst>
          </p:cNvPr>
          <p:cNvSpPr>
            <a:spLocks noGrp="1"/>
          </p:cNvSpPr>
          <p:nvPr>
            <p:ph idx="1"/>
          </p:nvPr>
        </p:nvSpPr>
        <p:spPr>
          <a:xfrm>
            <a:off x="838200" y="1461247"/>
            <a:ext cx="10515600" cy="471571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USE CASE: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A0FC32-F5EB-E713-CF58-B56D75CE2792}"/>
              </a:ext>
            </a:extLst>
          </p:cNvPr>
          <p:cNvPicPr>
            <a:picLocks noChangeAspect="1"/>
          </p:cNvPicPr>
          <p:nvPr/>
        </p:nvPicPr>
        <p:blipFill>
          <a:blip r:embed="rId2"/>
          <a:stretch>
            <a:fillRect/>
          </a:stretch>
        </p:blipFill>
        <p:spPr>
          <a:xfrm>
            <a:off x="2501153" y="1721224"/>
            <a:ext cx="7109012" cy="4715716"/>
          </a:xfrm>
          <a:prstGeom prst="rect">
            <a:avLst/>
          </a:prstGeom>
        </p:spPr>
      </p:pic>
    </p:spTree>
    <p:extLst>
      <p:ext uri="{BB962C8B-B14F-4D97-AF65-F5344CB8AC3E}">
        <p14:creationId xmlns:p14="http://schemas.microsoft.com/office/powerpoint/2010/main" val="28584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F3D0-6D99-89AA-2451-AF567FFAF0C6}"/>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FLOW CHART :</a:t>
            </a:r>
          </a:p>
        </p:txBody>
      </p:sp>
      <p:pic>
        <p:nvPicPr>
          <p:cNvPr id="5" name="Content Placeholder 4">
            <a:extLst>
              <a:ext uri="{FF2B5EF4-FFF2-40B4-BE49-F238E27FC236}">
                <a16:creationId xmlns:a16="http://schemas.microsoft.com/office/drawing/2014/main" id="{F639759B-A4D1-7CD6-4CAB-6BF46CF35C31}"/>
              </a:ext>
            </a:extLst>
          </p:cNvPr>
          <p:cNvPicPr>
            <a:picLocks noGrp="1" noChangeAspect="1"/>
          </p:cNvPicPr>
          <p:nvPr>
            <p:ph idx="1"/>
          </p:nvPr>
        </p:nvPicPr>
        <p:blipFill>
          <a:blip r:embed="rId2"/>
          <a:stretch>
            <a:fillRect/>
          </a:stretch>
        </p:blipFill>
        <p:spPr>
          <a:xfrm>
            <a:off x="2662519" y="1407459"/>
            <a:ext cx="6813176" cy="5208494"/>
          </a:xfrm>
        </p:spPr>
      </p:pic>
    </p:spTree>
    <p:extLst>
      <p:ext uri="{BB962C8B-B14F-4D97-AF65-F5344CB8AC3E}">
        <p14:creationId xmlns:p14="http://schemas.microsoft.com/office/powerpoint/2010/main" val="830712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BA81-9F03-4E22-887D-74D1CEB0119F}"/>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CLASS DIAGRAM :</a:t>
            </a:r>
          </a:p>
        </p:txBody>
      </p:sp>
      <p:pic>
        <p:nvPicPr>
          <p:cNvPr id="5" name="Content Placeholder 4">
            <a:extLst>
              <a:ext uri="{FF2B5EF4-FFF2-40B4-BE49-F238E27FC236}">
                <a16:creationId xmlns:a16="http://schemas.microsoft.com/office/drawing/2014/main" id="{525AC15E-EC2B-5481-C83C-0B767B8774BE}"/>
              </a:ext>
            </a:extLst>
          </p:cNvPr>
          <p:cNvPicPr>
            <a:picLocks noGrp="1" noChangeAspect="1"/>
          </p:cNvPicPr>
          <p:nvPr>
            <p:ph idx="1"/>
          </p:nvPr>
        </p:nvPicPr>
        <p:blipFill>
          <a:blip r:embed="rId2"/>
          <a:stretch>
            <a:fillRect/>
          </a:stretch>
        </p:blipFill>
        <p:spPr>
          <a:xfrm>
            <a:off x="2447365" y="1416424"/>
            <a:ext cx="7333129" cy="4769223"/>
          </a:xfrm>
        </p:spPr>
      </p:pic>
    </p:spTree>
    <p:extLst>
      <p:ext uri="{BB962C8B-B14F-4D97-AF65-F5344CB8AC3E}">
        <p14:creationId xmlns:p14="http://schemas.microsoft.com/office/powerpoint/2010/main" val="2102495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5BBA-0133-F46E-8181-F0873607D945}"/>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SEQUENCE DIAGRAM :</a:t>
            </a:r>
          </a:p>
        </p:txBody>
      </p:sp>
      <p:pic>
        <p:nvPicPr>
          <p:cNvPr id="11" name="Content Placeholder 10">
            <a:extLst>
              <a:ext uri="{FF2B5EF4-FFF2-40B4-BE49-F238E27FC236}">
                <a16:creationId xmlns:a16="http://schemas.microsoft.com/office/drawing/2014/main" id="{87A6F09E-1627-BF9D-E357-CC83F7FA9681}"/>
              </a:ext>
            </a:extLst>
          </p:cNvPr>
          <p:cNvPicPr>
            <a:picLocks noGrp="1" noChangeAspect="1"/>
          </p:cNvPicPr>
          <p:nvPr>
            <p:ph idx="1"/>
          </p:nvPr>
        </p:nvPicPr>
        <p:blipFill>
          <a:blip r:embed="rId2"/>
          <a:stretch>
            <a:fillRect/>
          </a:stretch>
        </p:blipFill>
        <p:spPr>
          <a:xfrm>
            <a:off x="2795587" y="1690688"/>
            <a:ext cx="6913189" cy="4485993"/>
          </a:xfrm>
        </p:spPr>
      </p:pic>
    </p:spTree>
    <p:extLst>
      <p:ext uri="{BB962C8B-B14F-4D97-AF65-F5344CB8AC3E}">
        <p14:creationId xmlns:p14="http://schemas.microsoft.com/office/powerpoint/2010/main" val="3458635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itle 2"/>
          <p:cNvSpPr>
            <a:spLocks noGrp="1"/>
          </p:cNvSpPr>
          <p:nvPr>
            <p:ph type="title"/>
          </p:nvPr>
        </p:nvSpPr>
        <p:spPr>
          <a:xfrm>
            <a:off x="400318" y="0"/>
            <a:ext cx="6103513" cy="690943"/>
          </a:xfrm>
        </p:spPr>
        <p:txBody>
          <a:bodyPr>
            <a:normAutofit/>
          </a:bodyPr>
          <a:lstStyle/>
          <a:p>
            <a:r>
              <a:rPr lang="en-GB" sz="3200" b="1" dirty="0">
                <a:latin typeface="Times New Roman" panose="02020603050405020304" pitchFamily="18" charset="0"/>
                <a:cs typeface="Times New Roman" panose="02020603050405020304" pitchFamily="18" charset="0"/>
              </a:rPr>
              <a:t>Brief Module Description</a:t>
            </a:r>
          </a:p>
        </p:txBody>
      </p:sp>
      <p:sp>
        <p:nvSpPr>
          <p:cNvPr id="1048702" name="Content Placeholder 3"/>
          <p:cNvSpPr>
            <a:spLocks noGrp="1"/>
          </p:cNvSpPr>
          <p:nvPr>
            <p:ph idx="1"/>
          </p:nvPr>
        </p:nvSpPr>
        <p:spPr>
          <a:xfrm>
            <a:off x="400318" y="859710"/>
            <a:ext cx="10515600" cy="5695636"/>
          </a:xfrm>
        </p:spPr>
        <p:txBody>
          <a:bodyPr>
            <a:normAutofit fontScale="94444" lnSpcReduction="10000"/>
          </a:bodyPr>
          <a:lstStyle/>
          <a:p>
            <a:r>
              <a:rPr lang="en-US" dirty="0">
                <a:latin typeface="Times New Roman" panose="02020603050405020304" pitchFamily="18" charset="0"/>
                <a:cs typeface="Times New Roman" panose="02020603050405020304" pitchFamily="18" charset="0"/>
              </a:rPr>
              <a:t>Why API’s:</a:t>
            </a:r>
          </a:p>
          <a:p>
            <a:pPr marL="0" indent="0">
              <a:buNone/>
            </a:pPr>
            <a:r>
              <a:rPr lang="en-US" sz="1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natural language processing needs large GPU’s in huge count as the training data for each language differs and the training pairs are to be loaded from scratch which takes large computational speeds to run on a normal computer.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Instead we use API, which makes the large GPU’s at the company and cloud storage for database(trained data)</a:t>
            </a:r>
            <a:r>
              <a:rPr lang="en-US" altLang="zh-C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provide the results in less time.</a:t>
            </a:r>
          </a:p>
          <a:p>
            <a:r>
              <a:rPr lang="en-US" dirty="0">
                <a:latin typeface="Times New Roman" panose="02020603050405020304" pitchFamily="18" charset="0"/>
                <a:cs typeface="Times New Roman" panose="02020603050405020304" pitchFamily="18" charset="0"/>
              </a:rPr>
              <a:t>In what way we are different:</a:t>
            </a:r>
          </a:p>
          <a:p>
            <a:pPr marL="0" indent="0">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many of others are using the predominant google </a:t>
            </a:r>
            <a:r>
              <a:rPr lang="en-US" sz="2400" dirty="0" err="1">
                <a:latin typeface="Times New Roman" panose="02020603050405020304" pitchFamily="18" charset="0"/>
                <a:cs typeface="Times New Roman" panose="02020603050405020304" pitchFamily="18" charset="0"/>
              </a:rPr>
              <a:t>translate’s</a:t>
            </a:r>
            <a:r>
              <a:rPr lang="en-US" sz="2400" dirty="0">
                <a:latin typeface="Times New Roman" panose="02020603050405020304" pitchFamily="18" charset="0"/>
                <a:cs typeface="Times New Roman" panose="02020603050405020304" pitchFamily="18" charset="0"/>
              </a:rPr>
              <a:t> approach which uses the  STM(Statistical Machine Translation) via bilingual corpus.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We adopted probability to find the best matched translated text as an added feature. Also we generate every possible combination of translated text before sending them to probability function.</a:t>
            </a:r>
          </a:p>
          <a:p>
            <a:r>
              <a:rPr lang="en-US" dirty="0">
                <a:latin typeface="Times New Roman" panose="02020603050405020304" pitchFamily="18" charset="0"/>
                <a:cs typeface="Times New Roman" panose="02020603050405020304" pitchFamily="18" charset="0"/>
              </a:rPr>
              <a:t>How Pronunciation is identified:</a:t>
            </a:r>
          </a:p>
          <a:p>
            <a:pPr marL="0" indent="0">
              <a:buNone/>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When a person speaks then the audio signals will be converted into digital signals and then it will be split into small pieces of audio data and then each audio will then be processed by the speech recognizer. </a:t>
            </a:r>
            <a:endParaRPr lang="en-GB"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AFCED-A262-98B4-51C4-795C752BF0BE}"/>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02173605-F522-31BD-8E0F-3464C3CD3CEA}"/>
              </a:ext>
            </a:extLst>
          </p:cNvPr>
          <p:cNvSpPr>
            <a:spLocks noGrp="1"/>
          </p:cNvSpPr>
          <p:nvPr>
            <p:ph idx="1"/>
          </p:nvPr>
        </p:nvSpPr>
        <p:spPr/>
        <p:txBody>
          <a:bodyPr>
            <a:normAutofit fontScale="92500" lnSpcReduction="20000"/>
          </a:bodyPr>
          <a:lstStyle/>
          <a:p>
            <a:pPr algn="just">
              <a:buNone/>
            </a:pPr>
            <a:r>
              <a:rPr lang="en-US" sz="2800" dirty="0">
                <a:latin typeface="Times New Roman" pitchFamily="18" charset="0"/>
                <a:cs typeface="Times New Roman" pitchFamily="18" charset="0"/>
              </a:rPr>
              <a:t>		</a:t>
            </a:r>
            <a:r>
              <a:rPr lang="en-US" sz="2600" dirty="0">
                <a:latin typeface="Times New Roman" pitchFamily="18" charset="0"/>
                <a:cs typeface="Times New Roman" pitchFamily="18" charset="0"/>
              </a:rPr>
              <a:t>The advancement of human species in technical field is parallel to the development of civilizations and resulted in multiple languages as a medium of communication. Such an advancement also made it difficult for the people to communicate as each civilization has different languages. We have almost tried all methods of language translation and almost achieved the state of art (top class) results. We have adopted a method of machine translation (usage of machine learning for translation) which happens in the server side and helps the users to translate by sending a GET or POST request through </a:t>
            </a:r>
            <a:r>
              <a:rPr lang="en-US" sz="2600" dirty="0" err="1">
                <a:latin typeface="Times New Roman" pitchFamily="18" charset="0"/>
                <a:cs typeface="Times New Roman" pitchFamily="18" charset="0"/>
              </a:rPr>
              <a:t>JQuery</a:t>
            </a:r>
            <a:r>
              <a:rPr lang="en-US" sz="2600" dirty="0">
                <a:latin typeface="Times New Roman" pitchFamily="18" charset="0"/>
                <a:cs typeface="Times New Roman" pitchFamily="18" charset="0"/>
              </a:rPr>
              <a:t> and translating the data. This can be accomplished by three steps:</a:t>
            </a:r>
          </a:p>
          <a:p>
            <a:pPr algn="just">
              <a:buNone/>
            </a:pPr>
            <a:endParaRPr lang="en-US" sz="2600" dirty="0">
              <a:latin typeface="Times New Roman" pitchFamily="18" charset="0"/>
              <a:cs typeface="Times New Roman" pitchFamily="18" charset="0"/>
            </a:endParaRPr>
          </a:p>
          <a:p>
            <a:pPr algn="just">
              <a:buNone/>
            </a:pPr>
            <a:r>
              <a:rPr lang="en-US" sz="2600" dirty="0">
                <a:latin typeface="Times New Roman" pitchFamily="18" charset="0"/>
                <a:cs typeface="Times New Roman" pitchFamily="18" charset="0"/>
              </a:rPr>
              <a:t>	1.Speech recognition (conversion of spoken words to text) </a:t>
            </a:r>
          </a:p>
          <a:p>
            <a:pPr algn="just">
              <a:buNone/>
            </a:pPr>
            <a:r>
              <a:rPr lang="en-US" sz="2600" dirty="0">
                <a:latin typeface="Times New Roman" pitchFamily="18" charset="0"/>
                <a:cs typeface="Times New Roman" pitchFamily="18" charset="0"/>
              </a:rPr>
              <a:t>	2. Translation using machine learning </a:t>
            </a:r>
          </a:p>
          <a:p>
            <a:pPr algn="just">
              <a:buNone/>
            </a:pPr>
            <a:r>
              <a:rPr lang="en-US" sz="2600" dirty="0">
                <a:latin typeface="Times New Roman" pitchFamily="18" charset="0"/>
                <a:cs typeface="Times New Roman" pitchFamily="18" charset="0"/>
              </a:rPr>
              <a:t>	3. Speech synthesis (conversion of translated text to audio) .</a:t>
            </a:r>
          </a:p>
          <a:p>
            <a:endParaRPr lang="en-US" dirty="0"/>
          </a:p>
        </p:txBody>
      </p:sp>
    </p:spTree>
    <p:extLst>
      <p:ext uri="{BB962C8B-B14F-4D97-AF65-F5344CB8AC3E}">
        <p14:creationId xmlns:p14="http://schemas.microsoft.com/office/powerpoint/2010/main" val="4191528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a:xfrm>
            <a:off x="171521" y="0"/>
            <a:ext cx="11663464" cy="5447763"/>
          </a:xfrm>
        </p:spPr>
        <p:txBody>
          <a:bodyPr>
            <a:norm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Why non Ajax why not Ajax:</a:t>
            </a:r>
            <a:br>
              <a:rPr lang="en-US" sz="28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Ajax(Asynchronous JavaScript and XML) :</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Whenever we need to send a request or to access the data from the server then Ajax is used. It will send and receive the data in the JSON format which is used in </a:t>
            </a:r>
            <a:r>
              <a:rPr lang="en-US" sz="2400" dirty="0" err="1">
                <a:latin typeface="Times New Roman" panose="02020603050405020304" pitchFamily="18" charset="0"/>
                <a:cs typeface="Times New Roman" panose="02020603050405020304" pitchFamily="18" charset="0"/>
              </a:rPr>
              <a:t>Js</a:t>
            </a:r>
            <a:r>
              <a:rPr lang="en-US" sz="2400" dirty="0">
                <a:latin typeface="Times New Roman" panose="02020603050405020304" pitchFamily="18" charset="0"/>
                <a:cs typeface="Times New Roman" panose="02020603050405020304" pitchFamily="18" charset="0"/>
              </a:rPr>
              <a:t> to display it in webpage. But Ajax is only used to take the input as text and other metadata , it will not support any other formats like audio and video.</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Non AJAX:</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It is quite similar to the Ajax, and also it is just an extension to Ajax request </a:t>
            </a:r>
            <a:r>
              <a:rPr lang="en-US" altLang="zh-CN" sz="2400" dirty="0">
                <a:latin typeface="Times New Roman" panose="02020603050405020304" pitchFamily="18" charset="0"/>
                <a:cs typeface="Times New Roman" panose="02020603050405020304" pitchFamily="18" charset="0"/>
              </a:rPr>
              <a:t>               </a:t>
            </a:r>
            <a:br>
              <a:rPr lang="en-US" altLang="zh-CN"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which supports JavaScript, XML, audio and video formats.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We use non Ajax request because we need to send audio (spoken) and get back audio(translated mp3) which is not supported by Ajax</a:t>
            </a:r>
            <a:r>
              <a:rPr lang="en-US" altLang="zh-C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Rectangle 2"/>
          <p:cNvSpPr/>
          <p:nvPr/>
        </p:nvSpPr>
        <p:spPr>
          <a:xfrm>
            <a:off x="408561" y="2076854"/>
            <a:ext cx="1974715" cy="583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Recognized Speech Signal</a:t>
            </a:r>
            <a:endParaRPr lang="en-IN" dirty="0"/>
          </a:p>
        </p:txBody>
      </p:sp>
      <p:sp>
        <p:nvSpPr>
          <p:cNvPr id="1048708" name="Rectangle 8"/>
          <p:cNvSpPr/>
          <p:nvPr/>
        </p:nvSpPr>
        <p:spPr>
          <a:xfrm>
            <a:off x="4841132" y="2076851"/>
            <a:ext cx="1974715" cy="583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709" name="Rectangle 11"/>
          <p:cNvSpPr/>
          <p:nvPr/>
        </p:nvSpPr>
        <p:spPr>
          <a:xfrm>
            <a:off x="9507166" y="2076852"/>
            <a:ext cx="1974715" cy="583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Speech Recognizer</a:t>
            </a:r>
            <a:endParaRPr lang="en-IN" dirty="0"/>
          </a:p>
        </p:txBody>
      </p:sp>
      <p:sp>
        <p:nvSpPr>
          <p:cNvPr id="1048710" name="Rectangle 12"/>
          <p:cNvSpPr/>
          <p:nvPr/>
        </p:nvSpPr>
        <p:spPr>
          <a:xfrm>
            <a:off x="9507166" y="5087570"/>
            <a:ext cx="1974715" cy="583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IN" dirty="0"/>
          </a:p>
        </p:txBody>
      </p:sp>
      <p:sp>
        <p:nvSpPr>
          <p:cNvPr id="1048711" name="Rectangle 13"/>
          <p:cNvSpPr/>
          <p:nvPr/>
        </p:nvSpPr>
        <p:spPr>
          <a:xfrm>
            <a:off x="4802221" y="2076853"/>
            <a:ext cx="1974715" cy="583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Speech Recognizer</a:t>
            </a:r>
            <a:endParaRPr lang="en-IN" dirty="0"/>
          </a:p>
        </p:txBody>
      </p:sp>
      <p:sp>
        <p:nvSpPr>
          <p:cNvPr id="1048712" name="Rectangle 42"/>
          <p:cNvSpPr/>
          <p:nvPr/>
        </p:nvSpPr>
        <p:spPr>
          <a:xfrm>
            <a:off x="4059670" y="5085951"/>
            <a:ext cx="1974715" cy="583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Recognized text</a:t>
            </a:r>
            <a:endParaRPr lang="en-IN" dirty="0"/>
          </a:p>
        </p:txBody>
      </p:sp>
      <p:sp>
        <p:nvSpPr>
          <p:cNvPr id="1048713" name="Rectangle 43"/>
          <p:cNvSpPr/>
          <p:nvPr/>
        </p:nvSpPr>
        <p:spPr>
          <a:xfrm>
            <a:off x="2921540" y="1050588"/>
            <a:ext cx="1653702" cy="2830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714" name="Rectangle 51"/>
          <p:cNvSpPr/>
          <p:nvPr/>
        </p:nvSpPr>
        <p:spPr>
          <a:xfrm>
            <a:off x="6961760" y="736872"/>
            <a:ext cx="2178995" cy="2830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715" name="Rectangle 52"/>
          <p:cNvSpPr/>
          <p:nvPr/>
        </p:nvSpPr>
        <p:spPr>
          <a:xfrm>
            <a:off x="3155005" y="1336744"/>
            <a:ext cx="1206230" cy="4377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Speech signal 1</a:t>
            </a:r>
            <a:endParaRPr lang="en-IN" sz="1400" dirty="0"/>
          </a:p>
        </p:txBody>
      </p:sp>
      <p:sp>
        <p:nvSpPr>
          <p:cNvPr id="1048716" name="Rectangle 53"/>
          <p:cNvSpPr/>
          <p:nvPr/>
        </p:nvSpPr>
        <p:spPr>
          <a:xfrm>
            <a:off x="3155003" y="2087395"/>
            <a:ext cx="1206230" cy="4377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Speech signal 2</a:t>
            </a:r>
            <a:endParaRPr lang="en-IN" sz="1400" dirty="0"/>
          </a:p>
        </p:txBody>
      </p:sp>
      <p:sp>
        <p:nvSpPr>
          <p:cNvPr id="1048717" name="Rectangle 54"/>
          <p:cNvSpPr/>
          <p:nvPr/>
        </p:nvSpPr>
        <p:spPr>
          <a:xfrm>
            <a:off x="3155003" y="3157436"/>
            <a:ext cx="1206230" cy="4377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Speech signal n</a:t>
            </a:r>
            <a:endParaRPr lang="en-IN" sz="1400" dirty="0"/>
          </a:p>
        </p:txBody>
      </p:sp>
      <p:sp>
        <p:nvSpPr>
          <p:cNvPr id="1048718" name="Oval 55"/>
          <p:cNvSpPr/>
          <p:nvPr/>
        </p:nvSpPr>
        <p:spPr>
          <a:xfrm>
            <a:off x="3758118" y="2631331"/>
            <a:ext cx="116733" cy="883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48719" name="Oval 56"/>
          <p:cNvSpPr/>
          <p:nvPr/>
        </p:nvSpPr>
        <p:spPr>
          <a:xfrm>
            <a:off x="3758117" y="2825885"/>
            <a:ext cx="116733" cy="883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48720" name="Oval 57"/>
          <p:cNvSpPr/>
          <p:nvPr/>
        </p:nvSpPr>
        <p:spPr>
          <a:xfrm>
            <a:off x="3758118" y="3029347"/>
            <a:ext cx="116733" cy="883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48721" name="Rectangle 64"/>
          <p:cNvSpPr/>
          <p:nvPr/>
        </p:nvSpPr>
        <p:spPr>
          <a:xfrm>
            <a:off x="7250343" y="971956"/>
            <a:ext cx="1601822" cy="5836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accent6">
                    <a:lumMod val="75000"/>
                  </a:schemeClr>
                </a:solidFill>
              </a:rPr>
              <a:t> </a:t>
            </a:r>
            <a:r>
              <a:rPr lang="en-US" sz="1400" dirty="0"/>
              <a:t>Acoustic Model(Sound)</a:t>
            </a:r>
            <a:endParaRPr lang="en-IN" sz="1400" dirty="0"/>
          </a:p>
        </p:txBody>
      </p:sp>
      <p:sp>
        <p:nvSpPr>
          <p:cNvPr id="1048722" name="Rectangle 65"/>
          <p:cNvSpPr/>
          <p:nvPr/>
        </p:nvSpPr>
        <p:spPr>
          <a:xfrm>
            <a:off x="7250342" y="2792649"/>
            <a:ext cx="1601823" cy="5836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Language model (Structure</a:t>
            </a:r>
            <a:r>
              <a:rPr lang="en-US" dirty="0"/>
              <a:t>)</a:t>
            </a:r>
            <a:endParaRPr lang="en-IN" dirty="0"/>
          </a:p>
        </p:txBody>
      </p:sp>
      <p:sp>
        <p:nvSpPr>
          <p:cNvPr id="1048723" name="Rectangle 85"/>
          <p:cNvSpPr/>
          <p:nvPr/>
        </p:nvSpPr>
        <p:spPr>
          <a:xfrm>
            <a:off x="7182251" y="3848103"/>
            <a:ext cx="1653702" cy="2830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724" name="Rectangle 86"/>
          <p:cNvSpPr/>
          <p:nvPr/>
        </p:nvSpPr>
        <p:spPr>
          <a:xfrm>
            <a:off x="7435164" y="4221474"/>
            <a:ext cx="1206230" cy="4377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Converted to text </a:t>
            </a:r>
            <a:endParaRPr lang="en-IN" sz="1400" dirty="0"/>
          </a:p>
        </p:txBody>
      </p:sp>
      <p:sp>
        <p:nvSpPr>
          <p:cNvPr id="1048725" name="Rectangle 87"/>
          <p:cNvSpPr/>
          <p:nvPr/>
        </p:nvSpPr>
        <p:spPr>
          <a:xfrm>
            <a:off x="7435162" y="4972125"/>
            <a:ext cx="1206230" cy="4377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Converted to text</a:t>
            </a:r>
            <a:endParaRPr lang="en-IN" sz="1400" dirty="0"/>
          </a:p>
        </p:txBody>
      </p:sp>
      <p:sp>
        <p:nvSpPr>
          <p:cNvPr id="1048726" name="Rectangle 88"/>
          <p:cNvSpPr/>
          <p:nvPr/>
        </p:nvSpPr>
        <p:spPr>
          <a:xfrm>
            <a:off x="7435162" y="6042166"/>
            <a:ext cx="1206230" cy="4377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Converted to text</a:t>
            </a:r>
            <a:endParaRPr lang="en-IN" sz="1400" dirty="0"/>
          </a:p>
        </p:txBody>
      </p:sp>
      <p:sp>
        <p:nvSpPr>
          <p:cNvPr id="1048727" name="Oval 89"/>
          <p:cNvSpPr/>
          <p:nvPr/>
        </p:nvSpPr>
        <p:spPr>
          <a:xfrm>
            <a:off x="8038277" y="5516061"/>
            <a:ext cx="116733" cy="883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48728" name="Oval 90"/>
          <p:cNvSpPr/>
          <p:nvPr/>
        </p:nvSpPr>
        <p:spPr>
          <a:xfrm>
            <a:off x="8038276" y="5710615"/>
            <a:ext cx="116733" cy="883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48729" name="Oval 91"/>
          <p:cNvSpPr/>
          <p:nvPr/>
        </p:nvSpPr>
        <p:spPr>
          <a:xfrm>
            <a:off x="8038277" y="5914077"/>
            <a:ext cx="116733" cy="883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3145768" name="Straight Arrow Connector 93"/>
          <p:cNvCxnSpPr>
            <a:cxnSpLocks/>
          </p:cNvCxnSpPr>
          <p:nvPr/>
        </p:nvCxnSpPr>
        <p:spPr>
          <a:xfrm>
            <a:off x="2227635" y="2363822"/>
            <a:ext cx="693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69" name="Straight Arrow Connector 94"/>
          <p:cNvCxnSpPr>
            <a:cxnSpLocks/>
          </p:cNvCxnSpPr>
          <p:nvPr/>
        </p:nvCxnSpPr>
        <p:spPr>
          <a:xfrm>
            <a:off x="4108316" y="2363822"/>
            <a:ext cx="693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70" name="Straight Arrow Connector 95"/>
          <p:cNvCxnSpPr>
            <a:cxnSpLocks/>
          </p:cNvCxnSpPr>
          <p:nvPr/>
        </p:nvCxnSpPr>
        <p:spPr>
          <a:xfrm>
            <a:off x="6267855" y="2363822"/>
            <a:ext cx="693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71" name="Straight Arrow Connector 96"/>
          <p:cNvCxnSpPr>
            <a:cxnSpLocks/>
          </p:cNvCxnSpPr>
          <p:nvPr/>
        </p:nvCxnSpPr>
        <p:spPr>
          <a:xfrm>
            <a:off x="8813261" y="2380035"/>
            <a:ext cx="693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72" name="Straight Arrow Connector 97"/>
          <p:cNvCxnSpPr>
            <a:cxnSpLocks/>
          </p:cNvCxnSpPr>
          <p:nvPr/>
        </p:nvCxnSpPr>
        <p:spPr>
          <a:xfrm>
            <a:off x="10496144" y="2525139"/>
            <a:ext cx="19456" cy="2560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73" name="Straight Arrow Connector 100"/>
          <p:cNvCxnSpPr>
            <a:cxnSpLocks/>
          </p:cNvCxnSpPr>
          <p:nvPr/>
        </p:nvCxnSpPr>
        <p:spPr>
          <a:xfrm flipH="1">
            <a:off x="8848928" y="5512817"/>
            <a:ext cx="658238" cy="3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74" name="Straight Arrow Connector 102"/>
          <p:cNvCxnSpPr>
            <a:cxnSpLocks/>
          </p:cNvCxnSpPr>
          <p:nvPr/>
        </p:nvCxnSpPr>
        <p:spPr>
          <a:xfrm flipH="1">
            <a:off x="6065184" y="5377780"/>
            <a:ext cx="1175417" cy="3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048730" name="Google Shape;244;p34"/>
          <p:cNvSpPr txBox="1">
            <a:spLocks noGrp="1"/>
          </p:cNvSpPr>
          <p:nvPr>
            <p:ph type="title"/>
          </p:nvPr>
        </p:nvSpPr>
        <p:spPr>
          <a:xfrm>
            <a:off x="340673" y="330558"/>
            <a:ext cx="9144000" cy="533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060"/>
              <a:buFont typeface="Consolas"/>
              <a:buNone/>
            </a:pPr>
            <a:r>
              <a:rPr lang="en-US" sz="3200" b="1" dirty="0">
                <a:latin typeface="Times New Roman" panose="02020603050405020304" pitchFamily="18" charset="0"/>
                <a:cs typeface="Times New Roman" panose="02020603050405020304" pitchFamily="18" charset="0"/>
              </a:rPr>
              <a:t>System Requirements</a:t>
            </a:r>
            <a:endParaRPr sz="3200" b="1" dirty="0">
              <a:latin typeface="Times New Roman" panose="02020603050405020304" pitchFamily="18" charset="0"/>
              <a:cs typeface="Times New Roman" panose="02020603050405020304" pitchFamily="18" charset="0"/>
            </a:endParaRPr>
          </a:p>
        </p:txBody>
      </p:sp>
      <p:sp>
        <p:nvSpPr>
          <p:cNvPr id="1048731" name="Google Shape;245;p34"/>
          <p:cNvSpPr txBox="1">
            <a:spLocks noGrp="1"/>
          </p:cNvSpPr>
          <p:nvPr>
            <p:ph idx="1"/>
          </p:nvPr>
        </p:nvSpPr>
        <p:spPr>
          <a:xfrm>
            <a:off x="685800" y="1003479"/>
            <a:ext cx="9581745" cy="5486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b="1" dirty="0">
                <a:latin typeface="Times New Roman" panose="02020603050405020304" pitchFamily="18" charset="0"/>
                <a:cs typeface="Times New Roman" panose="02020603050405020304" pitchFamily="18" charset="0"/>
              </a:rPr>
              <a:t>Software Requirements:</a:t>
            </a:r>
          </a:p>
          <a:p>
            <a:pPr marL="0" lvl="0" indent="0" algn="l" rtl="0">
              <a:lnSpc>
                <a:spcPct val="90000"/>
              </a:lnSpc>
              <a:spcBef>
                <a:spcPts val="0"/>
              </a:spcBef>
              <a:spcAft>
                <a:spcPts val="0"/>
              </a:spcAft>
              <a:buSzPts val="2000"/>
              <a:buNone/>
            </a:pPr>
            <a:endParaRPr lang="en-US" dirty="0">
              <a:latin typeface="Times New Roman" panose="02020603050405020304" pitchFamily="18" charset="0"/>
              <a:cs typeface="Times New Roman" panose="02020603050405020304" pitchFamily="18" charset="0"/>
            </a:endParaRPr>
          </a:p>
          <a:p>
            <a:pPr marL="457200" indent="-457200">
              <a:spcBef>
                <a:spcPts val="0"/>
              </a:spcBef>
              <a:buSzPts val="2000"/>
              <a:buFont typeface="Consolas"/>
              <a:buAutoNum type="alphaLcPeriod"/>
            </a:pPr>
            <a:r>
              <a:rPr lang="en-US" sz="2400" dirty="0">
                <a:latin typeface="Times New Roman" panose="02020603050405020304" pitchFamily="18" charset="0"/>
                <a:cs typeface="Times New Roman" panose="02020603050405020304" pitchFamily="18" charset="0"/>
              </a:rPr>
              <a:t>HTML 5.0 / CSS</a:t>
            </a:r>
          </a:p>
          <a:p>
            <a:pPr marL="457200" lvl="0" indent="-457200" algn="l" rtl="0">
              <a:lnSpc>
                <a:spcPct val="90000"/>
              </a:lnSpc>
              <a:spcBef>
                <a:spcPts val="1800"/>
              </a:spcBef>
              <a:spcAft>
                <a:spcPts val="0"/>
              </a:spcAft>
              <a:buSzPts val="2000"/>
              <a:buFont typeface="Consolas"/>
              <a:buAutoNum type="alphaLcPeriod"/>
            </a:pPr>
            <a:r>
              <a:rPr lang="en-US" sz="2400" dirty="0">
                <a:latin typeface="Times New Roman" panose="02020603050405020304" pitchFamily="18" charset="0"/>
                <a:cs typeface="Times New Roman" panose="02020603050405020304" pitchFamily="18" charset="0"/>
              </a:rPr>
              <a:t>JavaScript 6</a:t>
            </a:r>
          </a:p>
          <a:p>
            <a:pPr marL="457200" lvl="0" indent="-457200" algn="l" rtl="0">
              <a:lnSpc>
                <a:spcPct val="90000"/>
              </a:lnSpc>
              <a:spcBef>
                <a:spcPts val="1800"/>
              </a:spcBef>
              <a:spcAft>
                <a:spcPts val="0"/>
              </a:spcAft>
              <a:buSzPts val="2000"/>
              <a:buFont typeface="Consolas"/>
              <a:buAutoNum type="alphaLcPeriod"/>
            </a:pPr>
            <a:r>
              <a:rPr lang="en-US" sz="2400" dirty="0">
                <a:latin typeface="Times New Roman" panose="02020603050405020304" pitchFamily="18" charset="0"/>
                <a:cs typeface="Times New Roman" panose="02020603050405020304" pitchFamily="18" charset="0"/>
              </a:rPr>
              <a:t>JQuery 3.0</a:t>
            </a:r>
            <a:endParaRPr sz="2400" dirty="0">
              <a:latin typeface="Times New Roman" panose="02020603050405020304" pitchFamily="18" charset="0"/>
              <a:cs typeface="Times New Roman" panose="02020603050405020304" pitchFamily="18" charset="0"/>
            </a:endParaRPr>
          </a:p>
          <a:p>
            <a:pPr marL="0" lvl="0" indent="0" algn="l" rtl="0">
              <a:lnSpc>
                <a:spcPct val="90000"/>
              </a:lnSpc>
              <a:spcBef>
                <a:spcPts val="1800"/>
              </a:spcBef>
              <a:spcAft>
                <a:spcPts val="0"/>
              </a:spcAft>
              <a:buSzPts val="2000"/>
              <a:buNone/>
            </a:pPr>
            <a:r>
              <a:rPr lang="en-US" b="1" dirty="0"/>
              <a:t>Hardware Requirements:</a:t>
            </a:r>
            <a:endParaRPr b="1" dirty="0"/>
          </a:p>
          <a:p>
            <a:pPr marL="641350" lvl="0" indent="-514350">
              <a:spcBef>
                <a:spcPts val="1800"/>
              </a:spcBef>
              <a:buSzPts val="2000"/>
              <a:buFont typeface="Consolas"/>
              <a:buAutoNum type="alphaLcPeriod"/>
            </a:pPr>
            <a:r>
              <a:rPr lang="en-GB" sz="2400" dirty="0"/>
              <a:t>PROCESSOR: Intel core i3</a:t>
            </a:r>
          </a:p>
          <a:p>
            <a:pPr marL="641350" lvl="0" indent="-514350">
              <a:spcBef>
                <a:spcPts val="1800"/>
              </a:spcBef>
              <a:buSzPts val="2000"/>
              <a:buFont typeface="Consolas"/>
              <a:buAutoNum type="alphaLcPeriod"/>
            </a:pPr>
            <a:r>
              <a:rPr lang="en-GB" sz="2400" dirty="0"/>
              <a:t>Hard Drive: Minimum 32 GB</a:t>
            </a:r>
          </a:p>
          <a:p>
            <a:pPr marL="641350" lvl="0" indent="-514350">
              <a:spcBef>
                <a:spcPts val="1800"/>
              </a:spcBef>
              <a:buSzPts val="2000"/>
              <a:buFont typeface="Consolas"/>
              <a:buAutoNum type="alphaLcPeriod"/>
            </a:pPr>
            <a:r>
              <a:rPr lang="en-GB" sz="2400" dirty="0"/>
              <a:t>Memory (RAM): Minimum 1 GB</a:t>
            </a:r>
            <a:endParaRPr sz="2400" dirty="0"/>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1048734" name="Google Shape;238;p33"/>
          <p:cNvSpPr txBox="1">
            <a:spLocks noGrp="1"/>
          </p:cNvSpPr>
          <p:nvPr>
            <p:ph type="title"/>
          </p:nvPr>
        </p:nvSpPr>
        <p:spPr>
          <a:xfrm>
            <a:off x="768485" y="19131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sz="3200" b="1" dirty="0">
                <a:latin typeface="Times New Roman" panose="02020603050405020304" pitchFamily="18" charset="0"/>
                <a:cs typeface="Times New Roman" panose="02020603050405020304" pitchFamily="18" charset="0"/>
              </a:rPr>
              <a:t>Methodology Used :</a:t>
            </a:r>
            <a:endParaRPr sz="3200" b="1" dirty="0">
              <a:latin typeface="Times New Roman" panose="02020603050405020304" pitchFamily="18" charset="0"/>
              <a:cs typeface="Times New Roman" panose="02020603050405020304" pitchFamily="18" charset="0"/>
            </a:endParaRPr>
          </a:p>
        </p:txBody>
      </p:sp>
      <p:sp>
        <p:nvSpPr>
          <p:cNvPr id="1048735" name="Google Shape;239;p33"/>
          <p:cNvSpPr txBox="1">
            <a:spLocks noGrp="1"/>
          </p:cNvSpPr>
          <p:nvPr>
            <p:ph idx="1"/>
          </p:nvPr>
        </p:nvSpPr>
        <p:spPr>
          <a:xfrm>
            <a:off x="768485" y="1747803"/>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sz="2400" dirty="0">
                <a:latin typeface="Times New Roman" panose="02020603050405020304" pitchFamily="18" charset="0"/>
                <a:ea typeface="Times New Roman"/>
                <a:cs typeface="Times New Roman" panose="02020603050405020304" pitchFamily="18" charset="0"/>
                <a:sym typeface="Times New Roman"/>
              </a:rPr>
              <a:t>The methodology of this project is firstly we need to select the source language and then we have to speak on the mic.</a:t>
            </a:r>
            <a:endParaRPr sz="24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800"/>
              </a:spcBef>
              <a:spcAft>
                <a:spcPts val="0"/>
              </a:spcAft>
              <a:buSzPts val="2000"/>
              <a:buChar char="•"/>
            </a:pPr>
            <a:r>
              <a:rPr lang="en-US" sz="2400" dirty="0">
                <a:latin typeface="Times New Roman" panose="02020603050405020304" pitchFamily="18" charset="0"/>
                <a:ea typeface="Times New Roman"/>
                <a:cs typeface="Times New Roman" panose="02020603050405020304" pitchFamily="18" charset="0"/>
                <a:sym typeface="Times New Roman"/>
              </a:rPr>
              <a:t>It will detect the speech and then it will converted into speech by using the web search API and then the browser will convert that speech into text and then it will be displayed in the test box.</a:t>
            </a:r>
            <a:endParaRPr sz="24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800"/>
              </a:spcBef>
              <a:spcAft>
                <a:spcPts val="0"/>
              </a:spcAft>
              <a:buSzPts val="2000"/>
              <a:buChar char="•"/>
            </a:pPr>
            <a:r>
              <a:rPr lang="en-US" sz="2400" dirty="0">
                <a:latin typeface="Times New Roman" panose="02020603050405020304" pitchFamily="18" charset="0"/>
                <a:ea typeface="Times New Roman"/>
                <a:cs typeface="Times New Roman" panose="02020603050405020304" pitchFamily="18" charset="0"/>
                <a:sym typeface="Times New Roman"/>
              </a:rPr>
              <a:t>Then we can translate the source text into the destination language by selecting the language and the GET request will be sent to the server and the translated text will be sent through the non AJAX POST request and it will translated and it will also be printed in the text box.</a:t>
            </a:r>
            <a:endParaRPr sz="24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800"/>
              </a:spcBef>
              <a:spcAft>
                <a:spcPts val="0"/>
              </a:spcAft>
              <a:buSzPts val="2000"/>
              <a:buChar char="•"/>
            </a:pPr>
            <a:r>
              <a:rPr lang="en-US" sz="2400" dirty="0">
                <a:latin typeface="Times New Roman" panose="02020603050405020304" pitchFamily="18" charset="0"/>
                <a:ea typeface="Times New Roman"/>
                <a:cs typeface="Times New Roman" panose="02020603050405020304" pitchFamily="18" charset="0"/>
                <a:sym typeface="Times New Roman"/>
              </a:rPr>
              <a:t>We can also make that speech to speak back in the destination language.</a:t>
            </a: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1048605" name="Google Shape;250;p35"/>
          <p:cNvSpPr txBox="1">
            <a:spLocks noGrp="1"/>
          </p:cNvSpPr>
          <p:nvPr>
            <p:ph type="title"/>
          </p:nvPr>
        </p:nvSpPr>
        <p:spPr>
          <a:xfrm>
            <a:off x="567743" y="143952"/>
            <a:ext cx="7391401" cy="66741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060"/>
              <a:buFont typeface="Consolas"/>
              <a:buNone/>
            </a:pPr>
            <a:r>
              <a:rPr lang="en-US" sz="3200" b="1" dirty="0">
                <a:latin typeface="Times New Roman"/>
                <a:ea typeface="Times New Roman"/>
                <a:cs typeface="Times New Roman"/>
                <a:sym typeface="Times New Roman"/>
              </a:rPr>
              <a:t>Output Screenshot</a:t>
            </a:r>
            <a:endParaRPr sz="32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7A80479-6544-BEB1-2D9D-C97AC0AFE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970" y="739650"/>
            <a:ext cx="11649391" cy="5362325"/>
          </a:xfrm>
          <a:prstGeom prst="rect">
            <a:avLst/>
          </a:prstGeom>
        </p:spPr>
      </p:pic>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2"/>
          <p:cNvSpPr>
            <a:spLocks noGrp="1"/>
          </p:cNvSpPr>
          <p:nvPr>
            <p:ph type="title"/>
          </p:nvPr>
        </p:nvSpPr>
        <p:spPr/>
        <p:txBody>
          <a:bodyPr>
            <a:normAutofit/>
          </a:bodyPr>
          <a:lstStyle/>
          <a:p>
            <a:r>
              <a:rPr lang="en-GB" sz="3200" b="1" dirty="0">
                <a:latin typeface="Times New Roman" panose="02020603050405020304" pitchFamily="18" charset="0"/>
                <a:cs typeface="Times New Roman" panose="02020603050405020304" pitchFamily="18" charset="0"/>
              </a:rPr>
              <a:t>Details of International Conference</a:t>
            </a:r>
          </a:p>
        </p:txBody>
      </p:sp>
      <p:sp>
        <p:nvSpPr>
          <p:cNvPr id="1048600" name="Content Placeholder 3"/>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Attended </a:t>
            </a:r>
            <a:r>
              <a:rPr lang="en-GB" sz="2400" dirty="0">
                <a:latin typeface="Times New Roman" panose="02020603050405020304" pitchFamily="18" charset="0"/>
                <a:cs typeface="Times New Roman" panose="02020603050405020304" pitchFamily="18" charset="0"/>
              </a:rPr>
              <a:t>international Conference on Intelligent Computing (</a:t>
            </a:r>
            <a:r>
              <a:rPr lang="en-GB" sz="2400" dirty="0" err="1">
                <a:latin typeface="Times New Roman" panose="02020603050405020304" pitchFamily="18" charset="0"/>
                <a:cs typeface="Times New Roman" panose="02020603050405020304" pitchFamily="18" charset="0"/>
              </a:rPr>
              <a:t>IConIC</a:t>
            </a:r>
            <a:r>
              <a:rPr lang="en-GB" sz="2400" dirty="0">
                <a:latin typeface="Times New Roman" panose="02020603050405020304" pitchFamily="18" charset="0"/>
                <a:cs typeface="Times New Roman" panose="02020603050405020304" pitchFamily="18" charset="0"/>
              </a:rPr>
              <a:t>) on 22.03.2024.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DDB31-B5C8-8955-C875-84745248AF33}"/>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CONCLUSION AND FUTURE WORK</a:t>
            </a:r>
          </a:p>
        </p:txBody>
      </p:sp>
      <p:sp>
        <p:nvSpPr>
          <p:cNvPr id="3" name="Content Placeholder 2">
            <a:extLst>
              <a:ext uri="{FF2B5EF4-FFF2-40B4-BE49-F238E27FC236}">
                <a16:creationId xmlns:a16="http://schemas.microsoft.com/office/drawing/2014/main" id="{1537EFF3-5AEE-6574-E2E1-F90636372310}"/>
              </a:ext>
            </a:extLst>
          </p:cNvPr>
          <p:cNvSpPr>
            <a:spLocks noGrp="1"/>
          </p:cNvSpPr>
          <p:nvPr>
            <p:ph idx="1"/>
          </p:nvPr>
        </p:nvSpPr>
        <p:spPr/>
        <p:txBody>
          <a:bodyPr>
            <a:normAutofit/>
          </a:bodyPr>
          <a:lstStyle/>
          <a:p>
            <a:pPr marL="0" indent="0">
              <a:buNone/>
            </a:pPr>
            <a:r>
              <a:rPr lang="en-US" sz="2400" dirty="0">
                <a:latin typeface="Times New Roman" pitchFamily="18" charset="0"/>
                <a:cs typeface="Times New Roman" pitchFamily="18" charset="0"/>
              </a:rPr>
              <a:t>No matter how good the qualified data are, errors will still remain. Our system's maximum performance of translation accuracy was 87% and an average of 72%. On the other hand, speech recognition has an average accuracy of 88% which is very popular for models of speech recognition. Considering that speech recognition models are too frequently our translation accuracy needs to be enhanced. In addition, using the same model and some improvements in speech recognition, we can create the translation model that can be enhanced to detect text in images and to translate the text in the images into the language desired when pointed towards the camera.</a:t>
            </a:r>
            <a:endParaRPr lang="en-US" sz="2400" dirty="0"/>
          </a:p>
        </p:txBody>
      </p:sp>
    </p:spTree>
    <p:extLst>
      <p:ext uri="{BB962C8B-B14F-4D97-AF65-F5344CB8AC3E}">
        <p14:creationId xmlns:p14="http://schemas.microsoft.com/office/powerpoint/2010/main" val="685604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38200" y="365126"/>
            <a:ext cx="10515600" cy="740344"/>
          </a:xfrm>
        </p:spPr>
        <p:txBody>
          <a:bodyPr>
            <a:normAutofit/>
          </a:bodyPr>
          <a:lstStyle/>
          <a:p>
            <a:r>
              <a:rPr lang="en-US" sz="2800" b="1" dirty="0">
                <a:latin typeface="Times New Roman" panose="02020603050405020304" pitchFamily="18" charset="0"/>
                <a:cs typeface="Times New Roman" panose="02020603050405020304" pitchFamily="18" charset="0"/>
              </a:rPr>
              <a:t>REFERENCES:</a:t>
            </a:r>
            <a:endParaRPr lang="en-GB" sz="2800" b="1" dirty="0">
              <a:latin typeface="Times New Roman" panose="02020603050405020304" pitchFamily="18" charset="0"/>
              <a:cs typeface="Times New Roman" panose="02020603050405020304" pitchFamily="18" charset="0"/>
            </a:endParaRPr>
          </a:p>
        </p:txBody>
      </p:sp>
      <p:sp>
        <p:nvSpPr>
          <p:cNvPr id="1048598" name="Content Placeholder 2"/>
          <p:cNvSpPr>
            <a:spLocks noGrp="1"/>
          </p:cNvSpPr>
          <p:nvPr>
            <p:ph idx="1"/>
          </p:nvPr>
        </p:nvSpPr>
        <p:spPr>
          <a:xfrm>
            <a:off x="838200" y="1105470"/>
            <a:ext cx="10515600" cy="5540989"/>
          </a:xfrm>
        </p:spPr>
        <p:txBody>
          <a:bodyPr>
            <a:normAutofit fontScale="95455"/>
          </a:bodyPr>
          <a:lstStyle/>
          <a:p>
            <a:r>
              <a:rPr lang="en-GB" sz="2200" dirty="0">
                <a:latin typeface="Times New Roman" panose="02020603050405020304" pitchFamily="18" charset="0"/>
                <a:cs typeface="Times New Roman" panose="02020603050405020304" pitchFamily="18" charset="0"/>
              </a:rPr>
              <a:t>1 Tiago Duarte, Rafael </a:t>
            </a:r>
            <a:r>
              <a:rPr lang="en-GB" sz="2200" dirty="0" err="1">
                <a:latin typeface="Times New Roman" panose="02020603050405020304" pitchFamily="18" charset="0"/>
                <a:cs typeface="Times New Roman" panose="02020603050405020304" pitchFamily="18" charset="0"/>
              </a:rPr>
              <a:t>Prikladnicki</a:t>
            </a:r>
            <a:r>
              <a:rPr lang="en-GB" sz="2200" dirty="0">
                <a:latin typeface="Times New Roman" panose="02020603050405020304" pitchFamily="18" charset="0"/>
                <a:cs typeface="Times New Roman" panose="02020603050405020304" pitchFamily="18" charset="0"/>
              </a:rPr>
              <a:t>, Fabio </a:t>
            </a:r>
            <a:r>
              <a:rPr lang="en-GB" sz="2200" dirty="0" err="1">
                <a:latin typeface="Times New Roman" panose="02020603050405020304" pitchFamily="18" charset="0"/>
                <a:cs typeface="Times New Roman" panose="02020603050405020304" pitchFamily="18" charset="0"/>
              </a:rPr>
              <a:t>Calefato</a:t>
            </a:r>
            <a:r>
              <a:rPr lang="en-GB" sz="2200" dirty="0">
                <a:latin typeface="Times New Roman" panose="02020603050405020304" pitchFamily="18" charset="0"/>
                <a:cs typeface="Times New Roman" panose="02020603050405020304" pitchFamily="18" charset="0"/>
              </a:rPr>
              <a:t>, Speech Recognition for Voice-Based Machine Translation. Published on IEEE SOFTWARE during Jan/Feb 2014. </a:t>
            </a:r>
          </a:p>
          <a:p>
            <a:r>
              <a:rPr lang="en-GB" sz="2200" dirty="0">
                <a:latin typeface="Times New Roman" panose="02020603050405020304" pitchFamily="18" charset="0"/>
                <a:cs typeface="Times New Roman" panose="02020603050405020304" pitchFamily="18" charset="0"/>
              </a:rPr>
              <a:t>2 </a:t>
            </a:r>
            <a:r>
              <a:rPr lang="en-GB" sz="2200" dirty="0" err="1">
                <a:latin typeface="Times New Roman" panose="02020603050405020304" pitchFamily="18" charset="0"/>
                <a:cs typeface="Times New Roman" panose="02020603050405020304" pitchFamily="18" charset="0"/>
              </a:rPr>
              <a:t>Akshay</a:t>
            </a:r>
            <a:r>
              <a:rPr lang="en-GB" sz="2200" dirty="0">
                <a:latin typeface="Times New Roman" panose="02020603050405020304" pitchFamily="18" charset="0"/>
                <a:cs typeface="Times New Roman" panose="02020603050405020304" pitchFamily="18" charset="0"/>
              </a:rPr>
              <a:t> Suresh </a:t>
            </a:r>
            <a:r>
              <a:rPr lang="en-GB" sz="2200" dirty="0" err="1">
                <a:latin typeface="Times New Roman" panose="02020603050405020304" pitchFamily="18" charset="0"/>
                <a:cs typeface="Times New Roman" panose="02020603050405020304" pitchFamily="18" charset="0"/>
              </a:rPr>
              <a:t>Deshpande,Keshav</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Shesharao</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Ambulgekar,Kedar</a:t>
            </a:r>
            <a:r>
              <a:rPr lang="en-GB" sz="2200" dirty="0">
                <a:latin typeface="Times New Roman" panose="02020603050405020304" pitchFamily="18" charset="0"/>
                <a:cs typeface="Times New Roman" panose="02020603050405020304" pitchFamily="18" charset="0"/>
              </a:rPr>
              <a:t> Raghunath Joshi, “Voice to Voice Language Translation System”. International Journal of Engineering Research &amp; Technology (IJERT) ISSN: 2278-0181, Vol. 3 Issue 10, October- 2014. </a:t>
            </a:r>
          </a:p>
          <a:p>
            <a:r>
              <a:rPr lang="en-GB" sz="2200" dirty="0">
                <a:latin typeface="Times New Roman" panose="02020603050405020304" pitchFamily="18" charset="0"/>
                <a:cs typeface="Times New Roman" panose="02020603050405020304" pitchFamily="18" charset="0"/>
              </a:rPr>
              <a:t>3 Raja </a:t>
            </a:r>
            <a:r>
              <a:rPr lang="en-GB" sz="2200" dirty="0" err="1">
                <a:latin typeface="Times New Roman" panose="02020603050405020304" pitchFamily="18" charset="0"/>
                <a:cs typeface="Times New Roman" panose="02020603050405020304" pitchFamily="18" charset="0"/>
              </a:rPr>
              <a:t>Venkatesan.T</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M.Karthigaa</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P.Ranjith</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C.Arunkumar</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M.Gowtham</a:t>
            </a:r>
            <a:r>
              <a:rPr lang="en-GB" sz="2200" dirty="0">
                <a:latin typeface="Times New Roman" panose="02020603050405020304" pitchFamily="18" charset="0"/>
                <a:cs typeface="Times New Roman" panose="02020603050405020304" pitchFamily="18" charset="0"/>
              </a:rPr>
              <a:t>, “Intelligent </a:t>
            </a:r>
            <a:r>
              <a:rPr lang="en-GB" sz="2200" dirty="0" err="1">
                <a:latin typeface="Times New Roman" panose="02020603050405020304" pitchFamily="18" charset="0"/>
                <a:cs typeface="Times New Roman" panose="02020603050405020304" pitchFamily="18" charset="0"/>
              </a:rPr>
              <a:t>Transalate</a:t>
            </a:r>
            <a:r>
              <a:rPr lang="en-GB" sz="2200" dirty="0">
                <a:latin typeface="Times New Roman" panose="02020603050405020304" pitchFamily="18" charset="0"/>
                <a:cs typeface="Times New Roman" panose="02020603050405020304" pitchFamily="18" charset="0"/>
              </a:rPr>
              <a:t> System for Visually Challenged People” International Journal for Scientific Research &amp; Development (IJSRD), ISSN (online): 2321-0613, Vol. 3, Issue 12, 2016. </a:t>
            </a:r>
          </a:p>
          <a:p>
            <a:r>
              <a:rPr lang="en-GB" sz="2200" dirty="0">
                <a:latin typeface="Times New Roman" panose="02020603050405020304" pitchFamily="18" charset="0"/>
                <a:cs typeface="Times New Roman" panose="02020603050405020304" pitchFamily="18" charset="0"/>
              </a:rPr>
              <a:t>4 </a:t>
            </a:r>
            <a:r>
              <a:rPr lang="en-GB" sz="2200" dirty="0" err="1">
                <a:latin typeface="Times New Roman" panose="02020603050405020304" pitchFamily="18" charset="0"/>
                <a:cs typeface="Times New Roman" panose="02020603050405020304" pitchFamily="18" charset="0"/>
              </a:rPr>
              <a:t>Anusha</a:t>
            </a:r>
            <a:r>
              <a:rPr lang="en-GB" sz="2200" dirty="0">
                <a:latin typeface="Times New Roman" panose="02020603050405020304" pitchFamily="18" charset="0"/>
                <a:cs typeface="Times New Roman" panose="02020603050405020304" pitchFamily="18" charset="0"/>
              </a:rPr>
              <a:t> Bhargava, </a:t>
            </a:r>
            <a:r>
              <a:rPr lang="en-GB" sz="2200" dirty="0" err="1">
                <a:latin typeface="Times New Roman" panose="02020603050405020304" pitchFamily="18" charset="0"/>
                <a:cs typeface="Times New Roman" panose="02020603050405020304" pitchFamily="18" charset="0"/>
              </a:rPr>
              <a:t>Karthik</a:t>
            </a:r>
            <a:r>
              <a:rPr lang="en-GB" sz="2200" dirty="0">
                <a:latin typeface="Times New Roman" panose="02020603050405020304" pitchFamily="18" charset="0"/>
                <a:cs typeface="Times New Roman" panose="02020603050405020304" pitchFamily="18" charset="0"/>
              </a:rPr>
              <a:t> V. </a:t>
            </a:r>
            <a:r>
              <a:rPr lang="en-GB" sz="2200" dirty="0" err="1">
                <a:latin typeface="Times New Roman" panose="02020603050405020304" pitchFamily="18" charset="0"/>
                <a:cs typeface="Times New Roman" panose="02020603050405020304" pitchFamily="18" charset="0"/>
              </a:rPr>
              <a:t>Nath</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Pritish</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Sachdeva</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Monil</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Samel</a:t>
            </a:r>
            <a:r>
              <a:rPr lang="en-GB" sz="2200" dirty="0">
                <a:latin typeface="Times New Roman" panose="02020603050405020304" pitchFamily="18" charset="0"/>
                <a:cs typeface="Times New Roman" panose="02020603050405020304" pitchFamily="18" charset="0"/>
              </a:rPr>
              <a:t> (April 2015), “Reading Assistant for the Visually Impaired” International Journal of Current Engineering and Technology (IJCET), E-ISSN 2277 – 4106, P-ISSN 2347 – 5161, Vol.5, No.2. </a:t>
            </a:r>
          </a:p>
          <a:p>
            <a:r>
              <a:rPr lang="en-GB" sz="2200" dirty="0">
                <a:latin typeface="Times New Roman" panose="02020603050405020304" pitchFamily="18" charset="0"/>
                <a:cs typeface="Times New Roman" panose="02020603050405020304" pitchFamily="18" charset="0"/>
              </a:rPr>
              <a:t>5 Gupta, K., &amp; Gupta, D. (2016, January). An analysis on LPC, RASTA and MFCC techniques in Automatic Speech recognition system. In Cloud System and Big Data Engineering (Confluence), 2016 6th International Conference (pp. 493-497). IEEE.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 name="Google Shape;266;p38">
            <a:extLst>
              <a:ext uri="{FF2B5EF4-FFF2-40B4-BE49-F238E27FC236}">
                <a16:creationId xmlns:a16="http://schemas.microsoft.com/office/drawing/2014/main" id="{7C1B5597-9F70-4033-4689-3BF601481608}"/>
              </a:ext>
            </a:extLst>
          </p:cNvPr>
          <p:cNvSpPr/>
          <p:nvPr/>
        </p:nvSpPr>
        <p:spPr>
          <a:xfrm>
            <a:off x="4739640" y="2580640"/>
            <a:ext cx="3234476"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4800" i="0" u="none" strike="noStrike" cap="none" dirty="0">
              <a:solidFill>
                <a:schemeClr val="tx1"/>
              </a:solidFill>
              <a:latin typeface="Times New Roman" panose="02020603050405020304" pitchFamily="18" charset="0"/>
              <a:ea typeface="Candara"/>
              <a:cs typeface="Times New Roman" panose="02020603050405020304" pitchFamily="18" charset="0"/>
              <a:sym typeface="Candara"/>
            </a:endParaRPr>
          </a:p>
        </p:txBody>
      </p:sp>
      <p:pic>
        <p:nvPicPr>
          <p:cNvPr id="1028" name="Picture 4" descr="Thank you ppt - Google Search | Thank you card template ...">
            <a:extLst>
              <a:ext uri="{FF2B5EF4-FFF2-40B4-BE49-F238E27FC236}">
                <a16:creationId xmlns:a16="http://schemas.microsoft.com/office/drawing/2014/main" id="{2F31BAC4-2625-E6B8-F9A4-B51943C162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320" y="471210"/>
            <a:ext cx="8859520" cy="6065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1048618" name="Google Shape;209;p29"/>
          <p:cNvSpPr txBox="1">
            <a:spLocks noGrp="1"/>
          </p:cNvSpPr>
          <p:nvPr>
            <p:ph type="title"/>
          </p:nvPr>
        </p:nvSpPr>
        <p:spPr>
          <a:xfrm>
            <a:off x="457200" y="740923"/>
            <a:ext cx="3657600" cy="533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060"/>
              <a:buFont typeface="Consolas"/>
              <a:buNone/>
            </a:pPr>
            <a:r>
              <a:rPr lang="en-US" sz="3200" b="1" dirty="0">
                <a:latin typeface="Times New Roman" panose="02020603050405020304" pitchFamily="18" charset="0"/>
                <a:cs typeface="Times New Roman" panose="02020603050405020304" pitchFamily="18" charset="0"/>
              </a:rPr>
              <a:t>OBJECTIVES</a:t>
            </a:r>
            <a:endParaRPr sz="3200" dirty="0">
              <a:latin typeface="Times New Roman" panose="02020603050405020304" pitchFamily="18" charset="0"/>
              <a:cs typeface="Times New Roman" panose="02020603050405020304" pitchFamily="18" charset="0"/>
            </a:endParaRPr>
          </a:p>
        </p:txBody>
      </p:sp>
      <p:sp>
        <p:nvSpPr>
          <p:cNvPr id="1048619" name="Google Shape;210;p29"/>
          <p:cNvSpPr txBox="1">
            <a:spLocks noGrp="1"/>
          </p:cNvSpPr>
          <p:nvPr>
            <p:ph idx="1"/>
          </p:nvPr>
        </p:nvSpPr>
        <p:spPr>
          <a:xfrm>
            <a:off x="457200" y="1673157"/>
            <a:ext cx="11353800" cy="4064540"/>
          </a:xfrm>
          <a:prstGeom prst="rect">
            <a:avLst/>
          </a:prstGeom>
          <a:noFill/>
          <a:ln>
            <a:noFill/>
          </a:ln>
        </p:spPr>
        <p:txBody>
          <a:bodyPr spcFirstLastPara="1" wrap="square" lIns="91425" tIns="45700" rIns="91425" bIns="45700" anchor="t" anchorCtr="0">
            <a:noAutofit/>
          </a:bodyPr>
          <a:lstStyle/>
          <a:p>
            <a:pPr lvl="0">
              <a:spcBef>
                <a:spcPts val="0"/>
              </a:spcBef>
              <a:buSzPts val="1900"/>
            </a:pPr>
            <a:r>
              <a:rPr lang="en-US" sz="2400" dirty="0">
                <a:latin typeface="Times New Roman" panose="02020603050405020304" pitchFamily="18" charset="0"/>
                <a:ea typeface="Times New Roman"/>
                <a:cs typeface="Times New Roman" panose="02020603050405020304" pitchFamily="18" charset="0"/>
                <a:sym typeface="Times New Roman"/>
              </a:rPr>
              <a:t>The main objective of this project is to translate the speech from any type of audio language(Tamil, Telugu, etc., ) to any type of audio language(Hindi, English, etc.,).</a:t>
            </a:r>
            <a:endParaRPr sz="24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800"/>
              </a:spcBef>
              <a:spcAft>
                <a:spcPts val="0"/>
              </a:spcAft>
              <a:buSzPts val="1900"/>
              <a:buChar char="•"/>
            </a:pPr>
            <a:r>
              <a:rPr lang="en-US" sz="2400" dirty="0">
                <a:latin typeface="Times New Roman" panose="02020603050405020304" pitchFamily="18" charset="0"/>
                <a:ea typeface="Times New Roman"/>
                <a:cs typeface="Times New Roman" panose="02020603050405020304" pitchFamily="18" charset="0"/>
                <a:sym typeface="Times New Roman"/>
              </a:rPr>
              <a:t>It will recognizes the audio signals by using acoustic model. </a:t>
            </a:r>
          </a:p>
          <a:p>
            <a:pPr marL="228600" lvl="0" indent="-228600" algn="l" rtl="0">
              <a:lnSpc>
                <a:spcPct val="90000"/>
              </a:lnSpc>
              <a:spcBef>
                <a:spcPts val="1800"/>
              </a:spcBef>
              <a:spcAft>
                <a:spcPts val="0"/>
              </a:spcAft>
              <a:buSzPts val="1900"/>
              <a:buChar char="•"/>
            </a:pPr>
            <a:r>
              <a:rPr lang="en-US" sz="2400" dirty="0">
                <a:latin typeface="Times New Roman" panose="02020603050405020304" pitchFamily="18" charset="0"/>
                <a:ea typeface="Times New Roman"/>
                <a:cs typeface="Times New Roman" panose="02020603050405020304" pitchFamily="18" charset="0"/>
                <a:sym typeface="Times New Roman"/>
              </a:rPr>
              <a:t>Then the recognized audio signals will be converted to text by using the non AJAX GET request from the API .</a:t>
            </a:r>
          </a:p>
          <a:p>
            <a:pPr lvl="0">
              <a:spcBef>
                <a:spcPts val="1800"/>
              </a:spcBef>
              <a:buSzPts val="1900"/>
            </a:pPr>
            <a:r>
              <a:rPr lang="en-GB" sz="2400" dirty="0">
                <a:latin typeface="Times New Roman" panose="02020603050405020304" pitchFamily="18" charset="0"/>
                <a:ea typeface="Times New Roman"/>
                <a:cs typeface="Times New Roman" panose="02020603050405020304" pitchFamily="18" charset="0"/>
                <a:sym typeface="Times New Roman"/>
              </a:rPr>
              <a:t>Also it will speak out the translated output back in the language selected by user.</a:t>
            </a:r>
            <a:endParaRPr lang="en-GB" sz="2400" dirty="0">
              <a:solidFill>
                <a:srgbClr val="C6C6C6"/>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946E-4F26-6974-36CD-D72076113845}"/>
              </a:ext>
            </a:extLst>
          </p:cNvPr>
          <p:cNvSpPr>
            <a:spLocks noGrp="1"/>
          </p:cNvSpPr>
          <p:nvPr>
            <p:ph type="title"/>
          </p:nvPr>
        </p:nvSpPr>
        <p:spPr>
          <a:xfrm>
            <a:off x="838200" y="500062"/>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C975A04-7C88-EF6D-49B8-6706C8E4DE27}"/>
              </a:ext>
            </a:extLst>
          </p:cNvPr>
          <p:cNvSpPr>
            <a:spLocks noGrp="1"/>
          </p:cNvSpPr>
          <p:nvPr>
            <p:ph idx="1"/>
          </p:nvPr>
        </p:nvSpPr>
        <p:spPr/>
        <p:txBody>
          <a:bodyPr/>
          <a:lstStyle/>
          <a:p>
            <a:pPr marL="0" indent="0">
              <a:buNone/>
            </a:pPr>
            <a:r>
              <a:rPr lang="en-US" sz="2400" dirty="0">
                <a:latin typeface="Times New Roman" pitchFamily="18" charset="0"/>
                <a:cs typeface="Times New Roman" pitchFamily="18" charset="0"/>
              </a:rPr>
              <a:t>English, also recognized as business lingua franca, is used in foreign organizations, and has official language status in more than 20 countries. Although it is easy to recognize English as a standard, the simplification leads to a lots of opportunity for organizations that have their content restricted to one specific language. Considering the high cost of translators, reviews, and domain specificity, it is easy to conclude that providing services in a single language may be better for a company; but businesses may be excluding themselves from new markets by limiting content to a few languages. There are "business languages" due to increased globalization, and the importance of multi-lingual content in today's culture is paramount.</a:t>
            </a:r>
          </a:p>
          <a:p>
            <a:pPr marL="0" indent="0">
              <a:buNone/>
            </a:pPr>
            <a:endParaRPr lang="en-US" dirty="0"/>
          </a:p>
        </p:txBody>
      </p:sp>
    </p:spTree>
    <p:extLst>
      <p:ext uri="{BB962C8B-B14F-4D97-AF65-F5344CB8AC3E}">
        <p14:creationId xmlns:p14="http://schemas.microsoft.com/office/powerpoint/2010/main" val="308011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56EE-9AB8-2B89-DFCC-6D14D1FC176C}"/>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USING DEEP LEARNING</a:t>
            </a:r>
          </a:p>
        </p:txBody>
      </p:sp>
      <p:sp>
        <p:nvSpPr>
          <p:cNvPr id="3" name="Content Placeholder 2">
            <a:extLst>
              <a:ext uri="{FF2B5EF4-FFF2-40B4-BE49-F238E27FC236}">
                <a16:creationId xmlns:a16="http://schemas.microsoft.com/office/drawing/2014/main" id="{572CCBA3-000C-5F08-D425-50BA78B3C404}"/>
              </a:ext>
            </a:extLst>
          </p:cNvPr>
          <p:cNvSpPr>
            <a:spLocks noGrp="1"/>
          </p:cNvSpPr>
          <p:nvPr>
            <p:ph idx="1"/>
          </p:nvPr>
        </p:nvSpPr>
        <p:spPr>
          <a:xfrm>
            <a:off x="600635" y="1825625"/>
            <a:ext cx="10753165" cy="4667250"/>
          </a:xfrm>
        </p:spPr>
        <p:txBody>
          <a:bodyPr>
            <a:normAutofit fontScale="40000" lnSpcReduction="20000"/>
          </a:bodyPr>
          <a:lstStyle/>
          <a:p>
            <a:pPr algn="just"/>
            <a:r>
              <a:rPr lang="en-US" sz="6000" dirty="0">
                <a:latin typeface="Times New Roman" pitchFamily="18" charset="0"/>
                <a:cs typeface="Times New Roman" pitchFamily="18" charset="0"/>
              </a:rPr>
              <a:t>Years ago the translation of the text from an unknown language was very time consuming. The use of basic vocabulary and word-to-word translation was difficult for two reasons: </a:t>
            </a:r>
          </a:p>
          <a:p>
            <a:pPr algn="just"/>
            <a:r>
              <a:rPr lang="en-US" sz="6000" dirty="0">
                <a:latin typeface="Times New Roman" pitchFamily="18" charset="0"/>
                <a:cs typeface="Times New Roman" pitchFamily="18" charset="0"/>
              </a:rPr>
              <a:t> The reader had to know the grammar rules.    All language versions had to be kept in mind while the entire sentence was being translated. </a:t>
            </a:r>
          </a:p>
          <a:p>
            <a:pPr algn="just"/>
            <a:r>
              <a:rPr lang="en-US" sz="6000" dirty="0">
                <a:latin typeface="Times New Roman" pitchFamily="18" charset="0"/>
                <a:cs typeface="Times New Roman" pitchFamily="18" charset="0"/>
              </a:rPr>
              <a:t>Now, we don't have to struggle too much – just by bringing them into google translate, we can translate words, sentences and even big texts. But in fact most people don't know how the machine learning translation engine operates and deep learning translation problems. </a:t>
            </a:r>
          </a:p>
          <a:p>
            <a:pPr algn="just"/>
            <a:r>
              <a:rPr lang="en-US" sz="6000" dirty="0">
                <a:latin typeface="Times New Roman" pitchFamily="18" charset="0"/>
                <a:cs typeface="Times New Roman" pitchFamily="18" charset="0"/>
              </a:rPr>
              <a:t>If the Google Translate engine wanted to keep the translations only for short sentences, because of the large number of potential variants, this would not work. The best idea may be to teach and translate the sentences according to the code sets of grammar rules. Modern machine translation systems use a particular approach: by examining a large collection of documents, they assign the rules from text.</a:t>
            </a:r>
          </a:p>
          <a:p>
            <a:pPr marL="0" indent="0">
              <a:buNone/>
            </a:pPr>
            <a:endParaRPr lang="en-US" dirty="0"/>
          </a:p>
        </p:txBody>
      </p:sp>
    </p:spTree>
    <p:extLst>
      <p:ext uri="{BB962C8B-B14F-4D97-AF65-F5344CB8AC3E}">
        <p14:creationId xmlns:p14="http://schemas.microsoft.com/office/powerpoint/2010/main" val="392278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1048622" name="Google Shape;215;p30"/>
          <p:cNvSpPr txBox="1">
            <a:spLocks noGrp="1"/>
          </p:cNvSpPr>
          <p:nvPr>
            <p:ph type="title"/>
          </p:nvPr>
        </p:nvSpPr>
        <p:spPr>
          <a:xfrm>
            <a:off x="546479" y="109166"/>
            <a:ext cx="4495800" cy="533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060"/>
              <a:buFont typeface="Consolas"/>
              <a:buNone/>
            </a:pPr>
            <a:r>
              <a:rPr lang="en-US" sz="3200" b="1" dirty="0">
                <a:latin typeface="Times New Roman" panose="02020603050405020304" pitchFamily="18" charset="0"/>
                <a:cs typeface="Times New Roman" panose="02020603050405020304" pitchFamily="18" charset="0"/>
              </a:rPr>
              <a:t>Literature Survey</a:t>
            </a:r>
            <a:endParaRPr sz="3200" b="1"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D209B086-D1D0-619F-115A-C7E353A5A6CD}"/>
              </a:ext>
            </a:extLst>
          </p:cNvPr>
          <p:cNvGraphicFramePr>
            <a:graphicFrameLocks noGrp="1"/>
          </p:cNvGraphicFramePr>
          <p:nvPr>
            <p:ph idx="1"/>
            <p:extLst>
              <p:ext uri="{D42A27DB-BD31-4B8C-83A1-F6EECF244321}">
                <p14:modId xmlns:p14="http://schemas.microsoft.com/office/powerpoint/2010/main" val="850460702"/>
              </p:ext>
            </p:extLst>
          </p:nvPr>
        </p:nvGraphicFramePr>
        <p:xfrm>
          <a:off x="172720" y="642566"/>
          <a:ext cx="11887200" cy="6131385"/>
        </p:xfrm>
        <a:graphic>
          <a:graphicData uri="http://schemas.openxmlformats.org/drawingml/2006/table">
            <a:tbl>
              <a:tblPr firstRow="1" bandRow="1">
                <a:tableStyleId>{5C22544A-7EE6-4342-B048-85BDC9FD1C3A}</a:tableStyleId>
              </a:tblPr>
              <a:tblGrid>
                <a:gridCol w="716973">
                  <a:extLst>
                    <a:ext uri="{9D8B030D-6E8A-4147-A177-3AD203B41FA5}">
                      <a16:colId xmlns:a16="http://schemas.microsoft.com/office/drawing/2014/main" val="2058438702"/>
                    </a:ext>
                  </a:extLst>
                </a:gridCol>
                <a:gridCol w="1963882">
                  <a:extLst>
                    <a:ext uri="{9D8B030D-6E8A-4147-A177-3AD203B41FA5}">
                      <a16:colId xmlns:a16="http://schemas.microsoft.com/office/drawing/2014/main" val="4087902132"/>
                    </a:ext>
                  </a:extLst>
                </a:gridCol>
                <a:gridCol w="2140528">
                  <a:extLst>
                    <a:ext uri="{9D8B030D-6E8A-4147-A177-3AD203B41FA5}">
                      <a16:colId xmlns:a16="http://schemas.microsoft.com/office/drawing/2014/main" val="1742716233"/>
                    </a:ext>
                  </a:extLst>
                </a:gridCol>
                <a:gridCol w="1724891">
                  <a:extLst>
                    <a:ext uri="{9D8B030D-6E8A-4147-A177-3AD203B41FA5}">
                      <a16:colId xmlns:a16="http://schemas.microsoft.com/office/drawing/2014/main" val="712966909"/>
                    </a:ext>
                  </a:extLst>
                </a:gridCol>
                <a:gridCol w="1195646">
                  <a:extLst>
                    <a:ext uri="{9D8B030D-6E8A-4147-A177-3AD203B41FA5}">
                      <a16:colId xmlns:a16="http://schemas.microsoft.com/office/drawing/2014/main" val="1894331227"/>
                    </a:ext>
                  </a:extLst>
                </a:gridCol>
                <a:gridCol w="4145280">
                  <a:extLst>
                    <a:ext uri="{9D8B030D-6E8A-4147-A177-3AD203B41FA5}">
                      <a16:colId xmlns:a16="http://schemas.microsoft.com/office/drawing/2014/main" val="4284666660"/>
                    </a:ext>
                  </a:extLst>
                </a:gridCol>
              </a:tblGrid>
              <a:tr h="1263959">
                <a:tc>
                  <a:txBody>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p>
                    <a:p>
                      <a:r>
                        <a:rPr lang="en-IN" sz="2400" dirty="0">
                          <a:latin typeface="Times New Roman" panose="02020603050405020304" pitchFamily="18" charset="0"/>
                          <a:cs typeface="Times New Roman" panose="02020603050405020304" pitchFamily="18" charset="0"/>
                        </a:rPr>
                        <a:t>      Title</a:t>
                      </a:r>
                    </a:p>
                  </a:txBody>
                  <a:tcPr/>
                </a:tc>
                <a:tc>
                  <a:txBody>
                    <a:bodyPr/>
                    <a:lstStyle/>
                    <a:p>
                      <a:endParaRPr lang="en-IN" dirty="0"/>
                    </a:p>
                    <a:p>
                      <a:r>
                        <a:rPr lang="en-IN" dirty="0"/>
                        <a:t>  </a:t>
                      </a:r>
                      <a:r>
                        <a:rPr lang="en-IN" sz="2400" dirty="0">
                          <a:latin typeface="Times New Roman" panose="02020603050405020304" pitchFamily="18" charset="0"/>
                          <a:cs typeface="Times New Roman" panose="02020603050405020304" pitchFamily="18" charset="0"/>
                        </a:rPr>
                        <a:t>Author</a:t>
                      </a:r>
                    </a:p>
                  </a:txBody>
                  <a:tcPr/>
                </a:tc>
                <a:tc>
                  <a:txBody>
                    <a:bodyPr/>
                    <a:lstStyle/>
                    <a:p>
                      <a:r>
                        <a:rPr lang="en-IN" sz="2400" dirty="0">
                          <a:latin typeface="Times New Roman" panose="02020603050405020304" pitchFamily="18" charset="0"/>
                          <a:cs typeface="Times New Roman" panose="02020603050405020304" pitchFamily="18" charset="0"/>
                        </a:rPr>
                        <a:t>Journal/</a:t>
                      </a:r>
                    </a:p>
                    <a:p>
                      <a:r>
                        <a:rPr lang="en-IN" sz="2400" dirty="0">
                          <a:latin typeface="Times New Roman" panose="02020603050405020304" pitchFamily="18" charset="0"/>
                          <a:cs typeface="Times New Roman" panose="02020603050405020304" pitchFamily="18" charset="0"/>
                        </a:rPr>
                        <a:t>Conference</a:t>
                      </a:r>
                    </a:p>
                  </a:txBody>
                  <a:tcPr/>
                </a:tc>
                <a:tc>
                  <a:txBody>
                    <a:bodyPr/>
                    <a:lstStyle/>
                    <a:p>
                      <a:r>
                        <a:rPr lang="en-IN" sz="2400" dirty="0">
                          <a:latin typeface="Times New Roman" panose="02020603050405020304" pitchFamily="18" charset="0"/>
                          <a:cs typeface="Times New Roman" panose="02020603050405020304" pitchFamily="18" charset="0"/>
                        </a:rPr>
                        <a:t>Year of</a:t>
                      </a:r>
                    </a:p>
                    <a:p>
                      <a:r>
                        <a:rPr lang="en-IN" sz="2400" dirty="0">
                          <a:latin typeface="Times New Roman" panose="02020603050405020304" pitchFamily="18" charset="0"/>
                          <a:cs typeface="Times New Roman" panose="02020603050405020304" pitchFamily="18" charset="0"/>
                        </a:rPr>
                        <a:t>Publish</a:t>
                      </a:r>
                    </a:p>
                  </a:txBody>
                  <a:tcPr/>
                </a:tc>
                <a:tc>
                  <a:txBody>
                    <a:bodyPr/>
                    <a:lstStyle/>
                    <a:p>
                      <a:endParaRPr lang="en-IN" dirty="0"/>
                    </a:p>
                    <a:p>
                      <a:r>
                        <a:rPr lang="en-IN" dirty="0"/>
                        <a:t>            </a:t>
                      </a:r>
                      <a:r>
                        <a:rPr lang="en-IN" sz="2400"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708278517"/>
                  </a:ext>
                </a:extLst>
              </a:tr>
              <a:tr h="1577642">
                <a:tc>
                  <a:txBody>
                    <a:bodyPr/>
                    <a:lstStyle/>
                    <a:p>
                      <a:endParaRPr lang="en-IN" dirty="0"/>
                    </a:p>
                    <a:p>
                      <a:r>
                        <a:rPr lang="en-IN" dirty="0"/>
                        <a:t>    1.</a:t>
                      </a:r>
                    </a:p>
                  </a:txBody>
                  <a:tcPr/>
                </a:tc>
                <a:tc>
                  <a:txBody>
                    <a:bodyPr/>
                    <a:lstStyle/>
                    <a:p>
                      <a:r>
                        <a:rPr lang="en-IN" dirty="0">
                          <a:latin typeface="Times New Roman" panose="02020603050405020304" pitchFamily="18" charset="0"/>
                          <a:cs typeface="Times New Roman" panose="02020603050405020304" pitchFamily="18" charset="0"/>
                        </a:rPr>
                        <a:t>A Deep Learning based intelligent quality detection model for Machine Learning.</a:t>
                      </a:r>
                    </a:p>
                  </a:txBody>
                  <a:tcPr/>
                </a:tc>
                <a:tc>
                  <a:txBody>
                    <a:bodyPr/>
                    <a:lstStyle/>
                    <a:p>
                      <a:endParaRPr lang="en-IN" dirty="0">
                        <a:latin typeface="Times New Roman" panose="02020603050405020304" pitchFamily="18" charset="0"/>
                        <a:cs typeface="Times New Roman" panose="02020603050405020304" pitchFamily="18" charset="0"/>
                      </a:endParaRPr>
                    </a:p>
                    <a:p>
                      <a:r>
                        <a:rPr lang="en-IN" b="0" dirty="0" err="1">
                          <a:latin typeface="Times New Roman" panose="02020603050405020304" pitchFamily="18" charset="0"/>
                          <a:cs typeface="Times New Roman" panose="02020603050405020304" pitchFamily="18" charset="0"/>
                        </a:rPr>
                        <a:t>Meijuan</a:t>
                      </a:r>
                      <a:r>
                        <a:rPr lang="en-IN" b="0" dirty="0">
                          <a:latin typeface="Times New Roman" panose="02020603050405020304" pitchFamily="18" charset="0"/>
                          <a:cs typeface="Times New Roman" panose="02020603050405020304" pitchFamily="18" charset="0"/>
                        </a:rPr>
                        <a:t> Chen</a:t>
                      </a:r>
                    </a:p>
                  </a:txBody>
                  <a:tcPr/>
                </a:tc>
                <a:tc>
                  <a:txBody>
                    <a:bodyPr/>
                    <a:lstStyle/>
                    <a:p>
                      <a:endParaRPr lang="en-IN" dirty="0"/>
                    </a:p>
                    <a:p>
                      <a:r>
                        <a:rPr lang="en-IN" dirty="0">
                          <a:latin typeface="Times New Roman" panose="02020603050405020304" pitchFamily="18" charset="0"/>
                          <a:cs typeface="Times New Roman" panose="02020603050405020304" pitchFamily="18" charset="0"/>
                        </a:rPr>
                        <a:t>   Journal</a:t>
                      </a:r>
                    </a:p>
                  </a:txBody>
                  <a:tcPr/>
                </a:tc>
                <a:tc>
                  <a:txBody>
                    <a:bodyPr/>
                    <a:lstStyle/>
                    <a:p>
                      <a:endParaRPr lang="en-IN" dirty="0"/>
                    </a:p>
                    <a:p>
                      <a:r>
                        <a:rPr lang="en-IN" dirty="0">
                          <a:latin typeface="Times New Roman" panose="02020603050405020304" pitchFamily="18" charset="0"/>
                          <a:cs typeface="Times New Roman" panose="02020603050405020304" pitchFamily="18" charset="0"/>
                        </a:rPr>
                        <a:t>    2023</a:t>
                      </a:r>
                    </a:p>
                  </a:txBody>
                  <a:tcPr/>
                </a:tc>
                <a:tc>
                  <a:txBody>
                    <a:bodyPr/>
                    <a:lstStyle/>
                    <a:p>
                      <a:r>
                        <a:rPr lang="en-IN" dirty="0">
                          <a:latin typeface="Times New Roman" panose="02020603050405020304" pitchFamily="18" charset="0"/>
                          <a:cs typeface="Times New Roman" panose="02020603050405020304" pitchFamily="18" charset="0"/>
                        </a:rPr>
                        <a:t>Developed towards the quality evaluation of machine translation results using double RNN algorithm. It did not achieve the oral expression of the speaker.</a:t>
                      </a:r>
                    </a:p>
                  </a:txBody>
                  <a:tcPr/>
                </a:tc>
                <a:extLst>
                  <a:ext uri="{0D108BD9-81ED-4DB2-BD59-A6C34878D82A}">
                    <a16:rowId xmlns:a16="http://schemas.microsoft.com/office/drawing/2014/main" val="1886188623"/>
                  </a:ext>
                </a:extLst>
              </a:tr>
              <a:tr h="1328541">
                <a:tc>
                  <a:txBody>
                    <a:bodyPr/>
                    <a:lstStyle/>
                    <a:p>
                      <a:endParaRPr lang="en-IN" dirty="0"/>
                    </a:p>
                    <a:p>
                      <a:r>
                        <a:rPr lang="en-IN" dirty="0"/>
                        <a:t>   </a:t>
                      </a:r>
                      <a:r>
                        <a:rPr lang="en-IN" dirty="0">
                          <a:latin typeface="Times New Roman" panose="02020603050405020304" pitchFamily="18" charset="0"/>
                          <a:cs typeface="Times New Roman" panose="02020603050405020304" pitchFamily="18" charset="0"/>
                        </a:rPr>
                        <a:t>2.</a:t>
                      </a:r>
                      <a:endParaRPr lang="en-IN" dirty="0"/>
                    </a:p>
                  </a:txBody>
                  <a:tcPr/>
                </a:tc>
                <a:tc>
                  <a:txBody>
                    <a:bodyPr/>
                    <a:lstStyle/>
                    <a:p>
                      <a:r>
                        <a:rPr lang="en-IN" dirty="0">
                          <a:latin typeface="Times New Roman" panose="02020603050405020304" pitchFamily="18" charset="0"/>
                          <a:cs typeface="Times New Roman" panose="02020603050405020304" pitchFamily="18" charset="0"/>
                        </a:rPr>
                        <a:t>Wavelet transformer for Automatic Speech Recognition of Indian Languages.</a:t>
                      </a:r>
                    </a:p>
                  </a:txBody>
                  <a:tcPr/>
                </a:tc>
                <a:tc>
                  <a:txBody>
                    <a:bodyPr/>
                    <a:lstStyle/>
                    <a:p>
                      <a:r>
                        <a:rPr lang="en-IN" dirty="0">
                          <a:latin typeface="Times New Roman" panose="02020603050405020304" pitchFamily="18" charset="0"/>
                          <a:cs typeface="Times New Roman" panose="02020603050405020304" pitchFamily="18" charset="0"/>
                        </a:rPr>
                        <a:t>Tripti Choudhary</a:t>
                      </a:r>
                    </a:p>
                  </a:txBody>
                  <a:tcPr/>
                </a:tc>
                <a:tc>
                  <a:txBody>
                    <a:bodyPr/>
                    <a:lstStyle/>
                    <a:p>
                      <a:endParaRPr lang="en-IN" dirty="0"/>
                    </a:p>
                    <a:p>
                      <a:r>
                        <a:rPr lang="en-IN" dirty="0"/>
                        <a:t>   </a:t>
                      </a:r>
                      <a:r>
                        <a:rPr lang="en-IN" dirty="0">
                          <a:latin typeface="Times New Roman" panose="02020603050405020304" pitchFamily="18" charset="0"/>
                          <a:cs typeface="Times New Roman" panose="02020603050405020304" pitchFamily="18" charset="0"/>
                        </a:rPr>
                        <a:t>Journal</a:t>
                      </a:r>
                      <a:endParaRPr lang="en-IN" dirty="0"/>
                    </a:p>
                  </a:txBody>
                  <a:tcPr/>
                </a:tc>
                <a:tc>
                  <a:txBody>
                    <a:bodyPr/>
                    <a:lstStyle/>
                    <a:p>
                      <a:endParaRPr lang="en-IN" dirty="0"/>
                    </a:p>
                    <a:p>
                      <a:r>
                        <a:rPr lang="en-IN" dirty="0"/>
                        <a:t>    </a:t>
                      </a:r>
                      <a:r>
                        <a:rPr lang="en-IN" dirty="0">
                          <a:latin typeface="Times New Roman" panose="02020603050405020304" pitchFamily="18" charset="0"/>
                          <a:cs typeface="Times New Roman" panose="02020603050405020304" pitchFamily="18" charset="0"/>
                        </a:rPr>
                        <a:t>2023</a:t>
                      </a:r>
                      <a:endParaRPr lang="en-IN" dirty="0"/>
                    </a:p>
                  </a:txBody>
                  <a:tcPr/>
                </a:tc>
                <a:tc>
                  <a:txBody>
                    <a:bodyPr/>
                    <a:lstStyle/>
                    <a:p>
                      <a:r>
                        <a:rPr lang="en-IN" dirty="0">
                          <a:latin typeface="Times New Roman" panose="02020603050405020304" pitchFamily="18" charset="0"/>
                          <a:cs typeface="Times New Roman" panose="02020603050405020304" pitchFamily="18" charset="0"/>
                        </a:rPr>
                        <a:t>The wavelet can analyse a signal at multiscale like variability in voice, gender, etc. This model is developed for Indian languages.</a:t>
                      </a:r>
                    </a:p>
                  </a:txBody>
                  <a:tcPr/>
                </a:tc>
                <a:extLst>
                  <a:ext uri="{0D108BD9-81ED-4DB2-BD59-A6C34878D82A}">
                    <a16:rowId xmlns:a16="http://schemas.microsoft.com/office/drawing/2014/main" val="2992689382"/>
                  </a:ext>
                </a:extLst>
              </a:tr>
              <a:tr h="1826744">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3.</a:t>
                      </a:r>
                    </a:p>
                  </a:txBody>
                  <a:tcPr/>
                </a:tc>
                <a:tc>
                  <a:txBody>
                    <a:bodyPr/>
                    <a:lstStyle/>
                    <a:p>
                      <a:r>
                        <a:rPr lang="en-IN" dirty="0">
                          <a:latin typeface="Times New Roman" panose="02020603050405020304" pitchFamily="18" charset="0"/>
                          <a:cs typeface="Times New Roman" panose="02020603050405020304" pitchFamily="18" charset="0"/>
                        </a:rPr>
                        <a:t>Bangla Natural language processing</a:t>
                      </a:r>
                    </a:p>
                  </a:txBody>
                  <a:tcPr/>
                </a:tc>
                <a:tc>
                  <a:txBody>
                    <a:bodyPr/>
                    <a:lstStyle/>
                    <a:p>
                      <a:r>
                        <a:rPr lang="en-IN" dirty="0" err="1">
                          <a:latin typeface="Times New Roman" panose="02020603050405020304" pitchFamily="18" charset="0"/>
                          <a:cs typeface="Times New Roman" panose="02020603050405020304" pitchFamily="18" charset="0"/>
                        </a:rPr>
                        <a:t>Ovishake</a:t>
                      </a:r>
                      <a:r>
                        <a:rPr lang="en-IN" dirty="0">
                          <a:latin typeface="Times New Roman" panose="02020603050405020304" pitchFamily="18" charset="0"/>
                          <a:cs typeface="Times New Roman" panose="02020603050405020304" pitchFamily="18" charset="0"/>
                        </a:rPr>
                        <a:t> Sen</a:t>
                      </a:r>
                    </a:p>
                  </a:txBody>
                  <a:tcPr/>
                </a:tc>
                <a:tc>
                  <a:txBody>
                    <a:bodyPr/>
                    <a:lstStyle/>
                    <a:p>
                      <a:r>
                        <a:rPr lang="en-IN" dirty="0"/>
                        <a:t>   </a:t>
                      </a:r>
                    </a:p>
                    <a:p>
                      <a:r>
                        <a:rPr lang="en-IN" dirty="0">
                          <a:latin typeface="Times New Roman" panose="02020603050405020304" pitchFamily="18" charset="0"/>
                          <a:cs typeface="Times New Roman" panose="02020603050405020304" pitchFamily="18" charset="0"/>
                        </a:rPr>
                        <a:t>   Journal</a:t>
                      </a:r>
                      <a:endParaRPr lang="en-IN" dirty="0"/>
                    </a:p>
                  </a:txBody>
                  <a:tcPr/>
                </a:tc>
                <a:tc>
                  <a:txBody>
                    <a:bodyPr/>
                    <a:lstStyle/>
                    <a:p>
                      <a:endParaRPr lang="en-IN" dirty="0"/>
                    </a:p>
                    <a:p>
                      <a:r>
                        <a:rPr lang="en-IN" dirty="0"/>
                        <a:t>    </a:t>
                      </a:r>
                      <a:r>
                        <a:rPr lang="en-IN" dirty="0">
                          <a:latin typeface="Times New Roman" panose="02020603050405020304" pitchFamily="18" charset="0"/>
                          <a:cs typeface="Times New Roman" panose="02020603050405020304" pitchFamily="18" charset="0"/>
                        </a:rPr>
                        <a:t>2022</a:t>
                      </a:r>
                      <a:endParaRPr lang="en-IN" dirty="0"/>
                    </a:p>
                  </a:txBody>
                  <a:tcPr/>
                </a:tc>
                <a:tc>
                  <a:txBody>
                    <a:bodyPr/>
                    <a:lstStyle/>
                    <a:p>
                      <a:r>
                        <a:rPr lang="en-IN" dirty="0">
                          <a:latin typeface="Times New Roman" panose="02020603050405020304" pitchFamily="18" charset="0"/>
                          <a:cs typeface="Times New Roman" panose="02020603050405020304" pitchFamily="18" charset="0"/>
                        </a:rPr>
                        <a:t>Developed using RNN ,CNN algorithm for transforming Bangla Language. Also in Bangla, an adjective can be used as proper noun. Like person can be SUNDAR(beautiful) which is adjective.</a:t>
                      </a:r>
                    </a:p>
                  </a:txBody>
                  <a:tcPr/>
                </a:tc>
                <a:extLst>
                  <a:ext uri="{0D108BD9-81ED-4DB2-BD59-A6C34878D82A}">
                    <a16:rowId xmlns:a16="http://schemas.microsoft.com/office/drawing/2014/main" val="3282927604"/>
                  </a:ext>
                </a:extLst>
              </a:tr>
            </a:tbl>
          </a:graphicData>
        </a:graphic>
      </p:graphicFrame>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BA12-09A4-08EC-AF0A-4D47BCFA2704}"/>
              </a:ext>
            </a:extLst>
          </p:cNvPr>
          <p:cNvSpPr>
            <a:spLocks noGrp="1"/>
          </p:cNvSpPr>
          <p:nvPr>
            <p:ph type="title"/>
          </p:nvPr>
        </p:nvSpPr>
        <p:spPr>
          <a:xfrm>
            <a:off x="452120" y="0"/>
            <a:ext cx="3794760" cy="833755"/>
          </a:xfrm>
        </p:spPr>
        <p:txBody>
          <a:bodyPr>
            <a:normAutofit/>
          </a:bodyPr>
          <a:lstStyle/>
          <a:p>
            <a:r>
              <a:rPr lang="en-US" sz="3200" b="1" dirty="0">
                <a:latin typeface="Times New Roman" panose="02020603050405020304" pitchFamily="18" charset="0"/>
                <a:cs typeface="Times New Roman" panose="02020603050405020304" pitchFamily="18" charset="0"/>
              </a:rPr>
              <a:t>Literature Survey</a:t>
            </a:r>
            <a:endParaRPr lang="en-IN" sz="3200" dirty="0"/>
          </a:p>
        </p:txBody>
      </p:sp>
      <p:graphicFrame>
        <p:nvGraphicFramePr>
          <p:cNvPr id="7" name="Content Placeholder 6">
            <a:extLst>
              <a:ext uri="{FF2B5EF4-FFF2-40B4-BE49-F238E27FC236}">
                <a16:creationId xmlns:a16="http://schemas.microsoft.com/office/drawing/2014/main" id="{6CF07638-3734-E32A-53CC-DE24F10CA5DD}"/>
              </a:ext>
            </a:extLst>
          </p:cNvPr>
          <p:cNvGraphicFramePr>
            <a:graphicFrameLocks noGrp="1"/>
          </p:cNvGraphicFramePr>
          <p:nvPr>
            <p:ph idx="1"/>
            <p:extLst>
              <p:ext uri="{D42A27DB-BD31-4B8C-83A1-F6EECF244321}">
                <p14:modId xmlns:p14="http://schemas.microsoft.com/office/powerpoint/2010/main" val="2855578659"/>
              </p:ext>
            </p:extLst>
          </p:nvPr>
        </p:nvGraphicFramePr>
        <p:xfrm>
          <a:off x="172720" y="762000"/>
          <a:ext cx="11836399" cy="5758009"/>
        </p:xfrm>
        <a:graphic>
          <a:graphicData uri="http://schemas.openxmlformats.org/drawingml/2006/table">
            <a:tbl>
              <a:tblPr firstRow="1" bandRow="1">
                <a:tableStyleId>{5C22544A-7EE6-4342-B048-85BDC9FD1C3A}</a:tableStyleId>
              </a:tblPr>
              <a:tblGrid>
                <a:gridCol w="772840">
                  <a:extLst>
                    <a:ext uri="{9D8B030D-6E8A-4147-A177-3AD203B41FA5}">
                      <a16:colId xmlns:a16="http://schemas.microsoft.com/office/drawing/2014/main" val="1399117167"/>
                    </a:ext>
                  </a:extLst>
                </a:gridCol>
                <a:gridCol w="2074741">
                  <a:extLst>
                    <a:ext uri="{9D8B030D-6E8A-4147-A177-3AD203B41FA5}">
                      <a16:colId xmlns:a16="http://schemas.microsoft.com/office/drawing/2014/main" val="1957153414"/>
                    </a:ext>
                  </a:extLst>
                </a:gridCol>
                <a:gridCol w="1950258">
                  <a:extLst>
                    <a:ext uri="{9D8B030D-6E8A-4147-A177-3AD203B41FA5}">
                      <a16:colId xmlns:a16="http://schemas.microsoft.com/office/drawing/2014/main" val="791930018"/>
                    </a:ext>
                  </a:extLst>
                </a:gridCol>
                <a:gridCol w="2168105">
                  <a:extLst>
                    <a:ext uri="{9D8B030D-6E8A-4147-A177-3AD203B41FA5}">
                      <a16:colId xmlns:a16="http://schemas.microsoft.com/office/drawing/2014/main" val="3734427924"/>
                    </a:ext>
                  </a:extLst>
                </a:gridCol>
                <a:gridCol w="1304296">
                  <a:extLst>
                    <a:ext uri="{9D8B030D-6E8A-4147-A177-3AD203B41FA5}">
                      <a16:colId xmlns:a16="http://schemas.microsoft.com/office/drawing/2014/main" val="3597616688"/>
                    </a:ext>
                  </a:extLst>
                </a:gridCol>
                <a:gridCol w="3566159">
                  <a:extLst>
                    <a:ext uri="{9D8B030D-6E8A-4147-A177-3AD203B41FA5}">
                      <a16:colId xmlns:a16="http://schemas.microsoft.com/office/drawing/2014/main" val="3163862766"/>
                    </a:ext>
                  </a:extLst>
                </a:gridCol>
              </a:tblGrid>
              <a:tr h="1104163">
                <a:tc>
                  <a:txBody>
                    <a:bodyPr/>
                    <a:lstStyle/>
                    <a:p>
                      <a:endParaRPr lang="en-IN" dirty="0"/>
                    </a:p>
                    <a:p>
                      <a:endParaRPr lang="en-IN" dirty="0"/>
                    </a:p>
                    <a:p>
                      <a:r>
                        <a:rPr lang="en-IN" dirty="0" err="1">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p>
                    <a:p>
                      <a:r>
                        <a:rPr lang="en-IN" sz="1800" dirty="0">
                          <a:latin typeface="+mn-lt"/>
                          <a:cs typeface="+mn-cs"/>
                        </a:rPr>
                        <a:t>            </a:t>
                      </a:r>
                      <a:r>
                        <a:rPr lang="en-IN" sz="2400" dirty="0">
                          <a:latin typeface="Times New Roman" panose="02020603050405020304" pitchFamily="18" charset="0"/>
                          <a:cs typeface="Times New Roman" panose="02020603050405020304" pitchFamily="18" charset="0"/>
                        </a:rPr>
                        <a:t>Title</a:t>
                      </a:r>
                    </a:p>
                  </a:txBody>
                  <a:tcPr/>
                </a:tc>
                <a:tc>
                  <a:txBody>
                    <a:bodyPr/>
                    <a:lstStyle/>
                    <a:p>
                      <a:endParaRPr lang="en-IN" dirty="0"/>
                    </a:p>
                    <a:p>
                      <a:r>
                        <a:rPr lang="en-IN" dirty="0"/>
                        <a:t>   </a:t>
                      </a:r>
                      <a:r>
                        <a:rPr lang="en-IN" sz="2400" dirty="0">
                          <a:latin typeface="Times New Roman" panose="02020603050405020304" pitchFamily="18" charset="0"/>
                          <a:cs typeface="Times New Roman" panose="02020603050405020304" pitchFamily="18" charset="0"/>
                        </a:rPr>
                        <a:t>Author</a:t>
                      </a:r>
                    </a:p>
                  </a:txBody>
                  <a:tcPr/>
                </a:tc>
                <a:tc>
                  <a:txBody>
                    <a:bodyPr/>
                    <a:lstStyle/>
                    <a:p>
                      <a:r>
                        <a:rPr lang="en-IN" dirty="0"/>
                        <a:t> </a:t>
                      </a:r>
                      <a:r>
                        <a:rPr lang="en-IN" sz="2400" dirty="0">
                          <a:latin typeface="Times New Roman" panose="02020603050405020304" pitchFamily="18" charset="0"/>
                          <a:cs typeface="Times New Roman" panose="02020603050405020304" pitchFamily="18" charset="0"/>
                        </a:rPr>
                        <a:t>Journal/</a:t>
                      </a:r>
                    </a:p>
                    <a:p>
                      <a:r>
                        <a:rPr lang="en-IN" sz="2400" dirty="0">
                          <a:latin typeface="Times New Roman" panose="02020603050405020304" pitchFamily="18" charset="0"/>
                          <a:cs typeface="Times New Roman" panose="02020603050405020304" pitchFamily="18" charset="0"/>
                        </a:rPr>
                        <a:t>Conference </a:t>
                      </a:r>
                    </a:p>
                  </a:txBody>
                  <a:tcPr/>
                </a:tc>
                <a:tc>
                  <a:txBody>
                    <a:bodyPr/>
                    <a:lstStyle/>
                    <a:p>
                      <a:r>
                        <a:rPr lang="en-IN" sz="2400" dirty="0">
                          <a:latin typeface="Times New Roman" panose="02020603050405020304" pitchFamily="18" charset="0"/>
                          <a:cs typeface="Times New Roman" panose="02020603050405020304" pitchFamily="18" charset="0"/>
                        </a:rPr>
                        <a:t>Year of </a:t>
                      </a:r>
                    </a:p>
                    <a:p>
                      <a:r>
                        <a:rPr lang="en-IN" sz="2400" dirty="0">
                          <a:latin typeface="Times New Roman" panose="02020603050405020304" pitchFamily="18" charset="0"/>
                          <a:cs typeface="Times New Roman" panose="02020603050405020304" pitchFamily="18" charset="0"/>
                        </a:rPr>
                        <a:t>Publish</a:t>
                      </a:r>
                    </a:p>
                  </a:txBody>
                  <a:tcPr/>
                </a:tc>
                <a:tc>
                  <a:txBody>
                    <a:bodyPr/>
                    <a:lstStyle/>
                    <a:p>
                      <a:r>
                        <a:rPr lang="en-IN" dirty="0"/>
                        <a:t> </a:t>
                      </a:r>
                    </a:p>
                    <a:p>
                      <a:r>
                        <a:rPr lang="en-IN" sz="2400" dirty="0">
                          <a:latin typeface="Times New Roman" panose="02020603050405020304" pitchFamily="18" charset="0"/>
                          <a:cs typeface="Times New Roman" panose="02020603050405020304" pitchFamily="18" charset="0"/>
                        </a:rPr>
                        <a:t>      Remarks</a:t>
                      </a:r>
                    </a:p>
                  </a:txBody>
                  <a:tcPr/>
                </a:tc>
                <a:extLst>
                  <a:ext uri="{0D108BD9-81ED-4DB2-BD59-A6C34878D82A}">
                    <a16:rowId xmlns:a16="http://schemas.microsoft.com/office/drawing/2014/main" val="1064368493"/>
                  </a:ext>
                </a:extLst>
              </a:tr>
              <a:tr h="1354557">
                <a:tc>
                  <a:txBody>
                    <a:bodyPr/>
                    <a:lstStyle/>
                    <a:p>
                      <a:endParaRPr lang="en-IN" dirty="0"/>
                    </a:p>
                    <a:p>
                      <a:endParaRPr lang="en-IN" dirty="0"/>
                    </a:p>
                    <a:p>
                      <a:r>
                        <a:rPr lang="en-IN" dirty="0">
                          <a:latin typeface="Times New Roman" panose="02020603050405020304" pitchFamily="18" charset="0"/>
                          <a:cs typeface="Times New Roman" panose="02020603050405020304" pitchFamily="18" charset="0"/>
                        </a:rPr>
                        <a:t>   4.</a:t>
                      </a:r>
                    </a:p>
                  </a:txBody>
                  <a:tcPr/>
                </a:tc>
                <a:tc>
                  <a:txBody>
                    <a:bodyPr/>
                    <a:lstStyle/>
                    <a:p>
                      <a:r>
                        <a:rPr lang="en-IN" dirty="0">
                          <a:latin typeface="Times New Roman" panose="02020603050405020304" pitchFamily="18" charset="0"/>
                          <a:cs typeface="Times New Roman" panose="02020603050405020304" pitchFamily="18" charset="0"/>
                        </a:rPr>
                        <a:t>Mobile platform Speech Intelligent Recognition and Translation App</a:t>
                      </a:r>
                    </a:p>
                  </a:txBody>
                  <a:tcPr/>
                </a:tc>
                <a:tc>
                  <a:txBody>
                    <a:bodyPr/>
                    <a:lstStyle/>
                    <a:p>
                      <a:r>
                        <a:rPr lang="en-IN" dirty="0"/>
                        <a:t>  </a:t>
                      </a:r>
                    </a:p>
                    <a:p>
                      <a:r>
                        <a:rPr lang="en-IN" dirty="0"/>
                        <a:t>   </a:t>
                      </a:r>
                      <a:r>
                        <a:rPr lang="en-IN" dirty="0">
                          <a:latin typeface="Times New Roman" panose="02020603050405020304" pitchFamily="18" charset="0"/>
                          <a:cs typeface="Times New Roman" panose="02020603050405020304" pitchFamily="18" charset="0"/>
                        </a:rPr>
                        <a:t>L.V. Ping</a:t>
                      </a:r>
                      <a:endParaRPr lang="en-IN" dirty="0"/>
                    </a:p>
                  </a:txBody>
                  <a:tcPr/>
                </a:tc>
                <a:tc>
                  <a:txBody>
                    <a:bodyPr/>
                    <a:lstStyle/>
                    <a:p>
                      <a:endParaRPr lang="en-IN" dirty="0"/>
                    </a:p>
                    <a:p>
                      <a:r>
                        <a:rPr lang="en-IN" dirty="0"/>
                        <a:t> </a:t>
                      </a:r>
                      <a:r>
                        <a:rPr lang="en-IN" dirty="0">
                          <a:latin typeface="Times New Roman" panose="02020603050405020304" pitchFamily="18" charset="0"/>
                          <a:cs typeface="Times New Roman" panose="02020603050405020304" pitchFamily="18" charset="0"/>
                        </a:rPr>
                        <a:t>Conference </a:t>
                      </a:r>
                      <a:endParaRPr lang="en-IN" dirty="0"/>
                    </a:p>
                  </a:txBody>
                  <a:tcPr/>
                </a:tc>
                <a:tc>
                  <a:txBody>
                    <a:bodyPr/>
                    <a:lstStyle/>
                    <a:p>
                      <a:endParaRPr lang="en-IN" dirty="0"/>
                    </a:p>
                    <a:p>
                      <a:r>
                        <a:rPr lang="en-IN" dirty="0"/>
                        <a:t> </a:t>
                      </a:r>
                      <a:r>
                        <a:rPr lang="en-IN" dirty="0">
                          <a:latin typeface="Times New Roman" panose="02020603050405020304" pitchFamily="18" charset="0"/>
                          <a:cs typeface="Times New Roman" panose="02020603050405020304" pitchFamily="18" charset="0"/>
                        </a:rPr>
                        <a:t>2021</a:t>
                      </a:r>
                      <a:endParaRPr lang="en-IN" dirty="0"/>
                    </a:p>
                  </a:txBody>
                  <a:tcPr/>
                </a:tc>
                <a:tc>
                  <a:txBody>
                    <a:bodyPr/>
                    <a:lstStyle/>
                    <a:p>
                      <a:r>
                        <a:rPr lang="en-IN" dirty="0">
                          <a:latin typeface="Times New Roman" panose="02020603050405020304" pitchFamily="18" charset="0"/>
                          <a:cs typeface="Times New Roman" panose="02020603050405020304" pitchFamily="18" charset="0"/>
                        </a:rPr>
                        <a:t>Only text input which has certain inconveniences and lacks translation </a:t>
                      </a:r>
                    </a:p>
                    <a:p>
                      <a:r>
                        <a:rPr lang="en-IN" dirty="0">
                          <a:latin typeface="Times New Roman" panose="02020603050405020304" pitchFamily="18" charset="0"/>
                          <a:cs typeface="Times New Roman" panose="02020603050405020304" pitchFamily="18" charset="0"/>
                        </a:rPr>
                        <a:t>references sentences in the specific situation. </a:t>
                      </a:r>
                    </a:p>
                  </a:txBody>
                  <a:tcPr/>
                </a:tc>
                <a:extLst>
                  <a:ext uri="{0D108BD9-81ED-4DB2-BD59-A6C34878D82A}">
                    <a16:rowId xmlns:a16="http://schemas.microsoft.com/office/drawing/2014/main" val="1505581035"/>
                  </a:ext>
                </a:extLst>
              </a:tr>
              <a:tr h="1796175">
                <a:tc>
                  <a:txBody>
                    <a:bodyPr/>
                    <a:lstStyle/>
                    <a:p>
                      <a:endParaRPr lang="en-IN" dirty="0"/>
                    </a:p>
                    <a:p>
                      <a:r>
                        <a:rPr lang="en-IN" dirty="0"/>
                        <a:t> </a:t>
                      </a:r>
                      <a:r>
                        <a:rPr lang="en-IN" dirty="0">
                          <a:latin typeface="Times New Roman" panose="02020603050405020304" pitchFamily="18" charset="0"/>
                          <a:cs typeface="Times New Roman" panose="02020603050405020304" pitchFamily="18" charset="0"/>
                        </a:rPr>
                        <a:t> 5.</a:t>
                      </a:r>
                      <a:endParaRPr lang="en-IN" dirty="0"/>
                    </a:p>
                  </a:txBody>
                  <a:tcPr/>
                </a:tc>
                <a:tc>
                  <a:txBody>
                    <a:bodyPr/>
                    <a:lstStyle/>
                    <a:p>
                      <a:r>
                        <a:rPr lang="en-IN" dirty="0">
                          <a:latin typeface="Times New Roman" panose="02020603050405020304" pitchFamily="18" charset="0"/>
                          <a:cs typeface="Times New Roman" panose="02020603050405020304" pitchFamily="18" charset="0"/>
                        </a:rPr>
                        <a:t>Re-Translation strategies for Long form simultaneous , spoken language Translation</a:t>
                      </a:r>
                    </a:p>
                  </a:txBody>
                  <a:tcPr/>
                </a:tc>
                <a:tc>
                  <a:txBody>
                    <a:bodyPr/>
                    <a:lstStyle/>
                    <a:p>
                      <a:endParaRPr lang="en-IN" dirty="0"/>
                    </a:p>
                    <a:p>
                      <a:r>
                        <a:rPr lang="en-IN" dirty="0"/>
                        <a:t>   </a:t>
                      </a:r>
                      <a:r>
                        <a:rPr lang="en-IN" dirty="0">
                          <a:latin typeface="Times New Roman" panose="02020603050405020304" pitchFamily="18" charset="0"/>
                          <a:cs typeface="Times New Roman" panose="02020603050405020304" pitchFamily="18" charset="0"/>
                        </a:rPr>
                        <a:t>Naveen </a:t>
                      </a:r>
                      <a:r>
                        <a:rPr lang="en-IN" dirty="0" err="1">
                          <a:latin typeface="Times New Roman" panose="02020603050405020304" pitchFamily="18" charset="0"/>
                          <a:cs typeface="Times New Roman" panose="02020603050405020304" pitchFamily="18" charset="0"/>
                        </a:rPr>
                        <a:t>Arivazhagan</a:t>
                      </a:r>
                      <a:endParaRPr lang="en-IN" dirty="0"/>
                    </a:p>
                  </a:txBody>
                  <a:tcPr/>
                </a:tc>
                <a:tc>
                  <a:txBody>
                    <a:bodyPr/>
                    <a:lstStyle/>
                    <a:p>
                      <a:r>
                        <a:rPr lang="en-IN" dirty="0"/>
                        <a:t> </a:t>
                      </a:r>
                    </a:p>
                    <a:p>
                      <a:r>
                        <a:rPr lang="en-IN" dirty="0"/>
                        <a:t>  </a:t>
                      </a:r>
                      <a:r>
                        <a:rPr lang="en-IN" dirty="0">
                          <a:latin typeface="Times New Roman" panose="02020603050405020304" pitchFamily="18" charset="0"/>
                          <a:cs typeface="Times New Roman" panose="02020603050405020304" pitchFamily="18" charset="0"/>
                        </a:rPr>
                        <a:t>Conference</a:t>
                      </a:r>
                      <a:endParaRPr lang="en-IN" dirty="0"/>
                    </a:p>
                  </a:txBody>
                  <a:tcPr/>
                </a:tc>
                <a:tc>
                  <a:txBody>
                    <a:bodyPr/>
                    <a:lstStyle/>
                    <a:p>
                      <a:endParaRPr lang="en-IN" dirty="0"/>
                    </a:p>
                    <a:p>
                      <a:r>
                        <a:rPr lang="en-IN" dirty="0">
                          <a:latin typeface="Times New Roman" panose="02020603050405020304" pitchFamily="18" charset="0"/>
                          <a:cs typeface="Times New Roman" panose="02020603050405020304" pitchFamily="18" charset="0"/>
                        </a:rPr>
                        <a:t>  2020</a:t>
                      </a:r>
                    </a:p>
                  </a:txBody>
                  <a:tcPr/>
                </a:tc>
                <a:tc>
                  <a:txBody>
                    <a:bodyPr/>
                    <a:lstStyle/>
                    <a:p>
                      <a:r>
                        <a:rPr lang="en-IN" dirty="0">
                          <a:latin typeface="Times New Roman" panose="02020603050405020304" pitchFamily="18" charset="0"/>
                          <a:cs typeface="Times New Roman" panose="02020603050405020304" pitchFamily="18" charset="0"/>
                        </a:rPr>
                        <a:t>Enables us to comprehensively measure the performance of simultaneous translation system using Neural Machine Translation. But doesn’t change the output from text to speech.</a:t>
                      </a:r>
                    </a:p>
                  </a:txBody>
                  <a:tcPr/>
                </a:tc>
                <a:extLst>
                  <a:ext uri="{0D108BD9-81ED-4DB2-BD59-A6C34878D82A}">
                    <a16:rowId xmlns:a16="http://schemas.microsoft.com/office/drawing/2014/main" val="3865606667"/>
                  </a:ext>
                </a:extLst>
              </a:tr>
              <a:tr h="1503114">
                <a:tc>
                  <a:txBody>
                    <a:bodyPr/>
                    <a:lstStyle/>
                    <a:p>
                      <a:endParaRPr lang="en-IN" dirty="0"/>
                    </a:p>
                    <a:p>
                      <a:r>
                        <a:rPr lang="en-IN" dirty="0"/>
                        <a:t>  </a:t>
                      </a:r>
                      <a:r>
                        <a:rPr lang="en-IN" dirty="0">
                          <a:latin typeface="Times New Roman" panose="02020603050405020304" pitchFamily="18" charset="0"/>
                          <a:cs typeface="Times New Roman" panose="02020603050405020304" pitchFamily="18" charset="0"/>
                        </a:rPr>
                        <a:t>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Image Text to Speech Conversion Using OCR Technique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K. Nirmala                                              Kumari</a:t>
                      </a:r>
                    </a:p>
                  </a:txBody>
                  <a:tcPr/>
                </a:tc>
                <a:tc>
                  <a:txBody>
                    <a:bodyPr/>
                    <a:lstStyle/>
                    <a:p>
                      <a:endParaRPr lang="en-IN" dirty="0"/>
                    </a:p>
                    <a:p>
                      <a:r>
                        <a:rPr lang="en-IN" dirty="0"/>
                        <a:t>     </a:t>
                      </a:r>
                      <a:r>
                        <a:rPr lang="en-IN" sz="1800" dirty="0">
                          <a:latin typeface="Times New Roman" panose="02020603050405020304" pitchFamily="18" charset="0"/>
                          <a:cs typeface="Times New Roman" panose="02020603050405020304" pitchFamily="18" charset="0"/>
                        </a:rPr>
                        <a:t>Journal</a:t>
                      </a:r>
                      <a:endParaRPr lang="en-IN" sz="1800" dirty="0"/>
                    </a:p>
                  </a:txBody>
                  <a:tcPr/>
                </a:tc>
                <a:tc>
                  <a:txBody>
                    <a:bodyPr/>
                    <a:lstStyle/>
                    <a:p>
                      <a:endParaRPr lang="en-IN" dirty="0"/>
                    </a:p>
                    <a:p>
                      <a:r>
                        <a:rPr lang="en-IN" dirty="0"/>
                        <a:t>  </a:t>
                      </a:r>
                      <a:r>
                        <a:rPr lang="en-IN" dirty="0">
                          <a:latin typeface="Times New Roman" panose="02020603050405020304" pitchFamily="18" charset="0"/>
                          <a:cs typeface="Times New Roman" panose="02020603050405020304" pitchFamily="18" charset="0"/>
                        </a:rPr>
                        <a:t>2019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Only image Translation. Text to speech device can change the text image input into sound with performance that is high, does not require internet connection.</a:t>
                      </a:r>
                    </a:p>
                  </a:txBody>
                  <a:tcPr/>
                </a:tc>
                <a:extLst>
                  <a:ext uri="{0D108BD9-81ED-4DB2-BD59-A6C34878D82A}">
                    <a16:rowId xmlns:a16="http://schemas.microsoft.com/office/drawing/2014/main" val="1331230570"/>
                  </a:ext>
                </a:extLst>
              </a:tr>
            </a:tbl>
          </a:graphicData>
        </a:graphic>
      </p:graphicFrame>
      <p:sp>
        <p:nvSpPr>
          <p:cNvPr id="4" name="Content Placeholder 2">
            <a:extLst>
              <a:ext uri="{FF2B5EF4-FFF2-40B4-BE49-F238E27FC236}">
                <a16:creationId xmlns:a16="http://schemas.microsoft.com/office/drawing/2014/main" id="{EFF305E3-4A86-38C7-0F1F-443C5D50E326}"/>
              </a:ext>
            </a:extLst>
          </p:cNvPr>
          <p:cNvSpPr>
            <a:spLocks noGrp="1"/>
          </p:cNvSpPr>
          <p:nvPr/>
        </p:nvSpPr>
        <p:spPr>
          <a:xfrm>
            <a:off x="768845" y="1972030"/>
            <a:ext cx="10534955" cy="461795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None/>
              <a:tabLst/>
              <a:defRPr/>
            </a:pPr>
            <a:endParaRPr kumimoji="0" lang="en-US" sz="2000" b="0" i="0" u="none" strike="noStrike" kern="1200" cap="none" spc="0" normalizeH="0" baseline="0" noProof="0" dirty="0">
              <a:ln>
                <a:noFill/>
              </a:ln>
              <a:solidFill>
                <a:sysClr val="windowText" lastClr="000000"/>
              </a:solidFill>
              <a:effectLst/>
              <a:uLnTx/>
              <a:uFillTx/>
              <a:latin typeface="Rockwell" panose="02060603020205020403"/>
              <a:ea typeface="+mn-ea"/>
              <a:cs typeface="+mn-cs"/>
            </a:endParaRPr>
          </a:p>
        </p:txBody>
      </p:sp>
      <p:sp>
        <p:nvSpPr>
          <p:cNvPr id="6" name="Slide Number Placeholder 1">
            <a:extLst>
              <a:ext uri="{FF2B5EF4-FFF2-40B4-BE49-F238E27FC236}">
                <a16:creationId xmlns:a16="http://schemas.microsoft.com/office/drawing/2014/main" id="{65EEF8BB-B391-065A-EB2E-E10F36AA07FB}"/>
              </a:ext>
            </a:extLst>
          </p:cNvPr>
          <p:cNvSpPr txBox="1">
            <a:spLocks/>
          </p:cNvSpPr>
          <p:nvPr/>
        </p:nvSpPr>
        <p:spPr>
          <a:xfrm>
            <a:off x="9593810" y="4139956"/>
            <a:ext cx="1051317" cy="622645"/>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ysClr val="windowText" lastClr="000000"/>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03588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1ABD-6123-DF18-67AF-C1585F4DCF3C}"/>
              </a:ext>
            </a:extLst>
          </p:cNvPr>
          <p:cNvSpPr>
            <a:spLocks noGrp="1"/>
          </p:cNvSpPr>
          <p:nvPr>
            <p:ph type="title"/>
          </p:nvPr>
        </p:nvSpPr>
        <p:spPr>
          <a:xfrm>
            <a:off x="543560" y="0"/>
            <a:ext cx="3652520" cy="1036955"/>
          </a:xfrm>
        </p:spPr>
        <p:txBody>
          <a:bodyPr>
            <a:normAutofit/>
          </a:bodyPr>
          <a:lstStyle/>
          <a:p>
            <a:r>
              <a:rPr lang="en-US" sz="3200" b="1" dirty="0">
                <a:latin typeface="Times New Roman" panose="02020603050405020304" pitchFamily="18" charset="0"/>
                <a:cs typeface="Times New Roman" panose="02020603050405020304" pitchFamily="18" charset="0"/>
              </a:rPr>
              <a:t>Literature Survey</a:t>
            </a:r>
            <a:endParaRPr lang="en-IN" sz="3200" dirty="0"/>
          </a:p>
        </p:txBody>
      </p:sp>
      <p:graphicFrame>
        <p:nvGraphicFramePr>
          <p:cNvPr id="6" name="Content Placeholder 5">
            <a:extLst>
              <a:ext uri="{FF2B5EF4-FFF2-40B4-BE49-F238E27FC236}">
                <a16:creationId xmlns:a16="http://schemas.microsoft.com/office/drawing/2014/main" id="{FCC3E620-4FCC-DF98-D3D2-73E34342976C}"/>
              </a:ext>
            </a:extLst>
          </p:cNvPr>
          <p:cNvGraphicFramePr>
            <a:graphicFrameLocks noGrp="1"/>
          </p:cNvGraphicFramePr>
          <p:nvPr>
            <p:ph idx="1"/>
            <p:extLst>
              <p:ext uri="{D42A27DB-BD31-4B8C-83A1-F6EECF244321}">
                <p14:modId xmlns:p14="http://schemas.microsoft.com/office/powerpoint/2010/main" val="878997349"/>
              </p:ext>
            </p:extLst>
          </p:nvPr>
        </p:nvGraphicFramePr>
        <p:xfrm>
          <a:off x="66040" y="802640"/>
          <a:ext cx="12004040" cy="5941060"/>
        </p:xfrm>
        <a:graphic>
          <a:graphicData uri="http://schemas.openxmlformats.org/drawingml/2006/table">
            <a:tbl>
              <a:tblPr firstRow="1" bandRow="1">
                <a:tableStyleId>{5C22544A-7EE6-4342-B048-85BDC9FD1C3A}</a:tableStyleId>
              </a:tblPr>
              <a:tblGrid>
                <a:gridCol w="627001">
                  <a:extLst>
                    <a:ext uri="{9D8B030D-6E8A-4147-A177-3AD203B41FA5}">
                      <a16:colId xmlns:a16="http://schemas.microsoft.com/office/drawing/2014/main" val="2393654983"/>
                    </a:ext>
                  </a:extLst>
                </a:gridCol>
                <a:gridCol w="2022585">
                  <a:extLst>
                    <a:ext uri="{9D8B030D-6E8A-4147-A177-3AD203B41FA5}">
                      <a16:colId xmlns:a16="http://schemas.microsoft.com/office/drawing/2014/main" val="2212302301"/>
                    </a:ext>
                  </a:extLst>
                </a:gridCol>
                <a:gridCol w="2234956">
                  <a:extLst>
                    <a:ext uri="{9D8B030D-6E8A-4147-A177-3AD203B41FA5}">
                      <a16:colId xmlns:a16="http://schemas.microsoft.com/office/drawing/2014/main" val="2630063143"/>
                    </a:ext>
                  </a:extLst>
                </a:gridCol>
                <a:gridCol w="1860778">
                  <a:extLst>
                    <a:ext uri="{9D8B030D-6E8A-4147-A177-3AD203B41FA5}">
                      <a16:colId xmlns:a16="http://schemas.microsoft.com/office/drawing/2014/main" val="3383551651"/>
                    </a:ext>
                  </a:extLst>
                </a:gridCol>
                <a:gridCol w="1537164">
                  <a:extLst>
                    <a:ext uri="{9D8B030D-6E8A-4147-A177-3AD203B41FA5}">
                      <a16:colId xmlns:a16="http://schemas.microsoft.com/office/drawing/2014/main" val="1729116886"/>
                    </a:ext>
                  </a:extLst>
                </a:gridCol>
                <a:gridCol w="3721556">
                  <a:extLst>
                    <a:ext uri="{9D8B030D-6E8A-4147-A177-3AD203B41FA5}">
                      <a16:colId xmlns:a16="http://schemas.microsoft.com/office/drawing/2014/main" val="1783244468"/>
                    </a:ext>
                  </a:extLst>
                </a:gridCol>
              </a:tblGrid>
              <a:tr h="1480820">
                <a:tc>
                  <a:txBody>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p>
                    <a:p>
                      <a:r>
                        <a:rPr lang="en-IN" sz="2400" dirty="0">
                          <a:latin typeface="Times New Roman" panose="02020603050405020304" pitchFamily="18" charset="0"/>
                          <a:cs typeface="Times New Roman" panose="02020603050405020304" pitchFamily="18" charset="0"/>
                        </a:rPr>
                        <a:t>      Title</a:t>
                      </a:r>
                    </a:p>
                  </a:txBody>
                  <a:tcPr/>
                </a:tc>
                <a:tc>
                  <a:txBody>
                    <a:bodyPr/>
                    <a:lstStyle/>
                    <a:p>
                      <a:endParaRPr lang="en-IN" dirty="0"/>
                    </a:p>
                    <a:p>
                      <a:r>
                        <a:rPr lang="en-IN" dirty="0"/>
                        <a:t>       </a:t>
                      </a:r>
                      <a:r>
                        <a:rPr lang="en-IN" sz="2400" dirty="0">
                          <a:latin typeface="Times New Roman" panose="02020603050405020304" pitchFamily="18" charset="0"/>
                          <a:cs typeface="Times New Roman" panose="02020603050405020304" pitchFamily="18" charset="0"/>
                        </a:rPr>
                        <a:t>Author</a:t>
                      </a:r>
                      <a:endParaRPr lang="en-IN" sz="2400" dirty="0"/>
                    </a:p>
                  </a:txBody>
                  <a:tcPr/>
                </a:tc>
                <a:tc>
                  <a:txBody>
                    <a:bodyPr/>
                    <a:lstStyle/>
                    <a:p>
                      <a:r>
                        <a:rPr lang="en-IN" sz="2400" dirty="0">
                          <a:latin typeface="Times New Roman" panose="02020603050405020304" pitchFamily="18" charset="0"/>
                          <a:cs typeface="Times New Roman" panose="02020603050405020304" pitchFamily="18" charset="0"/>
                        </a:rPr>
                        <a:t>Journal/</a:t>
                      </a:r>
                    </a:p>
                    <a:p>
                      <a:r>
                        <a:rPr lang="en-IN" sz="2400" dirty="0">
                          <a:latin typeface="Times New Roman" panose="02020603050405020304" pitchFamily="18" charset="0"/>
                          <a:cs typeface="Times New Roman" panose="02020603050405020304" pitchFamily="18" charset="0"/>
                        </a:rPr>
                        <a:t>Conference </a:t>
                      </a:r>
                    </a:p>
                  </a:txBody>
                  <a:tcPr/>
                </a:tc>
                <a:tc>
                  <a:txBody>
                    <a:bodyPr/>
                    <a:lstStyle/>
                    <a:p>
                      <a:r>
                        <a:rPr lang="en-IN" sz="2400" dirty="0">
                          <a:latin typeface="Times New Roman" panose="02020603050405020304" pitchFamily="18" charset="0"/>
                          <a:cs typeface="Times New Roman" panose="02020603050405020304" pitchFamily="18" charset="0"/>
                        </a:rPr>
                        <a:t>Year of </a:t>
                      </a:r>
                    </a:p>
                    <a:p>
                      <a:r>
                        <a:rPr lang="en-IN" sz="2400" dirty="0">
                          <a:latin typeface="Times New Roman" panose="02020603050405020304" pitchFamily="18" charset="0"/>
                          <a:cs typeface="Times New Roman" panose="02020603050405020304" pitchFamily="18" charset="0"/>
                        </a:rPr>
                        <a:t>Publish</a:t>
                      </a:r>
                    </a:p>
                  </a:txBody>
                  <a:tcPr/>
                </a:tc>
                <a:tc>
                  <a:txBody>
                    <a:bodyPr/>
                    <a:lstStyle/>
                    <a:p>
                      <a:endParaRPr lang="en-IN" dirty="0"/>
                    </a:p>
                    <a:p>
                      <a:r>
                        <a:rPr lang="en-IN" dirty="0"/>
                        <a:t>            </a:t>
                      </a:r>
                      <a:r>
                        <a:rPr lang="en-IN" sz="2400" dirty="0">
                          <a:latin typeface="Times New Roman" panose="02020603050405020304" pitchFamily="18" charset="0"/>
                          <a:cs typeface="Times New Roman" panose="02020603050405020304" pitchFamily="18" charset="0"/>
                        </a:rPr>
                        <a:t>Remarks</a:t>
                      </a:r>
                      <a:endParaRPr lang="en-IN" dirty="0"/>
                    </a:p>
                  </a:txBody>
                  <a:tcPr/>
                </a:tc>
                <a:extLst>
                  <a:ext uri="{0D108BD9-81ED-4DB2-BD59-A6C34878D82A}">
                    <a16:rowId xmlns:a16="http://schemas.microsoft.com/office/drawing/2014/main" val="1005600093"/>
                  </a:ext>
                </a:extLst>
              </a:tr>
              <a:tr h="1242060">
                <a:tc>
                  <a:txBody>
                    <a:bodyPr/>
                    <a:lstStyle/>
                    <a:p>
                      <a:pPr algn="ctr"/>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Embedded Optical Character Recognition On Tamil Text Image</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V. Anantha Devi</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Journal</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 Speech Synthesis. Helps the visually challenged to read books. It is implemented only for the conversion of printed Tamil text.</a:t>
                      </a:r>
                    </a:p>
                  </a:txBody>
                  <a:tcPr/>
                </a:tc>
                <a:extLst>
                  <a:ext uri="{0D108BD9-81ED-4DB2-BD59-A6C34878D82A}">
                    <a16:rowId xmlns:a16="http://schemas.microsoft.com/office/drawing/2014/main" val="2944428409"/>
                  </a:ext>
                </a:extLst>
              </a:tr>
              <a:tr h="1480820">
                <a:tc>
                  <a:txBody>
                    <a:bodyPr/>
                    <a:lstStyle/>
                    <a:p>
                      <a:pPr algn="ctr"/>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Reading Assistant for the Visually Impaired</a:t>
                      </a:r>
                    </a:p>
                  </a:txBody>
                  <a:tcPr/>
                </a:tc>
                <a:tc>
                  <a:txBody>
                    <a:bodyPr/>
                    <a:lstStyle/>
                    <a:p>
                      <a:pPr algn="ctr"/>
                      <a:r>
                        <a:rPr lang="en-US" dirty="0">
                          <a:latin typeface="Times New Roman" panose="02020603050405020304" pitchFamily="18" charset="0"/>
                          <a:cs typeface="Times New Roman" panose="02020603050405020304" pitchFamily="18" charset="0"/>
                        </a:rPr>
                        <a:t>Anusha Bhargava</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Journal</a:t>
                      </a:r>
                    </a:p>
                  </a:txBody>
                  <a:tcPr/>
                </a:tc>
                <a:tc>
                  <a:txBody>
                    <a:bodyPr/>
                    <a:lstStyle/>
                    <a:p>
                      <a:pPr algn="ctr"/>
                      <a:r>
                        <a:rPr lang="en-US" dirty="0">
                          <a:latin typeface="Times New Roman" panose="02020603050405020304" pitchFamily="18" charset="0"/>
                          <a:cs typeface="Times New Roman" panose="02020603050405020304" pitchFamily="18" charset="0"/>
                        </a:rPr>
                        <a:t>2017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 use of Raspberry pi. The input is an image format to deduce some information from it and output can be an image or set of parameters obtain from image by using Optical Character Recognition.</a:t>
                      </a:r>
                    </a:p>
                  </a:txBody>
                  <a:tcPr/>
                </a:tc>
                <a:extLst>
                  <a:ext uri="{0D108BD9-81ED-4DB2-BD59-A6C34878D82A}">
                    <a16:rowId xmlns:a16="http://schemas.microsoft.com/office/drawing/2014/main" val="1689757590"/>
                  </a:ext>
                </a:extLst>
              </a:tr>
              <a:tr h="1480820">
                <a:tc>
                  <a:txBody>
                    <a:bodyPr/>
                    <a:lstStyle/>
                    <a:p>
                      <a:pPr algn="ctr"/>
                      <a:r>
                        <a:rPr lang="en-US" dirty="0">
                          <a:latin typeface="Times New Roman" panose="02020603050405020304" pitchFamily="18" charset="0"/>
                          <a:cs typeface="Times New Roman" panose="02020603050405020304" pitchFamily="18" charset="0"/>
                        </a:rPr>
                        <a:t>9.</a:t>
                      </a:r>
                    </a:p>
                  </a:txBody>
                  <a:tcPr/>
                </a:tc>
                <a:tc>
                  <a:txBody>
                    <a:bodyPr/>
                    <a:lstStyle/>
                    <a:p>
                      <a:r>
                        <a:rPr lang="en-US" dirty="0">
                          <a:latin typeface="Times New Roman" panose="02020603050405020304" pitchFamily="18" charset="0"/>
                          <a:cs typeface="Times New Roman" panose="02020603050405020304" pitchFamily="18" charset="0"/>
                        </a:rPr>
                        <a:t>Speech to text conversion</a:t>
                      </a:r>
                    </a:p>
                  </a:txBody>
                  <a:tcPr/>
                </a:tc>
                <a:tc>
                  <a:txBody>
                    <a:bodyPr/>
                    <a:lstStyle/>
                    <a:p>
                      <a:pPr algn="ctr"/>
                      <a:r>
                        <a:rPr lang="en-US" dirty="0">
                          <a:latin typeface="Times New Roman" panose="02020603050405020304" pitchFamily="18" charset="0"/>
                          <a:cs typeface="Times New Roman" panose="02020603050405020304" pitchFamily="18" charset="0"/>
                        </a:rPr>
                        <a:t>M. Sudhakar</a:t>
                      </a:r>
                    </a:p>
                  </a:txBody>
                  <a:tcPr/>
                </a:tc>
                <a:tc>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 raspberry pi connectivity</a:t>
                      </a:r>
                    </a:p>
                  </a:txBody>
                  <a:tcPr/>
                </a:tc>
                <a:extLst>
                  <a:ext uri="{0D108BD9-81ED-4DB2-BD59-A6C34878D82A}">
                    <a16:rowId xmlns:a16="http://schemas.microsoft.com/office/drawing/2014/main" val="2707470890"/>
                  </a:ext>
                </a:extLst>
              </a:tr>
            </a:tbl>
          </a:graphicData>
        </a:graphic>
      </p:graphicFrame>
      <p:sp>
        <p:nvSpPr>
          <p:cNvPr id="4" name="Content Placeholder 2">
            <a:extLst>
              <a:ext uri="{FF2B5EF4-FFF2-40B4-BE49-F238E27FC236}">
                <a16:creationId xmlns:a16="http://schemas.microsoft.com/office/drawing/2014/main" id="{4B0B718A-8A72-C8BB-A999-6E8972E54CA8}"/>
              </a:ext>
            </a:extLst>
          </p:cNvPr>
          <p:cNvSpPr>
            <a:spLocks noGrp="1"/>
          </p:cNvSpPr>
          <p:nvPr/>
        </p:nvSpPr>
        <p:spPr>
          <a:xfrm>
            <a:off x="725981" y="1710163"/>
            <a:ext cx="10810537" cy="480948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Char char="§"/>
              <a:tabLst/>
              <a:defRPr/>
            </a:pPr>
            <a:endParaRPr kumimoji="0" lang="en-US" sz="2000" b="0" i="0" u="none" strike="noStrike" kern="1200" cap="none" spc="0" normalizeH="0" baseline="0" noProof="0" dirty="0">
              <a:ln>
                <a:noFill/>
              </a:ln>
              <a:solidFill>
                <a:sysClr val="windowText" lastClr="000000"/>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610983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0A2C-018F-4083-5408-58BBC3B8F422}"/>
              </a:ext>
            </a:extLst>
          </p:cNvPr>
          <p:cNvSpPr>
            <a:spLocks noGrp="1"/>
          </p:cNvSpPr>
          <p:nvPr>
            <p:ph type="title"/>
          </p:nvPr>
        </p:nvSpPr>
        <p:spPr>
          <a:xfrm>
            <a:off x="553720" y="0"/>
            <a:ext cx="3743960" cy="1026795"/>
          </a:xfrm>
        </p:spPr>
        <p:txBody>
          <a:bodyPr>
            <a:normAutofit/>
          </a:bodyPr>
          <a:lstStyle/>
          <a:p>
            <a:r>
              <a:rPr lang="en-US" sz="3200" b="1" dirty="0">
                <a:latin typeface="Times New Roman" panose="02020603050405020304" pitchFamily="18" charset="0"/>
                <a:cs typeface="Times New Roman" panose="02020603050405020304" pitchFamily="18" charset="0"/>
              </a:rPr>
              <a:t>Literature Survey</a:t>
            </a:r>
            <a:endParaRPr lang="en-IN" sz="3200" dirty="0"/>
          </a:p>
        </p:txBody>
      </p:sp>
      <p:graphicFrame>
        <p:nvGraphicFramePr>
          <p:cNvPr id="8" name="Content Placeholder 7">
            <a:extLst>
              <a:ext uri="{FF2B5EF4-FFF2-40B4-BE49-F238E27FC236}">
                <a16:creationId xmlns:a16="http://schemas.microsoft.com/office/drawing/2014/main" id="{318CB974-9B6D-3C40-DE06-645950355656}"/>
              </a:ext>
            </a:extLst>
          </p:cNvPr>
          <p:cNvGraphicFramePr>
            <a:graphicFrameLocks noGrp="1"/>
          </p:cNvGraphicFramePr>
          <p:nvPr>
            <p:ph idx="1"/>
            <p:extLst>
              <p:ext uri="{D42A27DB-BD31-4B8C-83A1-F6EECF244321}">
                <p14:modId xmlns:p14="http://schemas.microsoft.com/office/powerpoint/2010/main" val="736630505"/>
              </p:ext>
            </p:extLst>
          </p:nvPr>
        </p:nvGraphicFramePr>
        <p:xfrm>
          <a:off x="127000" y="876300"/>
          <a:ext cx="11937999" cy="5746304"/>
        </p:xfrm>
        <a:graphic>
          <a:graphicData uri="http://schemas.openxmlformats.org/drawingml/2006/table">
            <a:tbl>
              <a:tblPr firstRow="1" bandRow="1">
                <a:tableStyleId>{5C22544A-7EE6-4342-B048-85BDC9FD1C3A}</a:tableStyleId>
              </a:tblPr>
              <a:tblGrid>
                <a:gridCol w="848360">
                  <a:extLst>
                    <a:ext uri="{9D8B030D-6E8A-4147-A177-3AD203B41FA5}">
                      <a16:colId xmlns:a16="http://schemas.microsoft.com/office/drawing/2014/main" val="2652464770"/>
                    </a:ext>
                  </a:extLst>
                </a:gridCol>
                <a:gridCol w="1991360">
                  <a:extLst>
                    <a:ext uri="{9D8B030D-6E8A-4147-A177-3AD203B41FA5}">
                      <a16:colId xmlns:a16="http://schemas.microsoft.com/office/drawing/2014/main" val="2947731600"/>
                    </a:ext>
                  </a:extLst>
                </a:gridCol>
                <a:gridCol w="2431398">
                  <a:extLst>
                    <a:ext uri="{9D8B030D-6E8A-4147-A177-3AD203B41FA5}">
                      <a16:colId xmlns:a16="http://schemas.microsoft.com/office/drawing/2014/main" val="1962432479"/>
                    </a:ext>
                  </a:extLst>
                </a:gridCol>
                <a:gridCol w="1850443">
                  <a:extLst>
                    <a:ext uri="{9D8B030D-6E8A-4147-A177-3AD203B41FA5}">
                      <a16:colId xmlns:a16="http://schemas.microsoft.com/office/drawing/2014/main" val="3145320346"/>
                    </a:ext>
                  </a:extLst>
                </a:gridCol>
                <a:gridCol w="1522650">
                  <a:extLst>
                    <a:ext uri="{9D8B030D-6E8A-4147-A177-3AD203B41FA5}">
                      <a16:colId xmlns:a16="http://schemas.microsoft.com/office/drawing/2014/main" val="222688714"/>
                    </a:ext>
                  </a:extLst>
                </a:gridCol>
                <a:gridCol w="3293788">
                  <a:extLst>
                    <a:ext uri="{9D8B030D-6E8A-4147-A177-3AD203B41FA5}">
                      <a16:colId xmlns:a16="http://schemas.microsoft.com/office/drawing/2014/main" val="1813266151"/>
                    </a:ext>
                  </a:extLst>
                </a:gridCol>
              </a:tblGrid>
              <a:tr h="1033780">
                <a:tc>
                  <a:txBody>
                    <a:bodyPr/>
                    <a:lstStyle/>
                    <a:p>
                      <a:endParaRPr lang="en-IN" dirty="0"/>
                    </a:p>
                    <a:p>
                      <a:endParaRPr lang="en-IN" dirty="0"/>
                    </a:p>
                    <a:p>
                      <a:r>
                        <a:rPr lang="en-IN" sz="2000" dirty="0" err="1">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Title</a:t>
                      </a:r>
                    </a:p>
                  </a:txBody>
                  <a:tcPr/>
                </a:tc>
                <a:tc>
                  <a:txBody>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Author</a:t>
                      </a:r>
                    </a:p>
                  </a:txBody>
                  <a:tcPr/>
                </a:tc>
                <a:tc>
                  <a:txBody>
                    <a:bodyPr/>
                    <a:lstStyle/>
                    <a:p>
                      <a:r>
                        <a:rPr lang="en-IN" sz="2400" dirty="0">
                          <a:latin typeface="Times New Roman" panose="02020603050405020304" pitchFamily="18" charset="0"/>
                          <a:cs typeface="Times New Roman" panose="02020603050405020304" pitchFamily="18" charset="0"/>
                        </a:rPr>
                        <a:t>Journal/</a:t>
                      </a:r>
                    </a:p>
                    <a:p>
                      <a:r>
                        <a:rPr lang="en-IN" sz="2400" dirty="0">
                          <a:latin typeface="Times New Roman" panose="02020603050405020304" pitchFamily="18" charset="0"/>
                          <a:cs typeface="Times New Roman" panose="02020603050405020304" pitchFamily="18" charset="0"/>
                        </a:rPr>
                        <a:t>Conference</a:t>
                      </a:r>
                    </a:p>
                  </a:txBody>
                  <a:tcPr/>
                </a:tc>
                <a:tc>
                  <a:txBody>
                    <a:bodyPr/>
                    <a:lstStyle/>
                    <a:p>
                      <a:r>
                        <a:rPr lang="en-IN" sz="2400" dirty="0">
                          <a:latin typeface="Times New Roman" panose="02020603050405020304" pitchFamily="18" charset="0"/>
                          <a:cs typeface="Times New Roman" panose="02020603050405020304" pitchFamily="18" charset="0"/>
                        </a:rPr>
                        <a:t>Year of Publish</a:t>
                      </a:r>
                    </a:p>
                  </a:txBody>
                  <a:tcPr/>
                </a:tc>
                <a:tc>
                  <a:txBody>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Remarks</a:t>
                      </a:r>
                    </a:p>
                  </a:txBody>
                  <a:tcPr/>
                </a:tc>
                <a:extLst>
                  <a:ext uri="{0D108BD9-81ED-4DB2-BD59-A6C34878D82A}">
                    <a16:rowId xmlns:a16="http://schemas.microsoft.com/office/drawing/2014/main" val="2338782054"/>
                  </a:ext>
                </a:extLst>
              </a:tr>
              <a:tr h="1512124">
                <a:tc>
                  <a:txBody>
                    <a:bodyPr/>
                    <a:lstStyle/>
                    <a:p>
                      <a:pPr algn="ctr"/>
                      <a:r>
                        <a:rPr lang="en-US" dirty="0">
                          <a:latin typeface="Times New Roman" panose="02020603050405020304" pitchFamily="18" charset="0"/>
                          <a:cs typeface="Times New Roman" panose="02020603050405020304" pitchFamily="18" charset="0"/>
                        </a:rPr>
                        <a:t>10.</a:t>
                      </a:r>
                    </a:p>
                  </a:txBody>
                  <a:tcPr/>
                </a:tc>
                <a:tc>
                  <a:txBody>
                    <a:bodyPr/>
                    <a:lstStyle/>
                    <a:p>
                      <a:r>
                        <a:rPr lang="en-US" dirty="0">
                          <a:latin typeface="Times New Roman" panose="02020603050405020304" pitchFamily="18" charset="0"/>
                          <a:cs typeface="Times New Roman" panose="02020603050405020304" pitchFamily="18" charset="0"/>
                        </a:rPr>
                        <a:t>Text to Speech Conversion</a:t>
                      </a:r>
                    </a:p>
                  </a:txBody>
                  <a:tcPr/>
                </a:tc>
                <a:tc>
                  <a:txBody>
                    <a:bodyPr/>
                    <a:lstStyle/>
                    <a:p>
                      <a:pPr algn="ctr"/>
                      <a:r>
                        <a:rPr lang="en-US" dirty="0">
                          <a:latin typeface="Times New Roman" panose="02020603050405020304" pitchFamily="18" charset="0"/>
                          <a:cs typeface="Times New Roman" panose="02020603050405020304" pitchFamily="18" charset="0"/>
                        </a:rPr>
                        <a:t>S. </a:t>
                      </a:r>
                      <a:r>
                        <a:rPr lang="en-US" dirty="0" err="1">
                          <a:latin typeface="Times New Roman" panose="02020603050405020304" pitchFamily="18" charset="0"/>
                          <a:cs typeface="Times New Roman" panose="02020603050405020304" pitchFamily="18" charset="0"/>
                        </a:rPr>
                        <a:t>Venkateswarlu</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Journal</a:t>
                      </a:r>
                    </a:p>
                  </a:txBody>
                  <a:tcPr/>
                </a:tc>
                <a:tc>
                  <a:txBody>
                    <a:bodyPr/>
                    <a:lstStyle/>
                    <a:p>
                      <a:pPr algn="ctr"/>
                      <a:r>
                        <a:rPr lang="en-US" dirty="0">
                          <a:latin typeface="Times New Roman" panose="02020603050405020304" pitchFamily="18" charset="0"/>
                          <a:cs typeface="Times New Roman" panose="02020603050405020304" pitchFamily="18" charset="0"/>
                        </a:rPr>
                        <a:t>2016</a:t>
                      </a:r>
                    </a:p>
                  </a:txBody>
                  <a:tcPr/>
                </a:tc>
                <a:tc>
                  <a:txBody>
                    <a:bodyPr/>
                    <a:lstStyle/>
                    <a:p>
                      <a:r>
                        <a:rPr lang="en-US" dirty="0">
                          <a:latin typeface="Times New Roman" panose="02020603050405020304" pitchFamily="18" charset="0"/>
                          <a:cs typeface="Times New Roman" panose="02020603050405020304" pitchFamily="18" charset="0"/>
                        </a:rPr>
                        <a:t>Text is extracted from the image and converted to  audio by using Optical Character Recognition and Text to Speech Synthesizer but do not translate speech to text </a:t>
                      </a:r>
                    </a:p>
                  </a:txBody>
                  <a:tcPr/>
                </a:tc>
                <a:extLst>
                  <a:ext uri="{0D108BD9-81ED-4DB2-BD59-A6C34878D82A}">
                    <a16:rowId xmlns:a16="http://schemas.microsoft.com/office/drawing/2014/main" val="1067135196"/>
                  </a:ext>
                </a:extLst>
              </a:tr>
              <a:tr h="1172183">
                <a:tc>
                  <a:txBody>
                    <a:bodyPr/>
                    <a:lstStyle/>
                    <a:p>
                      <a:pPr algn="ctr"/>
                      <a:r>
                        <a:rPr lang="en-US" dirty="0">
                          <a:latin typeface="Times New Roman" panose="02020603050405020304" pitchFamily="18" charset="0"/>
                          <a:cs typeface="Times New Roman" panose="02020603050405020304" pitchFamily="18" charset="0"/>
                        </a:rPr>
                        <a:t>11.</a:t>
                      </a:r>
                    </a:p>
                  </a:txBody>
                  <a:tcPr/>
                </a:tc>
                <a:tc>
                  <a:txBody>
                    <a:bodyPr/>
                    <a:lstStyle/>
                    <a:p>
                      <a:r>
                        <a:rPr lang="en-US" dirty="0">
                          <a:latin typeface="Times New Roman" panose="02020603050405020304" pitchFamily="18" charset="0"/>
                          <a:cs typeface="Times New Roman" panose="02020603050405020304" pitchFamily="18" charset="0"/>
                        </a:rPr>
                        <a:t>Voice Command System</a:t>
                      </a:r>
                    </a:p>
                  </a:txBody>
                  <a:tcPr/>
                </a:tc>
                <a:tc>
                  <a:txBody>
                    <a:bodyPr/>
                    <a:lstStyle/>
                    <a:p>
                      <a:pPr algn="ctr"/>
                      <a:r>
                        <a:rPr lang="en-US" dirty="0">
                          <a:latin typeface="Times New Roman" panose="02020603050405020304" pitchFamily="18" charset="0"/>
                          <a:cs typeface="Times New Roman" panose="02020603050405020304" pitchFamily="18" charset="0"/>
                        </a:rPr>
                        <a:t>Surinder Kaur</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Journal</a:t>
                      </a:r>
                    </a:p>
                  </a:txBody>
                  <a:tcPr/>
                </a:tc>
                <a:tc>
                  <a:txBody>
                    <a:bodyPr/>
                    <a:lstStyle/>
                    <a:p>
                      <a:pPr algn="ctr"/>
                      <a:r>
                        <a:rPr lang="en-US" dirty="0">
                          <a:latin typeface="Times New Roman" panose="02020603050405020304" pitchFamily="18" charset="0"/>
                          <a:cs typeface="Times New Roman" panose="02020603050405020304" pitchFamily="18" charset="0"/>
                        </a:rPr>
                        <a:t>2015</a:t>
                      </a:r>
                    </a:p>
                  </a:txBody>
                  <a:tcPr/>
                </a:tc>
                <a:tc>
                  <a:txBody>
                    <a:bodyPr/>
                    <a:lstStyle/>
                    <a:p>
                      <a:r>
                        <a:rPr lang="en-US" dirty="0">
                          <a:latin typeface="Times New Roman" panose="02020603050405020304" pitchFamily="18" charset="0"/>
                          <a:cs typeface="Times New Roman" panose="02020603050405020304" pitchFamily="18" charset="0"/>
                        </a:rPr>
                        <a:t>The project design involve text to speech by using Raspberry Pi but gives exact translation which has no meaning. </a:t>
                      </a:r>
                    </a:p>
                  </a:txBody>
                  <a:tcPr/>
                </a:tc>
                <a:extLst>
                  <a:ext uri="{0D108BD9-81ED-4DB2-BD59-A6C34878D82A}">
                    <a16:rowId xmlns:a16="http://schemas.microsoft.com/office/drawing/2014/main" val="4029608334"/>
                  </a:ext>
                </a:extLst>
              </a:tr>
              <a:tr h="1961666">
                <a:tc>
                  <a:txBody>
                    <a:bodyPr/>
                    <a:lstStyle/>
                    <a:p>
                      <a:pPr algn="ctr"/>
                      <a:r>
                        <a:rPr lang="en-US" dirty="0">
                          <a:latin typeface="Times New Roman" panose="02020603050405020304" pitchFamily="18" charset="0"/>
                          <a:cs typeface="Times New Roman" panose="02020603050405020304" pitchFamily="18" charset="0"/>
                        </a:rPr>
                        <a:t>12.</a:t>
                      </a:r>
                    </a:p>
                  </a:txBody>
                  <a:tcPr/>
                </a:tc>
                <a:tc>
                  <a:txBody>
                    <a:bodyPr/>
                    <a:lstStyle/>
                    <a:p>
                      <a:r>
                        <a:rPr lang="en-US" dirty="0">
                          <a:latin typeface="Times New Roman" panose="02020603050405020304" pitchFamily="18" charset="0"/>
                          <a:cs typeface="Times New Roman" panose="02020603050405020304" pitchFamily="18" charset="0"/>
                        </a:rPr>
                        <a:t>Text to Speech Conversion Using Raspberry-pi for Embedded System</a:t>
                      </a:r>
                    </a:p>
                  </a:txBody>
                  <a:tcPr/>
                </a:tc>
                <a:tc>
                  <a:txBody>
                    <a:bodyPr/>
                    <a:lstStyle/>
                    <a:p>
                      <a:pPr algn="ctr"/>
                      <a:r>
                        <a:rPr lang="en-US" dirty="0">
                          <a:latin typeface="Times New Roman" panose="02020603050405020304" pitchFamily="18" charset="0"/>
                          <a:cs typeface="Times New Roman" panose="02020603050405020304" pitchFamily="18" charset="0"/>
                        </a:rPr>
                        <a:t>P.V.N. Reddy</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Journal</a:t>
                      </a:r>
                    </a:p>
                  </a:txBody>
                  <a:tcPr/>
                </a:tc>
                <a:tc>
                  <a:txBody>
                    <a:bodyPr/>
                    <a:lstStyle/>
                    <a:p>
                      <a:pPr algn="ctr"/>
                      <a:r>
                        <a:rPr lang="en-US" dirty="0">
                          <a:latin typeface="Times New Roman" panose="02020603050405020304" pitchFamily="18" charset="0"/>
                          <a:cs typeface="Times New Roman" panose="02020603050405020304" pitchFamily="18" charset="0"/>
                        </a:rPr>
                        <a:t>2014</a:t>
                      </a:r>
                    </a:p>
                  </a:txBody>
                  <a:tcPr/>
                </a:tc>
                <a:tc>
                  <a:txBody>
                    <a:bodyPr/>
                    <a:lstStyle/>
                    <a:p>
                      <a:r>
                        <a:rPr lang="en-US" dirty="0">
                          <a:latin typeface="Times New Roman" panose="02020603050405020304" pitchFamily="18" charset="0"/>
                          <a:cs typeface="Times New Roman" panose="02020603050405020304" pitchFamily="18" charset="0"/>
                        </a:rPr>
                        <a:t>The proposed Text to speech (TTS) system designed to produce an equivalent synchronization with the text which is provided as an input to the Raspberry-Pi system.</a:t>
                      </a:r>
                    </a:p>
                    <a:p>
                      <a:r>
                        <a:rPr lang="en-US" dirty="0">
                          <a:latin typeface="Times New Roman" panose="02020603050405020304" pitchFamily="18" charset="0"/>
                          <a:cs typeface="Times New Roman" panose="02020603050405020304" pitchFamily="18" charset="0"/>
                        </a:rPr>
                        <a:t>No use of Raspberry pi</a:t>
                      </a:r>
                    </a:p>
                  </a:txBody>
                  <a:tcPr/>
                </a:tc>
                <a:extLst>
                  <a:ext uri="{0D108BD9-81ED-4DB2-BD59-A6C34878D82A}">
                    <a16:rowId xmlns:a16="http://schemas.microsoft.com/office/drawing/2014/main" val="2490652517"/>
                  </a:ext>
                </a:extLst>
              </a:tr>
            </a:tbl>
          </a:graphicData>
        </a:graphic>
      </p:graphicFrame>
      <p:sp>
        <p:nvSpPr>
          <p:cNvPr id="6" name="Content Placeholder 2">
            <a:extLst>
              <a:ext uri="{FF2B5EF4-FFF2-40B4-BE49-F238E27FC236}">
                <a16:creationId xmlns:a16="http://schemas.microsoft.com/office/drawing/2014/main" id="{F751A740-71B1-B1B1-DBE7-1A4CE6927BD8}"/>
              </a:ext>
            </a:extLst>
          </p:cNvPr>
          <p:cNvSpPr>
            <a:spLocks noGrp="1"/>
          </p:cNvSpPr>
          <p:nvPr/>
        </p:nvSpPr>
        <p:spPr>
          <a:xfrm>
            <a:off x="1168410" y="1930908"/>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marR="0" lvl="0" indent="-182880" algn="l" defTabSz="914400" rtl="0" eaLnBrk="1" fontAlgn="t" latinLnBrk="0" hangingPunct="1">
              <a:lnSpc>
                <a:spcPct val="90000"/>
              </a:lnSpc>
              <a:spcBef>
                <a:spcPts val="0"/>
              </a:spcBef>
              <a:spcAft>
                <a:spcPts val="0"/>
              </a:spcAft>
              <a:buClr>
                <a:srgbClr val="D34817">
                  <a:lumMod val="75000"/>
                </a:srgbClr>
              </a:buClr>
              <a:buSzPct val="85000"/>
              <a:buFont typeface="Wingdings" pitchFamily="2" charset="2"/>
              <a:buChar char="§"/>
              <a:tabLst/>
              <a:defRPr/>
            </a:pPr>
            <a:endParaRPr kumimoji="0" lang="en-US" sz="2000" b="0" i="0" u="none" strike="noStrike" kern="1200" cap="none" spc="0" normalizeH="0" baseline="0" noProof="0" dirty="0">
              <a:ln>
                <a:noFill/>
              </a:ln>
              <a:solidFill>
                <a:sysClr val="windowText" lastClr="000000"/>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2648382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TotalTime>
  <Words>2686</Words>
  <Application>Microsoft Office PowerPoint</Application>
  <PresentationFormat>Widescreen</PresentationFormat>
  <Paragraphs>352</Paragraphs>
  <Slides>28</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Black</vt:lpstr>
      <vt:lpstr>Calibri</vt:lpstr>
      <vt:lpstr>Calibri Light</vt:lpstr>
      <vt:lpstr>Candara</vt:lpstr>
      <vt:lpstr>Consolas</vt:lpstr>
      <vt:lpstr>Rockwell</vt:lpstr>
      <vt:lpstr>Times New Roman</vt:lpstr>
      <vt:lpstr>Wingdings</vt:lpstr>
      <vt:lpstr>Office Theme</vt:lpstr>
      <vt:lpstr>PowerPoint Presentation</vt:lpstr>
      <vt:lpstr>ABSTRACT</vt:lpstr>
      <vt:lpstr>OBJECTIVES</vt:lpstr>
      <vt:lpstr>INTRODUCTION</vt:lpstr>
      <vt:lpstr>USING DEEP LEARNING</vt:lpstr>
      <vt:lpstr>Literature Survey</vt:lpstr>
      <vt:lpstr>Literature Survey</vt:lpstr>
      <vt:lpstr>Literature Survey</vt:lpstr>
      <vt:lpstr>Literature Survey</vt:lpstr>
      <vt:lpstr>Literature Survey</vt:lpstr>
      <vt:lpstr>EXISTING WORK</vt:lpstr>
      <vt:lpstr>Issues in Existing Work</vt:lpstr>
      <vt:lpstr>Proposed work:</vt:lpstr>
      <vt:lpstr>ARCHITECTURE DIAGRAM</vt:lpstr>
      <vt:lpstr>UML DIAGRAMS</vt:lpstr>
      <vt:lpstr>FLOW CHART :</vt:lpstr>
      <vt:lpstr>CLASS DIAGRAM :</vt:lpstr>
      <vt:lpstr> SEQUENCE DIAGRAM :</vt:lpstr>
      <vt:lpstr>Brief Module Description</vt:lpstr>
      <vt:lpstr>Why non Ajax why not Ajax: Ajax(Asynchronous JavaScript and XML) :  Whenever we need to send a request or to access the data from the server then Ajax is used. It will send and receive the data in the JSON format which is used in Js to display it in webpage. But Ajax is only used to take the input as text and other metadata , it will not support any other formats like audio and video. Non AJAX:   It is quite similar to the Ajax, and also it is just an extension to Ajax request                 which supports JavaScript, XML, audio and video formats.   We use non Ajax request because we need to send audio (spoken) and get back audio(translated mp3) which is not supported by Ajax.</vt:lpstr>
      <vt:lpstr>PowerPoint Presentation</vt:lpstr>
      <vt:lpstr>System Requirements</vt:lpstr>
      <vt:lpstr>Methodology Used :</vt:lpstr>
      <vt:lpstr>Output Screenshot</vt:lpstr>
      <vt:lpstr>Details of International Conference</vt:lpstr>
      <vt:lpstr>CONCLUSION AND FUTURE WORK</vt:lpstr>
      <vt:lpstr>REFERENCES:</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Phani</dc:creator>
  <cp:lastModifiedBy>MOUNIKA MUDISETTI</cp:lastModifiedBy>
  <cp:revision>4</cp:revision>
  <dcterms:created xsi:type="dcterms:W3CDTF">2020-05-22T01:32:07Z</dcterms:created>
  <dcterms:modified xsi:type="dcterms:W3CDTF">2024-05-09T07:28:28Z</dcterms:modified>
</cp:coreProperties>
</file>