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B137D3-9E22-4C67-A749-8A937A18761D}" v="939" dt="2021-04-26T15:23:28.6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4/26/2021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Loss of Bee Colonies</a:t>
            </a:r>
            <a:endParaRPr lang="en-US" dirty="0"/>
          </a:p>
        </p:txBody>
      </p:sp>
      <p:sp>
        <p:nvSpPr>
          <p:cNvPr id="3" name="Subtitle 2"/>
          <p:cNvSpPr>
            <a:spLocks noGrp="1"/>
          </p:cNvSpPr>
          <p:nvPr>
            <p:ph type="subTitle" idx="1"/>
          </p:nvPr>
        </p:nvSpPr>
        <p:spPr/>
        <p:txBody>
          <a:bodyPr vert="horz" lIns="91440" tIns="45720" rIns="91440" bIns="45720" rtlCol="0" anchor="b">
            <a:normAutofit/>
          </a:bodyPr>
          <a:lstStyle/>
          <a:p>
            <a:r>
              <a:rPr lang="en-US" dirty="0">
                <a:cs typeface="Calibri"/>
              </a:rPr>
              <a:t>By Mounika Ganta and Celia Watson</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DACA2-A88E-4A2B-89A9-051900E6CF7C}"/>
              </a:ext>
            </a:extLst>
          </p:cNvPr>
          <p:cNvSpPr>
            <a:spLocks noGrp="1"/>
          </p:cNvSpPr>
          <p:nvPr>
            <p:ph type="title"/>
          </p:nvPr>
        </p:nvSpPr>
        <p:spPr/>
        <p:txBody>
          <a:bodyPr>
            <a:normAutofit/>
          </a:bodyPr>
          <a:lstStyle/>
          <a:p>
            <a:pPr marL="571500" indent="-571500">
              <a:buFont typeface="Arial"/>
              <a:buChar char="•"/>
            </a:pPr>
            <a:r>
              <a:rPr lang="en-US" sz="2800" dirty="0">
                <a:cs typeface="Calibri Light"/>
              </a:rPr>
              <a:t>More colonies appear to be affected by pesticides than lost to colony collapse disorder.</a:t>
            </a:r>
          </a:p>
        </p:txBody>
      </p:sp>
      <p:pic>
        <p:nvPicPr>
          <p:cNvPr id="6" name="Picture 6" descr="Chart, histogram&#10;&#10;Description automatically generated">
            <a:extLst>
              <a:ext uri="{FF2B5EF4-FFF2-40B4-BE49-F238E27FC236}">
                <a16:creationId xmlns:a16="http://schemas.microsoft.com/office/drawing/2014/main" id="{62ECCA90-0905-4DD7-8DCB-4050B48B1EF1}"/>
              </a:ext>
            </a:extLst>
          </p:cNvPr>
          <p:cNvPicPr>
            <a:picLocks noGrp="1" noChangeAspect="1"/>
          </p:cNvPicPr>
          <p:nvPr>
            <p:ph idx="1"/>
          </p:nvPr>
        </p:nvPicPr>
        <p:blipFill>
          <a:blip r:embed="rId2"/>
          <a:stretch>
            <a:fillRect/>
          </a:stretch>
        </p:blipFill>
        <p:spPr>
          <a:xfrm>
            <a:off x="2907507" y="1575421"/>
            <a:ext cx="6365080" cy="5142879"/>
          </a:xfrm>
        </p:spPr>
      </p:pic>
    </p:spTree>
    <p:extLst>
      <p:ext uri="{BB962C8B-B14F-4D97-AF65-F5344CB8AC3E}">
        <p14:creationId xmlns:p14="http://schemas.microsoft.com/office/powerpoint/2010/main" val="107883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9D4E6-0DC6-48C1-B683-9FA92299B921}"/>
              </a:ext>
            </a:extLst>
          </p:cNvPr>
          <p:cNvSpPr>
            <a:spLocks noGrp="1"/>
          </p:cNvSpPr>
          <p:nvPr>
            <p:ph type="title"/>
          </p:nvPr>
        </p:nvSpPr>
        <p:spPr/>
        <p:txBody>
          <a:bodyPr>
            <a:normAutofit/>
          </a:bodyPr>
          <a:lstStyle/>
          <a:p>
            <a:pPr algn="ctr"/>
            <a:r>
              <a:rPr lang="en-US" sz="2800" dirty="0">
                <a:cs typeface="Calibri Light"/>
              </a:rPr>
              <a:t>Loss of Bee Colonies with CCD and Pesticides by State</a:t>
            </a:r>
          </a:p>
        </p:txBody>
      </p:sp>
      <p:pic>
        <p:nvPicPr>
          <p:cNvPr id="12" name="Picture 12" descr="Chart, scatter chart&#10;&#10;Description automatically generated">
            <a:extLst>
              <a:ext uri="{FF2B5EF4-FFF2-40B4-BE49-F238E27FC236}">
                <a16:creationId xmlns:a16="http://schemas.microsoft.com/office/drawing/2014/main" id="{EB8B2F56-21E1-4781-9A1E-E60CC3CEE18C}"/>
              </a:ext>
            </a:extLst>
          </p:cNvPr>
          <p:cNvPicPr>
            <a:picLocks noGrp="1" noChangeAspect="1"/>
          </p:cNvPicPr>
          <p:nvPr>
            <p:ph sz="half" idx="1"/>
          </p:nvPr>
        </p:nvPicPr>
        <p:blipFill>
          <a:blip r:embed="rId2"/>
          <a:stretch>
            <a:fillRect/>
          </a:stretch>
        </p:blipFill>
        <p:spPr>
          <a:xfrm>
            <a:off x="776288" y="2129632"/>
            <a:ext cx="5055393" cy="4255292"/>
          </a:xfrm>
        </p:spPr>
      </p:pic>
      <p:pic>
        <p:nvPicPr>
          <p:cNvPr id="15" name="Picture 15" descr="Chart, scatter chart&#10;&#10;Description automatically generated">
            <a:extLst>
              <a:ext uri="{FF2B5EF4-FFF2-40B4-BE49-F238E27FC236}">
                <a16:creationId xmlns:a16="http://schemas.microsoft.com/office/drawing/2014/main" id="{F8E1767F-BA12-4F64-A958-E430834859D0}"/>
              </a:ext>
            </a:extLst>
          </p:cNvPr>
          <p:cNvPicPr>
            <a:picLocks noGrp="1" noChangeAspect="1"/>
          </p:cNvPicPr>
          <p:nvPr>
            <p:ph sz="half" idx="2"/>
          </p:nvPr>
        </p:nvPicPr>
        <p:blipFill>
          <a:blip r:embed="rId3"/>
          <a:stretch>
            <a:fillRect/>
          </a:stretch>
        </p:blipFill>
        <p:spPr>
          <a:xfrm>
            <a:off x="5836444" y="2129633"/>
            <a:ext cx="5519737" cy="4314822"/>
          </a:xfrm>
        </p:spPr>
      </p:pic>
    </p:spTree>
    <p:extLst>
      <p:ext uri="{BB962C8B-B14F-4D97-AF65-F5344CB8AC3E}">
        <p14:creationId xmlns:p14="http://schemas.microsoft.com/office/powerpoint/2010/main" val="3033819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849B1-6EC7-453F-983A-85D355D7EBB9}"/>
              </a:ext>
            </a:extLst>
          </p:cNvPr>
          <p:cNvSpPr>
            <a:spLocks noGrp="1"/>
          </p:cNvSpPr>
          <p:nvPr>
            <p:ph type="title"/>
          </p:nvPr>
        </p:nvSpPr>
        <p:spPr/>
        <p:txBody>
          <a:bodyPr/>
          <a:lstStyle/>
          <a:p>
            <a:pPr algn="ctr"/>
            <a:r>
              <a:rPr lang="en-US" dirty="0">
                <a:cs typeface="Calibri Light"/>
              </a:rPr>
              <a:t>Hypothesis</a:t>
            </a:r>
          </a:p>
        </p:txBody>
      </p:sp>
      <p:sp>
        <p:nvSpPr>
          <p:cNvPr id="3" name="Content Placeholder 2">
            <a:extLst>
              <a:ext uri="{FF2B5EF4-FFF2-40B4-BE49-F238E27FC236}">
                <a16:creationId xmlns:a16="http://schemas.microsoft.com/office/drawing/2014/main" id="{1BD6928E-84DF-495B-9DB1-F48BBC9E2235}"/>
              </a:ext>
            </a:extLst>
          </p:cNvPr>
          <p:cNvSpPr>
            <a:spLocks noGrp="1"/>
          </p:cNvSpPr>
          <p:nvPr>
            <p:ph idx="1"/>
          </p:nvPr>
        </p:nvSpPr>
        <p:spPr/>
        <p:txBody>
          <a:bodyPr vert="horz" lIns="91440" tIns="45720" rIns="91440" bIns="45720" rtlCol="0" anchor="t">
            <a:normAutofit fontScale="92500" lnSpcReduction="10000"/>
          </a:bodyPr>
          <a:lstStyle/>
          <a:p>
            <a:r>
              <a:rPr lang="en-US" dirty="0">
                <a:cs typeface="Calibri"/>
              </a:rPr>
              <a:t>Based on our findings with the histogram graph the percentages of colonies affected by pesticides are higher than those lost by colony collapse disorder.</a:t>
            </a:r>
          </a:p>
          <a:p>
            <a:r>
              <a:rPr lang="en-US" dirty="0">
                <a:cs typeface="Calibri"/>
              </a:rPr>
              <a:t>There appear to be many factors that contribute to the loss of colonies to collapse, including pesticides, parasites, weather conditions, etc.  Also, not all colonies affected by pesticides do go on to collapse.</a:t>
            </a:r>
          </a:p>
          <a:p>
            <a:r>
              <a:rPr lang="en-US" dirty="0">
                <a:cs typeface="Calibri"/>
              </a:rPr>
              <a:t>For example, in the survey results for Jan-March in Arizona there was no colonies affected by pesticides, but there were 13.44% of total colonies lost to colony collapse.</a:t>
            </a:r>
          </a:p>
          <a:p>
            <a:r>
              <a:rPr lang="en-US" dirty="0">
                <a:cs typeface="Calibri"/>
              </a:rPr>
              <a:t>The correlation coefficient calculated on the state level showed a </a:t>
            </a:r>
            <a:r>
              <a:rPr lang="en-US" dirty="0">
                <a:latin typeface="Calibri" panose="020F0502020204030204"/>
                <a:cs typeface="Calibri"/>
              </a:rPr>
              <a:t>-0.08112837 correlation indicating not much correlation at that level.</a:t>
            </a:r>
          </a:p>
        </p:txBody>
      </p:sp>
    </p:spTree>
    <p:extLst>
      <p:ext uri="{BB962C8B-B14F-4D97-AF65-F5344CB8AC3E}">
        <p14:creationId xmlns:p14="http://schemas.microsoft.com/office/powerpoint/2010/main" val="342826851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Loss of Bee Colonies</vt:lpstr>
      <vt:lpstr>More colonies appear to be affected by pesticides than lost to colony collapse disorder.</vt:lpstr>
      <vt:lpstr>Loss of Bee Colonies with CCD and Pesticides by State</vt:lpstr>
      <vt:lpstr>Hypothesis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113</cp:revision>
  <dcterms:created xsi:type="dcterms:W3CDTF">2021-04-25T21:55:08Z</dcterms:created>
  <dcterms:modified xsi:type="dcterms:W3CDTF">2021-04-26T15:30:23Z</dcterms:modified>
</cp:coreProperties>
</file>