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65" r:id="rId6"/>
    <p:sldId id="266" r:id="rId7"/>
    <p:sldId id="262" r:id="rId8"/>
    <p:sldId id="263" r:id="rId9"/>
    <p:sldId id="264"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B137D3-9E22-4C67-A749-8A937A18761D}" v="939" dt="2021-04-26T15:23:28.6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37" d="100"/>
          <a:sy n="37" d="100"/>
        </p:scale>
        <p:origin x="824"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hyperlink" Target="https://creativecommons.org/licenses/by-sa/3.0/" TargetMode="External"/><Relationship Id="rId5" Type="http://schemas.openxmlformats.org/officeDocument/2006/relationships/hyperlink" Target="https://fr.wiktionary.org/wiki/halicte" TargetMode="Externa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commons.wikimedia.org/wiki/File:Varroa_destructor,_1_2019-09-06-19.12.07_ZS_PMax_UDR_(48697155713).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ee on yellow flowers">
            <a:extLst>
              <a:ext uri="{FF2B5EF4-FFF2-40B4-BE49-F238E27FC236}">
                <a16:creationId xmlns:a16="http://schemas.microsoft.com/office/drawing/2014/main" id="{0B1EA7E5-721D-4C80-8A77-9A80D319A9C6}"/>
              </a:ext>
            </a:extLst>
          </p:cNvPr>
          <p:cNvPicPr>
            <a:picLocks noChangeAspect="1"/>
          </p:cNvPicPr>
          <p:nvPr/>
        </p:nvPicPr>
        <p:blipFill rotWithShape="1">
          <a:blip r:embed="rId2"/>
          <a:srcRect l="9091" t="21533" b="1858"/>
          <a:stretch/>
        </p:blipFill>
        <p:spPr>
          <a:xfrm>
            <a:off x="20" y="10"/>
            <a:ext cx="12191981" cy="6857990"/>
          </a:xfrm>
          <a:prstGeom prst="rect">
            <a:avLst/>
          </a:prstGeom>
        </p:spPr>
      </p:pic>
      <p:sp>
        <p:nvSpPr>
          <p:cNvPr id="25" name="Rectangle 17">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04553" y="3091928"/>
            <a:ext cx="9078562" cy="2387600"/>
          </a:xfrm>
        </p:spPr>
        <p:txBody>
          <a:bodyPr>
            <a:normAutofit/>
          </a:bodyPr>
          <a:lstStyle/>
          <a:p>
            <a:pPr algn="l"/>
            <a:r>
              <a:rPr lang="en-US" sz="6600">
                <a:cs typeface="Calibri Light"/>
              </a:rPr>
              <a:t>Loss of Bee Colonies</a:t>
            </a:r>
            <a:endParaRPr lang="en-US" sz="6600"/>
          </a:p>
        </p:txBody>
      </p:sp>
      <p:sp>
        <p:nvSpPr>
          <p:cNvPr id="26" name="Rectangle: Rounded Corners 19">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04553" y="5624945"/>
            <a:ext cx="9078562" cy="592975"/>
          </a:xfrm>
        </p:spPr>
        <p:txBody>
          <a:bodyPr vert="horz" lIns="91440" tIns="45720" rIns="91440" bIns="45720" rtlCol="0" anchor="ctr">
            <a:normAutofit/>
          </a:bodyPr>
          <a:lstStyle/>
          <a:p>
            <a:pPr algn="l"/>
            <a:r>
              <a:rPr lang="en-US">
                <a:cs typeface="Calibri"/>
              </a:rPr>
              <a:t>By Mounika Ganta and Celia Watson</a:t>
            </a: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F920-B8DA-4453-AFE7-E87C7FF42C71}"/>
              </a:ext>
            </a:extLst>
          </p:cNvPr>
          <p:cNvSpPr>
            <a:spLocks noGrp="1"/>
          </p:cNvSpPr>
          <p:nvPr>
            <p:ph type="title"/>
          </p:nvPr>
        </p:nvSpPr>
        <p:spPr>
          <a:xfrm>
            <a:off x="4965430" y="629268"/>
            <a:ext cx="6586491" cy="1286160"/>
          </a:xfrm>
        </p:spPr>
        <p:txBody>
          <a:bodyPr anchor="b">
            <a:normAutofit/>
          </a:bodyPr>
          <a:lstStyle/>
          <a:p>
            <a:r>
              <a:rPr lang="en-US" dirty="0"/>
              <a:t>Conclusion</a:t>
            </a:r>
            <a:endParaRPr lang="en-US"/>
          </a:p>
        </p:txBody>
      </p:sp>
      <p:sp>
        <p:nvSpPr>
          <p:cNvPr id="3" name="Content Placeholder 2">
            <a:extLst>
              <a:ext uri="{FF2B5EF4-FFF2-40B4-BE49-F238E27FC236}">
                <a16:creationId xmlns:a16="http://schemas.microsoft.com/office/drawing/2014/main" id="{FE19EE70-6DCA-4D2A-841A-5FA371A115B6}"/>
              </a:ext>
            </a:extLst>
          </p:cNvPr>
          <p:cNvSpPr>
            <a:spLocks noGrp="1"/>
          </p:cNvSpPr>
          <p:nvPr>
            <p:ph idx="1"/>
          </p:nvPr>
        </p:nvSpPr>
        <p:spPr>
          <a:xfrm>
            <a:off x="4965431" y="2438400"/>
            <a:ext cx="6586489" cy="3785419"/>
          </a:xfrm>
        </p:spPr>
        <p:txBody>
          <a:bodyPr>
            <a:normAutofit/>
          </a:bodyPr>
          <a:lstStyle/>
          <a:p>
            <a:pPr lvl="0"/>
            <a:r>
              <a:rPr lang="en-US" sz="1700" dirty="0"/>
              <a:t>Based on our findings with the histogram graph the percentages of colonies affected by pesticides are higher than those lost by colony collapse disorder.</a:t>
            </a:r>
          </a:p>
          <a:p>
            <a:pPr lvl="0"/>
            <a:r>
              <a:rPr lang="en-US" sz="1700" dirty="0"/>
              <a:t>There appear to be many factors that contribute to the loss of colonies to collapse, including pesticides, parasites, varroa mites, disease etc.  The worst problem facing bee colonies presently is varroa mites.</a:t>
            </a:r>
          </a:p>
          <a:p>
            <a:pPr lvl="0"/>
            <a:r>
              <a:rPr lang="en-US" sz="1700" dirty="0"/>
              <a:t>Regional and climate related conditions likely affect the types of problems faced by bees.  Due to the varied nature of climates and regions in the US, this may be an area for further exploration.</a:t>
            </a:r>
          </a:p>
          <a:p>
            <a:pPr lvl="0"/>
            <a:r>
              <a:rPr lang="en-US" sz="1700" dirty="0"/>
              <a:t>Due to the high degree of dependence of the world’s food sources on the health of honey bees, it is extremely important for people around the world to collaborate to find the best ways to meet these challenges.</a:t>
            </a:r>
          </a:p>
          <a:p>
            <a:endParaRPr lang="en-US" sz="1700" dirty="0"/>
          </a:p>
        </p:txBody>
      </p:sp>
      <p:pic>
        <p:nvPicPr>
          <p:cNvPr id="4" name="Picture 3" descr="A bee pollinating on a yellow flower">
            <a:extLst>
              <a:ext uri="{FF2B5EF4-FFF2-40B4-BE49-F238E27FC236}">
                <a16:creationId xmlns:a16="http://schemas.microsoft.com/office/drawing/2014/main" id="{6F33322D-5617-46AE-8486-940C4B06FF5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9887" r="5840" b="2"/>
          <a:stretch/>
        </p:blipFill>
        <p:spPr>
          <a:xfrm>
            <a:off x="20" y="10"/>
            <a:ext cx="4635571" cy="6857990"/>
          </a:xfrm>
          <a:prstGeom prst="rect">
            <a:avLst/>
          </a:prstGeom>
          <a:effectLst/>
        </p:spPr>
      </p:pic>
      <p:cxnSp>
        <p:nvCxnSpPr>
          <p:cNvPr id="14" name="Straight Connector 13">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DF9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543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D8BD-C4B8-4A7A-BBB9-170AA672B541}"/>
              </a:ext>
            </a:extLst>
          </p:cNvPr>
          <p:cNvSpPr>
            <a:spLocks noGrp="1"/>
          </p:cNvSpPr>
          <p:nvPr>
            <p:ph type="title"/>
          </p:nvPr>
        </p:nvSpPr>
        <p:spPr/>
        <p:txBody>
          <a:bodyPr>
            <a:normAutofit/>
          </a:bodyPr>
          <a:lstStyle/>
          <a:p>
            <a:r>
              <a:rPr lang="en-US" sz="3600" dirty="0"/>
              <a:t>Hypothesis</a:t>
            </a:r>
          </a:p>
        </p:txBody>
      </p:sp>
      <p:pic>
        <p:nvPicPr>
          <p:cNvPr id="5" name="Content Placeholder 4">
            <a:extLst>
              <a:ext uri="{FF2B5EF4-FFF2-40B4-BE49-F238E27FC236}">
                <a16:creationId xmlns:a16="http://schemas.microsoft.com/office/drawing/2014/main" id="{2A1668C0-BBF3-4815-9B2A-B1F3CB3AE832}"/>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6515" r="6515"/>
          <a:stretch/>
        </p:blipFill>
        <p:spPr/>
      </p:pic>
      <p:sp>
        <p:nvSpPr>
          <p:cNvPr id="6" name="Text Placeholder 5">
            <a:extLst>
              <a:ext uri="{FF2B5EF4-FFF2-40B4-BE49-F238E27FC236}">
                <a16:creationId xmlns:a16="http://schemas.microsoft.com/office/drawing/2014/main" id="{177E2372-7C9C-4E08-A5EC-9F43196B1729}"/>
              </a:ext>
            </a:extLst>
          </p:cNvPr>
          <p:cNvSpPr>
            <a:spLocks noGrp="1"/>
          </p:cNvSpPr>
          <p:nvPr>
            <p:ph type="body" sz="half" idx="2"/>
          </p:nvPr>
        </p:nvSpPr>
        <p:spPr/>
        <p:txBody>
          <a:bodyPr>
            <a:normAutofit lnSpcReduction="10000"/>
          </a:bodyPr>
          <a:lstStyle/>
          <a:p>
            <a:r>
              <a:rPr lang="en-US" sz="2400" dirty="0"/>
              <a:t> - Our initial hypothesis was that there would be a compelling connection between the use of pesticides and colony collapse disorder.</a:t>
            </a:r>
          </a:p>
          <a:p>
            <a:r>
              <a:rPr lang="en-US" sz="2400" dirty="0"/>
              <a:t>- Our analysis grew to include the other categories of problems facing honey bees, as the various US states surveyed have unique and varied problems.</a:t>
            </a:r>
          </a:p>
        </p:txBody>
      </p:sp>
    </p:spTree>
    <p:extLst>
      <p:ext uri="{BB962C8B-B14F-4D97-AF65-F5344CB8AC3E}">
        <p14:creationId xmlns:p14="http://schemas.microsoft.com/office/powerpoint/2010/main" val="96031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DACA2-A88E-4A2B-89A9-051900E6CF7C}"/>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marL="571500" indent="-571500" algn="ctr"/>
            <a:r>
              <a:rPr lang="en-US" sz="4100" kern="1200">
                <a:solidFill>
                  <a:srgbClr val="FFFFFF"/>
                </a:solidFill>
                <a:latin typeface="+mj-lt"/>
                <a:ea typeface="+mj-ea"/>
                <a:cs typeface="+mj-cs"/>
              </a:rPr>
              <a:t>More colonies appear to be affected by pesticides than lost to colony collapse disorder.</a:t>
            </a:r>
          </a:p>
        </p:txBody>
      </p:sp>
      <p:pic>
        <p:nvPicPr>
          <p:cNvPr id="6" name="Picture 6" descr="Chart, histogram&#10;&#10;Description automatically generated">
            <a:extLst>
              <a:ext uri="{FF2B5EF4-FFF2-40B4-BE49-F238E27FC236}">
                <a16:creationId xmlns:a16="http://schemas.microsoft.com/office/drawing/2014/main" id="{62ECCA90-0905-4DD7-8DCB-4050B48B1EF1}"/>
              </a:ext>
            </a:extLst>
          </p:cNvPr>
          <p:cNvPicPr>
            <a:picLocks noGrp="1" noChangeAspect="1"/>
          </p:cNvPicPr>
          <p:nvPr>
            <p:ph idx="1"/>
          </p:nvPr>
        </p:nvPicPr>
        <p:blipFill>
          <a:blip r:embed="rId2"/>
          <a:stretch>
            <a:fillRect/>
          </a:stretch>
        </p:blipFill>
        <p:spPr>
          <a:xfrm>
            <a:off x="5153822" y="1248456"/>
            <a:ext cx="6553545" cy="4369030"/>
          </a:xfrm>
          <a:prstGeom prst="rect">
            <a:avLst/>
          </a:prstGeom>
        </p:spPr>
      </p:pic>
    </p:spTree>
    <p:extLst>
      <p:ext uri="{BB962C8B-B14F-4D97-AF65-F5344CB8AC3E}">
        <p14:creationId xmlns:p14="http://schemas.microsoft.com/office/powerpoint/2010/main" val="10788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69D4E6-0DC6-48C1-B683-9FA92299B92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800">
                <a:solidFill>
                  <a:srgbClr val="FFFFFF"/>
                </a:solidFill>
              </a:rPr>
              <a:t>Loss of Bee Colonies with CCD and Pesticides by State</a:t>
            </a:r>
          </a:p>
        </p:txBody>
      </p:sp>
      <p:cxnSp>
        <p:nvCxnSpPr>
          <p:cNvPr id="27"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5" name="Picture 15" descr="Chart, scatter chart&#10;&#10;Description automatically generated">
            <a:extLst>
              <a:ext uri="{FF2B5EF4-FFF2-40B4-BE49-F238E27FC236}">
                <a16:creationId xmlns:a16="http://schemas.microsoft.com/office/drawing/2014/main" id="{F8E1767F-BA12-4F64-A958-E430834859D0}"/>
              </a:ext>
            </a:extLst>
          </p:cNvPr>
          <p:cNvPicPr>
            <a:picLocks noGrp="1" noChangeAspect="1"/>
          </p:cNvPicPr>
          <p:nvPr>
            <p:ph sz="half" idx="2"/>
          </p:nvPr>
        </p:nvPicPr>
        <p:blipFill>
          <a:blip r:embed="rId2"/>
          <a:stretch>
            <a:fillRect/>
          </a:stretch>
        </p:blipFill>
        <p:spPr>
          <a:xfrm>
            <a:off x="291010" y="2606997"/>
            <a:ext cx="5455917" cy="3637278"/>
          </a:xfrm>
          <a:prstGeom prst="rect">
            <a:avLst/>
          </a:prstGeom>
        </p:spPr>
      </p:pic>
      <p:cxnSp>
        <p:nvCxnSpPr>
          <p:cNvPr id="28" name="Straight Connector 2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2" name="Picture 12" descr="Chart, scatter chart&#10;&#10;Description automatically generated">
            <a:extLst>
              <a:ext uri="{FF2B5EF4-FFF2-40B4-BE49-F238E27FC236}">
                <a16:creationId xmlns:a16="http://schemas.microsoft.com/office/drawing/2014/main" id="{EB8B2F56-21E1-4781-9A1E-E60CC3CEE18C}"/>
              </a:ext>
            </a:extLst>
          </p:cNvPr>
          <p:cNvPicPr>
            <a:picLocks noGrp="1" noChangeAspect="1"/>
          </p:cNvPicPr>
          <p:nvPr>
            <p:ph sz="half" idx="1"/>
          </p:nvPr>
        </p:nvPicPr>
        <p:blipFill>
          <a:blip r:embed="rId3"/>
          <a:stretch>
            <a:fillRect/>
          </a:stretch>
        </p:blipFill>
        <p:spPr>
          <a:xfrm>
            <a:off x="6445073" y="2606997"/>
            <a:ext cx="5455917" cy="3637278"/>
          </a:xfrm>
          <a:prstGeom prst="rect">
            <a:avLst/>
          </a:prstGeom>
        </p:spPr>
      </p:pic>
    </p:spTree>
    <p:extLst>
      <p:ext uri="{BB962C8B-B14F-4D97-AF65-F5344CB8AC3E}">
        <p14:creationId xmlns:p14="http://schemas.microsoft.com/office/powerpoint/2010/main" val="3033819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A16A3B4-79A0-4688-AADB-B9B998D21094}"/>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Accumulated Adverse Effects by State</a:t>
            </a:r>
          </a:p>
        </p:txBody>
      </p:sp>
      <p:cxnSp>
        <p:nvCxnSpPr>
          <p:cNvPr id="17" name="Straight Connector 16">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7" descr="Text, application&#10;&#10;Description automatically generated">
            <a:extLst>
              <a:ext uri="{FF2B5EF4-FFF2-40B4-BE49-F238E27FC236}">
                <a16:creationId xmlns:a16="http://schemas.microsoft.com/office/drawing/2014/main" id="{C3EE74AA-3965-413F-BD21-370F4F4326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0209" y="2427541"/>
            <a:ext cx="10316483" cy="3997637"/>
          </a:xfrm>
          <a:prstGeom prst="rect">
            <a:avLst/>
          </a:prstGeom>
        </p:spPr>
      </p:pic>
    </p:spTree>
    <p:extLst>
      <p:ext uri="{BB962C8B-B14F-4D97-AF65-F5344CB8AC3E}">
        <p14:creationId xmlns:p14="http://schemas.microsoft.com/office/powerpoint/2010/main" val="40677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92075A-5B9A-4A77-B53B-196782ADA8E8}"/>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err="1">
                <a:solidFill>
                  <a:srgbClr val="FFFFFF"/>
                </a:solidFill>
                <a:latin typeface="+mj-lt"/>
                <a:ea typeface="+mj-ea"/>
                <a:cs typeface="+mj-cs"/>
              </a:rPr>
              <a:t>DataFrame</a:t>
            </a:r>
            <a:r>
              <a:rPr lang="en-US" sz="5400" kern="1200" dirty="0">
                <a:solidFill>
                  <a:srgbClr val="FFFFFF"/>
                </a:solidFill>
                <a:latin typeface="+mj-lt"/>
                <a:ea typeface="+mj-ea"/>
                <a:cs typeface="+mj-cs"/>
              </a:rPr>
              <a:t> With Adverse Effects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able&#10;&#10;Description automatically generated">
            <a:extLst>
              <a:ext uri="{FF2B5EF4-FFF2-40B4-BE49-F238E27FC236}">
                <a16:creationId xmlns:a16="http://schemas.microsoft.com/office/drawing/2014/main" id="{E66CB3B6-C780-4D62-97A4-EB8003A7F4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2640496"/>
            <a:ext cx="11496821" cy="3736467"/>
          </a:xfrm>
          <a:prstGeom prst="rect">
            <a:avLst/>
          </a:prstGeom>
        </p:spPr>
      </p:pic>
    </p:spTree>
    <p:extLst>
      <p:ext uri="{BB962C8B-B14F-4D97-AF65-F5344CB8AC3E}">
        <p14:creationId xmlns:p14="http://schemas.microsoft.com/office/powerpoint/2010/main" val="1944002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58">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Content Placeholder 11" descr="Chart, scatter chart&#10;&#10;Description automatically generated">
            <a:extLst>
              <a:ext uri="{FF2B5EF4-FFF2-40B4-BE49-F238E27FC236}">
                <a16:creationId xmlns:a16="http://schemas.microsoft.com/office/drawing/2014/main" id="{34F8D97F-2D38-4BD7-9311-5001CB78B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875" y="555625"/>
            <a:ext cx="6202788" cy="4026664"/>
          </a:xfrm>
          <a:prstGeom prst="rect">
            <a:avLst/>
          </a:prstGeom>
        </p:spPr>
      </p:pic>
      <p:pic>
        <p:nvPicPr>
          <p:cNvPr id="10" name="Content Placeholder 9" descr="Chart, scatter chart&#10;&#10;Description automatically generated">
            <a:extLst>
              <a:ext uri="{FF2B5EF4-FFF2-40B4-BE49-F238E27FC236}">
                <a16:creationId xmlns:a16="http://schemas.microsoft.com/office/drawing/2014/main" id="{F5A6A8FC-61E7-4224-B605-394438E2974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865651" y="459754"/>
            <a:ext cx="6202787" cy="3962659"/>
          </a:xfrm>
          <a:prstGeom prst="rect">
            <a:avLst/>
          </a:prstGeom>
        </p:spPr>
      </p:pic>
      <p:pic>
        <p:nvPicPr>
          <p:cNvPr id="14" name="Content Placeholder 13" descr="A close-up of a bee on a flower">
            <a:extLst>
              <a:ext uri="{FF2B5EF4-FFF2-40B4-BE49-F238E27FC236}">
                <a16:creationId xmlns:a16="http://schemas.microsoft.com/office/drawing/2014/main" id="{16AD7929-74BF-4C9E-9CF9-2AD47A747745}"/>
              </a:ext>
            </a:extLst>
          </p:cNvPr>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1454487" y="4582289"/>
            <a:ext cx="3411164" cy="2247899"/>
          </a:xfrm>
        </p:spPr>
      </p:pic>
      <p:sp>
        <p:nvSpPr>
          <p:cNvPr id="2" name="Title 1">
            <a:extLst>
              <a:ext uri="{FF2B5EF4-FFF2-40B4-BE49-F238E27FC236}">
                <a16:creationId xmlns:a16="http://schemas.microsoft.com/office/drawing/2014/main" id="{46FE877C-BA62-4CEC-A1AB-5157961F80D6}"/>
              </a:ext>
            </a:extLst>
          </p:cNvPr>
          <p:cNvSpPr>
            <a:spLocks noGrp="1"/>
          </p:cNvSpPr>
          <p:nvPr>
            <p:ph type="title"/>
          </p:nvPr>
        </p:nvSpPr>
        <p:spPr>
          <a:xfrm rot="10800000" flipV="1">
            <a:off x="7464735" y="5184774"/>
            <a:ext cx="3949390" cy="468893"/>
          </a:xfrm>
        </p:spPr>
        <p:txBody>
          <a:bodyPr vert="horz" lIns="91440" tIns="45720" rIns="91440" bIns="45720" rtlCol="0" anchor="ctr">
            <a:normAutofit fontScale="90000"/>
          </a:bodyPr>
          <a:lstStyle/>
          <a:p>
            <a:pPr algn="ctr"/>
            <a:r>
              <a:rPr lang="en-US" sz="5200" kern="1200" dirty="0">
                <a:solidFill>
                  <a:schemeClr val="tx1"/>
                </a:solidFill>
                <a:latin typeface="+mj-lt"/>
                <a:ea typeface="+mj-ea"/>
                <a:cs typeface="+mj-cs"/>
              </a:rPr>
              <a:t>Bee Colony Adverse Effects by State</a:t>
            </a:r>
          </a:p>
        </p:txBody>
      </p:sp>
    </p:spTree>
    <p:extLst>
      <p:ext uri="{BB962C8B-B14F-4D97-AF65-F5344CB8AC3E}">
        <p14:creationId xmlns:p14="http://schemas.microsoft.com/office/powerpoint/2010/main" val="3372768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33ADC0-22F5-405F-9943-4925AA186311}"/>
              </a:ext>
            </a:extLst>
          </p:cNvPr>
          <p:cNvSpPr>
            <a:spLocks noGrp="1"/>
          </p:cNvSpPr>
          <p:nvPr>
            <p:ph type="title"/>
          </p:nvPr>
        </p:nvSpPr>
        <p:spPr/>
        <p:txBody>
          <a:bodyPr/>
          <a:lstStyle/>
          <a:p>
            <a:r>
              <a:rPr lang="en-US" dirty="0"/>
              <a:t>Bee Colonies Adverse Effects by State</a:t>
            </a:r>
          </a:p>
        </p:txBody>
      </p:sp>
      <p:pic>
        <p:nvPicPr>
          <p:cNvPr id="11" name="Content Placeholder 10" descr="Chart, bar chart&#10;&#10;Description automatically generated">
            <a:extLst>
              <a:ext uri="{FF2B5EF4-FFF2-40B4-BE49-F238E27FC236}">
                <a16:creationId xmlns:a16="http://schemas.microsoft.com/office/drawing/2014/main" id="{BE1C8D45-DE46-41E1-AD4C-58BDE5E95CCF}"/>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048541" y="1825625"/>
            <a:ext cx="5575283" cy="4351338"/>
          </a:xfrm>
        </p:spPr>
      </p:pic>
      <p:pic>
        <p:nvPicPr>
          <p:cNvPr id="13" name="Content Placeholder 12" descr="Chart, bar chart&#10;&#10;Description automatically generated">
            <a:extLst>
              <a:ext uri="{FF2B5EF4-FFF2-40B4-BE49-F238E27FC236}">
                <a16:creationId xmlns:a16="http://schemas.microsoft.com/office/drawing/2014/main" id="{9DA04846-7815-4986-9DCE-A2C19D5C72B6}"/>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675971" y="1825625"/>
            <a:ext cx="5451431" cy="4351338"/>
          </a:xfrm>
        </p:spPr>
      </p:pic>
      <p:pic>
        <p:nvPicPr>
          <p:cNvPr id="18" name="Picture 17" descr="A close up of a bee&#10;&#10;Description automatically generated with medium confidence">
            <a:extLst>
              <a:ext uri="{FF2B5EF4-FFF2-40B4-BE49-F238E27FC236}">
                <a16:creationId xmlns:a16="http://schemas.microsoft.com/office/drawing/2014/main" id="{ACB893C4-CE0B-4AAB-856D-BE0660BCC643}"/>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797963" y="125936"/>
            <a:ext cx="2226768" cy="1564752"/>
          </a:xfrm>
          <a:prstGeom prst="rect">
            <a:avLst/>
          </a:prstGeom>
        </p:spPr>
      </p:pic>
      <p:sp>
        <p:nvSpPr>
          <p:cNvPr id="19" name="TextBox 18">
            <a:extLst>
              <a:ext uri="{FF2B5EF4-FFF2-40B4-BE49-F238E27FC236}">
                <a16:creationId xmlns:a16="http://schemas.microsoft.com/office/drawing/2014/main" id="{514E099F-1707-4A07-8C6F-B9B856A4A6F9}"/>
              </a:ext>
            </a:extLst>
          </p:cNvPr>
          <p:cNvSpPr txBox="1"/>
          <p:nvPr/>
        </p:nvSpPr>
        <p:spPr>
          <a:xfrm>
            <a:off x="10303727" y="6887872"/>
            <a:ext cx="1888273" cy="369332"/>
          </a:xfrm>
          <a:prstGeom prst="rect">
            <a:avLst/>
          </a:prstGeom>
          <a:noFill/>
        </p:spPr>
        <p:txBody>
          <a:bodyPr wrap="square" rtlCol="0">
            <a:spAutoFit/>
          </a:bodyPr>
          <a:lstStyle/>
          <a:p>
            <a:r>
              <a:rPr lang="en-US" sz="900">
                <a:hlinkClick r:id="rId5" tooltip="https://fr.wiktionary.org/wiki/halicte"/>
              </a:rPr>
              <a:t>This Photo</a:t>
            </a:r>
            <a:r>
              <a:rPr lang="en-US" sz="900"/>
              <a:t> by Unknown Author is licensed under </a:t>
            </a:r>
            <a:r>
              <a:rPr lang="en-US" sz="900">
                <a:hlinkClick r:id="rId6" tooltip="https://creativecommons.org/licenses/by-sa/3.0/"/>
              </a:rPr>
              <a:t>CC BY-SA</a:t>
            </a:r>
            <a:endParaRPr lang="en-US" sz="900"/>
          </a:p>
        </p:txBody>
      </p:sp>
    </p:spTree>
    <p:extLst>
      <p:ext uri="{BB962C8B-B14F-4D97-AF65-F5344CB8AC3E}">
        <p14:creationId xmlns:p14="http://schemas.microsoft.com/office/powerpoint/2010/main" val="3822733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BF8DCB-A3E7-421B-AEC1-19B8CA89FB5C}"/>
              </a:ext>
            </a:extLst>
          </p:cNvPr>
          <p:cNvSpPr>
            <a:spLocks noGrp="1"/>
          </p:cNvSpPr>
          <p:nvPr>
            <p:ph type="title"/>
          </p:nvPr>
        </p:nvSpPr>
        <p:spPr>
          <a:xfrm>
            <a:off x="44816" y="4039283"/>
            <a:ext cx="3129951" cy="1325563"/>
          </a:xfrm>
        </p:spPr>
        <p:txBody>
          <a:bodyPr>
            <a:normAutofit fontScale="90000"/>
          </a:bodyPr>
          <a:lstStyle/>
          <a:p>
            <a:pPr algn="ctr"/>
            <a:r>
              <a:rPr lang="en-US" dirty="0"/>
              <a:t>Comparison of Adverse Effects</a:t>
            </a:r>
            <a:br>
              <a:rPr lang="en-US" dirty="0"/>
            </a:br>
            <a:r>
              <a:rPr lang="en-US" dirty="0"/>
              <a:t>on a National Level</a:t>
            </a:r>
          </a:p>
        </p:txBody>
      </p:sp>
      <p:pic>
        <p:nvPicPr>
          <p:cNvPr id="8" name="Content Placeholder 7" descr="Chart, bar chart&#10;&#10;Description automatically generated">
            <a:extLst>
              <a:ext uri="{FF2B5EF4-FFF2-40B4-BE49-F238E27FC236}">
                <a16:creationId xmlns:a16="http://schemas.microsoft.com/office/drawing/2014/main" id="{A238100F-1394-49B7-A9EB-510D898104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0311" y="69011"/>
            <a:ext cx="7687692" cy="6788989"/>
          </a:xfrm>
        </p:spPr>
      </p:pic>
      <p:pic>
        <p:nvPicPr>
          <p:cNvPr id="12" name="Picture 11" descr="A picture containing invertebrate, arthropod, acarine&#10;&#10;Description automatically generated">
            <a:extLst>
              <a:ext uri="{FF2B5EF4-FFF2-40B4-BE49-F238E27FC236}">
                <a16:creationId xmlns:a16="http://schemas.microsoft.com/office/drawing/2014/main" id="{0E559B4F-846A-429E-AC9A-32135EE555D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4816" y="0"/>
            <a:ext cx="3129951" cy="2818718"/>
          </a:xfrm>
          <a:prstGeom prst="rect">
            <a:avLst/>
          </a:prstGeom>
        </p:spPr>
      </p:pic>
    </p:spTree>
    <p:extLst>
      <p:ext uri="{BB962C8B-B14F-4D97-AF65-F5344CB8AC3E}">
        <p14:creationId xmlns:p14="http://schemas.microsoft.com/office/powerpoint/2010/main" val="17511648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TotalTime>
  <Words>267</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Loss of Bee Colonies</vt:lpstr>
      <vt:lpstr>Hypothesis</vt:lpstr>
      <vt:lpstr>More colonies appear to be affected by pesticides than lost to colony collapse disorder.</vt:lpstr>
      <vt:lpstr>Loss of Bee Colonies with CCD and Pesticides by State</vt:lpstr>
      <vt:lpstr>Accumulated Adverse Effects by State</vt:lpstr>
      <vt:lpstr>DataFrame With Adverse Effects</vt:lpstr>
      <vt:lpstr>Bee Colony Adverse Effects by State</vt:lpstr>
      <vt:lpstr>Bee Colonies Adverse Effects by State</vt:lpstr>
      <vt:lpstr>Comparison of Adverse Effects on a National Level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Celia Watson</cp:lastModifiedBy>
  <cp:revision>123</cp:revision>
  <dcterms:created xsi:type="dcterms:W3CDTF">2021-04-25T21:55:08Z</dcterms:created>
  <dcterms:modified xsi:type="dcterms:W3CDTF">2021-05-03T17:12:48Z</dcterms:modified>
</cp:coreProperties>
</file>